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9"/>
  </p:notesMasterIdLst>
  <p:sldIdLst>
    <p:sldId id="1045" r:id="rId2"/>
    <p:sldId id="1046" r:id="rId3"/>
    <p:sldId id="1047" r:id="rId4"/>
    <p:sldId id="1018" r:id="rId5"/>
    <p:sldId id="1031" r:id="rId6"/>
    <p:sldId id="1032" r:id="rId7"/>
    <p:sldId id="104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638" y="-78"/>
      </p:cViewPr>
      <p:guideLst>
        <p:guide orient="horz" pos="2160"/>
        <p:guide pos="2880"/>
      </p:guideLst>
    </p:cSldViewPr>
  </p:slideViewPr>
  <p:notesTextViewPr>
    <p:cViewPr>
      <p:scale>
        <a:sx n="100" d="100"/>
        <a:sy n="100" d="100"/>
      </p:scale>
      <p:origin x="0" y="0"/>
    </p:cViewPr>
  </p:notesTextViewPr>
  <p:notesViewPr>
    <p:cSldViewPr>
      <p:cViewPr varScale="1">
        <p:scale>
          <a:sx n="85" d="100"/>
          <a:sy n="85" d="100"/>
        </p:scale>
        <p:origin x="-3834"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BEE3FA-69F3-4228-8B1C-751B7C95028F}" type="datetimeFigureOut">
              <a:rPr lang="en-US" smtClean="0"/>
              <a:pPr/>
              <a:t>2/12/2017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E50334-F2C2-4770-B480-2913F8F0EA4D}" type="slidenum">
              <a:rPr lang="en-US" smtClean="0"/>
              <a:pPr/>
              <a:t>‹#›</a:t>
            </a:fld>
            <a:endParaRPr lang="en-US" dirty="0"/>
          </a:p>
        </p:txBody>
      </p:sp>
    </p:spTree>
    <p:extLst>
      <p:ext uri="{BB962C8B-B14F-4D97-AF65-F5344CB8AC3E}">
        <p14:creationId xmlns:p14="http://schemas.microsoft.com/office/powerpoint/2010/main" val="25092194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4499376C-85DB-407B-B965-FC6367A132FF}" type="datetimeFigureOut">
              <a:rPr lang="en-US" smtClean="0"/>
              <a:pPr/>
              <a:t>2/12/2017</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20C93279-0D0F-410B-A93E-63AE6B03E72C}" type="slidenum">
              <a:rPr lang="en-US" smtClean="0"/>
              <a:pPr/>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99376C-85DB-407B-B965-FC6367A132FF}" type="datetimeFigureOut">
              <a:rPr lang="en-US" smtClean="0"/>
              <a:pPr/>
              <a:t>2/12/2017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99376C-85DB-407B-B965-FC6367A132FF}" type="datetimeFigureOut">
              <a:rPr lang="en-US" smtClean="0"/>
              <a:pPr/>
              <a:t>2/12/2017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99376C-85DB-407B-B965-FC6367A132FF}" type="datetimeFigureOut">
              <a:rPr lang="en-US" smtClean="0"/>
              <a:pPr/>
              <a:t>2/12/2017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499376C-85DB-407B-B965-FC6367A132FF}" type="datetimeFigureOut">
              <a:rPr lang="en-US" smtClean="0"/>
              <a:pPr/>
              <a:t>2/12/2017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20C93279-0D0F-410B-A93E-63AE6B03E72C}"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499376C-85DB-407B-B965-FC6367A132FF}" type="datetimeFigureOut">
              <a:rPr lang="en-US" smtClean="0"/>
              <a:pPr/>
              <a:t>2/12/2017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499376C-85DB-407B-B965-FC6367A132FF}" type="datetimeFigureOut">
              <a:rPr lang="en-US" smtClean="0"/>
              <a:pPr/>
              <a:t>2/12/2017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499376C-85DB-407B-B965-FC6367A132FF}" type="datetimeFigureOut">
              <a:rPr lang="en-US" smtClean="0"/>
              <a:pPr/>
              <a:t>2/12/2017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99376C-85DB-407B-B965-FC6367A132FF}" type="datetimeFigureOut">
              <a:rPr lang="en-US" smtClean="0"/>
              <a:pPr/>
              <a:t>2/12/2017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499376C-85DB-407B-B965-FC6367A132FF}" type="datetimeFigureOut">
              <a:rPr lang="en-US" smtClean="0"/>
              <a:pPr/>
              <a:t>2/12/2017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499376C-85DB-407B-B965-FC6367A132FF}" type="datetimeFigureOut">
              <a:rPr lang="en-US" smtClean="0"/>
              <a:pPr/>
              <a:t>2/12/2017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0C93279-0D0F-410B-A93E-63AE6B03E72C}"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499376C-85DB-407B-B965-FC6367A132FF}" type="datetimeFigureOut">
              <a:rPr lang="en-US" smtClean="0"/>
              <a:pPr/>
              <a:t>2/12/2017</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0C93279-0D0F-410B-A93E-63AE6B03E72C}"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iming>
    <p:tnLst>
      <p:par>
        <p:cTn id="1" dur="indefinite" restart="never" nodeType="tmRoot"/>
      </p:par>
    </p:tnLst>
  </p:timing>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32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8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4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4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4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28600" y="2057400"/>
            <a:ext cx="8610600" cy="914400"/>
          </a:xfrm>
        </p:spPr>
        <p:txBody>
          <a:bodyPr anchor="t">
            <a:normAutofit/>
          </a:bodyPr>
          <a:lstStyle/>
          <a:p>
            <a:r>
              <a:rPr lang="en-US" cap="none" dirty="0" smtClean="0">
                <a:effectLst>
                  <a:outerShdw blurRad="38100" dist="38100" dir="2700000" algn="tl">
                    <a:srgbClr val="000000">
                      <a:alpha val="43137"/>
                    </a:srgbClr>
                  </a:outerShdw>
                </a:effectLst>
              </a:rPr>
              <a:t>Odds and Ends</a:t>
            </a:r>
            <a:endParaRPr lang="en-US" cap="none" dirty="0">
              <a:effectLst>
                <a:outerShdw blurRad="38100" dist="38100" dir="2700000" algn="tl">
                  <a:srgbClr val="000000">
                    <a:alpha val="43137"/>
                  </a:srgbClr>
                </a:outerShdw>
              </a:effectLst>
            </a:endParaRPr>
          </a:p>
        </p:txBody>
      </p:sp>
      <p:sp>
        <p:nvSpPr>
          <p:cNvPr id="5" name="Subtitle 4"/>
          <p:cNvSpPr>
            <a:spLocks noGrp="1"/>
          </p:cNvSpPr>
          <p:nvPr>
            <p:ph type="subTitle" idx="1"/>
          </p:nvPr>
        </p:nvSpPr>
        <p:spPr>
          <a:xfrm>
            <a:off x="252412" y="3352800"/>
            <a:ext cx="8610600" cy="2819400"/>
          </a:xfrm>
        </p:spPr>
        <p:txBody>
          <a:bodyPr>
            <a:normAutofit lnSpcReduction="10000"/>
          </a:bodyPr>
          <a:lstStyle/>
          <a:p>
            <a:pPr marL="461963" indent="-461963" algn="l">
              <a:buFont typeface="Wingdings" panose="05000000000000000000" pitchFamily="2" charset="2"/>
              <a:buChar char="q"/>
            </a:pPr>
            <a:r>
              <a:rPr lang="en-US" sz="2800" b="1" dirty="0" smtClean="0">
                <a:effectLst>
                  <a:outerShdw blurRad="38100" dist="38100" dir="2700000" algn="tl">
                    <a:srgbClr val="000000">
                      <a:alpha val="43137"/>
                    </a:srgbClr>
                  </a:outerShdw>
                </a:effectLst>
              </a:rPr>
              <a:t>Parenting Teenagers</a:t>
            </a:r>
          </a:p>
          <a:p>
            <a:pPr marL="461963" indent="-461963" algn="l">
              <a:buFont typeface="Wingdings" panose="05000000000000000000" pitchFamily="2" charset="2"/>
              <a:buChar char="q"/>
            </a:pPr>
            <a:r>
              <a:rPr lang="en-US" sz="2800" b="1" dirty="0" smtClean="0">
                <a:effectLst>
                  <a:outerShdw blurRad="38100" dist="38100" dir="2700000" algn="tl">
                    <a:srgbClr val="000000">
                      <a:alpha val="43137"/>
                    </a:srgbClr>
                  </a:outerShdw>
                </a:effectLst>
              </a:rPr>
              <a:t>Dealing With Your Kids as Adults</a:t>
            </a:r>
            <a:endParaRPr lang="en-US" sz="2800" b="1" dirty="0">
              <a:effectLst>
                <a:outerShdw blurRad="38100" dist="38100" dir="2700000" algn="tl">
                  <a:srgbClr val="000000">
                    <a:alpha val="43137"/>
                  </a:srgbClr>
                </a:outerShdw>
              </a:effectLst>
            </a:endParaRPr>
          </a:p>
          <a:p>
            <a:pPr marL="461963" indent="-461963" algn="l">
              <a:buFont typeface="Wingdings" panose="05000000000000000000" pitchFamily="2" charset="2"/>
              <a:buChar char="q"/>
            </a:pPr>
            <a:r>
              <a:rPr lang="en-US" sz="2800" b="1" dirty="0" smtClean="0">
                <a:effectLst>
                  <a:outerShdw blurRad="38100" dist="38100" dir="2700000" algn="tl">
                    <a:srgbClr val="000000">
                      <a:alpha val="43137"/>
                    </a:srgbClr>
                  </a:outerShdw>
                </a:effectLst>
              </a:rPr>
              <a:t>How to Be a Good Grandparent</a:t>
            </a:r>
            <a:endParaRPr lang="en-US" sz="2800" b="1" dirty="0">
              <a:effectLst>
                <a:outerShdw blurRad="38100" dist="38100" dir="2700000" algn="tl">
                  <a:srgbClr val="000000">
                    <a:alpha val="43137"/>
                  </a:srgbClr>
                </a:outerShdw>
              </a:effectLst>
            </a:endParaRPr>
          </a:p>
          <a:p>
            <a:pPr marL="461963" indent="-461963" algn="l">
              <a:buFont typeface="Wingdings" panose="05000000000000000000" pitchFamily="2" charset="2"/>
              <a:buChar char="q"/>
            </a:pPr>
            <a:r>
              <a:rPr lang="en-US" sz="2800" b="1" dirty="0" smtClean="0">
                <a:effectLst>
                  <a:outerShdw blurRad="38100" dist="38100" dir="2700000" algn="tl">
                    <a:srgbClr val="000000">
                      <a:alpha val="43137"/>
                    </a:srgbClr>
                  </a:outerShdw>
                </a:effectLst>
              </a:rPr>
              <a:t>Learning to Work Well Together With Your Spouse in Raising Your Kids</a:t>
            </a:r>
            <a:endParaRPr lang="en-US" sz="2800" b="1" dirty="0">
              <a:effectLst>
                <a:outerShdw blurRad="38100" dist="38100" dir="2700000" algn="tl">
                  <a:srgbClr val="000000">
                    <a:alpha val="43137"/>
                  </a:srgbClr>
                </a:outerShdw>
              </a:effectLst>
            </a:endParaRPr>
          </a:p>
          <a:p>
            <a:pPr marL="461963" indent="-461963" algn="l">
              <a:buFont typeface="Wingdings" panose="05000000000000000000" pitchFamily="2" charset="2"/>
              <a:buChar char="q"/>
            </a:pPr>
            <a:r>
              <a:rPr lang="en-US" sz="2800" b="1" dirty="0" smtClean="0">
                <a:effectLst>
                  <a:outerShdw blurRad="38100" dist="38100" dir="2700000" algn="tl">
                    <a:srgbClr val="000000">
                      <a:alpha val="43137"/>
                    </a:srgbClr>
                  </a:outerShdw>
                </a:effectLst>
              </a:rPr>
              <a:t>Going Through a Series of Fictitious Examples</a:t>
            </a:r>
            <a:endParaRPr lang="en-US" sz="2800" b="1" dirty="0">
              <a:effectLst>
                <a:outerShdw blurRad="38100" dist="38100" dir="2700000" algn="tl">
                  <a:srgbClr val="000000">
                    <a:alpha val="43137"/>
                  </a:srgbClr>
                </a:outerShdw>
              </a:effectLst>
            </a:endParaRPr>
          </a:p>
          <a:p>
            <a:endParaRPr lang="en-US" dirty="0"/>
          </a:p>
        </p:txBody>
      </p:sp>
      <p:pic>
        <p:nvPicPr>
          <p:cNvPr id="6" name="Picture 2" descr="C:\Users\Robert\AppData\Local\Microsoft\Windows\INetCache\IE\0FJ7KN5Y\Check_mark_23x20_02.svg[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7113" y="3505200"/>
            <a:ext cx="204788" cy="1938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32362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pPr marL="461963" indent="-461963"/>
            <a:r>
              <a:rPr lang="en-US" sz="4000" dirty="0" smtClean="0">
                <a:effectLst>
                  <a:outerShdw blurRad="38100" dist="38100" dir="2700000" algn="tl">
                    <a:srgbClr val="000000">
                      <a:alpha val="43137"/>
                    </a:srgbClr>
                  </a:outerShdw>
                </a:effectLst>
              </a:rPr>
              <a:t>Raising Teens - Review</a:t>
            </a:r>
            <a:endParaRPr lang="en-US" sz="4000"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914400"/>
            <a:ext cx="8229600" cy="5943600"/>
          </a:xfrm>
        </p:spPr>
        <p:txBody>
          <a:bodyPr>
            <a:normAutofit fontScale="92500" lnSpcReduction="10000"/>
          </a:bodyPr>
          <a:lstStyle/>
          <a:p>
            <a:r>
              <a:rPr lang="en-US" dirty="0" smtClean="0">
                <a:effectLst>
                  <a:outerShdw blurRad="38100" dist="38100" dir="2700000" algn="tl">
                    <a:srgbClr val="000000">
                      <a:alpha val="43137"/>
                    </a:srgbClr>
                  </a:outerShdw>
                </a:effectLst>
              </a:rPr>
              <a:t>As we parent teens, we can’t help but be reminded of that well known illustration that the Apostle Paul uses in 1Corinthians 13 where he says:</a:t>
            </a:r>
          </a:p>
          <a:p>
            <a:pPr lvl="1"/>
            <a:r>
              <a:rPr lang="en-US" b="1" i="1" dirty="0">
                <a:solidFill>
                  <a:srgbClr val="FFFF00"/>
                </a:solidFill>
                <a:effectLst>
                  <a:outerShdw blurRad="38100" dist="38100" dir="2700000" algn="tl">
                    <a:srgbClr val="000000">
                      <a:alpha val="43137"/>
                    </a:srgbClr>
                  </a:outerShdw>
                </a:effectLst>
                <a:latin typeface="Cambria" pitchFamily="18" charset="0"/>
              </a:rPr>
              <a:t>When I was a child, I spoke like a child, I thought like a child, I reasoned like a child. When I became a man, I gave up childish ways. </a:t>
            </a:r>
            <a:r>
              <a:rPr lang="en-US" b="1" dirty="0">
                <a:effectLst>
                  <a:outerShdw blurRad="38100" dist="38100" dir="2700000" algn="tl">
                    <a:srgbClr val="000000">
                      <a:alpha val="43137"/>
                    </a:srgbClr>
                  </a:outerShdw>
                </a:effectLst>
                <a:latin typeface="Cambria" pitchFamily="18" charset="0"/>
              </a:rPr>
              <a:t>(1Cor </a:t>
            </a:r>
            <a:r>
              <a:rPr lang="en-US" b="1" dirty="0" smtClean="0">
                <a:effectLst>
                  <a:outerShdw blurRad="38100" dist="38100" dir="2700000" algn="tl">
                    <a:srgbClr val="000000">
                      <a:alpha val="43137"/>
                    </a:srgbClr>
                  </a:outerShdw>
                </a:effectLst>
                <a:latin typeface="Cambria" pitchFamily="18" charset="0"/>
              </a:rPr>
              <a:t>13:11)</a:t>
            </a:r>
            <a:endParaRPr lang="en-US" dirty="0">
              <a:effectLst>
                <a:outerShdw blurRad="38100" dist="38100" dir="2700000" algn="tl">
                  <a:srgbClr val="000000">
                    <a:alpha val="43137"/>
                  </a:srgbClr>
                </a:outerShdw>
              </a:effectLst>
            </a:endParaRPr>
          </a:p>
          <a:p>
            <a:r>
              <a:rPr lang="en-US" dirty="0" smtClean="0">
                <a:effectLst>
                  <a:outerShdw blurRad="38100" dist="38100" dir="2700000" algn="tl">
                    <a:srgbClr val="000000">
                      <a:alpha val="43137"/>
                    </a:srgbClr>
                  </a:outerShdw>
                </a:effectLst>
              </a:rPr>
              <a:t>During the teen years our kids are transitioning from being children and becoming full fledged men and women.</a:t>
            </a:r>
          </a:p>
          <a:p>
            <a:r>
              <a:rPr lang="en-US" dirty="0" smtClean="0">
                <a:effectLst>
                  <a:outerShdw blurRad="38100" dist="38100" dir="2700000" algn="tl">
                    <a:srgbClr val="000000">
                      <a:alpha val="43137"/>
                    </a:srgbClr>
                  </a:outerShdw>
                </a:effectLst>
              </a:rPr>
              <a:t>As parents, it is our privilege and responsibility to guide them through that process.</a:t>
            </a: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0393332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a:bodyPr>
          <a:lstStyle/>
          <a:p>
            <a:pPr marL="461963" indent="-461963"/>
            <a:r>
              <a:rPr lang="en-US" sz="4000" dirty="0" smtClean="0">
                <a:effectLst>
                  <a:outerShdw blurRad="38100" dist="38100" dir="2700000" algn="tl">
                    <a:srgbClr val="000000">
                      <a:alpha val="43137"/>
                    </a:srgbClr>
                  </a:outerShdw>
                </a:effectLst>
              </a:rPr>
              <a:t>Raising Teens - Review</a:t>
            </a:r>
            <a:endParaRPr lang="en-US" sz="4000"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914400"/>
            <a:ext cx="8229600" cy="5943600"/>
          </a:xfrm>
        </p:spPr>
        <p:txBody>
          <a:bodyPr>
            <a:normAutofit fontScale="85000" lnSpcReduction="10000"/>
          </a:bodyPr>
          <a:lstStyle/>
          <a:p>
            <a:r>
              <a:rPr lang="en-US" dirty="0" smtClean="0">
                <a:effectLst>
                  <a:outerShdw blurRad="38100" dist="38100" dir="2700000" algn="tl">
                    <a:srgbClr val="000000">
                      <a:alpha val="43137"/>
                    </a:srgbClr>
                  </a:outerShdw>
                </a:effectLst>
              </a:rPr>
              <a:t>Thus far, I gave given a lot of advice as to how to parent your teens.</a:t>
            </a:r>
          </a:p>
          <a:p>
            <a:r>
              <a:rPr lang="en-US" dirty="0" smtClean="0">
                <a:effectLst>
                  <a:outerShdw blurRad="38100" dist="38100" dir="2700000" algn="tl">
                    <a:srgbClr val="000000">
                      <a:alpha val="43137"/>
                    </a:srgbClr>
                  </a:outerShdw>
                </a:effectLst>
              </a:rPr>
              <a:t>The most important piece of advice, which I gave first, is to teach your teens to fear the Lord (Proverbs 1:7).</a:t>
            </a:r>
          </a:p>
          <a:p>
            <a:r>
              <a:rPr lang="en-US" dirty="0" smtClean="0">
                <a:effectLst>
                  <a:outerShdw blurRad="38100" dist="38100" dir="2700000" algn="tl">
                    <a:srgbClr val="000000">
                      <a:alpha val="43137"/>
                    </a:srgbClr>
                  </a:outerShdw>
                </a:effectLst>
              </a:rPr>
              <a:t>I went on to give advice in other areas that I hope will prove to be helpful and beneficial to you and your teens. We talked about things like:</a:t>
            </a:r>
          </a:p>
          <a:p>
            <a:pPr lvl="1"/>
            <a:r>
              <a:rPr lang="en-US" dirty="0" smtClean="0">
                <a:effectLst>
                  <a:outerShdw blurRad="38100" dist="38100" dir="2700000" algn="tl">
                    <a:srgbClr val="000000">
                      <a:alpha val="43137"/>
                    </a:srgbClr>
                  </a:outerShdw>
                </a:effectLst>
              </a:rPr>
              <a:t>Giving your teens more and more responsibility. Not being so quick to do things for them. Helping them to accept more and more adult responsibilities.</a:t>
            </a:r>
          </a:p>
          <a:p>
            <a:pPr lvl="1"/>
            <a:r>
              <a:rPr lang="en-US" dirty="0" smtClean="0">
                <a:effectLst>
                  <a:outerShdw blurRad="38100" dist="38100" dir="2700000" algn="tl">
                    <a:srgbClr val="000000">
                      <a:alpha val="43137"/>
                    </a:srgbClr>
                  </a:outerShdw>
                </a:effectLst>
              </a:rPr>
              <a:t>Having deep and frequent conversations with your teens; carefully </a:t>
            </a:r>
            <a:r>
              <a:rPr lang="en-US" u="sng" dirty="0" smtClean="0">
                <a:effectLst>
                  <a:outerShdw blurRad="38100" dist="38100" dir="2700000" algn="tl">
                    <a:srgbClr val="000000">
                      <a:alpha val="43137"/>
                    </a:srgbClr>
                  </a:outerShdw>
                </a:effectLst>
              </a:rPr>
              <a:t>listening</a:t>
            </a:r>
            <a:r>
              <a:rPr lang="en-US" dirty="0" smtClean="0">
                <a:effectLst>
                  <a:outerShdw blurRad="38100" dist="38100" dir="2700000" algn="tl">
                    <a:srgbClr val="000000">
                      <a:alpha val="43137"/>
                    </a:srgbClr>
                  </a:outerShdw>
                </a:effectLst>
              </a:rPr>
              <a:t> to them, helping them think through issues and helping them to own their professed Christian faith in every area of life.</a:t>
            </a: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029872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
          </a:xfrm>
        </p:spPr>
        <p:txBody>
          <a:bodyPr>
            <a:normAutofit fontScale="90000"/>
          </a:bodyPr>
          <a:lstStyle/>
          <a:p>
            <a:pPr marL="461963" indent="-461963"/>
            <a:r>
              <a:rPr lang="en-US" sz="4000" dirty="0" smtClean="0">
                <a:effectLst>
                  <a:outerShdw blurRad="38100" dist="38100" dir="2700000" algn="tl">
                    <a:srgbClr val="000000">
                      <a:alpha val="43137"/>
                    </a:srgbClr>
                  </a:outerShdw>
                </a:effectLst>
              </a:rPr>
              <a:t>Teens Driving!</a:t>
            </a:r>
            <a:endParaRPr lang="en-US" sz="4000"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0" y="685800"/>
            <a:ext cx="9067800" cy="6172200"/>
          </a:xfrm>
        </p:spPr>
        <p:txBody>
          <a:bodyPr>
            <a:normAutofit fontScale="92500" lnSpcReduction="20000"/>
          </a:bodyPr>
          <a:lstStyle/>
          <a:p>
            <a:r>
              <a:rPr lang="en-US" sz="3000" dirty="0" smtClean="0">
                <a:effectLst>
                  <a:outerShdw blurRad="38100" dist="38100" dir="2700000" algn="tl">
                    <a:srgbClr val="000000">
                      <a:alpha val="43137"/>
                    </a:srgbClr>
                  </a:outerShdw>
                </a:effectLst>
              </a:rPr>
              <a:t>Perhaps one of the </a:t>
            </a:r>
            <a:r>
              <a:rPr lang="en-US" sz="3000" dirty="0">
                <a:effectLst>
                  <a:outerShdw blurRad="38100" dist="38100" dir="2700000" algn="tl">
                    <a:srgbClr val="000000">
                      <a:alpha val="43137"/>
                    </a:srgbClr>
                  </a:outerShdw>
                </a:effectLst>
              </a:rPr>
              <a:t>most exciting </a:t>
            </a:r>
            <a:r>
              <a:rPr lang="en-US" sz="3000" dirty="0" smtClean="0">
                <a:effectLst>
                  <a:outerShdw blurRad="38100" dist="38100" dir="2700000" algn="tl">
                    <a:srgbClr val="000000">
                      <a:alpha val="43137"/>
                    </a:srgbClr>
                  </a:outerShdw>
                </a:effectLst>
              </a:rPr>
              <a:t>(and scariest) things a teen will do is learn to drive.  Ted Trip tells the following story:</a:t>
            </a:r>
          </a:p>
          <a:p>
            <a:pPr marL="850392" lvl="2" indent="0">
              <a:buNone/>
            </a:pPr>
            <a:r>
              <a:rPr lang="en-US" sz="2600" i="1" dirty="0" smtClean="0">
                <a:effectLst>
                  <a:outerShdw blurRad="38100" dist="38100" dir="2700000" algn="tl">
                    <a:srgbClr val="000000">
                      <a:alpha val="43137"/>
                    </a:srgbClr>
                  </a:outerShdw>
                </a:effectLst>
                <a:latin typeface="Cambria" panose="02040503050406030204" pitchFamily="18" charset="0"/>
              </a:rPr>
              <a:t>“Hello, Dad?”</a:t>
            </a:r>
          </a:p>
          <a:p>
            <a:pPr marL="850392" lvl="2" indent="0">
              <a:buNone/>
            </a:pPr>
            <a:r>
              <a:rPr lang="en-US" sz="2600" i="1" dirty="0" smtClean="0">
                <a:effectLst>
                  <a:outerShdw blurRad="38100" dist="38100" dir="2700000" algn="tl">
                    <a:srgbClr val="000000">
                      <a:alpha val="43137"/>
                    </a:srgbClr>
                  </a:outerShdw>
                </a:effectLst>
                <a:latin typeface="Cambria" panose="02040503050406030204" pitchFamily="18" charset="0"/>
              </a:rPr>
              <a:t>I recognized the voice on the other end of the line, of course. It was my son, who stopped by my study earlier to borrow the car to go to the mall.</a:t>
            </a:r>
          </a:p>
          <a:p>
            <a:pPr marL="850392" lvl="2" indent="0">
              <a:buNone/>
            </a:pPr>
            <a:r>
              <a:rPr lang="en-US" sz="2600" i="1" dirty="0" smtClean="0">
                <a:effectLst>
                  <a:outerShdw blurRad="38100" dist="38100" dir="2700000" algn="tl">
                    <a:srgbClr val="000000">
                      <a:alpha val="43137"/>
                    </a:srgbClr>
                  </a:outerShdw>
                </a:effectLst>
                <a:latin typeface="Cambria" panose="02040503050406030204" pitchFamily="18" charset="0"/>
              </a:rPr>
              <a:t>“Hi, what’s up?” I queried, trying to sound casual and confident to him.</a:t>
            </a:r>
          </a:p>
          <a:p>
            <a:pPr marL="850392" lvl="2" indent="0">
              <a:buNone/>
            </a:pPr>
            <a:r>
              <a:rPr lang="en-US" sz="2600" i="1" dirty="0" smtClean="0">
                <a:effectLst>
                  <a:outerShdw blurRad="38100" dist="38100" dir="2700000" algn="tl">
                    <a:srgbClr val="000000">
                      <a:alpha val="43137"/>
                    </a:srgbClr>
                  </a:outerShdw>
                </a:effectLst>
                <a:latin typeface="Cambria" panose="02040503050406030204" pitchFamily="18" charset="0"/>
              </a:rPr>
              <a:t>“I locked the keys in the car,” was his nervous reply.</a:t>
            </a:r>
          </a:p>
          <a:p>
            <a:pPr marL="850392" lvl="2" indent="0">
              <a:buNone/>
            </a:pPr>
            <a:r>
              <a:rPr lang="en-US" sz="2600" i="1" dirty="0" smtClean="0">
                <a:effectLst>
                  <a:outerShdw blurRad="38100" dist="38100" dir="2700000" algn="tl">
                    <a:srgbClr val="000000">
                      <a:alpha val="43137"/>
                    </a:srgbClr>
                  </a:outerShdw>
                </a:effectLst>
                <a:latin typeface="Cambria" panose="02040503050406030204" pitchFamily="18" charset="0"/>
              </a:rPr>
              <a:t>“That’s okay. I have another key in my wallet. I’ll come over –” Here, I was interrupted.</a:t>
            </a:r>
          </a:p>
          <a:p>
            <a:pPr marL="850392" lvl="2" indent="0">
              <a:buNone/>
            </a:pPr>
            <a:r>
              <a:rPr lang="en-US" sz="2600" i="1" dirty="0" smtClean="0">
                <a:effectLst>
                  <a:outerShdw blurRad="38100" dist="38100" dir="2700000" algn="tl">
                    <a:srgbClr val="000000">
                      <a:alpha val="43137"/>
                    </a:srgbClr>
                  </a:outerShdw>
                </a:effectLst>
                <a:latin typeface="Cambria" panose="02040503050406030204" pitchFamily="18" charset="0"/>
              </a:rPr>
              <a:t>“Dad, uh, uh, before I locked the keys in the car, I had an accident. Uh, just a little one… not too bad… I don’t think it was my fault… Oh, Dad, I’m alright.”</a:t>
            </a:r>
          </a:p>
          <a:p>
            <a:pPr marL="850392" lvl="2" indent="0">
              <a:buNone/>
            </a:pPr>
            <a:r>
              <a:rPr lang="en-US" sz="2600" i="1" dirty="0" smtClean="0">
                <a:effectLst>
                  <a:outerShdw blurRad="38100" dist="38100" dir="2700000" algn="tl">
                    <a:srgbClr val="000000">
                      <a:alpha val="43137"/>
                    </a:srgbClr>
                  </a:outerShdw>
                </a:effectLst>
                <a:latin typeface="Cambria" panose="02040503050406030204" pitchFamily="18" charset="0"/>
              </a:rPr>
              <a:t>One thing you learn about teen drivers is that accidents are always “just little ones” and they are never at fault!</a:t>
            </a:r>
          </a:p>
          <a:p>
            <a:pPr lvl="1"/>
            <a:endParaRPr lang="en-US" dirty="0" smtClean="0">
              <a:effectLst>
                <a:outerShdw blurRad="38100" dist="38100" dir="2700000" algn="tl">
                  <a:srgbClr val="000000">
                    <a:alpha val="43137"/>
                  </a:srgbClr>
                </a:outerShdw>
              </a:effectLst>
            </a:endParaRPr>
          </a:p>
          <a:p>
            <a:endParaRPr lang="en-US" dirty="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3136610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par>
                                <p:cTn id="17" presetID="53" presetClass="entr" presetSubtype="16" fill="hold" nodeType="with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p:cTn id="19"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5">
                                            <p:txEl>
                                              <p:pRg st="2" end="2"/>
                                            </p:txEl>
                                          </p:spTgt>
                                        </p:tgtEl>
                                      </p:cBhvr>
                                    </p:animEffect>
                                  </p:childTnLst>
                                </p:cTn>
                              </p:par>
                              <p:par>
                                <p:cTn id="22" presetID="53" presetClass="entr" presetSubtype="16" fill="hold" nodeType="withEffect">
                                  <p:stCondLst>
                                    <p:cond delay="0"/>
                                  </p:stCondLst>
                                  <p:childTnLst>
                                    <p:set>
                                      <p:cBhvr>
                                        <p:cTn id="23" dur="1" fill="hold">
                                          <p:stCondLst>
                                            <p:cond delay="0"/>
                                          </p:stCondLst>
                                        </p:cTn>
                                        <p:tgtEl>
                                          <p:spTgt spid="5">
                                            <p:txEl>
                                              <p:pRg st="3" end="3"/>
                                            </p:txEl>
                                          </p:spTgt>
                                        </p:tgtEl>
                                        <p:attrNameLst>
                                          <p:attrName>style.visibility</p:attrName>
                                        </p:attrNameLst>
                                      </p:cBhvr>
                                      <p:to>
                                        <p:strVal val="visible"/>
                                      </p:to>
                                    </p:set>
                                    <p:anim calcmode="lin" valueType="num">
                                      <p:cBhvr>
                                        <p:cTn id="24"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5">
                                            <p:txEl>
                                              <p:pRg st="3" end="3"/>
                                            </p:txEl>
                                          </p:spTgt>
                                        </p:tgtEl>
                                      </p:cBhvr>
                                    </p:animEffect>
                                  </p:childTnLst>
                                </p:cTn>
                              </p:par>
                              <p:par>
                                <p:cTn id="27" presetID="53" presetClass="entr" presetSubtype="16" fill="hold" nodeType="withEffect">
                                  <p:stCondLst>
                                    <p:cond delay="0"/>
                                  </p:stCondLst>
                                  <p:childTnLst>
                                    <p:set>
                                      <p:cBhvr>
                                        <p:cTn id="28" dur="1" fill="hold">
                                          <p:stCondLst>
                                            <p:cond delay="0"/>
                                          </p:stCondLst>
                                        </p:cTn>
                                        <p:tgtEl>
                                          <p:spTgt spid="5">
                                            <p:txEl>
                                              <p:pRg st="4" end="4"/>
                                            </p:txEl>
                                          </p:spTgt>
                                        </p:tgtEl>
                                        <p:attrNameLst>
                                          <p:attrName>style.visibility</p:attrName>
                                        </p:attrNameLst>
                                      </p:cBhvr>
                                      <p:to>
                                        <p:strVal val="visible"/>
                                      </p:to>
                                    </p:set>
                                    <p:anim calcmode="lin" valueType="num">
                                      <p:cBhvr>
                                        <p:cTn id="29"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1" dur="500"/>
                                        <p:tgtEl>
                                          <p:spTgt spid="5">
                                            <p:txEl>
                                              <p:pRg st="4" end="4"/>
                                            </p:txEl>
                                          </p:spTgt>
                                        </p:tgtEl>
                                      </p:cBhvr>
                                    </p:animEffect>
                                  </p:childTnLst>
                                </p:cTn>
                              </p:par>
                              <p:par>
                                <p:cTn id="32" presetID="53" presetClass="entr" presetSubtype="16" fill="hold" nodeType="withEffect">
                                  <p:stCondLst>
                                    <p:cond delay="0"/>
                                  </p:stCondLst>
                                  <p:childTnLst>
                                    <p:set>
                                      <p:cBhvr>
                                        <p:cTn id="33" dur="1" fill="hold">
                                          <p:stCondLst>
                                            <p:cond delay="0"/>
                                          </p:stCondLst>
                                        </p:cTn>
                                        <p:tgtEl>
                                          <p:spTgt spid="5">
                                            <p:txEl>
                                              <p:pRg st="5" end="5"/>
                                            </p:txEl>
                                          </p:spTgt>
                                        </p:tgtEl>
                                        <p:attrNameLst>
                                          <p:attrName>style.visibility</p:attrName>
                                        </p:attrNameLst>
                                      </p:cBhvr>
                                      <p:to>
                                        <p:strVal val="visible"/>
                                      </p:to>
                                    </p:set>
                                    <p:anim calcmode="lin" valueType="num">
                                      <p:cBhvr>
                                        <p:cTn id="34"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5"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6" dur="500"/>
                                        <p:tgtEl>
                                          <p:spTgt spid="5">
                                            <p:txEl>
                                              <p:pRg st="5" end="5"/>
                                            </p:txEl>
                                          </p:spTgt>
                                        </p:tgtEl>
                                      </p:cBhvr>
                                    </p:animEffect>
                                  </p:childTnLst>
                                </p:cTn>
                              </p:par>
                              <p:par>
                                <p:cTn id="37" presetID="53" presetClass="entr" presetSubtype="16" fill="hold" nodeType="withEffect">
                                  <p:stCondLst>
                                    <p:cond delay="0"/>
                                  </p:stCondLst>
                                  <p:childTnLst>
                                    <p:set>
                                      <p:cBhvr>
                                        <p:cTn id="38" dur="1" fill="hold">
                                          <p:stCondLst>
                                            <p:cond delay="0"/>
                                          </p:stCondLst>
                                        </p:cTn>
                                        <p:tgtEl>
                                          <p:spTgt spid="5">
                                            <p:txEl>
                                              <p:pRg st="6" end="6"/>
                                            </p:txEl>
                                          </p:spTgt>
                                        </p:tgtEl>
                                        <p:attrNameLst>
                                          <p:attrName>style.visibility</p:attrName>
                                        </p:attrNameLst>
                                      </p:cBhvr>
                                      <p:to>
                                        <p:strVal val="visible"/>
                                      </p:to>
                                    </p:set>
                                    <p:anim calcmode="lin" valueType="num">
                                      <p:cBhvr>
                                        <p:cTn id="3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1" dur="500"/>
                                        <p:tgtEl>
                                          <p:spTgt spid="5">
                                            <p:txEl>
                                              <p:pRg st="6" end="6"/>
                                            </p:txEl>
                                          </p:spTgt>
                                        </p:tgtEl>
                                      </p:cBhvr>
                                    </p:animEffect>
                                  </p:childTnLst>
                                </p:cTn>
                              </p:par>
                              <p:par>
                                <p:cTn id="42" presetID="53" presetClass="entr" presetSubtype="16" fill="hold" nodeType="withEffect">
                                  <p:stCondLst>
                                    <p:cond delay="0"/>
                                  </p:stCondLst>
                                  <p:childTnLst>
                                    <p:set>
                                      <p:cBhvr>
                                        <p:cTn id="43" dur="1" fill="hold">
                                          <p:stCondLst>
                                            <p:cond delay="0"/>
                                          </p:stCondLst>
                                        </p:cTn>
                                        <p:tgtEl>
                                          <p:spTgt spid="5">
                                            <p:txEl>
                                              <p:pRg st="7" end="7"/>
                                            </p:txEl>
                                          </p:spTgt>
                                        </p:tgtEl>
                                        <p:attrNameLst>
                                          <p:attrName>style.visibility</p:attrName>
                                        </p:attrNameLst>
                                      </p:cBhvr>
                                      <p:to>
                                        <p:strVal val="visible"/>
                                      </p:to>
                                    </p:set>
                                    <p:anim calcmode="lin" valueType="num">
                                      <p:cBhvr>
                                        <p:cTn id="44"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45"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46"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
          </a:xfrm>
        </p:spPr>
        <p:txBody>
          <a:bodyPr>
            <a:normAutofit fontScale="90000"/>
          </a:bodyPr>
          <a:lstStyle/>
          <a:p>
            <a:pPr marL="461963" indent="-461963"/>
            <a:r>
              <a:rPr lang="en-US" sz="4000" dirty="0" smtClean="0">
                <a:effectLst>
                  <a:outerShdw blurRad="38100" dist="38100" dir="2700000" algn="tl">
                    <a:srgbClr val="000000">
                      <a:alpha val="43137"/>
                    </a:srgbClr>
                  </a:outerShdw>
                </a:effectLst>
              </a:rPr>
              <a:t>Teens Driving!</a:t>
            </a:r>
            <a:endParaRPr lang="en-US" sz="4000"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685800"/>
            <a:ext cx="8153400" cy="6172200"/>
          </a:xfrm>
        </p:spPr>
        <p:txBody>
          <a:bodyPr>
            <a:normAutofit lnSpcReduction="10000"/>
          </a:bodyPr>
          <a:lstStyle/>
          <a:p>
            <a:r>
              <a:rPr lang="en-US" sz="3000" dirty="0" smtClean="0">
                <a:effectLst>
                  <a:outerShdw blurRad="38100" dist="38100" dir="2700000" algn="tl">
                    <a:srgbClr val="000000">
                      <a:alpha val="43137"/>
                    </a:srgbClr>
                  </a:outerShdw>
                </a:effectLst>
              </a:rPr>
              <a:t>There may be some exceptions, but for the most part, the question is not </a:t>
            </a:r>
            <a:r>
              <a:rPr lang="en-US" sz="3000" u="sng" dirty="0" smtClean="0">
                <a:effectLst>
                  <a:outerShdw blurRad="38100" dist="38100" dir="2700000" algn="tl">
                    <a:srgbClr val="000000">
                      <a:alpha val="43137"/>
                    </a:srgbClr>
                  </a:outerShdw>
                </a:effectLst>
              </a:rPr>
              <a:t>if</a:t>
            </a:r>
            <a:r>
              <a:rPr lang="en-US" sz="3000" dirty="0" smtClean="0">
                <a:effectLst>
                  <a:outerShdw blurRad="38100" dist="38100" dir="2700000" algn="tl">
                    <a:srgbClr val="000000">
                      <a:alpha val="43137"/>
                    </a:srgbClr>
                  </a:outerShdw>
                </a:effectLst>
              </a:rPr>
              <a:t> a teen is going to have a car accident, but </a:t>
            </a:r>
            <a:r>
              <a:rPr lang="en-US" sz="3000" u="sng" dirty="0" smtClean="0">
                <a:effectLst>
                  <a:outerShdw blurRad="38100" dist="38100" dir="2700000" algn="tl">
                    <a:srgbClr val="000000">
                      <a:alpha val="43137"/>
                    </a:srgbClr>
                  </a:outerShdw>
                </a:effectLst>
              </a:rPr>
              <a:t>when</a:t>
            </a:r>
            <a:r>
              <a:rPr lang="en-US" sz="3000" dirty="0" smtClean="0">
                <a:effectLst>
                  <a:outerShdw blurRad="38100" dist="38100" dir="2700000" algn="tl">
                    <a:srgbClr val="000000">
                      <a:alpha val="43137"/>
                    </a:srgbClr>
                  </a:outerShdw>
                </a:effectLst>
              </a:rPr>
              <a:t>.</a:t>
            </a:r>
          </a:p>
          <a:p>
            <a:r>
              <a:rPr lang="en-US" sz="3000" dirty="0" smtClean="0">
                <a:effectLst>
                  <a:outerShdw blurRad="38100" dist="38100" dir="2700000" algn="tl">
                    <a:srgbClr val="000000">
                      <a:alpha val="43137"/>
                    </a:srgbClr>
                  </a:outerShdw>
                </a:effectLst>
              </a:rPr>
              <a:t>Most (though not all!) of their accidents </a:t>
            </a:r>
            <a:r>
              <a:rPr lang="en-US" sz="3000" dirty="0">
                <a:effectLst>
                  <a:outerShdw blurRad="38100" dist="38100" dir="2700000" algn="tl">
                    <a:srgbClr val="000000">
                      <a:alpha val="43137"/>
                    </a:srgbClr>
                  </a:outerShdw>
                </a:effectLst>
              </a:rPr>
              <a:t>will </a:t>
            </a:r>
            <a:r>
              <a:rPr lang="en-US" sz="3000" u="sng" dirty="0">
                <a:effectLst>
                  <a:outerShdw blurRad="38100" dist="38100" dir="2700000" algn="tl">
                    <a:srgbClr val="000000">
                      <a:alpha val="43137"/>
                    </a:srgbClr>
                  </a:outerShdw>
                </a:effectLst>
              </a:rPr>
              <a:t>not</a:t>
            </a:r>
            <a:r>
              <a:rPr lang="en-US" sz="3000" dirty="0">
                <a:effectLst>
                  <a:outerShdw blurRad="38100" dist="38100" dir="2700000" algn="tl">
                    <a:srgbClr val="000000">
                      <a:alpha val="43137"/>
                    </a:srgbClr>
                  </a:outerShdw>
                </a:effectLst>
              </a:rPr>
              <a:t> end up causing major injuries or loss of </a:t>
            </a:r>
            <a:r>
              <a:rPr lang="en-US" sz="3000" dirty="0" smtClean="0">
                <a:effectLst>
                  <a:outerShdw blurRad="38100" dist="38100" dir="2700000" algn="tl">
                    <a:srgbClr val="000000">
                      <a:alpha val="43137"/>
                    </a:srgbClr>
                  </a:outerShdw>
                </a:effectLst>
              </a:rPr>
              <a:t>life, though, most likely, there will at least be some financial loss involved.</a:t>
            </a:r>
          </a:p>
          <a:p>
            <a:r>
              <a:rPr lang="en-US" sz="3000" dirty="0" smtClean="0">
                <a:effectLst>
                  <a:outerShdw blurRad="38100" dist="38100" dir="2700000" algn="tl">
                    <a:srgbClr val="000000">
                      <a:alpha val="43137"/>
                    </a:srgbClr>
                  </a:outerShdw>
                </a:effectLst>
              </a:rPr>
              <a:t>You will no doubt want to keep them in your prayers, but what </a:t>
            </a:r>
            <a:r>
              <a:rPr lang="en-US" sz="3000" u="sng" dirty="0" smtClean="0">
                <a:effectLst>
                  <a:outerShdw blurRad="38100" dist="38100" dir="2700000" algn="tl">
                    <a:srgbClr val="000000">
                      <a:alpha val="43137"/>
                    </a:srgbClr>
                  </a:outerShdw>
                </a:effectLst>
              </a:rPr>
              <a:t>else</a:t>
            </a:r>
            <a:r>
              <a:rPr lang="en-US" sz="3000" dirty="0" smtClean="0">
                <a:effectLst>
                  <a:outerShdw blurRad="38100" dist="38100" dir="2700000" algn="tl">
                    <a:srgbClr val="000000">
                      <a:alpha val="43137"/>
                    </a:srgbClr>
                  </a:outerShdw>
                </a:effectLst>
              </a:rPr>
              <a:t> can you do?</a:t>
            </a:r>
          </a:p>
          <a:p>
            <a:r>
              <a:rPr lang="en-US" sz="3000" dirty="0" smtClean="0">
                <a:effectLst>
                  <a:outerShdw blurRad="38100" dist="38100" dir="2700000" algn="tl">
                    <a:srgbClr val="000000">
                      <a:alpha val="43137"/>
                    </a:srgbClr>
                  </a:outerShdw>
                </a:effectLst>
              </a:rPr>
              <a:t>Assuming you or your spouse has the right temperament to do it, consider teaching them to drive yourself (rather than just assuming they learned everything they need to know in “drivers </a:t>
            </a:r>
            <a:r>
              <a:rPr lang="en-US" sz="3000" dirty="0" err="1" smtClean="0">
                <a:effectLst>
                  <a:outerShdw blurRad="38100" dist="38100" dir="2700000" algn="tl">
                    <a:srgbClr val="000000">
                      <a:alpha val="43137"/>
                    </a:srgbClr>
                  </a:outerShdw>
                </a:effectLst>
              </a:rPr>
              <a:t>ed</a:t>
            </a:r>
            <a:r>
              <a:rPr lang="en-US" sz="3000" dirty="0" smtClean="0">
                <a:effectLst>
                  <a:outerShdw blurRad="38100" dist="38100" dir="2700000" algn="tl">
                    <a:srgbClr val="000000">
                      <a:alpha val="43137"/>
                    </a:srgbClr>
                  </a:outerShdw>
                </a:effectLst>
              </a:rPr>
              <a:t>” class).</a:t>
            </a:r>
          </a:p>
          <a:p>
            <a:pPr lvl="1"/>
            <a:endParaRPr lang="en-US" dirty="0" smtClean="0">
              <a:effectLst>
                <a:outerShdw blurRad="38100" dist="38100" dir="2700000" algn="tl">
                  <a:srgbClr val="000000">
                    <a:alpha val="43137"/>
                  </a:srgbClr>
                </a:outerShdw>
              </a:effectLst>
            </a:endParaRPr>
          </a:p>
          <a:p>
            <a:endParaRPr lang="en-US" dirty="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640274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
          </a:xfrm>
        </p:spPr>
        <p:txBody>
          <a:bodyPr>
            <a:normAutofit fontScale="90000"/>
          </a:bodyPr>
          <a:lstStyle/>
          <a:p>
            <a:pPr marL="461963" indent="-461963"/>
            <a:r>
              <a:rPr lang="en-US" sz="4000" dirty="0" smtClean="0">
                <a:effectLst>
                  <a:outerShdw blurRad="38100" dist="38100" dir="2700000" algn="tl">
                    <a:srgbClr val="000000">
                      <a:alpha val="43137"/>
                    </a:srgbClr>
                  </a:outerShdw>
                </a:effectLst>
              </a:rPr>
              <a:t>Teens Driving!</a:t>
            </a:r>
            <a:endParaRPr lang="en-US" sz="4000"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685800"/>
            <a:ext cx="8153400" cy="6172200"/>
          </a:xfrm>
        </p:spPr>
        <p:txBody>
          <a:bodyPr>
            <a:normAutofit/>
          </a:bodyPr>
          <a:lstStyle/>
          <a:p>
            <a:r>
              <a:rPr lang="en-US" sz="3000" dirty="0" smtClean="0">
                <a:effectLst>
                  <a:outerShdw blurRad="38100" dist="38100" dir="2700000" algn="tl">
                    <a:srgbClr val="000000">
                      <a:alpha val="43137"/>
                    </a:srgbClr>
                  </a:outerShdw>
                </a:effectLst>
              </a:rPr>
              <a:t>As best I can tell, when the time comes for their teen to drive, the majority of parents simply allow them to drive the family car.</a:t>
            </a:r>
          </a:p>
          <a:p>
            <a:r>
              <a:rPr lang="en-US" sz="3000" dirty="0" smtClean="0">
                <a:effectLst>
                  <a:outerShdw blurRad="38100" dist="38100" dir="2700000" algn="tl">
                    <a:srgbClr val="000000">
                      <a:alpha val="43137"/>
                    </a:srgbClr>
                  </a:outerShdw>
                </a:effectLst>
              </a:rPr>
              <a:t>If you choose to do this, I can’t fault you for doing so, but you </a:t>
            </a:r>
            <a:r>
              <a:rPr lang="en-US" sz="3000" u="sng" dirty="0" smtClean="0">
                <a:effectLst>
                  <a:outerShdw blurRad="38100" dist="38100" dir="2700000" algn="tl">
                    <a:srgbClr val="000000">
                      <a:alpha val="43137"/>
                    </a:srgbClr>
                  </a:outerShdw>
                </a:effectLst>
              </a:rPr>
              <a:t>may</a:t>
            </a:r>
            <a:r>
              <a:rPr lang="en-US" sz="3000" dirty="0" smtClean="0">
                <a:effectLst>
                  <a:outerShdw blurRad="38100" dist="38100" dir="2700000" algn="tl">
                    <a:srgbClr val="000000">
                      <a:alpha val="43137"/>
                    </a:srgbClr>
                  </a:outerShdw>
                </a:effectLst>
              </a:rPr>
              <a:t> want to consider taking the approach I took with my teens.</a:t>
            </a:r>
          </a:p>
          <a:p>
            <a:r>
              <a:rPr lang="en-US" sz="3000" dirty="0" smtClean="0">
                <a:effectLst>
                  <a:outerShdw blurRad="38100" dist="38100" dir="2700000" algn="tl">
                    <a:srgbClr val="000000">
                      <a:alpha val="43137"/>
                    </a:srgbClr>
                  </a:outerShdw>
                </a:effectLst>
              </a:rPr>
              <a:t>Before I would even consider allowing them to get behind the wheel of a car they had to:</a:t>
            </a:r>
          </a:p>
          <a:p>
            <a:pPr lvl="1"/>
            <a:r>
              <a:rPr lang="en-US" sz="2600" dirty="0" smtClean="0">
                <a:effectLst>
                  <a:outerShdw blurRad="38100" dist="38100" dir="2700000" algn="tl">
                    <a:srgbClr val="000000">
                      <a:alpha val="43137"/>
                    </a:srgbClr>
                  </a:outerShdw>
                </a:effectLst>
              </a:rPr>
              <a:t>Purchase their own car with their own money</a:t>
            </a:r>
          </a:p>
          <a:p>
            <a:pPr lvl="1"/>
            <a:r>
              <a:rPr lang="en-US" sz="2600" dirty="0" smtClean="0">
                <a:effectLst>
                  <a:outerShdw blurRad="38100" dist="38100" dir="2700000" algn="tl">
                    <a:srgbClr val="000000">
                      <a:alpha val="43137"/>
                    </a:srgbClr>
                  </a:outerShdw>
                </a:effectLst>
              </a:rPr>
              <a:t>Have a job where they made enough money to pay for all ongoing car expenses: insurance, gas, maintenance, etc.</a:t>
            </a:r>
          </a:p>
          <a:p>
            <a:pPr lvl="1"/>
            <a:endParaRPr lang="en-US" dirty="0" smtClean="0">
              <a:effectLst>
                <a:outerShdw blurRad="38100" dist="38100" dir="2700000" algn="tl">
                  <a:srgbClr val="000000">
                    <a:alpha val="43137"/>
                  </a:srgbClr>
                </a:outerShdw>
              </a:effectLst>
            </a:endParaRPr>
          </a:p>
          <a:p>
            <a:endParaRPr lang="en-US" dirty="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156261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838200"/>
          </a:xfrm>
        </p:spPr>
        <p:txBody>
          <a:bodyPr>
            <a:normAutofit fontScale="90000"/>
          </a:bodyPr>
          <a:lstStyle/>
          <a:p>
            <a:pPr marL="461963" indent="-461963"/>
            <a:r>
              <a:rPr lang="en-US" sz="4000" dirty="0" smtClean="0">
                <a:effectLst>
                  <a:outerShdw blurRad="38100" dist="38100" dir="2700000" algn="tl">
                    <a:srgbClr val="000000">
                      <a:alpha val="43137"/>
                    </a:srgbClr>
                  </a:outerShdw>
                </a:effectLst>
              </a:rPr>
              <a:t>Questions Concerning Teens Driving</a:t>
            </a:r>
            <a:endParaRPr lang="en-US" sz="4000" dirty="0">
              <a:effectLst>
                <a:outerShdw blurRad="38100" dist="38100" dir="2700000" algn="tl">
                  <a:srgbClr val="000000">
                    <a:alpha val="43137"/>
                  </a:srgbClr>
                </a:outerShdw>
              </a:effectLst>
            </a:endParaRPr>
          </a:p>
        </p:txBody>
      </p:sp>
      <p:sp>
        <p:nvSpPr>
          <p:cNvPr id="5" name="Content Placeholder 4"/>
          <p:cNvSpPr>
            <a:spLocks noGrp="1"/>
          </p:cNvSpPr>
          <p:nvPr>
            <p:ph idx="1"/>
          </p:nvPr>
        </p:nvSpPr>
        <p:spPr>
          <a:xfrm>
            <a:off x="457200" y="914400"/>
            <a:ext cx="8229600" cy="5943600"/>
          </a:xfrm>
        </p:spPr>
        <p:txBody>
          <a:bodyPr>
            <a:normAutofit/>
          </a:bodyPr>
          <a:lstStyle/>
          <a:p>
            <a:r>
              <a:rPr lang="en-US" dirty="0" smtClean="0">
                <a:effectLst>
                  <a:outerShdw blurRad="38100" dist="38100" dir="2700000" algn="tl">
                    <a:srgbClr val="000000">
                      <a:alpha val="43137"/>
                    </a:srgbClr>
                  </a:outerShdw>
                </a:effectLst>
              </a:rPr>
              <a:t>What kind of fear and/or excitement do you experience as you think about the idea of your child getting behind the wheel of a car?</a:t>
            </a:r>
          </a:p>
          <a:p>
            <a:r>
              <a:rPr lang="en-US" dirty="0" smtClean="0">
                <a:effectLst>
                  <a:outerShdw blurRad="38100" dist="38100" dir="2700000" algn="tl">
                    <a:srgbClr val="000000">
                      <a:alpha val="43137"/>
                    </a:srgbClr>
                  </a:outerShdw>
                </a:effectLst>
              </a:rPr>
              <a:t>What do you think about the idea of personally teaching your teen to drive?</a:t>
            </a:r>
          </a:p>
          <a:p>
            <a:r>
              <a:rPr lang="en-US" dirty="0" smtClean="0">
                <a:effectLst>
                  <a:outerShdw blurRad="38100" dist="38100" dir="2700000" algn="tl">
                    <a:srgbClr val="000000">
                      <a:alpha val="43137"/>
                    </a:srgbClr>
                  </a:outerShdw>
                </a:effectLst>
              </a:rPr>
              <a:t>What do you think about the idea of making teens pay for their own car and pay for all of the associated expenses?</a:t>
            </a:r>
          </a:p>
          <a:p>
            <a:endParaRPr lang="en-US" dirty="0" smtClean="0">
              <a:effectLst>
                <a:outerShdw blurRad="38100" dist="38100" dir="2700000" algn="tl">
                  <a:srgbClr val="000000">
                    <a:alpha val="43137"/>
                  </a:srgbClr>
                </a:outerShdw>
              </a:effectLst>
            </a:endParaRPr>
          </a:p>
          <a:p>
            <a:endParaRPr lang="en-US" dirty="0" smtClean="0">
              <a:effectLst>
                <a:outerShdw blurRad="38100" dist="38100" dir="2700000" algn="tl">
                  <a:srgbClr val="000000">
                    <a:alpha val="43137"/>
                  </a:srgbClr>
                </a:outerShdw>
              </a:effectLst>
            </a:endParaRPr>
          </a:p>
          <a:p>
            <a:pPr lvl="1"/>
            <a:endParaRPr lang="en-US" dirty="0" smtClean="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818812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106565</TotalTime>
  <Words>787</Words>
  <Application>Microsoft Office PowerPoint</Application>
  <PresentationFormat>On-screen Show (4:3)</PresentationFormat>
  <Paragraphs>54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Apex</vt:lpstr>
      <vt:lpstr>Odds and Ends</vt:lpstr>
      <vt:lpstr>Raising Teens - Review</vt:lpstr>
      <vt:lpstr>Raising Teens - Review</vt:lpstr>
      <vt:lpstr>Teens Driving!</vt:lpstr>
      <vt:lpstr>Teens Driving!</vt:lpstr>
      <vt:lpstr>Teens Driving!</vt:lpstr>
      <vt:lpstr>Questions Concerning Teens Driving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rsconnolly</dc:creator>
  <cp:lastModifiedBy>Robert Connolly</cp:lastModifiedBy>
  <cp:revision>2873</cp:revision>
  <dcterms:created xsi:type="dcterms:W3CDTF">2011-01-13T01:13:42Z</dcterms:created>
  <dcterms:modified xsi:type="dcterms:W3CDTF">2017-02-13T03:16:50Z</dcterms:modified>
</cp:coreProperties>
</file>