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41"/>
  </p:notesMasterIdLst>
  <p:handoutMasterIdLst>
    <p:handoutMasterId r:id="rId42"/>
  </p:handoutMasterIdLst>
  <p:sldIdLst>
    <p:sldId id="256" r:id="rId2"/>
    <p:sldId id="259" r:id="rId3"/>
    <p:sldId id="258" r:id="rId4"/>
    <p:sldId id="262" r:id="rId5"/>
    <p:sldId id="267" r:id="rId6"/>
    <p:sldId id="263" r:id="rId7"/>
    <p:sldId id="300" r:id="rId8"/>
    <p:sldId id="269" r:id="rId9"/>
    <p:sldId id="264" r:id="rId10"/>
    <p:sldId id="270" r:id="rId11"/>
    <p:sldId id="272" r:id="rId12"/>
    <p:sldId id="271" r:id="rId13"/>
    <p:sldId id="273" r:id="rId14"/>
    <p:sldId id="274" r:id="rId15"/>
    <p:sldId id="3243" r:id="rId16"/>
    <p:sldId id="261" r:id="rId17"/>
    <p:sldId id="301" r:id="rId18"/>
    <p:sldId id="279" r:id="rId19"/>
    <p:sldId id="278" r:id="rId20"/>
    <p:sldId id="280" r:id="rId21"/>
    <p:sldId id="281" r:id="rId22"/>
    <p:sldId id="282" r:id="rId23"/>
    <p:sldId id="283" r:id="rId24"/>
    <p:sldId id="284" r:id="rId25"/>
    <p:sldId id="260" r:id="rId26"/>
    <p:sldId id="290" r:id="rId27"/>
    <p:sldId id="299" r:id="rId28"/>
    <p:sldId id="3244" r:id="rId29"/>
    <p:sldId id="298" r:id="rId30"/>
    <p:sldId id="289" r:id="rId31"/>
    <p:sldId id="297" r:id="rId32"/>
    <p:sldId id="292" r:id="rId33"/>
    <p:sldId id="3245" r:id="rId34"/>
    <p:sldId id="3235" r:id="rId35"/>
    <p:sldId id="3236" r:id="rId36"/>
    <p:sldId id="3239" r:id="rId37"/>
    <p:sldId id="3240" r:id="rId38"/>
    <p:sldId id="3241" r:id="rId39"/>
    <p:sldId id="324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CCCC"/>
    <a:srgbClr val="334017"/>
    <a:srgbClr val="3D481F"/>
    <a:srgbClr val="3E491F"/>
    <a:srgbClr val="344017"/>
    <a:srgbClr val="3F4A20"/>
    <a:srgbClr val="334016"/>
    <a:srgbClr val="465125"/>
    <a:srgbClr val="4C55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2" autoAdjust="0"/>
    <p:restoredTop sz="94636" autoAdjust="0"/>
  </p:normalViewPr>
  <p:slideViewPr>
    <p:cSldViewPr snapToGrid="0">
      <p:cViewPr varScale="1">
        <p:scale>
          <a:sx n="153" d="100"/>
          <a:sy n="153" d="100"/>
        </p:scale>
        <p:origin x="1896" y="88"/>
      </p:cViewPr>
      <p:guideLst/>
    </p:cSldViewPr>
  </p:slideViewPr>
  <p:notesTextViewPr>
    <p:cViewPr>
      <p:scale>
        <a:sx n="1" d="1"/>
        <a:sy n="1" d="1"/>
      </p:scale>
      <p:origin x="0" y="0"/>
    </p:cViewPr>
  </p:notesText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C46CDA2-243C-4BE4-BB8A-CCE78D818377}" type="datetimeFigureOut">
              <a:rPr lang="en-US" smtClean="0"/>
              <a:t>12/18/2022</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5968A8-64DE-47C8-ACE8-5907827ACF34}" type="datetimeFigureOut">
              <a:rPr lang="en-US" smtClean="0"/>
              <a:t>12/18/2022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12/18/2022</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jesuswalk.com/isaiah/maps/galilee-of-the-gentiles-936x1000x300.jpg"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ligonier.org/learn/series/coming-of-the-messiah/the-king-shall-com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ligonier.org/learn/series/coming-of-the-messiah/the-king-shall-com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ligonier.org/learn/series/coming-of-the-messiah/the-king-shall-come"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baptistbookworm.blogspot.com/2014/01/galilee-under-gentiles.html"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desiringgod.org/labs/gloom-to-glory-by-a-great-ligh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r>
              <a:rPr lang="en-US" sz="1400" dirty="0">
                <a:solidFill>
                  <a:schemeClr val="accent6">
                    <a:lumMod val="60000"/>
                    <a:lumOff val="40000"/>
                  </a:schemeClr>
                </a:solidFill>
                <a:hlinkClick r:id="rId3"/>
              </a:rPr>
              <a:t>https://www.wikiart.org/en/ernest-meissonier/isaiah</a:t>
            </a:r>
            <a:endParaRPr lang="en-US" sz="1400" dirty="0">
              <a:solidFill>
                <a:schemeClr val="accent6">
                  <a:lumMod val="60000"/>
                  <a:lumOff val="40000"/>
                </a:schemeClr>
              </a:solidFill>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rPr>
              <a:t>To Download this lesson go to: </a:t>
            </a:r>
          </a:p>
          <a:p>
            <a:pPr marL="0" marR="0" lvl="0" indent="0" defTabSz="4572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hlinkClick r:id="rId4"/>
              </a:rPr>
              <a:t>http://www.purifiedbyfaith.com/Isaiah/Isaiah.htm</a:t>
            </a:r>
            <a:r>
              <a:rPr kumimoji="0" lang="en-US" sz="1400" b="0" i="0" u="none" strike="noStrike" kern="0" cap="none" spc="0" normalizeH="0" baseline="0" noProof="0" dirty="0">
                <a:ln>
                  <a:noFill/>
                </a:ln>
                <a:solidFill>
                  <a:prstClr val="black"/>
                </a:solidFill>
                <a:effectLst/>
                <a:uLnTx/>
                <a:uFillTx/>
              </a:rPr>
              <a:t> </a:t>
            </a:r>
          </a:p>
        </p:txBody>
      </p:sp>
    </p:spTree>
    <p:extLst>
      <p:ext uri="{BB962C8B-B14F-4D97-AF65-F5344CB8AC3E}">
        <p14:creationId xmlns:p14="http://schemas.microsoft.com/office/powerpoint/2010/main" val="6038227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1143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a:t>
            </a:r>
            <a:r>
              <a:rPr kumimoji="0" lang="en-US" sz="28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But there will be no </a:t>
            </a:r>
            <a:r>
              <a:rPr lang="en-US" sz="2800" i="1" dirty="0">
                <a:solidFill>
                  <a:schemeClr val="accent2"/>
                </a:solidFill>
                <a:latin typeface="Cambria" panose="02040503050406030204" pitchFamily="18" charset="0"/>
                <a:ea typeface="Cambria" panose="02040503050406030204" pitchFamily="18" charset="0"/>
                <a:cs typeface="+mn-cs"/>
              </a:rPr>
              <a:t>gloom</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her who was in anguish. In the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former</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time he brought into contempt the land of Zebulun and the land of Naphtali, but in the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latter time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has made glorious the way of the sea, the land beyond the Jordan, Galilee of the nations.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40280"/>
            <a:ext cx="8449370" cy="4189615"/>
          </a:xfrm>
        </p:spPr>
        <p:txBody>
          <a:bodyPr>
            <a:normAutofit fontScale="92500"/>
          </a:bodyPr>
          <a:lstStyle/>
          <a:p>
            <a:r>
              <a:rPr lang="en-US" dirty="0"/>
              <a:t>But those were the “</a:t>
            </a:r>
            <a:r>
              <a:rPr lang="en-US" sz="3000" b="1" i="1" dirty="0">
                <a:solidFill>
                  <a:schemeClr val="accent2"/>
                </a:solidFill>
                <a:latin typeface="Cambria" panose="02040503050406030204" pitchFamily="18" charset="0"/>
                <a:ea typeface="Cambria" panose="02040503050406030204" pitchFamily="18" charset="0"/>
              </a:rPr>
              <a:t>former</a:t>
            </a:r>
            <a:r>
              <a:rPr lang="en-US" dirty="0"/>
              <a:t>” times. </a:t>
            </a:r>
          </a:p>
          <a:p>
            <a:r>
              <a:rPr lang="en-US" b="1" i="1" dirty="0"/>
              <a:t>Now</a:t>
            </a:r>
            <a:r>
              <a:rPr lang="en-US" dirty="0"/>
              <a:t> comes the “</a:t>
            </a:r>
            <a:r>
              <a:rPr lang="en-US" sz="3000" b="1" i="1" dirty="0">
                <a:solidFill>
                  <a:schemeClr val="accent2"/>
                </a:solidFill>
                <a:latin typeface="Cambria" panose="02040503050406030204" pitchFamily="18" charset="0"/>
                <a:ea typeface="Cambria" panose="02040503050406030204" pitchFamily="18" charset="0"/>
              </a:rPr>
              <a:t>latter time </a:t>
            </a:r>
            <a:r>
              <a:rPr lang="en-US" dirty="0"/>
              <a:t>” for Zebulun and Naphtali. Concerning that part of Israel Isaiah says,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has made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glorious</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way of the sea</a:t>
            </a:r>
            <a:r>
              <a:rPr lang="en-US" dirty="0"/>
              <a:t>”. </a:t>
            </a:r>
          </a:p>
          <a:p>
            <a:r>
              <a:rPr lang="en-US" dirty="0"/>
              <a:t>The land of Zebulun and Naphtali were both located around the Sea of Galilee, the area of land just beyond the Jordan. </a:t>
            </a:r>
          </a:p>
          <a:p>
            <a:r>
              <a:rPr lang="en-US" dirty="0"/>
              <a:t>So, </a:t>
            </a:r>
            <a:r>
              <a:rPr lang="en-US" b="1" i="1" dirty="0"/>
              <a:t>gloom</a:t>
            </a:r>
            <a:r>
              <a:rPr lang="en-US" dirty="0"/>
              <a:t> is going to be replaced with </a:t>
            </a:r>
            <a:r>
              <a:rPr lang="en-US" b="1" i="1" dirty="0"/>
              <a:t>glory</a:t>
            </a:r>
            <a:r>
              <a:rPr lang="en-US" dirty="0"/>
              <a:t> in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the land beyond the Jordan, Galilee of the nations.</a:t>
            </a:r>
            <a:r>
              <a:rPr lang="en-US" dirty="0"/>
              <a: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8711422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F61A15C4-C38B-F099-500F-5D252A18BF1D}"/>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1573183" y="81194"/>
            <a:ext cx="5997633" cy="6407474"/>
          </a:xfrm>
        </p:spPr>
      </p:pic>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3"/>
              </a:rPr>
              <a:t>http://www.jesuswalk.com/isaiah/maps/galilee-of-the-gentiles-936x1000x300.jpg</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3649427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1143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a:t>
            </a:r>
            <a:r>
              <a:rPr kumimoji="0" lang="en-US" sz="28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But there will be no gloom for her who was in anguish. In the former time he brought into contempt the land of Zebulun and the land of Naphtali, but in the latter time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has made glorious the way of the sea, the land beyond the Jordan,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Galilee of the nations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02629" y="2207029"/>
            <a:ext cx="8449370" cy="4355869"/>
          </a:xfrm>
        </p:spPr>
        <p:txBody>
          <a:bodyPr>
            <a:normAutofit fontScale="85000" lnSpcReduction="10000"/>
          </a:bodyPr>
          <a:lstStyle/>
          <a:p>
            <a:r>
              <a:rPr lang="en-US" dirty="0"/>
              <a:t>What's the reason for calling these two Jewish tribal lands located in and around Galilee,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Galilee of the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nations</a:t>
            </a:r>
            <a:r>
              <a:rPr lang="en-US" dirty="0"/>
              <a:t>” or, as some translations have it “</a:t>
            </a:r>
            <a:r>
              <a:rPr lang="en-US" i="1" dirty="0">
                <a:solidFill>
                  <a:srgbClr val="ED7D31">
                    <a:lumMod val="60000"/>
                    <a:lumOff val="40000"/>
                  </a:srgbClr>
                </a:solidFill>
                <a:latin typeface="Cambria" panose="02040503050406030204" pitchFamily="18" charset="0"/>
                <a:ea typeface="Cambria" panose="02040503050406030204" pitchFamily="18" charset="0"/>
              </a:rPr>
              <a:t>Galilee of the </a:t>
            </a:r>
            <a:r>
              <a:rPr lang="en-US" b="1" i="1" dirty="0">
                <a:solidFill>
                  <a:schemeClr val="accent2"/>
                </a:solidFill>
                <a:latin typeface="Cambria" panose="02040503050406030204" pitchFamily="18" charset="0"/>
                <a:ea typeface="Cambria" panose="02040503050406030204" pitchFamily="18" charset="0"/>
              </a:rPr>
              <a:t>Gentiles</a:t>
            </a:r>
            <a:r>
              <a:rPr lang="en-US" dirty="0"/>
              <a:t>” (see  the NKJ, NAS, NIV)? </a:t>
            </a:r>
          </a:p>
          <a:p>
            <a:r>
              <a:rPr lang="en-US" dirty="0"/>
              <a:t>I suspect it's because these were the lands that bordered on those northern </a:t>
            </a:r>
            <a:r>
              <a:rPr lang="en-US" b="1" i="1" dirty="0"/>
              <a:t>Gentile</a:t>
            </a:r>
            <a:r>
              <a:rPr lang="en-US" dirty="0"/>
              <a:t> nations. </a:t>
            </a:r>
          </a:p>
          <a:p>
            <a:r>
              <a:rPr lang="en-US" dirty="0"/>
              <a:t>And because the borders in those lands were rather porous, there were a lot of Gentiles living in those areas.</a:t>
            </a:r>
          </a:p>
          <a:p>
            <a:r>
              <a:rPr lang="en-US" dirty="0"/>
              <a:t>And so, when Jesus comes and fulfills this promise of glory for this place, it has implications that he's coming not </a:t>
            </a:r>
            <a:r>
              <a:rPr lang="en-US" b="1" i="1" dirty="0"/>
              <a:t>just</a:t>
            </a:r>
            <a:r>
              <a:rPr lang="en-US" dirty="0"/>
              <a:t> for Israel, but for the “</a:t>
            </a:r>
            <a:r>
              <a:rPr lang="en-US" b="1" i="1" dirty="0">
                <a:solidFill>
                  <a:schemeClr val="accent2"/>
                </a:solidFill>
                <a:latin typeface="Cambria" panose="02040503050406030204" pitchFamily="18" charset="0"/>
                <a:ea typeface="Cambria" panose="02040503050406030204" pitchFamily="18" charset="0"/>
              </a:rPr>
              <a:t>nations</a:t>
            </a:r>
            <a:r>
              <a:rPr lang="en-US" b="1" i="1" dirty="0"/>
              <a:t>”</a:t>
            </a:r>
            <a:r>
              <a:rPr lang="en-US" dirty="0"/>
              <a:t> (i.e. “</a:t>
            </a:r>
            <a:r>
              <a:rPr lang="en-US" b="1" i="1" dirty="0">
                <a:solidFill>
                  <a:schemeClr val="accent2"/>
                </a:solidFill>
                <a:latin typeface="Cambria" panose="02040503050406030204" pitchFamily="18" charset="0"/>
                <a:ea typeface="Cambria" panose="02040503050406030204" pitchFamily="18" charset="0"/>
              </a:rPr>
              <a:t>Gentiles</a:t>
            </a:r>
            <a:r>
              <a:rPr lang="en-US" dirty="0"/>
              <a:t>”) as well.</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2553593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39238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2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 people who walked in darkness have seen a great light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those who dwelt in a land of deep darkness, on them has light shined.</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612670"/>
            <a:ext cx="8449370" cy="4817226"/>
          </a:xfrm>
        </p:spPr>
        <p:txBody>
          <a:bodyPr>
            <a:normAutofit/>
          </a:bodyPr>
          <a:lstStyle/>
          <a:p>
            <a:r>
              <a:rPr lang="en-US" dirty="0"/>
              <a:t>Next Isaiah tells us: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The people who walked in darkness have seen a great light</a:t>
            </a:r>
            <a:r>
              <a:rPr lang="en-US" dirty="0"/>
              <a:t>”. </a:t>
            </a:r>
          </a:p>
          <a:p>
            <a:r>
              <a:rPr lang="en-US" dirty="0"/>
              <a:t>The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darkness</a:t>
            </a:r>
            <a:r>
              <a:rPr lang="en-US" dirty="0"/>
              <a:t>” here is another way of describing the “</a:t>
            </a:r>
            <a:r>
              <a:rPr lang="en-US" i="1" dirty="0">
                <a:solidFill>
                  <a:srgbClr val="ED7D31">
                    <a:lumMod val="60000"/>
                    <a:lumOff val="40000"/>
                  </a:srgbClr>
                </a:solidFill>
                <a:latin typeface="Cambria" panose="02040503050406030204" pitchFamily="18" charset="0"/>
                <a:ea typeface="Cambria" panose="02040503050406030204" pitchFamily="18" charset="0"/>
              </a:rPr>
              <a:t>gloom</a:t>
            </a:r>
            <a:r>
              <a:rPr lang="en-US" dirty="0"/>
              <a:t>” that he was telling us about in verse 1. </a:t>
            </a:r>
          </a:p>
          <a:p>
            <a:r>
              <a:rPr lang="en-US" dirty="0"/>
              <a:t>These people who (formerly) walked in darkness,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have [now] seen a great light</a:t>
            </a:r>
            <a:r>
              <a:rPr lang="en-US" dirty="0"/>
              <a:t>”. </a:t>
            </a:r>
          </a:p>
          <a:p>
            <a:r>
              <a:rPr lang="en-US" dirty="0"/>
              <a:t>You may recall that the Gospel of Matthew references this very passage.</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0948568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99505" y="211975"/>
            <a:ext cx="8614840" cy="6276693"/>
          </a:xfrm>
        </p:spPr>
        <p:txBody>
          <a:bodyPr>
            <a:normAutofit/>
          </a:bodyPr>
          <a:lstStyle/>
          <a:p>
            <a:r>
              <a:rPr lang="en-US" dirty="0"/>
              <a:t>Here’s what Matthew tells us:</a:t>
            </a:r>
          </a:p>
          <a:p>
            <a:pPr lvl="1"/>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Now when [Jesus] heard that John had been arrested, he withdrew into </a:t>
            </a:r>
            <a:r>
              <a:rPr lang="en-US" b="1" i="1" u="none" strike="noStrike" baseline="0" dirty="0">
                <a:solidFill>
                  <a:schemeClr val="accent2"/>
                </a:solidFill>
                <a:latin typeface="Cambria" panose="02040503050406030204" pitchFamily="18" charset="0"/>
                <a:ea typeface="Cambria" panose="02040503050406030204" pitchFamily="18" charset="0"/>
              </a:rPr>
              <a:t>Galilee</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And leaving Nazareth he went and lived in Capernaum </a:t>
            </a:r>
            <a:r>
              <a:rPr lang="en-US" b="1" i="1" dirty="0">
                <a:solidFill>
                  <a:schemeClr val="accent2"/>
                </a:solidFill>
                <a:latin typeface="Cambria" panose="02040503050406030204" pitchFamily="18" charset="0"/>
                <a:ea typeface="Cambria" panose="02040503050406030204" pitchFamily="18" charset="0"/>
              </a:rPr>
              <a:t>by the sea, in the territory of Zebulun and Naphtali</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so that what was spoken by the prophet </a:t>
            </a:r>
            <a:r>
              <a:rPr lang="en-US" b="1" i="1" dirty="0">
                <a:solidFill>
                  <a:schemeClr val="accent2"/>
                </a:solidFill>
                <a:latin typeface="Cambria" panose="02040503050406030204" pitchFamily="18" charset="0"/>
                <a:ea typeface="Cambria" panose="02040503050406030204" pitchFamily="18" charset="0"/>
              </a:rPr>
              <a:t>Isaiah</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might be fulfilled: </a:t>
            </a:r>
            <a:r>
              <a:rPr lang="en-US" b="0" i="1" u="none" strike="noStrike" baseline="0" dirty="0">
                <a:solidFill>
                  <a:schemeClr val="accent4">
                    <a:lumMod val="60000"/>
                    <a:lumOff val="40000"/>
                  </a:schemeClr>
                </a:solidFill>
                <a:latin typeface="Cambria" panose="02040503050406030204" pitchFamily="18" charset="0"/>
                <a:ea typeface="Cambria" panose="02040503050406030204" pitchFamily="18" charset="0"/>
              </a:rPr>
              <a:t>“The land of Zebulun and the land of Naphtali, the way of the sea, beyond the Jordan, Galilee of the Gentiles-- the people dwelling in darkness have seen a </a:t>
            </a:r>
            <a:r>
              <a:rPr lang="en-US" b="1" i="1" u="none" strike="noStrike" baseline="0" dirty="0">
                <a:solidFill>
                  <a:schemeClr val="accent4">
                    <a:lumMod val="60000"/>
                    <a:lumOff val="40000"/>
                  </a:schemeClr>
                </a:solidFill>
                <a:latin typeface="Cambria" panose="02040503050406030204" pitchFamily="18" charset="0"/>
                <a:ea typeface="Cambria" panose="02040503050406030204" pitchFamily="18" charset="0"/>
              </a:rPr>
              <a:t>great light</a:t>
            </a:r>
            <a:r>
              <a:rPr lang="en-US" b="0" i="1" u="none" strike="noStrike" baseline="0" dirty="0">
                <a:solidFill>
                  <a:schemeClr val="accent4">
                    <a:lumMod val="60000"/>
                    <a:lumOff val="40000"/>
                  </a:schemeClr>
                </a:solidFill>
                <a:latin typeface="Cambria" panose="02040503050406030204" pitchFamily="18" charset="0"/>
                <a:ea typeface="Cambria" panose="02040503050406030204" pitchFamily="18" charset="0"/>
              </a:rPr>
              <a:t>, and for those dwelling in the region and shadow of death, on them a light has dawned.”</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From that time Jesus began to preach, saying, “Repent, for the kingdom of heaven is at hand.” </a:t>
            </a:r>
            <a:r>
              <a:rPr lang="en-US" b="0" i="0" u="none" strike="noStrike" baseline="0" dirty="0">
                <a:latin typeface="Arial" panose="020B0604020202020204" pitchFamily="34" charset="0"/>
              </a:rPr>
              <a:t>(Mat 4:12-17)</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5027427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199505" y="211975"/>
            <a:ext cx="8614840" cy="6276693"/>
          </a:xfrm>
        </p:spPr>
        <p:txBody>
          <a:bodyPr>
            <a:normAutofit/>
          </a:bodyPr>
          <a:lstStyle/>
          <a:p>
            <a:r>
              <a:rPr lang="en-US" dirty="0"/>
              <a:t>In other words, Jesus, knowing this prophesy, </a:t>
            </a:r>
            <a:r>
              <a:rPr lang="en-US" b="1" i="1" dirty="0"/>
              <a:t>deliberately</a:t>
            </a:r>
            <a:r>
              <a:rPr lang="en-US" dirty="0"/>
              <a:t> </a:t>
            </a:r>
            <a:r>
              <a:rPr lang="en-US" b="1" i="1" dirty="0"/>
              <a:t>chose</a:t>
            </a:r>
            <a:r>
              <a:rPr lang="en-US" dirty="0"/>
              <a:t> to go to Galilee, knowing that he was going to be the “</a:t>
            </a:r>
            <a:r>
              <a:rPr lang="en-US" b="0" i="1" u="none" strike="noStrike" baseline="0" dirty="0">
                <a:solidFill>
                  <a:schemeClr val="accent4">
                    <a:lumMod val="60000"/>
                    <a:lumOff val="40000"/>
                  </a:schemeClr>
                </a:solidFill>
                <a:ea typeface="Cambria" panose="02040503050406030204" pitchFamily="18" charset="0"/>
              </a:rPr>
              <a:t>light</a:t>
            </a:r>
            <a:r>
              <a:rPr lang="en-US" dirty="0"/>
              <a:t>” that was promised and the </a:t>
            </a:r>
            <a:r>
              <a:rPr lang="en-US" i="1" dirty="0">
                <a:solidFill>
                  <a:schemeClr val="accent4">
                    <a:lumMod val="60000"/>
                    <a:lumOff val="40000"/>
                  </a:schemeClr>
                </a:solidFill>
                <a:ea typeface="Cambria" panose="02040503050406030204" pitchFamily="18" charset="0"/>
              </a:rPr>
              <a:t>glory</a:t>
            </a:r>
            <a:r>
              <a:rPr lang="en-US" dirty="0"/>
              <a:t> that would be revealed.</a:t>
            </a:r>
          </a:p>
          <a:p>
            <a:r>
              <a:rPr lang="en-US" b="0" i="0" u="none" strike="noStrike" baseline="0" dirty="0"/>
              <a:t>And he’s preaching to the people in that region: if you want to be a part of the </a:t>
            </a:r>
            <a:r>
              <a:rPr lang="en-US" b="1" i="1" u="none" strike="noStrike" baseline="0" dirty="0"/>
              <a:t>light</a:t>
            </a:r>
            <a:r>
              <a:rPr lang="en-US" b="0" i="0" u="none" strike="noStrike" baseline="0" dirty="0"/>
              <a:t>, instead of the </a:t>
            </a:r>
            <a:r>
              <a:rPr lang="en-US" b="1" i="1" u="none" strike="noStrike" baseline="0" dirty="0"/>
              <a:t>gloom</a:t>
            </a:r>
            <a:r>
              <a:rPr lang="en-US" b="0" i="0" u="none" strike="noStrike" baseline="0" dirty="0"/>
              <a:t> and </a:t>
            </a:r>
            <a:r>
              <a:rPr lang="en-US" b="1" i="1" u="none" strike="noStrike" baseline="0" dirty="0"/>
              <a:t>darkness</a:t>
            </a:r>
            <a:r>
              <a:rPr lang="en-US" b="0" i="0" u="none" strike="noStrike" baseline="0" dirty="0"/>
              <a:t> then, </a:t>
            </a:r>
            <a:r>
              <a:rPr lang="en-US" b="0" i="0" u="none" strike="noStrike" baseline="0" dirty="0">
                <a:latin typeface="Arial" panose="020B0604020202020204" pitchFamily="34" charset="0"/>
              </a:rPr>
              <a:t>"</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Repent, for the kingdom of heaven is at hand</a:t>
            </a:r>
            <a:r>
              <a:rPr lang="en-US" b="0" i="0" u="none" strike="noStrike" baseline="0" dirty="0">
                <a:latin typeface="Arial" panose="020B0604020202020204" pitchFamily="34" charset="0"/>
              </a:rPr>
              <a:t>.”	</a:t>
            </a:r>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9483217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471354"/>
          </a:xfrm>
        </p:spPr>
        <p:txBody>
          <a:bodyPr>
            <a:noAutofit/>
          </a:bodyPr>
          <a:lstStyle/>
          <a:p>
            <a:r>
              <a:rPr lang="en-US" b="1" dirty="0">
                <a:solidFill>
                  <a:srgbClr val="FFFF99"/>
                </a:solidFill>
                <a:latin typeface="Century Gothic" panose="020B0502020202020204" pitchFamily="34" charset="0"/>
              </a:rPr>
              <a:t>Yoke Broken, Joy Soaring, Enemies Serving (Isaiah 9:3-5)</a:t>
            </a:r>
            <a:endParaRPr lang="en-US"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4975" y="1629295"/>
            <a:ext cx="8449370" cy="4650970"/>
          </a:xfrm>
        </p:spPr>
        <p:txBody>
          <a:bodyPr>
            <a:normAutofit/>
          </a:bodyPr>
          <a:lstStyle/>
          <a:p>
            <a:r>
              <a:rPr lang="en-US" baseline="30000" dirty="0">
                <a:latin typeface="Cambria" panose="02040503050406030204" pitchFamily="18" charset="0"/>
                <a:ea typeface="Cambria" panose="02040503050406030204" pitchFamily="18" charset="0"/>
              </a:rPr>
              <a:t>3 </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You have multiplied the nation; you have increased its joy; they rejoice before you as with joy at the harvest, as they are glad when they divide the spoil. </a:t>
            </a:r>
            <a:r>
              <a:rPr lang="en-US" baseline="30000" dirty="0">
                <a:latin typeface="Cambria" panose="02040503050406030204" pitchFamily="18" charset="0"/>
                <a:ea typeface="Cambria" panose="02040503050406030204" pitchFamily="18" charset="0"/>
              </a:rPr>
              <a:t>4 </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For the yoke of his burden, and the staff for his shoulder, the rod of his oppressor, you have broken as on the day of Midian. </a:t>
            </a:r>
            <a:r>
              <a:rPr lang="en-US" baseline="30000" dirty="0">
                <a:latin typeface="Cambria" panose="02040503050406030204" pitchFamily="18" charset="0"/>
                <a:ea typeface="Cambria" panose="02040503050406030204" pitchFamily="18" charset="0"/>
              </a:rPr>
              <a:t>5</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For every boot of the tramping warrior in battle tumult and every garment rolled in blood will be burned as fuel for the fire. </a:t>
            </a:r>
            <a:endParaRPr lang="en-US" i="1"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43CF1446-F5C7-85ED-51AA-F2B9C6C19008}"/>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2531527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467195"/>
          </a:xfrm>
        </p:spPr>
        <p:txBody>
          <a:bodyPr>
            <a:noAutofit/>
          </a:bodyPr>
          <a:lstStyle/>
          <a:p>
            <a:r>
              <a:rPr lang="en-US" b="1" dirty="0">
                <a:solidFill>
                  <a:srgbClr val="FFFF99"/>
                </a:solidFill>
              </a:rPr>
              <a:t>Yoke Broken, Joy Soaring, Enemies Serving (Isaiah 9:3-5)</a:t>
            </a:r>
            <a:endParaRPr lang="en-US"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591887"/>
            <a:ext cx="8525487" cy="5045826"/>
          </a:xfrm>
        </p:spPr>
        <p:txBody>
          <a:bodyPr>
            <a:normAutofit lnSpcReduction="10000"/>
          </a:bodyPr>
          <a:lstStyle/>
          <a:p>
            <a:r>
              <a:rPr lang="en-US" dirty="0"/>
              <a:t>We saw how Matthew, in his gospel, cited </a:t>
            </a:r>
            <a:r>
              <a:rPr lang="en-US" dirty="0">
                <a:solidFill>
                  <a:srgbClr val="FFFF99"/>
                </a:solidFill>
              </a:rPr>
              <a:t>Isaiah 9:2</a:t>
            </a:r>
            <a:r>
              <a:rPr lang="en-US" dirty="0"/>
              <a:t> to show that Jesus was the promised “</a:t>
            </a:r>
            <a:r>
              <a:rPr lang="en-US" i="1" dirty="0">
                <a:solidFill>
                  <a:srgbClr val="ED7D31">
                    <a:lumMod val="60000"/>
                    <a:lumOff val="40000"/>
                  </a:srgbClr>
                </a:solidFill>
                <a:latin typeface="Cambria" panose="02040503050406030204" pitchFamily="18" charset="0"/>
                <a:ea typeface="Cambria" panose="02040503050406030204" pitchFamily="18" charset="0"/>
              </a:rPr>
              <a:t>light</a:t>
            </a:r>
            <a:r>
              <a:rPr lang="en-US" dirty="0"/>
              <a:t>” that would shine through the former “</a:t>
            </a:r>
            <a:r>
              <a:rPr lang="en-US" i="1" dirty="0">
                <a:solidFill>
                  <a:srgbClr val="ED7D31">
                    <a:lumMod val="60000"/>
                    <a:lumOff val="40000"/>
                  </a:srgbClr>
                </a:solidFill>
                <a:latin typeface="Cambria" panose="02040503050406030204" pitchFamily="18" charset="0"/>
                <a:ea typeface="Cambria" panose="02040503050406030204" pitchFamily="18" charset="0"/>
              </a:rPr>
              <a:t>darkness</a:t>
            </a:r>
            <a:r>
              <a:rPr lang="en-US" dirty="0"/>
              <a:t>”.</a:t>
            </a:r>
          </a:p>
          <a:p>
            <a:r>
              <a:rPr lang="en-US" dirty="0"/>
              <a:t>Now we’re going to look at the portion of this text that Matthew </a:t>
            </a:r>
            <a:r>
              <a:rPr lang="en-US" b="1" i="1" dirty="0"/>
              <a:t>didn’t</a:t>
            </a:r>
            <a:r>
              <a:rPr lang="en-US" dirty="0"/>
              <a:t> quote. </a:t>
            </a:r>
          </a:p>
          <a:p>
            <a:r>
              <a:rPr lang="en-US" dirty="0"/>
              <a:t>But Matthew has set us up to interpret the remainder of this text in the light of the gospel, and in the light of the kingdom of Christ, because he told us that Christ is the “</a:t>
            </a:r>
            <a:r>
              <a:rPr lang="en-US" i="1" dirty="0">
                <a:solidFill>
                  <a:srgbClr val="ED7D31">
                    <a:lumMod val="60000"/>
                    <a:lumOff val="40000"/>
                  </a:srgbClr>
                </a:solidFill>
                <a:latin typeface="Cambria" panose="02040503050406030204" pitchFamily="18" charset="0"/>
                <a:ea typeface="Cambria" panose="02040503050406030204" pitchFamily="18" charset="0"/>
              </a:rPr>
              <a:t>glory</a:t>
            </a:r>
            <a:r>
              <a:rPr lang="en-US" dirty="0"/>
              <a:t>” that is replacing the “</a:t>
            </a:r>
            <a:r>
              <a:rPr lang="en-US" i="1" dirty="0">
                <a:solidFill>
                  <a:srgbClr val="ED7D31">
                    <a:lumMod val="60000"/>
                    <a:lumOff val="40000"/>
                  </a:srgbClr>
                </a:solidFill>
                <a:latin typeface="Cambria" panose="02040503050406030204" pitchFamily="18" charset="0"/>
                <a:ea typeface="Cambria" panose="02040503050406030204" pitchFamily="18" charset="0"/>
              </a:rPr>
              <a:t>gloom</a:t>
            </a:r>
            <a:r>
              <a:rPr lang="en-US" dirty="0"/>
              <a:t>” that's described in verses 1-2.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4918211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39238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3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 have multiplied the nation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have increased its joy; they rejoice before you as with joy at the harvest, as they are glad when they divide the spoil.</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612670"/>
            <a:ext cx="8449370" cy="4817226"/>
          </a:xfrm>
        </p:spPr>
        <p:txBody>
          <a:bodyPr>
            <a:normAutofit fontScale="92500" lnSpcReduction="20000"/>
          </a:bodyPr>
          <a:lstStyle/>
          <a:p>
            <a:r>
              <a:rPr lang="en-US" dirty="0"/>
              <a:t>Verse 3 tells us that as God has become glorious in these northern provinces, he has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multiplied</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nation</a:t>
            </a:r>
            <a:r>
              <a:rPr lang="en-US" dirty="0"/>
              <a:t>”.</a:t>
            </a:r>
          </a:p>
          <a:p>
            <a:r>
              <a:rPr lang="en-US" dirty="0"/>
              <a:t>There's a promise that was made to Abram back in Genesis 17:5 : </a:t>
            </a:r>
          </a:p>
          <a:p>
            <a:pPr lvl="1"/>
            <a:r>
              <a:rPr lang="en-US" sz="2700" i="1" dirty="0">
                <a:solidFill>
                  <a:srgbClr val="ED7D31">
                    <a:lumMod val="60000"/>
                    <a:lumOff val="40000"/>
                  </a:srgbClr>
                </a:solidFill>
                <a:latin typeface="Cambria" panose="02040503050406030204" pitchFamily="18" charset="0"/>
                <a:ea typeface="Cambria" panose="02040503050406030204" pitchFamily="18" charset="0"/>
              </a:rPr>
              <a:t>No longer shall your name be called Abram, but your name shall be Abraham, for I have made you the father of a </a:t>
            </a:r>
            <a:r>
              <a:rPr lang="en-US" sz="2700" b="1" i="1" dirty="0">
                <a:solidFill>
                  <a:schemeClr val="accent2"/>
                </a:solidFill>
                <a:latin typeface="Cambria" panose="02040503050406030204" pitchFamily="18" charset="0"/>
                <a:ea typeface="Cambria" panose="02040503050406030204" pitchFamily="18" charset="0"/>
              </a:rPr>
              <a:t>multitude of nations</a:t>
            </a:r>
            <a:r>
              <a:rPr lang="en-US" sz="2700" i="1" dirty="0">
                <a:solidFill>
                  <a:srgbClr val="ED7D31">
                    <a:lumMod val="60000"/>
                    <a:lumOff val="40000"/>
                  </a:srgbClr>
                </a:solidFill>
                <a:latin typeface="Cambria" panose="02040503050406030204" pitchFamily="18" charset="0"/>
                <a:ea typeface="Cambria" panose="02040503050406030204" pitchFamily="18" charset="0"/>
              </a:rPr>
              <a:t>. </a:t>
            </a:r>
            <a:r>
              <a:rPr lang="en-US" dirty="0"/>
              <a:t>(Gen 17:5) </a:t>
            </a:r>
          </a:p>
          <a:p>
            <a:r>
              <a:rPr lang="en-US" dirty="0"/>
              <a:t>In other words, the people of Israel are going to mysteriously become a “</a:t>
            </a:r>
            <a:r>
              <a:rPr lang="en-US" b="1" i="1" dirty="0">
                <a:solidFill>
                  <a:schemeClr val="accent2"/>
                </a:solidFill>
                <a:latin typeface="Cambria" panose="02040503050406030204" pitchFamily="18" charset="0"/>
                <a:ea typeface="Cambria" panose="02040503050406030204" pitchFamily="18" charset="0"/>
              </a:rPr>
              <a:t>multitude</a:t>
            </a:r>
            <a:r>
              <a:rPr lang="en-US" sz="3100" i="1" dirty="0">
                <a:solidFill>
                  <a:srgbClr val="ED7D31">
                    <a:lumMod val="60000"/>
                    <a:lumOff val="40000"/>
                  </a:srgbClr>
                </a:solidFill>
                <a:latin typeface="Cambria" panose="02040503050406030204" pitchFamily="18" charset="0"/>
                <a:ea typeface="Cambria" panose="02040503050406030204" pitchFamily="18" charset="0"/>
              </a:rPr>
              <a:t> of nations</a:t>
            </a:r>
            <a:r>
              <a:rPr lang="en-US" dirty="0"/>
              <a:t>”. </a:t>
            </a:r>
          </a:p>
          <a:p>
            <a:r>
              <a:rPr lang="en-US" dirty="0"/>
              <a:t>The Apostle Paul interprets that to be the opening of the way to the Gentiles as the Gospel comes and fulfills this Abrahamic promise. (Gal 3:8)</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5598542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39238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3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You have multiplied the nation</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you have increased its joy; they rejoice before you as with joy at the harvest, as they are glad when they divide the spoil.</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612670"/>
            <a:ext cx="8449370" cy="4817226"/>
          </a:xfrm>
        </p:spPr>
        <p:txBody>
          <a:bodyPr>
            <a:normAutofit/>
          </a:bodyPr>
          <a:lstStyle/>
          <a:p>
            <a:r>
              <a:rPr lang="en-US" dirty="0"/>
              <a:t>And so, in John 10:16, Jesus tells us: </a:t>
            </a:r>
          </a:p>
          <a:p>
            <a:pPr lvl="1"/>
            <a:r>
              <a:rPr lang="en-US" i="1" dirty="0">
                <a:solidFill>
                  <a:schemeClr val="accent2">
                    <a:lumMod val="40000"/>
                    <a:lumOff val="60000"/>
                  </a:schemeClr>
                </a:solidFill>
                <a:latin typeface="Cambria" panose="02040503050406030204" pitchFamily="18" charset="0"/>
                <a:ea typeface="Cambria" panose="02040503050406030204" pitchFamily="18" charset="0"/>
              </a:rPr>
              <a:t>And I have </a:t>
            </a:r>
            <a:r>
              <a:rPr lang="en-US" b="1" i="1" dirty="0">
                <a:solidFill>
                  <a:schemeClr val="accent2"/>
                </a:solidFill>
                <a:latin typeface="Cambria" panose="02040503050406030204" pitchFamily="18" charset="0"/>
                <a:ea typeface="Cambria" panose="02040503050406030204" pitchFamily="18" charset="0"/>
              </a:rPr>
              <a:t>other</a:t>
            </a:r>
            <a:r>
              <a:rPr lang="en-US" i="1" dirty="0">
                <a:solidFill>
                  <a:schemeClr val="accent2">
                    <a:lumMod val="40000"/>
                    <a:lumOff val="60000"/>
                  </a:schemeClr>
                </a:solidFill>
                <a:latin typeface="Cambria" panose="02040503050406030204" pitchFamily="18" charset="0"/>
                <a:ea typeface="Cambria" panose="02040503050406030204" pitchFamily="18" charset="0"/>
              </a:rPr>
              <a:t> sheep that are </a:t>
            </a:r>
            <a:r>
              <a:rPr lang="en-US" b="1" i="1" dirty="0">
                <a:solidFill>
                  <a:schemeClr val="accent2"/>
                </a:solidFill>
                <a:latin typeface="Cambria" panose="02040503050406030204" pitchFamily="18" charset="0"/>
                <a:ea typeface="Cambria" panose="02040503050406030204" pitchFamily="18" charset="0"/>
              </a:rPr>
              <a:t>not of this fold</a:t>
            </a:r>
            <a:r>
              <a:rPr lang="en-US" i="1" dirty="0">
                <a:solidFill>
                  <a:schemeClr val="accent2">
                    <a:lumMod val="40000"/>
                    <a:lumOff val="60000"/>
                  </a:schemeClr>
                </a:solidFill>
                <a:latin typeface="Cambria" panose="02040503050406030204" pitchFamily="18" charset="0"/>
                <a:ea typeface="Cambria" panose="02040503050406030204" pitchFamily="18" charset="0"/>
              </a:rPr>
              <a:t>. I must bring them </a:t>
            </a:r>
            <a:r>
              <a:rPr lang="en-US" b="1" i="1" dirty="0">
                <a:solidFill>
                  <a:schemeClr val="accent2"/>
                </a:solidFill>
                <a:latin typeface="Cambria" panose="02040503050406030204" pitchFamily="18" charset="0"/>
                <a:ea typeface="Cambria" panose="02040503050406030204" pitchFamily="18" charset="0"/>
              </a:rPr>
              <a:t>also</a:t>
            </a:r>
            <a:r>
              <a:rPr lang="en-US" i="1" dirty="0">
                <a:solidFill>
                  <a:schemeClr val="accent2">
                    <a:lumMod val="40000"/>
                    <a:lumOff val="60000"/>
                  </a:schemeClr>
                </a:solidFill>
                <a:latin typeface="Cambria" panose="02040503050406030204" pitchFamily="18" charset="0"/>
                <a:ea typeface="Cambria" panose="02040503050406030204" pitchFamily="18" charset="0"/>
              </a:rPr>
              <a:t>, and they will listen to my voice. So there will be one flock, one shepherd. </a:t>
            </a:r>
          </a:p>
          <a:p>
            <a:r>
              <a:rPr lang="en-US" dirty="0"/>
              <a:t>This is a great increase of people beyond the people of ethnic Israel being included in the nation here in Isaiah 9: “</a:t>
            </a:r>
            <a:r>
              <a:rPr kumimoji="0" lang="en-US" sz="3200" i="1" u="none" strike="noStrike" kern="1200" cap="none" spc="0" normalizeH="0" baseline="0" noProof="0" dirty="0">
                <a:ln>
                  <a:noFill/>
                </a:ln>
                <a:solidFill>
                  <a:schemeClr val="accent2">
                    <a:lumMod val="60000"/>
                    <a:lumOff val="40000"/>
                  </a:schemeClr>
                </a:solidFill>
                <a:effectLst/>
                <a:uLnTx/>
                <a:uFillTx/>
                <a:latin typeface="Cambria" panose="02040503050406030204" pitchFamily="18" charset="0"/>
                <a:ea typeface="Cambria" panose="02040503050406030204" pitchFamily="18" charset="0"/>
                <a:cs typeface="+mn-cs"/>
              </a:rPr>
              <a:t>You have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multiplied</a:t>
            </a:r>
            <a:r>
              <a:rPr kumimoji="0" lang="en-US" sz="3200" i="1" u="none" strike="noStrike" kern="1200" cap="none" spc="0" normalizeH="0" baseline="0" noProof="0" dirty="0">
                <a:ln>
                  <a:noFill/>
                </a:ln>
                <a:solidFill>
                  <a:schemeClr val="accent2">
                    <a:lumMod val="60000"/>
                    <a:lumOff val="40000"/>
                  </a:schemeClr>
                </a:solidFill>
                <a:effectLst/>
                <a:uLnTx/>
                <a:uFillTx/>
                <a:latin typeface="Cambria" panose="02040503050406030204" pitchFamily="18" charset="0"/>
                <a:ea typeface="Cambria" panose="02040503050406030204" pitchFamily="18" charset="0"/>
                <a:cs typeface="+mn-cs"/>
              </a:rPr>
              <a:t> the nation</a:t>
            </a:r>
            <a:r>
              <a:rPr lang="en-US" dirty="0"/>
              <a:t>”.</a:t>
            </a:r>
          </a:p>
          <a:p>
            <a:r>
              <a:rPr lang="en-US" dirty="0"/>
              <a:t>Furthermore, God has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increased [the nation’s] </a:t>
            </a:r>
            <a:r>
              <a:rPr lang="en-US" b="1" i="1" dirty="0">
                <a:solidFill>
                  <a:schemeClr val="accent2"/>
                </a:solidFill>
                <a:latin typeface="Cambria" panose="02040503050406030204" pitchFamily="18" charset="0"/>
                <a:ea typeface="Cambria" panose="02040503050406030204" pitchFamily="18" charset="0"/>
              </a:rPr>
              <a:t>joy</a:t>
            </a:r>
            <a:r>
              <a:rPr lang="en-US" dirty="0"/>
              <a:t>” and so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they </a:t>
            </a:r>
            <a:r>
              <a:rPr lang="en-US" b="1" i="1" dirty="0">
                <a:solidFill>
                  <a:schemeClr val="accent2"/>
                </a:solidFill>
                <a:latin typeface="Cambria" panose="02040503050406030204" pitchFamily="18" charset="0"/>
                <a:ea typeface="Cambria" panose="02040503050406030204" pitchFamily="18" charset="0"/>
              </a:rPr>
              <a:t>rejoice</a:t>
            </a:r>
            <a:r>
              <a:rPr lang="en-US" dirty="0"/>
              <a:t>”.</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4069896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For Unto Us a Child is Born </a:t>
            </a:r>
            <a:br>
              <a:rPr lang="en-US" sz="4400" dirty="0"/>
            </a:br>
            <a:r>
              <a:rPr lang="en-US" sz="4400" dirty="0"/>
              <a:t>(Isaiah 9:1-7)</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fontScale="92500" lnSpcReduction="10000"/>
          </a:bodyPr>
          <a:lstStyle/>
          <a:p>
            <a:r>
              <a:rPr lang="en-US" dirty="0"/>
              <a:t>When we hear the text of </a:t>
            </a:r>
            <a:r>
              <a:rPr lang="en-US" dirty="0">
                <a:solidFill>
                  <a:srgbClr val="FFFF99"/>
                </a:solidFill>
              </a:rPr>
              <a:t>Isaiah 9:6-7</a:t>
            </a:r>
            <a:r>
              <a:rPr lang="en-US" dirty="0"/>
              <a:t>, as we so often do at this time of year, we recognize immediately that this is a text about the birth of Jesus.</a:t>
            </a:r>
          </a:p>
          <a:p>
            <a:r>
              <a:rPr lang="en-US" dirty="0"/>
              <a:t> “</a:t>
            </a:r>
            <a:r>
              <a:rPr lang="en-US" i="1" dirty="0">
                <a:solidFill>
                  <a:schemeClr val="accent2">
                    <a:lumMod val="40000"/>
                    <a:lumOff val="60000"/>
                  </a:schemeClr>
                </a:solidFill>
                <a:latin typeface="Cambria" panose="02040503050406030204" pitchFamily="18" charset="0"/>
                <a:ea typeface="Cambria" panose="02040503050406030204" pitchFamily="18" charset="0"/>
              </a:rPr>
              <a:t>For unto us a child is born</a:t>
            </a:r>
            <a:r>
              <a:rPr lang="en-US" dirty="0"/>
              <a:t>”, which is echoed in the words of the angels, “</a:t>
            </a:r>
            <a:r>
              <a:rPr lang="en-US" i="1" dirty="0">
                <a:solidFill>
                  <a:schemeClr val="accent2">
                    <a:lumMod val="40000"/>
                    <a:lumOff val="60000"/>
                  </a:schemeClr>
                </a:solidFill>
                <a:latin typeface="Cambria" panose="02040503050406030204" pitchFamily="18" charset="0"/>
                <a:ea typeface="Cambria" panose="02040503050406030204" pitchFamily="18" charset="0"/>
              </a:rPr>
              <a:t>For unto you is born this day in the city of David a Savior, who is Christ the Lord.</a:t>
            </a:r>
            <a:r>
              <a:rPr lang="en-US" dirty="0"/>
              <a:t>” (Luke 2:11) </a:t>
            </a:r>
          </a:p>
          <a:p>
            <a:r>
              <a:rPr lang="en-US" dirty="0"/>
              <a:t>What we’re going to do this morning is go back and take a look at this text in its wider context.</a:t>
            </a:r>
          </a:p>
          <a:p>
            <a:r>
              <a:rPr lang="en-US" dirty="0"/>
              <a:t>We will begin by looking at the section leading up to this prophecy of Isaiah, and then we will look at the actual text of Isaiah 9:6-7 itself.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r>
              <a:rPr lang="en-US" dirty="0">
                <a:solidFill>
                  <a:schemeClr val="bg1"/>
                </a:solidFill>
                <a:hlinkClick r:id="rId2"/>
              </a:rPr>
              <a:t>https://www.desiringgod.org/labs/gloom-to-glory-by-a-great-light</a:t>
            </a:r>
            <a:r>
              <a:rPr lang="en-US" dirty="0">
                <a:solidFill>
                  <a:schemeClr val="bg1"/>
                </a:solidFill>
              </a:rPr>
              <a:t> </a:t>
            </a:r>
          </a:p>
        </p:txBody>
      </p:sp>
    </p:spTree>
    <p:extLst>
      <p:ext uri="{BB962C8B-B14F-4D97-AF65-F5344CB8AC3E}">
        <p14:creationId xmlns:p14="http://schemas.microsoft.com/office/powerpoint/2010/main" val="25454869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392382"/>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3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You have multiplied the nation;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you have increased its </a:t>
            </a:r>
            <a:r>
              <a:rPr lang="en-US" sz="2800" i="1" dirty="0">
                <a:solidFill>
                  <a:schemeClr val="accent2"/>
                </a:solidFill>
                <a:latin typeface="Cambria" panose="02040503050406030204" pitchFamily="18" charset="0"/>
                <a:ea typeface="Cambria" panose="02040503050406030204" pitchFamily="18" charset="0"/>
                <a:cs typeface="+mn-cs"/>
              </a:rPr>
              <a:t>joy</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they rejoice before you as with joy at the harvest, as they are glad when they divide the spoil.</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612670"/>
            <a:ext cx="8449370" cy="4817226"/>
          </a:xfrm>
        </p:spPr>
        <p:txBody>
          <a:bodyPr>
            <a:normAutofit fontScale="92500" lnSpcReduction="10000"/>
          </a:bodyPr>
          <a:lstStyle/>
          <a:p>
            <a:r>
              <a:rPr lang="en-US" dirty="0"/>
              <a:t>Isaiah gives </a:t>
            </a:r>
            <a:r>
              <a:rPr lang="en-US" b="1" i="1" dirty="0"/>
              <a:t>two</a:t>
            </a:r>
            <a:r>
              <a:rPr lang="en-US" dirty="0"/>
              <a:t> analogies to show what this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joy</a:t>
            </a:r>
            <a:r>
              <a:rPr lang="en-US" dirty="0"/>
              <a:t>” is like. “</a:t>
            </a:r>
            <a:r>
              <a:rPr lang="en-US" i="1" dirty="0">
                <a:solidFill>
                  <a:srgbClr val="ED7D31">
                    <a:lumMod val="60000"/>
                    <a:lumOff val="40000"/>
                  </a:srgbClr>
                </a:solidFill>
                <a:latin typeface="Cambria" panose="02040503050406030204" pitchFamily="18" charset="0"/>
                <a:ea typeface="Cambria" panose="02040503050406030204" pitchFamily="18" charset="0"/>
              </a:rPr>
              <a:t>They</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rejoice before you</a:t>
            </a:r>
            <a:r>
              <a:rPr lang="en-US" dirty="0"/>
              <a:t>”:</a:t>
            </a:r>
          </a:p>
          <a:p>
            <a:pPr lvl="1"/>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As with joy at the </a:t>
            </a:r>
            <a:r>
              <a:rPr kumimoji="0" lang="en-US" sz="28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harvest</a:t>
            </a:r>
          </a:p>
          <a:p>
            <a:pPr lvl="1"/>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As they are glad </a:t>
            </a:r>
            <a:r>
              <a:rPr lang="en-US" b="1" i="1" dirty="0">
                <a:solidFill>
                  <a:schemeClr val="accent2"/>
                </a:solidFill>
                <a:latin typeface="Cambria" panose="02040503050406030204" pitchFamily="18" charset="0"/>
                <a:ea typeface="Cambria" panose="02040503050406030204" pitchFamily="18" charset="0"/>
              </a:rPr>
              <a:t>when they divide the spoil </a:t>
            </a:r>
          </a:p>
          <a:p>
            <a:r>
              <a:rPr lang="en-US" dirty="0"/>
              <a:t>So,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harvest</a:t>
            </a:r>
            <a:r>
              <a:rPr lang="en-US" dirty="0"/>
              <a:t>”, we're glad because we’ve got enough food. Our needs are met physically by provision.</a:t>
            </a:r>
          </a:p>
          <a:p>
            <a:r>
              <a:rPr lang="en-US" dirty="0"/>
              <a:t>And we are glad when the enemy has been defeated, and we can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divide the spoil</a:t>
            </a:r>
            <a:r>
              <a:rPr lang="en-US" dirty="0"/>
              <a:t>”. </a:t>
            </a:r>
          </a:p>
          <a:p>
            <a:r>
              <a:rPr lang="en-US" dirty="0"/>
              <a:t>So, there's the gladness of having </a:t>
            </a:r>
            <a:r>
              <a:rPr lang="en-US" b="1" i="1" dirty="0"/>
              <a:t>plenty</a:t>
            </a:r>
            <a:r>
              <a:rPr lang="en-US" dirty="0"/>
              <a:t> and the gladness of having </a:t>
            </a:r>
            <a:r>
              <a:rPr lang="en-US" b="1" i="1" dirty="0"/>
              <a:t>victory</a:t>
            </a:r>
            <a:r>
              <a:rPr lang="en-US" dirty="0"/>
              <a:t> in war with its fruit of spoil.</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9657839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517072"/>
          </a:xfrm>
          <a:solidFill>
            <a:schemeClr val="tx1"/>
          </a:solidFill>
          <a:ln w="25400">
            <a:solidFill>
              <a:srgbClr val="FFFF99"/>
            </a:solidFill>
          </a:ln>
        </p:spPr>
        <p:txBody>
          <a:bodyPr>
            <a:noAutofit/>
          </a:bodyPr>
          <a:lstStyle/>
          <a:p>
            <a:pPr algn="l"/>
            <a:r>
              <a:rPr kumimoji="0" lang="en-US" sz="3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4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the </a:t>
            </a:r>
            <a:r>
              <a:rPr kumimoji="0" lang="en-US" sz="32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yoke</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of his burden, and the </a:t>
            </a:r>
            <a:r>
              <a:rPr kumimoji="0" lang="en-US" sz="32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staff</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his shoulder, the </a:t>
            </a:r>
            <a:r>
              <a:rPr kumimoji="0" lang="en-US" sz="32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rod</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of his oppressor, you have broken as on the day of Midian.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704110"/>
            <a:ext cx="8449370" cy="4725786"/>
          </a:xfrm>
        </p:spPr>
        <p:txBody>
          <a:bodyPr>
            <a:normAutofit/>
          </a:bodyPr>
          <a:lstStyle/>
          <a:p>
            <a:r>
              <a:rPr lang="en-US" dirty="0"/>
              <a:t>Here he gives the </a:t>
            </a:r>
            <a:r>
              <a:rPr lang="en-US" b="1" i="1" dirty="0"/>
              <a:t>reason</a:t>
            </a:r>
            <a:r>
              <a:rPr lang="en-US" dirty="0"/>
              <a:t> for this gladness of having victory in war: </a:t>
            </a:r>
          </a:p>
          <a:p>
            <a:pPr lvl="1"/>
            <a:r>
              <a:rPr lang="en-US" dirty="0"/>
              <a:t>God breaks the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yoke</a:t>
            </a:r>
            <a:r>
              <a:rPr lang="en-US" dirty="0"/>
              <a:t>” that enemies put on his people. </a:t>
            </a:r>
          </a:p>
          <a:p>
            <a:pPr lvl="1"/>
            <a:r>
              <a:rPr lang="en-US" dirty="0"/>
              <a:t>God breaks the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staff</a:t>
            </a:r>
            <a:r>
              <a:rPr lang="en-US" dirty="0"/>
              <a:t>”, that enemies lay on the shoulder of his people. </a:t>
            </a:r>
          </a:p>
          <a:p>
            <a:pPr lvl="1"/>
            <a:r>
              <a:rPr lang="en-US" dirty="0"/>
              <a:t>God breaks the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rod</a:t>
            </a:r>
            <a:r>
              <a:rPr lang="en-US" dirty="0"/>
              <a:t>” of the oppressors of his people. </a:t>
            </a:r>
          </a:p>
          <a:p>
            <a:r>
              <a:rPr lang="en-US" b="1" i="1" dirty="0"/>
              <a:t>God</a:t>
            </a:r>
            <a:r>
              <a:rPr lang="en-US" dirty="0"/>
              <a:t> has broken it. </a:t>
            </a:r>
          </a:p>
          <a:p>
            <a:r>
              <a:rPr lang="en-US" dirty="0"/>
              <a:t>And that's the that’s the </a:t>
            </a:r>
            <a:r>
              <a:rPr lang="en-US" b="1" i="1" dirty="0"/>
              <a:t>reason</a:t>
            </a:r>
            <a:r>
              <a:rPr lang="en-US" dirty="0"/>
              <a:t> they are able to have joy as they divide the spoil.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4396848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517072"/>
          </a:xfrm>
          <a:solidFill>
            <a:schemeClr val="tx1"/>
          </a:solidFill>
          <a:ln w="25400">
            <a:solidFill>
              <a:srgbClr val="FFFF99"/>
            </a:solidFill>
          </a:ln>
        </p:spPr>
        <p:txBody>
          <a:bodyPr>
            <a:noAutofit/>
          </a:bodyPr>
          <a:lstStyle/>
          <a:p>
            <a:pPr algn="l"/>
            <a:r>
              <a:rPr kumimoji="0" lang="en-US" sz="3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4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the yoke of his burden, and the staff for his shoulder, the rod of his oppressor, you have broken </a:t>
            </a:r>
            <a:r>
              <a:rPr kumimoji="0" lang="en-US" sz="32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as on the day of Midian</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704110"/>
            <a:ext cx="8449370" cy="4725786"/>
          </a:xfrm>
        </p:spPr>
        <p:txBody>
          <a:bodyPr>
            <a:normAutofit fontScale="92500" lnSpcReduction="10000"/>
          </a:bodyPr>
          <a:lstStyle/>
          <a:p>
            <a:r>
              <a:rPr lang="en-US" dirty="0"/>
              <a:t>He has broken the backs of all their enemies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as on the day of Midian</a:t>
            </a:r>
            <a:r>
              <a:rPr lang="en-US" dirty="0"/>
              <a:t>”.</a:t>
            </a:r>
          </a:p>
          <a:p>
            <a:r>
              <a:rPr lang="en-US" dirty="0"/>
              <a:t>What’s that about? </a:t>
            </a:r>
          </a:p>
          <a:p>
            <a:r>
              <a:rPr lang="en-US" dirty="0"/>
              <a:t>This is referring to the time that Gideon came up against the Midianites in the book of Judges:</a:t>
            </a:r>
          </a:p>
          <a:p>
            <a:pPr lvl="1"/>
            <a:r>
              <a:rPr lang="en-US" i="1" dirty="0">
                <a:solidFill>
                  <a:srgbClr val="ED7D31">
                    <a:lumMod val="60000"/>
                    <a:lumOff val="40000"/>
                  </a:srgbClr>
                </a:solidFill>
                <a:latin typeface="Cambria" panose="02040503050406030204" pitchFamily="18" charset="0"/>
                <a:ea typeface="Cambria" panose="02040503050406030204" pitchFamily="18" charset="0"/>
              </a:rPr>
              <a:t>And the Midianites … lay along the valley like locusts in abundance, and their camels were without number, as the sand that is on the seashore in abundance</a:t>
            </a:r>
            <a:r>
              <a:rPr lang="en-US" dirty="0"/>
              <a:t>. (</a:t>
            </a:r>
            <a:r>
              <a:rPr lang="en-US" dirty="0" err="1"/>
              <a:t>Jdg</a:t>
            </a:r>
            <a:r>
              <a:rPr lang="en-US" dirty="0"/>
              <a:t> 7:12 )</a:t>
            </a:r>
          </a:p>
          <a:p>
            <a:r>
              <a:rPr lang="en-US" dirty="0"/>
              <a:t>In other words, Gideon was radically outnumbered and of course you remember the story – he reduced his army of 20,000 down to 300, so God would get the glory!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246464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517072"/>
          </a:xfrm>
          <a:solidFill>
            <a:schemeClr val="tx1"/>
          </a:solidFill>
          <a:ln w="25400">
            <a:solidFill>
              <a:srgbClr val="FFFF99"/>
            </a:solidFill>
          </a:ln>
        </p:spPr>
        <p:txBody>
          <a:bodyPr>
            <a:noAutofit/>
          </a:bodyPr>
          <a:lstStyle/>
          <a:p>
            <a:pPr algn="l"/>
            <a:r>
              <a:rPr kumimoji="0" lang="en-US" sz="32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4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the yoke of his burden, and the staff for his shoulder, the rod of his oppressor, you have broken </a:t>
            </a:r>
            <a:r>
              <a:rPr kumimoji="0" lang="en-US" sz="32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as on the day of Midian</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704110"/>
            <a:ext cx="8449370" cy="4725786"/>
          </a:xfrm>
        </p:spPr>
        <p:txBody>
          <a:bodyPr>
            <a:normAutofit fontScale="92500" lnSpcReduction="20000"/>
          </a:bodyPr>
          <a:lstStyle/>
          <a:p>
            <a:r>
              <a:rPr lang="en-US" i="1" dirty="0">
                <a:solidFill>
                  <a:srgbClr val="ED7D31">
                    <a:lumMod val="60000"/>
                    <a:lumOff val="40000"/>
                  </a:srgbClr>
                </a:solidFill>
                <a:latin typeface="Cambria" panose="02040503050406030204" pitchFamily="18" charset="0"/>
                <a:ea typeface="Cambria" panose="02040503050406030204" pitchFamily="18" charset="0"/>
              </a:rPr>
              <a:t>And they cried out, “A sword for the LORD and for Gideon!” …When they blew the 300 trumpets, the LORD set every [Midianite] man's sword against his comrade and against all the army. And the [Midianite] army fled… </a:t>
            </a:r>
            <a:r>
              <a:rPr lang="en-US" dirty="0"/>
              <a:t>(</a:t>
            </a:r>
            <a:r>
              <a:rPr lang="en-US" dirty="0" err="1"/>
              <a:t>Jdg</a:t>
            </a:r>
            <a:r>
              <a:rPr lang="en-US" dirty="0"/>
              <a:t> 7:20b-22)</a:t>
            </a:r>
          </a:p>
          <a:p>
            <a:r>
              <a:rPr lang="en-US" dirty="0"/>
              <a:t>In other words, this this was a </a:t>
            </a:r>
            <a:r>
              <a:rPr lang="en-US" b="1" i="1" dirty="0"/>
              <a:t>stunning</a:t>
            </a:r>
            <a:r>
              <a:rPr lang="en-US" dirty="0"/>
              <a:t> victory that </a:t>
            </a:r>
            <a:r>
              <a:rPr lang="en-US" b="1" i="1" dirty="0"/>
              <a:t>only the Lord </a:t>
            </a:r>
            <a:r>
              <a:rPr lang="en-US" dirty="0"/>
              <a:t>could have performed and that's the point here in Isaiah 9:4.</a:t>
            </a:r>
          </a:p>
          <a:p>
            <a:r>
              <a:rPr lang="en-US" dirty="0"/>
              <a:t>You have broken the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yoke</a:t>
            </a:r>
            <a:r>
              <a:rPr lang="en-US" dirty="0"/>
              <a:t>”, you've broken the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staff</a:t>
            </a:r>
            <a:r>
              <a:rPr lang="en-US" dirty="0"/>
              <a:t>”, you broken the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rod</a:t>
            </a:r>
            <a:r>
              <a:rPr lang="en-US" dirty="0"/>
              <a:t>” of all our enemies, and you did it in such a way that only the Lord could have done it - a stunning absolutely miraculous victory.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5720281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271846"/>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5</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every boot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tramping warrior in battle tumult and </a:t>
            </a:r>
            <a:r>
              <a:rPr lang="en-US" sz="2800" i="1" dirty="0">
                <a:solidFill>
                  <a:schemeClr val="accent2"/>
                </a:solidFill>
                <a:latin typeface="Cambria" panose="02040503050406030204" pitchFamily="18" charset="0"/>
                <a:ea typeface="Cambria" panose="02040503050406030204" pitchFamily="18" charset="0"/>
                <a:cs typeface="+mn-cs"/>
              </a:rPr>
              <a:t>every garment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rolled in blood </a:t>
            </a:r>
            <a:r>
              <a:rPr lang="en-US" sz="2800" i="1" dirty="0">
                <a:solidFill>
                  <a:schemeClr val="accent2"/>
                </a:solidFill>
                <a:latin typeface="Cambria" panose="02040503050406030204" pitchFamily="18" charset="0"/>
                <a:ea typeface="Cambria" panose="02040503050406030204" pitchFamily="18" charset="0"/>
                <a:cs typeface="+mn-cs"/>
              </a:rPr>
              <a:t>will be burned as fuel for the fire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1479665"/>
            <a:ext cx="8449370" cy="4950231"/>
          </a:xfrm>
        </p:spPr>
        <p:txBody>
          <a:bodyPr>
            <a:normAutofit/>
          </a:bodyPr>
          <a:lstStyle/>
          <a:p>
            <a:r>
              <a:rPr lang="en-US" dirty="0"/>
              <a:t>Now he shows how </a:t>
            </a:r>
            <a:r>
              <a:rPr lang="en-US" b="1" i="1" dirty="0"/>
              <a:t>complete</a:t>
            </a:r>
            <a:r>
              <a:rPr lang="en-US" dirty="0"/>
              <a:t> the victory really is: </a:t>
            </a:r>
          </a:p>
          <a:p>
            <a:pPr lvl="1"/>
            <a:r>
              <a:rPr lang="en-US" dirty="0"/>
              <a:t>All the boots and all the garments of the adversaries, that we're just beaten as at Midian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will be burned as fuel for the fire</a:t>
            </a:r>
            <a:r>
              <a:rPr lang="en-US" dirty="0"/>
              <a:t>”. </a:t>
            </a:r>
          </a:p>
          <a:p>
            <a:r>
              <a:rPr lang="en-US" dirty="0"/>
              <a:t>What does that mean? </a:t>
            </a:r>
          </a:p>
          <a:p>
            <a:r>
              <a:rPr lang="en-US" dirty="0"/>
              <a:t>It means that enemy hasn’t just been </a:t>
            </a:r>
            <a:r>
              <a:rPr lang="en-US" b="1" i="1" dirty="0"/>
              <a:t>defeated</a:t>
            </a:r>
            <a:r>
              <a:rPr lang="en-US" dirty="0"/>
              <a:t>. They are </a:t>
            </a:r>
            <a:r>
              <a:rPr lang="en-US" b="1" i="1" dirty="0"/>
              <a:t>super</a:t>
            </a:r>
            <a:r>
              <a:rPr lang="en-US" dirty="0"/>
              <a:t> defeated and become useful, even in their death for God's people.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7837555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296785"/>
          </a:xfrm>
        </p:spPr>
        <p:txBody>
          <a:bodyPr>
            <a:noAutofit/>
          </a:bodyPr>
          <a:lstStyle/>
          <a:p>
            <a:r>
              <a:rPr lang="en-US" b="1" dirty="0">
                <a:solidFill>
                  <a:srgbClr val="FFFF99"/>
                </a:solidFill>
                <a:latin typeface="Century Gothic" panose="020B0502020202020204" pitchFamily="34" charset="0"/>
              </a:rPr>
              <a:t>God’s Zeal to Enthrone His Son on Earth (Isaiah 9:6-7)</a:t>
            </a:r>
            <a:endParaRPr lang="en-US"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64975" y="1521229"/>
            <a:ext cx="8449370" cy="4805006"/>
          </a:xfrm>
        </p:spPr>
        <p:txBody>
          <a:bodyPr>
            <a:normAutofit lnSpcReduction="10000"/>
          </a:bodyPr>
          <a:lstStyle/>
          <a:p>
            <a:r>
              <a:rPr lang="en-US" b="0" i="1" u="none" strike="noStrike" baseline="30000" dirty="0">
                <a:latin typeface="Cambria" panose="02040503050406030204" pitchFamily="18" charset="0"/>
                <a:ea typeface="Cambria" panose="02040503050406030204" pitchFamily="18" charset="0"/>
              </a:rPr>
              <a:t>6</a:t>
            </a:r>
            <a:r>
              <a:rPr lang="en-US" b="0" i="1" u="none" strike="noStrike" baseline="0" dirty="0">
                <a:latin typeface="Cambria" panose="02040503050406030204" pitchFamily="18" charset="0"/>
                <a:ea typeface="Cambria" panose="02040503050406030204" pitchFamily="18" charset="0"/>
              </a:rPr>
              <a:t> </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For to us a child is born, to us a son is given; and the government shall be upon his shoulder, and his name shall be called Wonderful Counselor, Mighty God, Everlasting Father, Prince of Peace. </a:t>
            </a:r>
            <a:r>
              <a:rPr lang="en-US" b="0" i="1" u="none" strike="noStrike" baseline="30000" dirty="0">
                <a:latin typeface="Cambria" panose="02040503050406030204" pitchFamily="18" charset="0"/>
                <a:ea typeface="Cambria" panose="02040503050406030204" pitchFamily="18" charset="0"/>
              </a:rPr>
              <a:t>7</a:t>
            </a:r>
            <a:r>
              <a:rPr lang="en-US" b="0" i="1" u="none" strike="noStrike" baseline="0" dirty="0">
                <a:latin typeface="Cambria" panose="02040503050406030204" pitchFamily="18" charset="0"/>
                <a:ea typeface="Cambria" panose="02040503050406030204" pitchFamily="18" charset="0"/>
              </a:rPr>
              <a:t> </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Of the increase of his government and of peace there will be no end, on the throne of David and over his kingdom, to establish it and to uphold it with justice and with righteousness from this time forth and forevermore. The zeal of the LORD of hosts will do this. </a:t>
            </a:r>
            <a:endParaRPr lang="en-US" sz="4800" i="1" dirty="0">
              <a:solidFill>
                <a:schemeClr val="accent2">
                  <a:lumMod val="60000"/>
                  <a:lumOff val="4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1997984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 child is born, to us a son is given; and the government shall be upon his shoulder, and his name shall be called Wonderful Counselor, Mighty God, Everlasting Father, Prince of Peace.</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fontScale="92500" lnSpcReduction="20000"/>
          </a:bodyPr>
          <a:lstStyle/>
          <a:p>
            <a:r>
              <a:rPr lang="en-US" dirty="0"/>
              <a:t>We now come to this text that is so rich and familiar to us because of its frequent reference in the Christmas season. </a:t>
            </a:r>
          </a:p>
          <a:p>
            <a:r>
              <a:rPr lang="en-US" dirty="0"/>
              <a:t>It announces the birth of a baby, and this baby is identified in the context of the prophecy of Isaiah as the birth of a </a:t>
            </a:r>
            <a:r>
              <a:rPr lang="en-US" b="1" i="1" dirty="0"/>
              <a:t>king</a:t>
            </a:r>
            <a:r>
              <a:rPr lang="en-US" dirty="0"/>
              <a:t>. </a:t>
            </a:r>
          </a:p>
          <a:p>
            <a:r>
              <a:rPr lang="en-US" dirty="0"/>
              <a:t>That's what we have to see, first of all, that the basic identity of the person who was being prophesized and described in this text is one who is born to be a </a:t>
            </a:r>
            <a:r>
              <a:rPr lang="en-US" b="1" i="1" dirty="0"/>
              <a:t>king</a:t>
            </a:r>
            <a:r>
              <a:rPr lang="en-US" dirty="0"/>
              <a:t>. </a:t>
            </a:r>
          </a:p>
          <a:p>
            <a:r>
              <a:rPr lang="en-US" dirty="0"/>
              <a:t>And not just any kind of king, but a king who will follow in the line of King David.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https://www.ligonier.org/learn/series/coming-of-the-messiah/the-king-shall-come</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357181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 child is born, to us a son is given; and the government shall be upon his shoulder, and his name shall be called Wonderful Counselor, Mighty God, Everlasting Father, Prince of Peace.</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a:bodyPr>
          <a:lstStyle/>
          <a:p>
            <a:r>
              <a:rPr lang="en-US" dirty="0"/>
              <a:t>Now, much of the Messianic prophecy of the Old Testament focused on this king who would come, the shepherd King, who would come and rule like David. </a:t>
            </a:r>
          </a:p>
          <a:p>
            <a:r>
              <a:rPr lang="en-US" dirty="0"/>
              <a:t>And here, in this passage of Isaiah, we hear the announcement of the </a:t>
            </a:r>
            <a:r>
              <a:rPr lang="en-US" b="1" i="1" dirty="0"/>
              <a:t>birth</a:t>
            </a:r>
            <a:r>
              <a:rPr lang="en-US" dirty="0"/>
              <a:t> of that promised King: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 child is born, to us a son is given</a:t>
            </a:r>
            <a:r>
              <a:rPr lang="en-US" dirty="0"/>
              <a: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https://www.ligonier.org/learn/series/coming-of-the-messiah/the-king-shall-come</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8489627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 child is born, to us a son is given; and the government shall be upon his shoulder, and his name shall be called Wonderful Counselor, Mighty God, Everlasting Father, Prince of Peace.</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a:bodyPr>
          <a:lstStyle/>
          <a:p>
            <a:r>
              <a:rPr lang="en-US" dirty="0"/>
              <a:t>Notice that this is not simply the joyful announcement of a particular set of parents, where the father and the mother are celebrating the announcement of the impending birth of their baby. </a:t>
            </a:r>
          </a:p>
          <a:p>
            <a:r>
              <a:rPr lang="en-US" dirty="0"/>
              <a:t>But this is a child that is to be born for the </a:t>
            </a:r>
            <a:r>
              <a:rPr lang="en-US" b="1" i="1" dirty="0"/>
              <a:t>nation</a:t>
            </a:r>
            <a:r>
              <a:rPr lang="en-US" dirty="0"/>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us</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 child is born, to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us</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 son is given</a:t>
            </a:r>
            <a:r>
              <a:rPr lang="en-US" dirty="0"/>
              <a:t>.”</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https://www.ligonier.org/learn/series/coming-of-the-messiah/the-king-shall-come</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4895471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 child is born, to us a son is given; and the government shall be upon his shoulder, and his name shall be called Wonderful Counselor, Mighty God, Everlasting Father, Prince of Peace.</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a:bodyPr>
          <a:lstStyle/>
          <a:p>
            <a:r>
              <a:rPr lang="en-US" dirty="0"/>
              <a:t>As we looked at the text leading up to this point, we saw that God had promised that there would be a movement among God's people from “</a:t>
            </a:r>
            <a:r>
              <a:rPr lang="en-US" i="1" dirty="0">
                <a:solidFill>
                  <a:schemeClr val="accent2">
                    <a:lumMod val="60000"/>
                    <a:lumOff val="40000"/>
                  </a:schemeClr>
                </a:solidFill>
                <a:latin typeface="Cambria" panose="02040503050406030204" pitchFamily="18" charset="0"/>
                <a:ea typeface="Cambria" panose="02040503050406030204" pitchFamily="18" charset="0"/>
              </a:rPr>
              <a:t>gloom</a:t>
            </a:r>
            <a:r>
              <a:rPr lang="en-US" dirty="0"/>
              <a:t>” to “</a:t>
            </a:r>
            <a:r>
              <a:rPr lang="en-US" i="1" dirty="0">
                <a:solidFill>
                  <a:schemeClr val="accent2">
                    <a:lumMod val="60000"/>
                    <a:lumOff val="40000"/>
                  </a:schemeClr>
                </a:solidFill>
                <a:latin typeface="Cambria" panose="02040503050406030204" pitchFamily="18" charset="0"/>
                <a:ea typeface="Cambria" panose="02040503050406030204" pitchFamily="18" charset="0"/>
              </a:rPr>
              <a:t>glory</a:t>
            </a:r>
            <a:r>
              <a:rPr lang="en-US" dirty="0"/>
              <a:t>”. </a:t>
            </a:r>
          </a:p>
          <a:p>
            <a:r>
              <a:rPr lang="en-US" dirty="0"/>
              <a:t>And there would be a movement from “</a:t>
            </a:r>
            <a:r>
              <a:rPr lang="en-US" i="1" dirty="0">
                <a:solidFill>
                  <a:schemeClr val="accent2">
                    <a:lumMod val="60000"/>
                    <a:lumOff val="40000"/>
                  </a:schemeClr>
                </a:solidFill>
                <a:latin typeface="Cambria" panose="02040503050406030204" pitchFamily="18" charset="0"/>
                <a:ea typeface="Cambria" panose="02040503050406030204" pitchFamily="18" charset="0"/>
              </a:rPr>
              <a:t>darkness</a:t>
            </a:r>
            <a:r>
              <a:rPr lang="en-US" dirty="0"/>
              <a:t>” to “</a:t>
            </a:r>
            <a:r>
              <a:rPr lang="en-US" i="1" dirty="0">
                <a:solidFill>
                  <a:schemeClr val="accent2">
                    <a:lumMod val="60000"/>
                    <a:lumOff val="40000"/>
                  </a:schemeClr>
                </a:solidFill>
                <a:latin typeface="Cambria" panose="02040503050406030204" pitchFamily="18" charset="0"/>
                <a:ea typeface="Cambria" panose="02040503050406030204" pitchFamily="18" charset="0"/>
              </a:rPr>
              <a:t>light</a:t>
            </a:r>
            <a:r>
              <a:rPr lang="en-US" dirty="0"/>
              <a:t>”. </a:t>
            </a:r>
          </a:p>
          <a:p>
            <a:r>
              <a:rPr lang="en-US" dirty="0"/>
              <a:t>And Jesus is going to be that movement from gloom to glory and darkness to light.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5343087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1620983"/>
          </a:xfrm>
        </p:spPr>
        <p:txBody>
          <a:bodyPr>
            <a:noAutofit/>
          </a:bodyPr>
          <a:lstStyle/>
          <a:p>
            <a:r>
              <a:rPr lang="en-US" b="1" dirty="0">
                <a:solidFill>
                  <a:srgbClr val="FFFF99"/>
                </a:solidFill>
                <a:latin typeface="Century Gothic" panose="020B0502020202020204" pitchFamily="34" charset="0"/>
              </a:rPr>
              <a:t>From Gloom to Glory by a Great Light (Isaiah 9:1-2)</a:t>
            </a:r>
            <a:endParaRPr lang="en-US"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4604" y="1745672"/>
            <a:ext cx="8449370" cy="4364181"/>
          </a:xfrm>
        </p:spPr>
        <p:txBody>
          <a:bodyPr>
            <a:normAutofit/>
          </a:bodyPr>
          <a:lstStyle/>
          <a:p>
            <a:r>
              <a:rPr lang="en-US" baseline="30000" dirty="0">
                <a:latin typeface="Cambria" panose="02040503050406030204" pitchFamily="18" charset="0"/>
                <a:ea typeface="Cambria" panose="02040503050406030204" pitchFamily="18" charset="0"/>
              </a:rPr>
              <a:t>1</a:t>
            </a:r>
            <a:r>
              <a:rPr lang="en-US" b="0" i="0" u="none" strike="noStrike" baseline="0" dirty="0">
                <a:latin typeface="Cambria" panose="02040503050406030204" pitchFamily="18" charset="0"/>
                <a:ea typeface="Cambria" panose="02040503050406030204" pitchFamily="18" charset="0"/>
              </a:rPr>
              <a:t> </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But there will be no gloom for her who was in anguish. In the former time he brought into contempt the land of Zebulun and the land of Naphtali, but in the latter time he has made glorious the way of the sea, the land beyond the Jordan, Galilee of the nations. </a:t>
            </a:r>
            <a:r>
              <a:rPr lang="en-US" baseline="30000" dirty="0">
                <a:latin typeface="Cambria" panose="02040503050406030204" pitchFamily="18" charset="0"/>
                <a:ea typeface="Cambria" panose="02040503050406030204" pitchFamily="18" charset="0"/>
              </a:rPr>
              <a:t>2 </a:t>
            </a:r>
            <a:r>
              <a:rPr lang="en-US"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The people who walked in darkness have seen a great light; those who dwelt in a land of deep darkness, on them has light shined. </a:t>
            </a:r>
            <a:endParaRPr lang="en-US" i="1" dirty="0">
              <a:solidFill>
                <a:schemeClr val="accent2">
                  <a:lumMod val="60000"/>
                  <a:lumOff val="40000"/>
                </a:schemeClr>
              </a:solidFill>
              <a:latin typeface="Cambria" panose="02040503050406030204" pitchFamily="18" charset="0"/>
              <a:ea typeface="Cambria" panose="02040503050406030204" pitchFamily="18" charset="0"/>
            </a:endParaRPr>
          </a:p>
        </p:txBody>
      </p:sp>
      <p:sp>
        <p:nvSpPr>
          <p:cNvPr id="4" name="TextBox 3">
            <a:extLst>
              <a:ext uri="{FF2B5EF4-FFF2-40B4-BE49-F238E27FC236}">
                <a16:creationId xmlns:a16="http://schemas.microsoft.com/office/drawing/2014/main" id="{CE61B4E6-DEB9-5D8F-B2D8-7C2B1229A4DB}"/>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6823142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 child is born, to us a son is given; and the government shall be upon his shoulder, and his name shall be called Wonderful Counselor, Mighty God, Everlasting Father, Prince of Peace.</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a:bodyPr>
          <a:lstStyle/>
          <a:p>
            <a:r>
              <a:rPr lang="en-US" dirty="0"/>
              <a:t>Furthermore, we have seen that there would be a movement from sorrow to joy, great joy.</a:t>
            </a:r>
          </a:p>
          <a:p>
            <a:r>
              <a:rPr lang="en-US" dirty="0"/>
              <a:t>There would be a movement from oppression under the yoke, and the staff and the rod to freedom as it is broken. </a:t>
            </a:r>
          </a:p>
          <a:p>
            <a:r>
              <a:rPr lang="en-US" dirty="0"/>
              <a:t>And there would be a movement from oppression to the actual serving of the people of God by the oppressor when his garments and his boots become fuel for them.</a:t>
            </a:r>
          </a:p>
          <a:p>
            <a:endParaRPr lang="en-US" dirty="0"/>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9901268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 child is born, to us a son is given; </a:t>
            </a:r>
            <a:r>
              <a:rPr kumimoji="0" lang="en-US" sz="32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and the government shall be upon his shoulder</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and his name shall be called Wonderful Counselor, Mighty God, Everlasting Father, Prince of Peace.</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a:bodyPr>
          <a:lstStyle/>
          <a:p>
            <a:r>
              <a:rPr lang="en-US" dirty="0"/>
              <a:t>And so the question then becomes, okay, what's the replacement for that liberation? </a:t>
            </a:r>
          </a:p>
          <a:p>
            <a:r>
              <a:rPr lang="en-US" dirty="0"/>
              <a:t>Who will be the ruler now? </a:t>
            </a:r>
          </a:p>
          <a:p>
            <a:r>
              <a:rPr lang="en-US" dirty="0"/>
              <a:t>And the answer is, the government will not fall upon us. </a:t>
            </a:r>
          </a:p>
          <a:p>
            <a:r>
              <a:rPr lang="en-US" dirty="0"/>
              <a:t>The government will fall upon the shoulder of one who is now described here. </a:t>
            </a:r>
          </a:p>
          <a:p>
            <a:endParaRPr lang="en-US" dirty="0"/>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1592231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t>
            </a:r>
            <a:r>
              <a:rPr lang="en-US" sz="3200" i="1" dirty="0">
                <a:solidFill>
                  <a:schemeClr val="accent2"/>
                </a:solidFill>
                <a:latin typeface="Cambria" panose="02040503050406030204" pitchFamily="18" charset="0"/>
                <a:ea typeface="Cambria" panose="02040503050406030204" pitchFamily="18" charset="0"/>
                <a:cs typeface="+mn-cs"/>
              </a:rPr>
              <a:t>a child is born</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to us </a:t>
            </a:r>
            <a:r>
              <a:rPr lang="en-US" sz="3200" i="1" dirty="0">
                <a:solidFill>
                  <a:schemeClr val="accent2"/>
                </a:solidFill>
                <a:latin typeface="Cambria" panose="02040503050406030204" pitchFamily="18" charset="0"/>
                <a:ea typeface="Cambria" panose="02040503050406030204" pitchFamily="18" charset="0"/>
                <a:cs typeface="+mn-cs"/>
              </a:rPr>
              <a:t>a son is given</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and the government shall be upon his shoulder, and his name shall be called Wonderful </a:t>
            </a:r>
            <a:r>
              <a:rPr lang="en-US" sz="3200" i="1" dirty="0">
                <a:solidFill>
                  <a:schemeClr val="accent2"/>
                </a:solidFill>
                <a:latin typeface="Cambria" panose="02040503050406030204" pitchFamily="18" charset="0"/>
                <a:ea typeface="Cambria" panose="02040503050406030204" pitchFamily="18" charset="0"/>
                <a:cs typeface="+mn-cs"/>
              </a:rPr>
              <a:t>Counselor</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3200" i="1" dirty="0">
                <a:solidFill>
                  <a:schemeClr val="accent2"/>
                </a:solidFill>
                <a:latin typeface="Cambria" panose="02040503050406030204" pitchFamily="18" charset="0"/>
                <a:ea typeface="Cambria" panose="02040503050406030204" pitchFamily="18" charset="0"/>
                <a:cs typeface="+mn-cs"/>
              </a:rPr>
              <a:t>Mighty God</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3200" i="1" dirty="0">
                <a:solidFill>
                  <a:schemeClr val="accent2"/>
                </a:solidFill>
                <a:latin typeface="Cambria" panose="02040503050406030204" pitchFamily="18" charset="0"/>
                <a:ea typeface="Cambria" panose="02040503050406030204" pitchFamily="18" charset="0"/>
                <a:cs typeface="+mn-cs"/>
              </a:rPr>
              <a:t>Everlasting Father</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3200" i="1" dirty="0">
                <a:solidFill>
                  <a:schemeClr val="accent2"/>
                </a:solidFill>
                <a:latin typeface="Cambria" panose="02040503050406030204" pitchFamily="18" charset="0"/>
                <a:ea typeface="Cambria" panose="02040503050406030204" pitchFamily="18" charset="0"/>
                <a:cs typeface="+mn-cs"/>
              </a:rPr>
              <a:t>Prince of Peace</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a:bodyPr>
          <a:lstStyle/>
          <a:p>
            <a:r>
              <a:rPr lang="en-US" dirty="0"/>
              <a:t>What we want to notice next is the </a:t>
            </a:r>
            <a:r>
              <a:rPr lang="en-US" b="1" i="1" dirty="0"/>
              <a:t>description</a:t>
            </a:r>
            <a:r>
              <a:rPr lang="en-US" dirty="0"/>
              <a:t> given of this child, this king who is to be born. </a:t>
            </a:r>
          </a:p>
          <a:p>
            <a:r>
              <a:rPr lang="en-US" dirty="0"/>
              <a:t>He is called:</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Wonderful Counselor</a:t>
            </a:r>
            <a:r>
              <a:rPr lang="en-US" dirty="0"/>
              <a:t>” – Our king is wise.</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Mighty God</a:t>
            </a:r>
            <a:r>
              <a:rPr lang="en-US" dirty="0"/>
              <a:t>” – He is strong.</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Everlasting Father</a:t>
            </a:r>
            <a:r>
              <a:rPr lang="en-US" dirty="0"/>
              <a:t>” – He is caring </a:t>
            </a:r>
          </a:p>
          <a:p>
            <a:pPr lvl="1"/>
            <a:r>
              <a:rPr lang="en-US" dirty="0"/>
              <a: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Prince of Peace</a:t>
            </a:r>
            <a:r>
              <a:rPr lang="en-US" dirty="0"/>
              <a:t>” – He produces peace and all that goes with peace. </a:t>
            </a:r>
          </a:p>
          <a:p>
            <a:endParaRPr lang="en-US" dirty="0"/>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2247715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1870363"/>
          </a:xfrm>
          <a:solidFill>
            <a:schemeClr val="tx1"/>
          </a:solidFill>
          <a:ln w="25400">
            <a:solidFill>
              <a:srgbClr val="FFFF99"/>
            </a:solidFill>
          </a:ln>
        </p:spPr>
        <p:txBody>
          <a:bodyPr>
            <a:noAutofit/>
          </a:bodyPr>
          <a:lstStyle/>
          <a:p>
            <a:pPr algn="l"/>
            <a:r>
              <a:rPr kumimoji="0" lang="en-US" sz="32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6</a:t>
            </a:r>
            <a:r>
              <a:rPr kumimoji="0" lang="en-US" sz="32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to us </a:t>
            </a:r>
            <a:r>
              <a:rPr lang="en-US" sz="3200" i="1" dirty="0">
                <a:solidFill>
                  <a:schemeClr val="accent2"/>
                </a:solidFill>
                <a:latin typeface="Cambria" panose="02040503050406030204" pitchFamily="18" charset="0"/>
                <a:ea typeface="Cambria" panose="02040503050406030204" pitchFamily="18" charset="0"/>
                <a:cs typeface="+mn-cs"/>
              </a:rPr>
              <a:t>a child is born</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to us </a:t>
            </a:r>
            <a:r>
              <a:rPr lang="en-US" sz="3200" i="1" dirty="0">
                <a:solidFill>
                  <a:schemeClr val="accent2"/>
                </a:solidFill>
                <a:latin typeface="Cambria" panose="02040503050406030204" pitchFamily="18" charset="0"/>
                <a:ea typeface="Cambria" panose="02040503050406030204" pitchFamily="18" charset="0"/>
                <a:cs typeface="+mn-cs"/>
              </a:rPr>
              <a:t>a son is given</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and the government shall be upon his shoulder, and his name shall be called Wonderful </a:t>
            </a:r>
            <a:r>
              <a:rPr lang="en-US" sz="3200" i="1" dirty="0">
                <a:solidFill>
                  <a:schemeClr val="accent2"/>
                </a:solidFill>
                <a:latin typeface="Cambria" panose="02040503050406030204" pitchFamily="18" charset="0"/>
                <a:ea typeface="Cambria" panose="02040503050406030204" pitchFamily="18" charset="0"/>
                <a:cs typeface="+mn-cs"/>
              </a:rPr>
              <a:t>Counselor</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3200" i="1" dirty="0">
                <a:solidFill>
                  <a:schemeClr val="accent2"/>
                </a:solidFill>
                <a:latin typeface="Cambria" panose="02040503050406030204" pitchFamily="18" charset="0"/>
                <a:ea typeface="Cambria" panose="02040503050406030204" pitchFamily="18" charset="0"/>
                <a:cs typeface="+mn-cs"/>
              </a:rPr>
              <a:t>Mighty God</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3200" i="1" dirty="0">
                <a:solidFill>
                  <a:schemeClr val="accent2"/>
                </a:solidFill>
                <a:latin typeface="Cambria" panose="02040503050406030204" pitchFamily="18" charset="0"/>
                <a:ea typeface="Cambria" panose="02040503050406030204" pitchFamily="18" charset="0"/>
                <a:cs typeface="+mn-cs"/>
              </a:rPr>
              <a:t>Everlasting Father</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3200" i="1" dirty="0">
                <a:solidFill>
                  <a:schemeClr val="accent2"/>
                </a:solidFill>
                <a:latin typeface="Cambria" panose="02040503050406030204" pitchFamily="18" charset="0"/>
                <a:ea typeface="Cambria" panose="02040503050406030204" pitchFamily="18" charset="0"/>
                <a:cs typeface="+mn-cs"/>
              </a:rPr>
              <a:t>Prince of Peace</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t>
            </a:r>
            <a:endParaRPr lang="en-US" sz="24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082339"/>
            <a:ext cx="8449370" cy="4347558"/>
          </a:xfrm>
        </p:spPr>
        <p:txBody>
          <a:bodyPr>
            <a:normAutofit/>
          </a:bodyPr>
          <a:lstStyle/>
          <a:p>
            <a:r>
              <a:rPr lang="en-US" dirty="0"/>
              <a:t>So what we have is:</a:t>
            </a:r>
          </a:p>
          <a:p>
            <a:pPr lvl="1"/>
            <a:r>
              <a:rPr lang="en-US" dirty="0"/>
              <a:t>Infinitely </a:t>
            </a:r>
            <a:r>
              <a:rPr lang="en-US" b="1" i="1" dirty="0"/>
              <a:t>wise</a:t>
            </a:r>
            <a:r>
              <a:rPr lang="en-US" dirty="0"/>
              <a:t> governance</a:t>
            </a:r>
          </a:p>
          <a:p>
            <a:pPr lvl="1"/>
            <a:r>
              <a:rPr lang="en-US" dirty="0"/>
              <a:t>Infinitely </a:t>
            </a:r>
            <a:r>
              <a:rPr lang="en-US" b="1" i="1" dirty="0"/>
              <a:t>powerful</a:t>
            </a:r>
            <a:r>
              <a:rPr lang="en-US" dirty="0"/>
              <a:t> governance</a:t>
            </a:r>
          </a:p>
          <a:p>
            <a:pPr lvl="1"/>
            <a:r>
              <a:rPr lang="en-US" dirty="0"/>
              <a:t>Infinitely </a:t>
            </a:r>
            <a:r>
              <a:rPr lang="en-US" b="1" i="1" dirty="0"/>
              <a:t>caring and loving </a:t>
            </a:r>
            <a:r>
              <a:rPr lang="en-US" dirty="0"/>
              <a:t>governance </a:t>
            </a:r>
          </a:p>
          <a:p>
            <a:pPr lvl="1"/>
            <a:r>
              <a:rPr lang="en-US" dirty="0"/>
              <a:t>Leading to </a:t>
            </a:r>
            <a:r>
              <a:rPr lang="en-US" b="1" i="1" dirty="0"/>
              <a:t>glorious peace </a:t>
            </a:r>
          </a:p>
          <a:p>
            <a:r>
              <a:rPr lang="en-US" dirty="0"/>
              <a:t>I think that's the idea of the four names given to the child that is to be born and govern the world.</a:t>
            </a:r>
          </a:p>
          <a:p>
            <a:endParaRPr lang="en-US" dirty="0"/>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401878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03120"/>
          </a:xfrm>
          <a:solidFill>
            <a:schemeClr val="tx1"/>
          </a:solidFill>
          <a:ln w="25400">
            <a:solidFill>
              <a:srgbClr val="FFFF99"/>
            </a:solidFill>
          </a:ln>
        </p:spPr>
        <p:txBody>
          <a:bodyPr>
            <a:noAutofit/>
          </a:bodyPr>
          <a:lstStyle/>
          <a:p>
            <a:pPr algn="l"/>
            <a:r>
              <a:rPr kumimoji="0" lang="en-US" sz="28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Of the increase of his government and of peace there will be no end</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on the throne of David and over his kingdom, to establish it and to uphold it with justice and with righteousness from this time forth and forevermore. The zeal of the LORD of hosts will do this.</a:t>
            </a:r>
            <a:endParaRPr lang="en-US" sz="2800" b="0" i="1" dirty="0">
              <a:solidFill>
                <a:srgbClr val="ED7D31">
                  <a:lumMod val="60000"/>
                  <a:lumOff val="40000"/>
                </a:srgbClr>
              </a:solidFill>
              <a:latin typeface="Cambria" panose="02040503050406030204" pitchFamily="18" charset="0"/>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19497"/>
            <a:ext cx="8449370" cy="4210399"/>
          </a:xfrm>
        </p:spPr>
        <p:txBody>
          <a:bodyPr>
            <a:normAutofit fontScale="92500" lnSpcReduction="20000"/>
          </a:bodyPr>
          <a:lstStyle/>
          <a:p>
            <a:r>
              <a:rPr lang="en-US" dirty="0"/>
              <a:t>In this verse, I see </a:t>
            </a:r>
            <a:r>
              <a:rPr lang="en-US" b="1" i="1" dirty="0"/>
              <a:t>six</a:t>
            </a:r>
            <a:r>
              <a:rPr lang="en-US" dirty="0"/>
              <a:t> more things said about this king and his government. </a:t>
            </a:r>
          </a:p>
          <a:p>
            <a:r>
              <a:rPr lang="en-US" b="1" i="1" dirty="0"/>
              <a:t>First</a:t>
            </a:r>
            <a:r>
              <a:rPr lang="en-US" dirty="0"/>
              <a:t>,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increase of his government and of peace there will be no end</a:t>
            </a:r>
            <a:r>
              <a:rPr lang="en-US" dirty="0"/>
              <a:t>”. </a:t>
            </a:r>
          </a:p>
          <a:p>
            <a:r>
              <a:rPr lang="en-US" dirty="0"/>
              <a:t>This means that in the expanse of his government, there will be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peace</a:t>
            </a:r>
            <a:r>
              <a:rPr lang="en-US" dirty="0"/>
              <a:t>” with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no end</a:t>
            </a:r>
            <a:r>
              <a:rPr lang="en-US" dirty="0"/>
              <a:t>”. </a:t>
            </a:r>
          </a:p>
          <a:p>
            <a:r>
              <a:rPr lang="en-US" dirty="0"/>
              <a:t>In other words, there are no pockets of rebellion outside his sway in this new world that he's bringing into being. </a:t>
            </a:r>
          </a:p>
          <a:p>
            <a:r>
              <a:rPr lang="en-US" dirty="0"/>
              <a:t>So that's the first thing – a </a:t>
            </a:r>
            <a:r>
              <a:rPr lang="en-US" b="1" i="1" dirty="0"/>
              <a:t>pervasive</a:t>
            </a:r>
            <a:r>
              <a:rPr lang="en-US" dirty="0"/>
              <a:t> government of peace.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2140559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03120"/>
          </a:xfrm>
          <a:solidFill>
            <a:schemeClr val="tx1"/>
          </a:solidFill>
          <a:ln w="25400">
            <a:solidFill>
              <a:srgbClr val="FFFF99"/>
            </a:solidFill>
          </a:ln>
        </p:spPr>
        <p:txBody>
          <a:bodyPr>
            <a:noAutofit/>
          </a:bodyPr>
          <a:lstStyle/>
          <a:p>
            <a:pPr algn="l"/>
            <a:r>
              <a:rPr kumimoji="0" lang="en-US" sz="28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increase of his government and of peace there will be no end,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on the throne of David and over his kingdom</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to establish it and to uphold it with justice and with righteousness from this time forth and forevermore. The zeal of the LORD of hosts will do this.</a:t>
            </a:r>
            <a:endParaRPr lang="en-US" sz="2800" b="0" i="1" dirty="0">
              <a:solidFill>
                <a:srgbClr val="ED7D31">
                  <a:lumMod val="60000"/>
                  <a:lumOff val="40000"/>
                </a:srgbClr>
              </a:solidFill>
              <a:latin typeface="Cambria" panose="02040503050406030204" pitchFamily="18" charset="0"/>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19497"/>
            <a:ext cx="8449370" cy="4210399"/>
          </a:xfrm>
        </p:spPr>
        <p:txBody>
          <a:bodyPr>
            <a:normAutofit fontScale="92500" lnSpcReduction="20000"/>
          </a:bodyPr>
          <a:lstStyle/>
          <a:p>
            <a:r>
              <a:rPr lang="en-US" dirty="0"/>
              <a:t>The </a:t>
            </a:r>
            <a:r>
              <a:rPr lang="en-US" b="1" i="1" dirty="0"/>
              <a:t>second</a:t>
            </a:r>
            <a:r>
              <a:rPr lang="en-US" dirty="0"/>
              <a:t> thing is that it fulfills the promises made to king David. </a:t>
            </a:r>
          </a:p>
          <a:p>
            <a:r>
              <a:rPr lang="en-US" dirty="0"/>
              <a:t>It’s not Caesar's throne that's being established – this is the throne that promised throughout the </a:t>
            </a:r>
            <a:r>
              <a:rPr lang="en-US" b="1" i="1" dirty="0"/>
              <a:t>entire history </a:t>
            </a:r>
            <a:r>
              <a:rPr lang="en-US" dirty="0"/>
              <a:t>of Israel. </a:t>
            </a:r>
          </a:p>
          <a:p>
            <a:r>
              <a:rPr lang="en-US" dirty="0"/>
              <a:t>It’s the fulfillment of all the promises made to David, for example, Jeremiah 23:5:</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Behold, the days are coming, declares the LORD, when I will raise up for David a righteous Branch </a:t>
            </a:r>
            <a:r>
              <a:rPr lang="en-US" dirty="0"/>
              <a:t>[that’s the Lord Jesus; that's the son born in Isaiah 9:6]</a:t>
            </a:r>
            <a:r>
              <a:rPr lang="en-US" i="1" dirty="0">
                <a:solidFill>
                  <a:schemeClr val="accent2">
                    <a:lumMod val="60000"/>
                    <a:lumOff val="40000"/>
                  </a:schemeClr>
                </a:solidFill>
                <a:latin typeface="Cambria" panose="02040503050406030204" pitchFamily="18" charset="0"/>
                <a:ea typeface="Cambria" panose="02040503050406030204" pitchFamily="18" charset="0"/>
              </a:rPr>
              <a:t>, and he shall reign as king and deal wisely, and shall execute justice and righteousness in the land.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7756944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03120"/>
          </a:xfrm>
          <a:solidFill>
            <a:schemeClr val="tx1"/>
          </a:solidFill>
          <a:ln w="25400">
            <a:solidFill>
              <a:srgbClr val="FFFF99"/>
            </a:solidFill>
          </a:ln>
        </p:spPr>
        <p:txBody>
          <a:bodyPr>
            <a:noAutofit/>
          </a:bodyPr>
          <a:lstStyle/>
          <a:p>
            <a:pPr algn="l"/>
            <a:r>
              <a:rPr kumimoji="0" lang="en-US" sz="28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increase of his government and of peace there will be no end, on the throne of David and over his kingdom,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to establish it and to uphold it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with justice and with righteousness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from this time forth and forevermore. The zeal of the LORD of hosts will do this.</a:t>
            </a:r>
            <a:endParaRPr lang="en-US" sz="2800" b="0" i="1" dirty="0">
              <a:solidFill>
                <a:srgbClr val="ED7D31">
                  <a:lumMod val="60000"/>
                  <a:lumOff val="40000"/>
                </a:srgbClr>
              </a:solidFill>
              <a:latin typeface="Cambria" panose="02040503050406030204" pitchFamily="18" charset="0"/>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19497"/>
            <a:ext cx="8449370" cy="4210399"/>
          </a:xfrm>
        </p:spPr>
        <p:txBody>
          <a:bodyPr>
            <a:normAutofit/>
          </a:bodyPr>
          <a:lstStyle/>
          <a:p>
            <a:r>
              <a:rPr lang="en-US" dirty="0"/>
              <a:t>Third, I see here is that this kingdom will be established and sustained by God who will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establish it and to uphold it</a:t>
            </a:r>
            <a:r>
              <a:rPr lang="en-US" dirty="0"/>
              <a:t>”. </a:t>
            </a:r>
          </a:p>
          <a:p>
            <a:r>
              <a:rPr lang="en-US" dirty="0"/>
              <a:t>So, </a:t>
            </a:r>
            <a:r>
              <a:rPr lang="en-US" b="1" i="1" dirty="0"/>
              <a:t>God</a:t>
            </a:r>
            <a:r>
              <a:rPr lang="en-US" dirty="0"/>
              <a:t> is the one who is bringing about this government and he promises to establish it and sustain it so that it is </a:t>
            </a:r>
            <a:r>
              <a:rPr lang="en-US" b="1" i="1" dirty="0"/>
              <a:t>firm</a:t>
            </a:r>
            <a:r>
              <a:rPr lang="en-US" dirty="0"/>
              <a:t>, you can count on this kingdom, because God will uphold it.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9409629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03120"/>
          </a:xfrm>
          <a:solidFill>
            <a:schemeClr val="tx1"/>
          </a:solidFill>
          <a:ln w="25400">
            <a:solidFill>
              <a:srgbClr val="FFFF99"/>
            </a:solidFill>
          </a:ln>
        </p:spPr>
        <p:txBody>
          <a:bodyPr>
            <a:noAutofit/>
          </a:bodyPr>
          <a:lstStyle/>
          <a:p>
            <a:pPr algn="l"/>
            <a:r>
              <a:rPr kumimoji="0" lang="en-US" sz="28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increase of his government and of peace there will be no end, on the throne of David and over his kingdom,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to establish it and to uphold it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with justice and with righteousness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2800" i="1" dirty="0">
                <a:solidFill>
                  <a:schemeClr val="accent2"/>
                </a:solidFill>
                <a:latin typeface="Cambria" panose="02040503050406030204" pitchFamily="18" charset="0"/>
                <a:ea typeface="Cambria" panose="02040503050406030204" pitchFamily="18" charset="0"/>
                <a:cs typeface="+mn-cs"/>
              </a:rPr>
              <a:t>from this time forth and forevermore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zeal of the LORD of hosts will do this.</a:t>
            </a:r>
            <a:endParaRPr lang="en-US" sz="2800" b="0" i="1" dirty="0">
              <a:solidFill>
                <a:srgbClr val="ED7D31">
                  <a:lumMod val="60000"/>
                  <a:lumOff val="40000"/>
                </a:srgbClr>
              </a:solidFill>
              <a:latin typeface="Cambria" panose="02040503050406030204" pitchFamily="18" charset="0"/>
              <a:ea typeface="Cambria" panose="02040503050406030204" pitchFamily="18" charset="0"/>
              <a:cs typeface="+mn-cs"/>
            </a:endParaRP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19497"/>
            <a:ext cx="8449370" cy="4210399"/>
          </a:xfrm>
        </p:spPr>
        <p:txBody>
          <a:bodyPr>
            <a:normAutofit/>
          </a:bodyPr>
          <a:lstStyle/>
          <a:p>
            <a:r>
              <a:rPr lang="en-US" dirty="0"/>
              <a:t>Fourth, it will be just. </a:t>
            </a:r>
          </a:p>
          <a:p>
            <a:r>
              <a:rPr lang="en-US" dirty="0"/>
              <a:t>Justice and righteousness will hold sway in this kingdom there will be no injustice or unrighteousness in this new kingdom. </a:t>
            </a:r>
          </a:p>
          <a:p>
            <a:r>
              <a:rPr lang="en-US" dirty="0"/>
              <a:t>Fifth, it will last forever.</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8014204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03120"/>
          </a:xfrm>
          <a:solidFill>
            <a:schemeClr val="tx1"/>
          </a:solidFill>
          <a:ln w="25400">
            <a:solidFill>
              <a:srgbClr val="FFFF99"/>
            </a:solidFill>
          </a:ln>
        </p:spPr>
        <p:txBody>
          <a:bodyPr>
            <a:noAutofit/>
          </a:bodyPr>
          <a:lstStyle/>
          <a:p>
            <a:pPr algn="l"/>
            <a:r>
              <a:rPr kumimoji="0" lang="en-US" sz="28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increase of his government and of peace there will be no end, on the throne of David and over his kingdom,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to establish it and to uphold it with justice and with righteousness from this time forth and forevermore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2800" i="1" dirty="0">
                <a:solidFill>
                  <a:schemeClr val="accent2"/>
                </a:solidFill>
                <a:latin typeface="Cambria" panose="02040503050406030204" pitchFamily="18" charset="0"/>
                <a:ea typeface="Cambria" panose="02040503050406030204" pitchFamily="18" charset="0"/>
                <a:cs typeface="+mn-cs"/>
              </a:rPr>
              <a:t>The zeal of the LORD of hosts will do this.</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19497"/>
            <a:ext cx="8449370" cy="4210399"/>
          </a:xfrm>
        </p:spPr>
        <p:txBody>
          <a:bodyPr>
            <a:normAutofit lnSpcReduction="10000"/>
          </a:bodyPr>
          <a:lstStyle/>
          <a:p>
            <a:r>
              <a:rPr lang="en-US" dirty="0"/>
              <a:t>And sixth - one of the most amazing - “</a:t>
            </a:r>
            <a:r>
              <a:rPr lang="en-US" sz="3200" i="1" dirty="0">
                <a:solidFill>
                  <a:schemeClr val="accent2">
                    <a:lumMod val="60000"/>
                    <a:lumOff val="40000"/>
                  </a:schemeClr>
                </a:solidFill>
                <a:latin typeface="Cambria" panose="02040503050406030204" pitchFamily="18" charset="0"/>
                <a:ea typeface="Cambria" panose="02040503050406030204" pitchFamily="18" charset="0"/>
                <a:cs typeface="+mn-cs"/>
              </a:rPr>
              <a:t>zeal</a:t>
            </a:r>
            <a:r>
              <a:rPr lang="en-US" dirty="0"/>
              <a:t>” here is the word for “jealousy”. </a:t>
            </a:r>
          </a:p>
          <a:p>
            <a:r>
              <a:rPr lang="en-US" dirty="0"/>
              <a:t>The zeal or the jealousy of “</a:t>
            </a:r>
            <a:r>
              <a:rPr lang="en-US" sz="3100" i="1" dirty="0">
                <a:solidFill>
                  <a:schemeClr val="accent2">
                    <a:lumMod val="60000"/>
                    <a:lumOff val="40000"/>
                  </a:schemeClr>
                </a:solidFill>
                <a:latin typeface="Cambria" panose="02040503050406030204" pitchFamily="18" charset="0"/>
                <a:ea typeface="Cambria" panose="02040503050406030204" pitchFamily="18" charset="0"/>
              </a:rPr>
              <a:t>the LORD of hosts</a:t>
            </a:r>
            <a:r>
              <a:rPr lang="en-US" dirty="0"/>
              <a:t>”, “the Lord of armies” will do this. </a:t>
            </a:r>
          </a:p>
          <a:p>
            <a:r>
              <a:rPr lang="en-US" dirty="0"/>
              <a:t>Will do what? </a:t>
            </a:r>
          </a:p>
          <a:p>
            <a:r>
              <a:rPr lang="en-US" dirty="0"/>
              <a:t>Will take his son and put him on the throne of David and surround him with a kingdom of people who are included in the love that he has for his son.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1601503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03120"/>
          </a:xfrm>
          <a:solidFill>
            <a:schemeClr val="tx1"/>
          </a:solidFill>
          <a:ln w="25400">
            <a:solidFill>
              <a:srgbClr val="FFFF99"/>
            </a:solidFill>
          </a:ln>
        </p:spPr>
        <p:txBody>
          <a:bodyPr>
            <a:noAutofit/>
          </a:bodyPr>
          <a:lstStyle/>
          <a:p>
            <a:pPr algn="l"/>
            <a:r>
              <a:rPr kumimoji="0" lang="en-US" sz="2800" b="0" i="1"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7</a:t>
            </a:r>
            <a:r>
              <a:rPr kumimoji="0" lang="en-US" sz="28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increase of his government and of peace there will be no end, on the throne of David and over his kingdom,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to establish it and to uphold it with justice and with righteousness from this time forth and forevermore</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lang="en-US" sz="2800" i="1" dirty="0">
                <a:solidFill>
                  <a:schemeClr val="accent2"/>
                </a:solidFill>
                <a:latin typeface="Cambria" panose="02040503050406030204" pitchFamily="18" charset="0"/>
                <a:ea typeface="Cambria" panose="02040503050406030204" pitchFamily="18" charset="0"/>
                <a:cs typeface="+mn-cs"/>
              </a:rPr>
              <a:t>The zeal of the LORD of hosts will do this.</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19497"/>
            <a:ext cx="8449370" cy="4210399"/>
          </a:xfrm>
        </p:spPr>
        <p:txBody>
          <a:bodyPr>
            <a:normAutofit fontScale="92500" lnSpcReduction="20000"/>
          </a:bodyPr>
          <a:lstStyle/>
          <a:p>
            <a:r>
              <a:rPr lang="en-US" dirty="0"/>
              <a:t>In other words, infinite zeal, infinite jealousy is behind God's passion to enthrone his son on the throne of the universe which happens to be the throne of David, and from there forever and ever, he will rule with justice and righteousness. </a:t>
            </a:r>
          </a:p>
          <a:p>
            <a:r>
              <a:rPr lang="en-US" dirty="0"/>
              <a:t>He will uphold it and none will be able to take it down. </a:t>
            </a:r>
          </a:p>
          <a:p>
            <a:r>
              <a:rPr lang="en-US" dirty="0"/>
              <a:t>It will have no end to its expense or its peace. </a:t>
            </a:r>
          </a:p>
          <a:p>
            <a:r>
              <a:rPr lang="en-US" dirty="0"/>
              <a:t>And he will be a Wonderful Counselor, Mighty God and everlasting father and a prince of peace. </a:t>
            </a:r>
          </a:p>
          <a:p>
            <a:r>
              <a:rPr lang="en-US" b="1" i="1" dirty="0"/>
              <a:t>This</a:t>
            </a:r>
            <a:r>
              <a:rPr lang="en-US" dirty="0"/>
              <a:t> is what Jesus was born to achieve.</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1639415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201168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a:t>
            </a:r>
            <a:r>
              <a:rPr kumimoji="0" lang="en-US" sz="28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lang="en-US" sz="2800" i="1" dirty="0">
                <a:solidFill>
                  <a:schemeClr val="accent2"/>
                </a:solidFill>
                <a:latin typeface="Cambria" panose="02040503050406030204" pitchFamily="18" charset="0"/>
                <a:ea typeface="Cambria" panose="02040503050406030204" pitchFamily="18" charset="0"/>
                <a:cs typeface="+mn-cs"/>
              </a:rPr>
              <a:t>But</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 there will be </a:t>
            </a:r>
            <a:r>
              <a:rPr lang="en-US" sz="2800" i="1" dirty="0">
                <a:solidFill>
                  <a:schemeClr val="accent2"/>
                </a:solidFill>
                <a:latin typeface="Cambria" panose="02040503050406030204" pitchFamily="18" charset="0"/>
                <a:ea typeface="Cambria" panose="02040503050406030204" pitchFamily="18" charset="0"/>
                <a:cs typeface="+mn-cs"/>
              </a:rPr>
              <a:t>no</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 gloom for her who was in </a:t>
            </a:r>
            <a:r>
              <a:rPr lang="en-US" sz="2800" i="1" dirty="0">
                <a:solidFill>
                  <a:schemeClr val="accent2"/>
                </a:solidFill>
                <a:latin typeface="Cambria" panose="02040503050406030204" pitchFamily="18" charset="0"/>
                <a:ea typeface="Cambria" panose="02040503050406030204" pitchFamily="18" charset="0"/>
                <a:cs typeface="+mn-cs"/>
              </a:rPr>
              <a:t>anguish</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 In the former time he brought into contempt the land of Zebulun and the land of Naphtali,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but in the latter time he has made glorious the way of the sea, the land beyond the Jordan, Galilee of the nations.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173778"/>
            <a:ext cx="8449370" cy="4281055"/>
          </a:xfrm>
        </p:spPr>
        <p:txBody>
          <a:bodyPr>
            <a:normAutofit fontScale="92500" lnSpcReduction="20000"/>
          </a:bodyPr>
          <a:lstStyle/>
          <a:p>
            <a:r>
              <a:rPr lang="en-US" dirty="0"/>
              <a:t>Isaiah starts off by saying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there will be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no</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gloom for her who was in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anguish</a:t>
            </a:r>
            <a:r>
              <a:rPr lang="en-US" dirty="0"/>
              <a:t>”. </a:t>
            </a:r>
          </a:p>
          <a:p>
            <a:r>
              <a:rPr lang="en-US" dirty="0"/>
              <a:t>He is speaking here of the people of Israel, many of whom were in a state of </a:t>
            </a:r>
            <a:r>
              <a:rPr lang="en-US" b="1" i="1" dirty="0"/>
              <a:t>panic</a:t>
            </a:r>
            <a:r>
              <a:rPr lang="en-US" dirty="0"/>
              <a:t> and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anguish</a:t>
            </a:r>
            <a:r>
              <a:rPr lang="en-US" dirty="0"/>
              <a:t>” because the large and cruel Assyrian army was poised to swoop in and destroy the nation.</a:t>
            </a:r>
          </a:p>
          <a:p>
            <a:r>
              <a:rPr lang="en-US" dirty="0"/>
              <a:t>Just </a:t>
            </a:r>
            <a:r>
              <a:rPr lang="en-US" b="1" i="1" dirty="0"/>
              <a:t>preceding</a:t>
            </a:r>
            <a:r>
              <a:rPr lang="en-US" dirty="0"/>
              <a:t> this verse, at the end of chapter 8, Isaiah has given a </a:t>
            </a:r>
            <a:r>
              <a:rPr lang="en-US" b="1" i="1" dirty="0"/>
              <a:t>vivid description </a:t>
            </a:r>
            <a:r>
              <a:rPr lang="en-US" dirty="0"/>
              <a:t>of what it will look like when the nation of Israel collapses:</a:t>
            </a:r>
          </a:p>
          <a:p>
            <a:pPr lvl="1"/>
            <a:r>
              <a:rPr lang="en-US" sz="2900" i="1" dirty="0">
                <a:solidFill>
                  <a:srgbClr val="ED7D31">
                    <a:lumMod val="60000"/>
                    <a:lumOff val="40000"/>
                  </a:srgbClr>
                </a:solidFill>
                <a:latin typeface="Cambria" panose="02040503050406030204" pitchFamily="18" charset="0"/>
                <a:ea typeface="Cambria" panose="02040503050406030204" pitchFamily="18" charset="0"/>
              </a:rPr>
              <a:t>And they will look to the earth, but behold, </a:t>
            </a:r>
            <a:r>
              <a:rPr lang="en-US" sz="2900" b="1" i="1" dirty="0">
                <a:solidFill>
                  <a:schemeClr val="accent2"/>
                </a:solidFill>
                <a:latin typeface="Cambria" panose="02040503050406030204" pitchFamily="18" charset="0"/>
                <a:ea typeface="Cambria" panose="02040503050406030204" pitchFamily="18" charset="0"/>
              </a:rPr>
              <a:t>distress</a:t>
            </a:r>
            <a:r>
              <a:rPr lang="en-US" sz="2900" i="1" dirty="0">
                <a:solidFill>
                  <a:srgbClr val="ED7D31">
                    <a:lumMod val="60000"/>
                    <a:lumOff val="40000"/>
                  </a:srgbClr>
                </a:solidFill>
                <a:latin typeface="Cambria" panose="02040503050406030204" pitchFamily="18" charset="0"/>
                <a:ea typeface="Cambria" panose="02040503050406030204" pitchFamily="18" charset="0"/>
              </a:rPr>
              <a:t> and </a:t>
            </a:r>
            <a:r>
              <a:rPr lang="en-US" sz="2900" b="1" i="1" dirty="0">
                <a:solidFill>
                  <a:schemeClr val="accent2"/>
                </a:solidFill>
                <a:latin typeface="Cambria" panose="02040503050406030204" pitchFamily="18" charset="0"/>
                <a:ea typeface="Cambria" panose="02040503050406030204" pitchFamily="18" charset="0"/>
              </a:rPr>
              <a:t>darkness</a:t>
            </a:r>
            <a:r>
              <a:rPr lang="en-US" sz="2900" i="1" dirty="0">
                <a:solidFill>
                  <a:srgbClr val="ED7D31">
                    <a:lumMod val="60000"/>
                    <a:lumOff val="40000"/>
                  </a:srgbClr>
                </a:solidFill>
                <a:latin typeface="Cambria" panose="02040503050406030204" pitchFamily="18" charset="0"/>
                <a:ea typeface="Cambria" panose="02040503050406030204" pitchFamily="18" charset="0"/>
              </a:rPr>
              <a:t>, the </a:t>
            </a:r>
            <a:r>
              <a:rPr lang="en-US" sz="2900" b="1" i="1" dirty="0">
                <a:solidFill>
                  <a:schemeClr val="accent2"/>
                </a:solidFill>
                <a:latin typeface="Cambria" panose="02040503050406030204" pitchFamily="18" charset="0"/>
                <a:ea typeface="Cambria" panose="02040503050406030204" pitchFamily="18" charset="0"/>
              </a:rPr>
              <a:t>gloom</a:t>
            </a:r>
            <a:r>
              <a:rPr lang="en-US" sz="2900" i="1" dirty="0">
                <a:solidFill>
                  <a:srgbClr val="ED7D31">
                    <a:lumMod val="60000"/>
                    <a:lumOff val="40000"/>
                  </a:srgbClr>
                </a:solidFill>
                <a:latin typeface="Cambria" panose="02040503050406030204" pitchFamily="18" charset="0"/>
                <a:ea typeface="Cambria" panose="02040503050406030204" pitchFamily="18" charset="0"/>
              </a:rPr>
              <a:t> of </a:t>
            </a:r>
            <a:r>
              <a:rPr lang="en-US" sz="2900" b="1" i="1" dirty="0">
                <a:solidFill>
                  <a:schemeClr val="accent2"/>
                </a:solidFill>
                <a:latin typeface="Cambria" panose="02040503050406030204" pitchFamily="18" charset="0"/>
                <a:ea typeface="Cambria" panose="02040503050406030204" pitchFamily="18" charset="0"/>
              </a:rPr>
              <a:t>anguish</a:t>
            </a:r>
            <a:r>
              <a:rPr lang="en-US" sz="2900" i="1" dirty="0">
                <a:solidFill>
                  <a:srgbClr val="ED7D31">
                    <a:lumMod val="60000"/>
                    <a:lumOff val="40000"/>
                  </a:srgbClr>
                </a:solidFill>
                <a:latin typeface="Cambria" panose="02040503050406030204" pitchFamily="18" charset="0"/>
                <a:ea typeface="Cambria" panose="02040503050406030204" pitchFamily="18" charset="0"/>
              </a:rPr>
              <a:t>. And they will be thrust into thick darkness</a:t>
            </a:r>
            <a:r>
              <a:rPr lang="en-US" dirty="0"/>
              <a:t>. (Isa 8:22).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4198791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2011680"/>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a:t>
            </a:r>
            <a:r>
              <a:rPr kumimoji="0" lang="en-US" sz="28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lang="en-US" sz="2800" i="1" dirty="0">
                <a:solidFill>
                  <a:schemeClr val="accent2"/>
                </a:solidFill>
                <a:latin typeface="Cambria" panose="02040503050406030204" pitchFamily="18" charset="0"/>
                <a:ea typeface="Cambria" panose="02040503050406030204" pitchFamily="18" charset="0"/>
                <a:cs typeface="+mn-cs"/>
              </a:rPr>
              <a:t>But</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 there will be </a:t>
            </a:r>
            <a:r>
              <a:rPr lang="en-US" sz="2800" i="1" dirty="0">
                <a:solidFill>
                  <a:schemeClr val="accent2"/>
                </a:solidFill>
                <a:latin typeface="Cambria" panose="02040503050406030204" pitchFamily="18" charset="0"/>
                <a:ea typeface="Cambria" panose="02040503050406030204" pitchFamily="18" charset="0"/>
                <a:cs typeface="+mn-cs"/>
              </a:rPr>
              <a:t>no</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 gloom for her who was in anguish. In the former time he brought into contempt the land of Zebulun and the land of Naphtali,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but in the latter time he has made glorious the way of the sea, the land beyond the Jordan, Galilee of the nations.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173778"/>
            <a:ext cx="8449370" cy="4281055"/>
          </a:xfrm>
        </p:spPr>
        <p:txBody>
          <a:bodyPr>
            <a:normAutofit/>
          </a:bodyPr>
          <a:lstStyle/>
          <a:p>
            <a:r>
              <a:rPr lang="en-US" dirty="0"/>
              <a:t>But as is so often the case in the Old Testament, right after we hear a pronouncement of judgment on the nation of Israel and we’re tempted to think that all is lost, the next word we see, is the word, “</a:t>
            </a:r>
            <a:r>
              <a:rPr lang="en-US" sz="3300" b="1" i="1" dirty="0">
                <a:solidFill>
                  <a:schemeClr val="accent2"/>
                </a:solidFill>
                <a:latin typeface="Cambria" panose="02040503050406030204" pitchFamily="18" charset="0"/>
                <a:ea typeface="Cambria" panose="02040503050406030204" pitchFamily="18" charset="0"/>
              </a:rPr>
              <a:t>but</a:t>
            </a:r>
            <a:r>
              <a:rPr lang="en-US" dirty="0"/>
              <a:t>”:</a:t>
            </a:r>
          </a:p>
          <a:p>
            <a:pPr lvl="1"/>
            <a:r>
              <a:rPr kumimoji="0" lang="en-US"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But</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there will be </a:t>
            </a:r>
            <a:r>
              <a:rPr lang="en-US" b="1" i="1" dirty="0">
                <a:solidFill>
                  <a:schemeClr val="accent2"/>
                </a:solidFill>
                <a:latin typeface="Cambria" panose="02040503050406030204" pitchFamily="18" charset="0"/>
                <a:ea typeface="Cambria" panose="02040503050406030204" pitchFamily="18" charset="0"/>
              </a:rPr>
              <a:t>no gloom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for her who was in </a:t>
            </a:r>
            <a:r>
              <a:rPr lang="en-US" b="1" i="1" dirty="0">
                <a:solidFill>
                  <a:schemeClr val="accent2"/>
                </a:solidFill>
                <a:latin typeface="Cambria" panose="02040503050406030204" pitchFamily="18" charset="0"/>
                <a:ea typeface="Cambria" panose="02040503050406030204" pitchFamily="18" charset="0"/>
              </a:rPr>
              <a:t>anguish</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In the former time he brought into contempt the land of Zebulun and the land of Naphtali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4266312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1143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a:t>
            </a:r>
            <a:r>
              <a:rPr kumimoji="0" lang="en-US" sz="28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But there will be no gloom for her who was in anguish. In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the former time he brought into contempt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 land of Zebulun and the land of Naphtali</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in </a:t>
            </a:r>
            <a:r>
              <a:rPr lang="en-US" sz="2800" b="0" i="1" dirty="0">
                <a:solidFill>
                  <a:srgbClr val="ED7D31">
                    <a:lumMod val="60000"/>
                    <a:lumOff val="40000"/>
                  </a:srgbClr>
                </a:solidFill>
                <a:latin typeface="Cambria" panose="02040503050406030204" pitchFamily="18" charset="0"/>
                <a:ea typeface="Cambria" panose="02040503050406030204" pitchFamily="18" charset="0"/>
                <a:cs typeface="+mn-cs"/>
              </a:rPr>
              <a:t>the latter time he has made glorious the way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of the sea, the land beyond the Jordan, Galilee of the nations.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40280"/>
            <a:ext cx="8449370" cy="4189615"/>
          </a:xfrm>
        </p:spPr>
        <p:txBody>
          <a:bodyPr>
            <a:normAutofit/>
          </a:bodyPr>
          <a:lstStyle/>
          <a:p>
            <a:r>
              <a:rPr lang="en-US" dirty="0"/>
              <a:t>“</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Zebulun and… Naphtali</a:t>
            </a:r>
            <a:r>
              <a:rPr lang="en-US" dirty="0"/>
              <a:t>” are the names of two of the sons of Jacob, and the name of the people that descended from them, and then the name of the land that was given to them in the northern part of Israel. </a:t>
            </a:r>
          </a:p>
          <a:p>
            <a:r>
              <a:rPr lang="en-US" dirty="0"/>
              <a:t>Because of their location, these two territories will be among the first ones taken when the Assyrian army invades from the north.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4251947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a:extLst>
              <a:ext uri="{FF2B5EF4-FFF2-40B4-BE49-F238E27FC236}">
                <a16:creationId xmlns:a16="http://schemas.microsoft.com/office/drawing/2014/main" id="{F61A15C4-C38B-F099-500F-5D252A18BF1D}"/>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rcRect/>
          <a:stretch/>
        </p:blipFill>
        <p:spPr>
          <a:xfrm>
            <a:off x="627611" y="276209"/>
            <a:ext cx="8000999" cy="6044169"/>
          </a:xfrm>
        </p:spPr>
      </p:pic>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3"/>
              </a:rPr>
              <a:t>http://baptistbookworm.blogspot.com/2014/01/galilee-under-gentiles.html</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7186574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1143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a:t>
            </a:r>
            <a:r>
              <a:rPr kumimoji="0" lang="en-US" sz="28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But there will be no </a:t>
            </a:r>
            <a:r>
              <a:rPr lang="en-US" sz="2800" i="1" dirty="0">
                <a:solidFill>
                  <a:schemeClr val="accent2"/>
                </a:solidFill>
                <a:latin typeface="Cambria" panose="02040503050406030204" pitchFamily="18" charset="0"/>
                <a:ea typeface="Cambria" panose="02040503050406030204" pitchFamily="18" charset="0"/>
                <a:cs typeface="+mn-cs"/>
              </a:rPr>
              <a:t>gloom</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her who was in anguish. In the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former time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brought into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contempt</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the land of Zebulun and the land of Naphtali</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but in the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latter time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has made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glorious</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way of the sea, the land beyond the Jordan, Galilee of the nations.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40280"/>
            <a:ext cx="8449370" cy="4189615"/>
          </a:xfrm>
        </p:spPr>
        <p:txBody>
          <a:bodyPr>
            <a:normAutofit/>
          </a:bodyPr>
          <a:lstStyle/>
          <a:p>
            <a:r>
              <a:rPr lang="en-US" dirty="0"/>
              <a:t>“</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In the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former time </a:t>
            </a:r>
            <a:r>
              <a:rPr kumimoji="0" lang="en-US" sz="32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brought into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contempt</a:t>
            </a:r>
            <a:r>
              <a:rPr lang="en-US" dirty="0"/>
              <a:t>” – Isaiah is not real specific here as to what time period he is talking about. </a:t>
            </a:r>
          </a:p>
          <a:p>
            <a:r>
              <a:rPr lang="en-US" dirty="0"/>
              <a:t>But what he wants us to focus on is that:</a:t>
            </a:r>
          </a:p>
          <a:p>
            <a:pPr lvl="1"/>
            <a:r>
              <a:rPr lang="en-US" b="1" i="1" dirty="0"/>
              <a:t>Formerly</a:t>
            </a:r>
            <a:r>
              <a:rPr lang="en-US" dirty="0"/>
              <a:t> there was “</a:t>
            </a:r>
            <a:r>
              <a:rPr lang="en-US" b="1" i="1" dirty="0">
                <a:solidFill>
                  <a:schemeClr val="accent2"/>
                </a:solidFill>
                <a:latin typeface="Cambria" panose="02040503050406030204" pitchFamily="18" charset="0"/>
                <a:ea typeface="Cambria" panose="02040503050406030204" pitchFamily="18" charset="0"/>
              </a:rPr>
              <a:t>gloom</a:t>
            </a:r>
            <a:r>
              <a:rPr lang="en-US" b="1" i="1" dirty="0"/>
              <a:t>” </a:t>
            </a:r>
            <a:r>
              <a:rPr lang="en-US" dirty="0"/>
              <a:t>and</a:t>
            </a:r>
            <a:r>
              <a:rPr lang="en-US" b="1" i="1" dirty="0"/>
              <a:t> “</a:t>
            </a:r>
            <a:r>
              <a:rPr lang="en-US" b="1" i="1" dirty="0">
                <a:solidFill>
                  <a:schemeClr val="accent2"/>
                </a:solidFill>
                <a:latin typeface="Cambria" panose="02040503050406030204" pitchFamily="18" charset="0"/>
                <a:ea typeface="Cambria" panose="02040503050406030204" pitchFamily="18" charset="0"/>
              </a:rPr>
              <a:t>contempt</a:t>
            </a:r>
            <a:r>
              <a:rPr lang="en-US" b="1" i="1" dirty="0"/>
              <a:t>”</a:t>
            </a:r>
            <a:r>
              <a:rPr lang="en-US" dirty="0"/>
              <a:t>, </a:t>
            </a:r>
          </a:p>
          <a:p>
            <a:pPr lvl="1"/>
            <a:r>
              <a:rPr lang="en-US" dirty="0"/>
              <a:t>But </a:t>
            </a:r>
            <a:r>
              <a:rPr lang="en-US" b="1" i="1" dirty="0"/>
              <a:t>in the end </a:t>
            </a:r>
            <a:r>
              <a:rPr lang="en-US" dirty="0"/>
              <a:t>there will be </a:t>
            </a:r>
            <a:r>
              <a:rPr lang="en-US" b="1" i="1" dirty="0">
                <a:solidFill>
                  <a:schemeClr val="accent2"/>
                </a:solidFill>
                <a:latin typeface="Cambria" panose="02040503050406030204" pitchFamily="18" charset="0"/>
                <a:ea typeface="Cambria" panose="02040503050406030204" pitchFamily="18" charset="0"/>
              </a:rPr>
              <a:t>glory</a:t>
            </a:r>
            <a:r>
              <a:rPr lang="en-US" dirty="0"/>
              <a:t> </a:t>
            </a:r>
          </a:p>
          <a:p>
            <a:r>
              <a:rPr lang="en-US" dirty="0"/>
              <a:t>Or, as he says here: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but in the </a:t>
            </a:r>
            <a:r>
              <a:rPr kumimoji="0" lang="en-US"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latter time </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he has made </a:t>
            </a:r>
            <a:r>
              <a:rPr kumimoji="0" lang="en-US"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glorious</a:t>
            </a:r>
            <a:r>
              <a:rPr kumimoji="0" lang="en-US"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the way of the sea</a:t>
            </a:r>
            <a:r>
              <a:rPr lang="en-US" dirty="0"/>
              <a:t>” </a:t>
            </a:r>
          </a:p>
          <a:p>
            <a:endParaRPr lang="en-US" dirty="0"/>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8042106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0"/>
            <a:ext cx="9144000" cy="2111433"/>
          </a:xfrm>
          <a:solidFill>
            <a:schemeClr val="tx1"/>
          </a:solidFill>
          <a:ln w="25400">
            <a:solidFill>
              <a:srgbClr val="FFFF99"/>
            </a:solidFill>
          </a:ln>
        </p:spPr>
        <p:txBody>
          <a:bodyPr>
            <a:noAutofit/>
          </a:bodyPr>
          <a:lstStyle/>
          <a:p>
            <a:pPr algn="l"/>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n-cs"/>
              </a:rPr>
              <a:t>1</a:t>
            </a:r>
            <a:r>
              <a:rPr kumimoji="0" lang="en-US" sz="28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But there will be no </a:t>
            </a:r>
            <a:r>
              <a:rPr kumimoji="0" lang="en-US" sz="2800"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gloom</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for her who was in </a:t>
            </a:r>
            <a:r>
              <a:rPr lang="en-US" sz="2800" i="1" dirty="0">
                <a:solidFill>
                  <a:schemeClr val="accent2"/>
                </a:solidFill>
                <a:latin typeface="Cambria" panose="02040503050406030204" pitchFamily="18" charset="0"/>
                <a:ea typeface="Cambria" panose="02040503050406030204" pitchFamily="18" charset="0"/>
                <a:cs typeface="+mn-cs"/>
              </a:rPr>
              <a:t>anguish</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n-cs"/>
              </a:rPr>
              <a:t>. In the former time he brought into contempt the land of Zebulun and the land of Naphtali, but in the latter time he has made glorious the way of the sea, the land beyond the Jordan, Galilee of the nations. </a:t>
            </a:r>
            <a:endParaRPr lang="en-US" sz="2800" dirty="0"/>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5" y="2240280"/>
            <a:ext cx="8449370" cy="4189615"/>
          </a:xfrm>
        </p:spPr>
        <p:txBody>
          <a:bodyPr>
            <a:normAutofit fontScale="92500" lnSpcReduction="10000"/>
          </a:bodyPr>
          <a:lstStyle/>
          <a:p>
            <a:r>
              <a:rPr lang="en-US" dirty="0"/>
              <a:t>If we want to </a:t>
            </a:r>
            <a:r>
              <a:rPr lang="en-US" b="1" i="1" dirty="0"/>
              <a:t>see</a:t>
            </a:r>
            <a:r>
              <a:rPr lang="en-US" dirty="0"/>
              <a:t> the former “</a:t>
            </a:r>
            <a:r>
              <a:rPr lang="en-US" sz="2800" b="1" i="1" dirty="0">
                <a:solidFill>
                  <a:schemeClr val="accent2"/>
                </a:solidFill>
                <a:latin typeface="Cambria" panose="02040503050406030204" pitchFamily="18" charset="0"/>
                <a:ea typeface="Cambria" panose="02040503050406030204" pitchFamily="18" charset="0"/>
              </a:rPr>
              <a:t>gloom</a:t>
            </a:r>
            <a:r>
              <a:rPr lang="en-US" dirty="0"/>
              <a:t>” that Isaiah has in mind, it would probably be the event described in 2 Kings 15:29: </a:t>
            </a:r>
          </a:p>
          <a:p>
            <a:pPr lvl="1"/>
            <a:r>
              <a:rPr lang="en-US" i="1" dirty="0">
                <a:solidFill>
                  <a:schemeClr val="accent2">
                    <a:lumMod val="60000"/>
                    <a:lumOff val="40000"/>
                  </a:schemeClr>
                </a:solidFill>
                <a:latin typeface="Cambria" panose="02040503050406030204" pitchFamily="18" charset="0"/>
                <a:ea typeface="Cambria" panose="02040503050406030204" pitchFamily="18" charset="0"/>
              </a:rPr>
              <a:t>In the days of </a:t>
            </a:r>
            <a:r>
              <a:rPr lang="en-US" i="1" dirty="0" err="1">
                <a:solidFill>
                  <a:schemeClr val="accent2">
                    <a:lumMod val="60000"/>
                    <a:lumOff val="40000"/>
                  </a:schemeClr>
                </a:solidFill>
                <a:latin typeface="Cambria" panose="02040503050406030204" pitchFamily="18" charset="0"/>
                <a:ea typeface="Cambria" panose="02040503050406030204" pitchFamily="18" charset="0"/>
              </a:rPr>
              <a:t>Pekah</a:t>
            </a:r>
            <a:r>
              <a:rPr lang="en-US" i="1" dirty="0">
                <a:solidFill>
                  <a:schemeClr val="accent2">
                    <a:lumMod val="60000"/>
                    <a:lumOff val="40000"/>
                  </a:schemeClr>
                </a:solidFill>
                <a:latin typeface="Cambria" panose="02040503050406030204" pitchFamily="18" charset="0"/>
                <a:ea typeface="Cambria" panose="02040503050406030204" pitchFamily="18" charset="0"/>
              </a:rPr>
              <a:t> king of Israel, Tiglath-</a:t>
            </a:r>
            <a:r>
              <a:rPr lang="en-US" i="1" dirty="0" err="1">
                <a:solidFill>
                  <a:schemeClr val="accent2">
                    <a:lumMod val="60000"/>
                    <a:lumOff val="40000"/>
                  </a:schemeClr>
                </a:solidFill>
                <a:latin typeface="Cambria" panose="02040503050406030204" pitchFamily="18" charset="0"/>
                <a:ea typeface="Cambria" panose="02040503050406030204" pitchFamily="18" charset="0"/>
              </a:rPr>
              <a:t>pileser</a:t>
            </a:r>
            <a:r>
              <a:rPr lang="en-US" i="1" dirty="0">
                <a:solidFill>
                  <a:schemeClr val="accent2">
                    <a:lumMod val="60000"/>
                    <a:lumOff val="40000"/>
                  </a:schemeClr>
                </a:solidFill>
                <a:latin typeface="Cambria" panose="02040503050406030204" pitchFamily="18" charset="0"/>
                <a:ea typeface="Cambria" panose="02040503050406030204" pitchFamily="18" charset="0"/>
              </a:rPr>
              <a:t> king of Assyria came and captured </a:t>
            </a:r>
            <a:r>
              <a:rPr lang="en-US" i="1" dirty="0" err="1">
                <a:solidFill>
                  <a:schemeClr val="accent2">
                    <a:lumMod val="60000"/>
                    <a:lumOff val="40000"/>
                  </a:schemeClr>
                </a:solidFill>
                <a:latin typeface="Cambria" panose="02040503050406030204" pitchFamily="18" charset="0"/>
                <a:ea typeface="Cambria" panose="02040503050406030204" pitchFamily="18" charset="0"/>
              </a:rPr>
              <a:t>Ijon</a:t>
            </a:r>
            <a:r>
              <a:rPr lang="en-US" i="1" dirty="0">
                <a:solidFill>
                  <a:schemeClr val="accent2">
                    <a:lumMod val="60000"/>
                    <a:lumOff val="40000"/>
                  </a:schemeClr>
                </a:solidFill>
                <a:latin typeface="Cambria" panose="02040503050406030204" pitchFamily="18" charset="0"/>
                <a:ea typeface="Cambria" panose="02040503050406030204" pitchFamily="18" charset="0"/>
              </a:rPr>
              <a:t>, Abel-</a:t>
            </a:r>
            <a:r>
              <a:rPr lang="en-US" i="1" dirty="0" err="1">
                <a:solidFill>
                  <a:schemeClr val="accent2">
                    <a:lumMod val="60000"/>
                    <a:lumOff val="40000"/>
                  </a:schemeClr>
                </a:solidFill>
                <a:latin typeface="Cambria" panose="02040503050406030204" pitchFamily="18" charset="0"/>
                <a:ea typeface="Cambria" panose="02040503050406030204" pitchFamily="18" charset="0"/>
              </a:rPr>
              <a:t>beth</a:t>
            </a:r>
            <a:r>
              <a:rPr lang="en-US" i="1" dirty="0">
                <a:solidFill>
                  <a:schemeClr val="accent2">
                    <a:lumMod val="60000"/>
                    <a:lumOff val="40000"/>
                  </a:schemeClr>
                </a:solidFill>
                <a:latin typeface="Cambria" panose="02040503050406030204" pitchFamily="18" charset="0"/>
                <a:ea typeface="Cambria" panose="02040503050406030204" pitchFamily="18" charset="0"/>
              </a:rPr>
              <a:t>-</a:t>
            </a:r>
            <a:r>
              <a:rPr lang="en-US" i="1" dirty="0" err="1">
                <a:solidFill>
                  <a:schemeClr val="accent2">
                    <a:lumMod val="60000"/>
                    <a:lumOff val="40000"/>
                  </a:schemeClr>
                </a:solidFill>
                <a:latin typeface="Cambria" panose="02040503050406030204" pitchFamily="18" charset="0"/>
                <a:ea typeface="Cambria" panose="02040503050406030204" pitchFamily="18" charset="0"/>
              </a:rPr>
              <a:t>maacah</a:t>
            </a:r>
            <a:r>
              <a:rPr lang="en-US" i="1" dirty="0">
                <a:solidFill>
                  <a:schemeClr val="accent2">
                    <a:lumMod val="60000"/>
                    <a:lumOff val="40000"/>
                  </a:schemeClr>
                </a:solidFill>
                <a:latin typeface="Cambria" panose="02040503050406030204" pitchFamily="18" charset="0"/>
                <a:ea typeface="Cambria" panose="02040503050406030204" pitchFamily="18" charset="0"/>
              </a:rPr>
              <a:t>, </a:t>
            </a:r>
            <a:r>
              <a:rPr lang="en-US" i="1" dirty="0" err="1">
                <a:solidFill>
                  <a:schemeClr val="accent2">
                    <a:lumMod val="60000"/>
                    <a:lumOff val="40000"/>
                  </a:schemeClr>
                </a:solidFill>
                <a:latin typeface="Cambria" panose="02040503050406030204" pitchFamily="18" charset="0"/>
                <a:ea typeface="Cambria" panose="02040503050406030204" pitchFamily="18" charset="0"/>
              </a:rPr>
              <a:t>Janoah</a:t>
            </a:r>
            <a:r>
              <a:rPr lang="en-US" i="1" dirty="0">
                <a:solidFill>
                  <a:schemeClr val="accent2">
                    <a:lumMod val="60000"/>
                    <a:lumOff val="40000"/>
                  </a:schemeClr>
                </a:solidFill>
                <a:latin typeface="Cambria" panose="02040503050406030204" pitchFamily="18" charset="0"/>
                <a:ea typeface="Cambria" panose="02040503050406030204" pitchFamily="18" charset="0"/>
              </a:rPr>
              <a:t>, </a:t>
            </a:r>
            <a:r>
              <a:rPr lang="en-US" i="1" dirty="0" err="1">
                <a:solidFill>
                  <a:schemeClr val="accent2">
                    <a:lumMod val="60000"/>
                    <a:lumOff val="40000"/>
                  </a:schemeClr>
                </a:solidFill>
                <a:latin typeface="Cambria" panose="02040503050406030204" pitchFamily="18" charset="0"/>
                <a:ea typeface="Cambria" panose="02040503050406030204" pitchFamily="18" charset="0"/>
              </a:rPr>
              <a:t>Kedesh</a:t>
            </a:r>
            <a:r>
              <a:rPr lang="en-US" i="1" dirty="0">
                <a:solidFill>
                  <a:schemeClr val="accent2">
                    <a:lumMod val="60000"/>
                    <a:lumOff val="40000"/>
                  </a:schemeClr>
                </a:solidFill>
                <a:latin typeface="Cambria" panose="02040503050406030204" pitchFamily="18" charset="0"/>
                <a:ea typeface="Cambria" panose="02040503050406030204" pitchFamily="18" charset="0"/>
              </a:rPr>
              <a:t>, Hazor, Gilead, and </a:t>
            </a:r>
            <a:r>
              <a:rPr lang="en-US" b="1" i="1" dirty="0">
                <a:solidFill>
                  <a:schemeClr val="accent2"/>
                </a:solidFill>
                <a:latin typeface="Cambria" panose="02040503050406030204" pitchFamily="18" charset="0"/>
                <a:ea typeface="Cambria" panose="02040503050406030204" pitchFamily="18" charset="0"/>
              </a:rPr>
              <a:t>Galilee</a:t>
            </a:r>
            <a:r>
              <a:rPr lang="en-US" i="1" dirty="0">
                <a:solidFill>
                  <a:schemeClr val="accent2">
                    <a:lumMod val="60000"/>
                    <a:lumOff val="40000"/>
                  </a:schemeClr>
                </a:solidFill>
                <a:latin typeface="Cambria" panose="02040503050406030204" pitchFamily="18" charset="0"/>
                <a:ea typeface="Cambria" panose="02040503050406030204" pitchFamily="18" charset="0"/>
              </a:rPr>
              <a:t>, </a:t>
            </a:r>
            <a:r>
              <a:rPr lang="en-US" b="1" i="1" dirty="0">
                <a:solidFill>
                  <a:schemeClr val="accent2"/>
                </a:solidFill>
                <a:latin typeface="Cambria" panose="02040503050406030204" pitchFamily="18" charset="0"/>
                <a:ea typeface="Cambria" panose="02040503050406030204" pitchFamily="18" charset="0"/>
              </a:rPr>
              <a:t>all the land of Naphtali</a:t>
            </a:r>
            <a:r>
              <a:rPr lang="en-US" i="1" dirty="0">
                <a:solidFill>
                  <a:schemeClr val="accent2">
                    <a:lumMod val="60000"/>
                    <a:lumOff val="40000"/>
                  </a:schemeClr>
                </a:solidFill>
                <a:latin typeface="Cambria" panose="02040503050406030204" pitchFamily="18" charset="0"/>
                <a:ea typeface="Cambria" panose="02040503050406030204" pitchFamily="18" charset="0"/>
              </a:rPr>
              <a:t>, and he carried the people captive to Assyria</a:t>
            </a:r>
            <a:r>
              <a:rPr lang="en-US" dirty="0"/>
              <a:t>. (2 Kings 15:29). </a:t>
            </a:r>
          </a:p>
          <a:p>
            <a:r>
              <a:rPr lang="en-US" dirty="0"/>
              <a:t>This was an absolutely devastating blow which, no doubt, resulted in great “</a:t>
            </a:r>
            <a:r>
              <a:rPr kumimoji="0" lang="en-US" sz="3200" b="1" i="1" u="none" strike="noStrike" kern="1200" cap="none" spc="0" normalizeH="0" baseline="0" noProof="0" dirty="0">
                <a:ln>
                  <a:noFill/>
                </a:ln>
                <a:solidFill>
                  <a:schemeClr val="accent2"/>
                </a:solidFill>
                <a:effectLst/>
                <a:uLnTx/>
                <a:uFillTx/>
                <a:latin typeface="Cambria" panose="02040503050406030204" pitchFamily="18" charset="0"/>
                <a:ea typeface="Cambria" panose="02040503050406030204" pitchFamily="18" charset="0"/>
                <a:cs typeface="+mn-cs"/>
              </a:rPr>
              <a:t>gloom</a:t>
            </a:r>
            <a:r>
              <a:rPr lang="en-US" dirty="0"/>
              <a:t>” and “</a:t>
            </a:r>
            <a:r>
              <a:rPr lang="en-US" b="1" i="1" dirty="0">
                <a:solidFill>
                  <a:schemeClr val="accent2"/>
                </a:solidFill>
                <a:latin typeface="Cambria" panose="02040503050406030204" pitchFamily="18" charset="0"/>
                <a:ea typeface="Cambria" panose="02040503050406030204" pitchFamily="18" charset="0"/>
              </a:rPr>
              <a:t>anguish</a:t>
            </a:r>
            <a:r>
              <a:rPr lang="en-US" dirty="0"/>
              <a:t>” among those who were captured. </a:t>
            </a:r>
          </a:p>
        </p:txBody>
      </p:sp>
      <p:sp>
        <p:nvSpPr>
          <p:cNvPr id="4" name="TextBox 3">
            <a:extLst>
              <a:ext uri="{FF2B5EF4-FFF2-40B4-BE49-F238E27FC236}">
                <a16:creationId xmlns:a16="http://schemas.microsoft.com/office/drawing/2014/main" id="{DFCE20D4-03EE-F942-1274-47424AD04736}"/>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rPr>
              <a:t>https://www.desiringgod.org/labs/gloom-to-glory-by-a-great-light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9405373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7531</TotalTime>
  <Words>5063</Words>
  <Application>Microsoft Office PowerPoint</Application>
  <PresentationFormat>On-screen Show (4:3)</PresentationFormat>
  <Paragraphs>203</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Calibri Light</vt:lpstr>
      <vt:lpstr>Cambria</vt:lpstr>
      <vt:lpstr>Century Gothic</vt:lpstr>
      <vt:lpstr>Office Theme</vt:lpstr>
      <vt:lpstr>Highlights     From the  Book of  Isaiah</vt:lpstr>
      <vt:lpstr>For Unto Us a Child is Born  (Isaiah 9:1-7)</vt:lpstr>
      <vt:lpstr>From Gloom to Glory by a Great Light (Isaiah 9:1-2)</vt:lpstr>
      <vt:lpstr>1 But there will be no gloom for her who was in anguish. In the former time he brought into contempt the land of Zebulun and the land of Naphtali, but in the latter time he has made glorious the way of the sea, the land beyond the Jordan, Galilee of the nations. </vt:lpstr>
      <vt:lpstr>1 But there will be no gloom for her who was in anguish. In the former time he brought into contempt the land of Zebulun and the land of Naphtali, but in the latter time he has made glorious the way of the sea, the land beyond the Jordan, Galilee of the nations. </vt:lpstr>
      <vt:lpstr>1 But there will be no gloom for her who was in anguish. In the former time he brought into contempt the land of Zebulun and the land of Naphtali, but in the latter time he has made glorious the way of the sea, the land beyond the Jordan, Galilee of the nations. </vt:lpstr>
      <vt:lpstr>PowerPoint Presentation</vt:lpstr>
      <vt:lpstr>1 But there will be no gloom for her who was in anguish. In the former time he brought into contempt the land of Zebulun and the land of Naphtali, but in the latter time he has made glorious the way of the sea, the land beyond the Jordan, Galilee of the nations. </vt:lpstr>
      <vt:lpstr>1 But there will be no gloom for her who was in anguish. In the former time he brought into contempt the land of Zebulun and the land of Naphtali, but in the latter time he has made glorious the way of the sea, the land beyond the Jordan, Galilee of the nations. </vt:lpstr>
      <vt:lpstr>1 But there will be no gloom for her who was in anguish. In the former time he brought into contempt the land of Zebulun and the land of Naphtali, but in the latter time he has made glorious the way of the sea, the land beyond the Jordan, Galilee of the nations. </vt:lpstr>
      <vt:lpstr>PowerPoint Presentation</vt:lpstr>
      <vt:lpstr>1 But there will be no gloom for her who was in anguish. In the former time he brought into contempt the land of Zebulun and the land of Naphtali, but in the latter time he has made glorious the way of the sea, the land beyond the Jordan, Galilee of the nations. </vt:lpstr>
      <vt:lpstr>2 The people who walked in darkness have seen a great light; those who dwelt in a land of deep darkness, on them has light shined.</vt:lpstr>
      <vt:lpstr>PowerPoint Presentation</vt:lpstr>
      <vt:lpstr>PowerPoint Presentation</vt:lpstr>
      <vt:lpstr>Yoke Broken, Joy Soaring, Enemies Serving (Isaiah 9:3-5)</vt:lpstr>
      <vt:lpstr>Yoke Broken, Joy Soaring, Enemies Serving (Isaiah 9:3-5)</vt:lpstr>
      <vt:lpstr>3 You have multiplied the nation; you have increased its joy; they rejoice before you as with joy at the harvest, as they are glad when they divide the spoil.</vt:lpstr>
      <vt:lpstr>3 You have multiplied the nation; you have increased its joy; they rejoice before you as with joy at the harvest, as they are glad when they divide the spoil.</vt:lpstr>
      <vt:lpstr>3 You have multiplied the nation; you have increased its joy; they rejoice before you as with joy at the harvest, as they are glad when they divide the spoil.</vt:lpstr>
      <vt:lpstr>4 For the yoke of his burden, and the staff for his shoulder, the rod of his oppressor, you have broken as on the day of Midian. </vt:lpstr>
      <vt:lpstr>4 For the yoke of his burden, and the staff for his shoulder, the rod of his oppressor, you have broken as on the day of Midian. </vt:lpstr>
      <vt:lpstr>4 For the yoke of his burden, and the staff for his shoulder, the rod of his oppressor, you have broken as on the day of Midian. </vt:lpstr>
      <vt:lpstr>5 For every boot of the tramping warrior in battle tumult and every garment rolled in blood will be burned as fuel for the fire.</vt:lpstr>
      <vt:lpstr>God’s Zeal to Enthrone His Son on Earth (Isaiah 9:6-7)</vt:lpstr>
      <vt:lpstr>6 For to us a child is born, to us a son is given; and the government shall be upon his shoulder, and his name shall be called Wonderful Counselor, Mighty God, Everlasting Father, Prince of Peace.</vt:lpstr>
      <vt:lpstr>6 For to us a child is born, to us a son is given; and the government shall be upon his shoulder, and his name shall be called Wonderful Counselor, Mighty God, Everlasting Father, Prince of Peace.</vt:lpstr>
      <vt:lpstr>6 For to us a child is born, to us a son is given; and the government shall be upon his shoulder, and his name shall be called Wonderful Counselor, Mighty God, Everlasting Father, Prince of Peace.</vt:lpstr>
      <vt:lpstr>6 For to us a child is born, to us a son is given; and the government shall be upon his shoulder, and his name shall be called Wonderful Counselor, Mighty God, Everlasting Father, Prince of Peace.</vt:lpstr>
      <vt:lpstr>6 For to us a child is born, to us a son is given; and the government shall be upon his shoulder, and his name shall be called Wonderful Counselor, Mighty God, Everlasting Father, Prince of Peace.</vt:lpstr>
      <vt:lpstr>6 For to us a child is born, to us a son is given; and the government shall be upon his shoulder, and his name shall be called Wonderful Counselor, Mighty God, Everlasting Father, Prince of Peace.</vt:lpstr>
      <vt:lpstr>6 For to us a child is born, to us a son is given; and the government shall be upon his shoulder, and his name shall be called Wonderful Counselor, Mighty God, Everlasting Father, Prince of Peace.</vt:lpstr>
      <vt:lpstr>6 For to us a child is born, to us a son is given; and the government shall be upon his shoulder, and his name shall be called Wonderful Counselor, Mighty God, Everlasting Father, Prince of Peace.</vt:lpstr>
      <vt:lpstr>7 Of the increase of his government and of peace there will be no end, on the throne of David and over his kingdom, to establish it and to uphold it with justice and with righteousness from this time forth and forevermore. The zeal of the LORD of hosts will do this.</vt:lpstr>
      <vt:lpstr>7 Of the increase of his government and of peace there will be no end, on the throne of David and over his kingdom, to establish it and to uphold it with justice and with righteousness from this time forth and forevermore. The zeal of the LORD of hosts will do this.</vt:lpstr>
      <vt:lpstr>7 Of the increase of his government and of peace there will be no end, on the throne of David and over his kingdom, to establish it and to uphold it with justice and with righteousness from this time forth and forevermore. The zeal of the LORD of hosts will do this.</vt:lpstr>
      <vt:lpstr>7 Of the increase of his government and of peace there will be no end, on the throne of David and over his kingdom, to establish it and to uphold it with justice and with righteousness from this time forth and forevermore. The zeal of the LORD of hosts will do this.</vt:lpstr>
      <vt:lpstr>7 Of the increase of his government and of peace there will be no end, on the throne of David and over his kingdom, to establish it and to uphold it with justice and with righteousness from this time forth and forevermore. The zeal of the LORD of hosts will do this.</vt:lpstr>
      <vt:lpstr>7 Of the increase of his government and of peace there will be no end, on the throne of David and over his kingdom, to establish it and to uphold it with justice and with righteousness from this time forth and forevermore. The zeal of the LORD of hosts will do this.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89</cp:revision>
  <dcterms:created xsi:type="dcterms:W3CDTF">2022-12-04T03:23:23Z</dcterms:created>
  <dcterms:modified xsi:type="dcterms:W3CDTF">2022-12-19T00:23:31Z</dcterms:modified>
</cp:coreProperties>
</file>