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BF6"/>
    <a:srgbClr val="5731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88701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67260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5854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574371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73480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89571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02329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228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51099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29977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670536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37428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57030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32976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489191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89056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61950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527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6/23/2018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795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87549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11908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69079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7627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C3684F-6E02-41A5-B07B-A82B4A395C65}" type="datetimeFigureOut">
              <a:rPr lang="en-US" smtClean="0"/>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C3684F-6E02-41A5-B07B-A82B4A395C65}" type="datetimeFigureOut">
              <a:rPr lang="en-US" smtClean="0"/>
              <a:t>6/23/2018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C3684F-6E02-41A5-B07B-A82B4A395C65}" type="datetimeFigureOut">
              <a:rPr lang="en-US" smtClean="0"/>
              <a:t>6/23/2018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6/23/2018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6/23/2018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583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6/23/2018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718951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64872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961008"/>
          </a:xfrm>
        </p:spPr>
        <p:txBody>
          <a:bodyPr>
            <a:noAutofit/>
          </a:bodyPr>
          <a:lstStyle/>
          <a:p>
            <a:r>
              <a:rPr lang="en-US" sz="3600" b="1" dirty="0" smtClean="0"/>
              <a:t>*Some Other Things You Should Know Before We Begin</a:t>
            </a:r>
            <a:endParaRPr lang="en-US" sz="3600" b="1" dirty="0"/>
          </a:p>
        </p:txBody>
      </p:sp>
      <p:sp>
        <p:nvSpPr>
          <p:cNvPr id="4" name="Content Placeholder 3"/>
          <p:cNvSpPr>
            <a:spLocks noGrp="1"/>
          </p:cNvSpPr>
          <p:nvPr>
            <p:ph idx="1"/>
          </p:nvPr>
        </p:nvSpPr>
        <p:spPr>
          <a:xfrm>
            <a:off x="457200" y="1066800"/>
            <a:ext cx="8229600" cy="5068669"/>
          </a:xfrm>
        </p:spPr>
        <p:txBody>
          <a:bodyPr>
            <a:normAutofit fontScale="92500" lnSpcReduction="20000"/>
          </a:bodyPr>
          <a:lstStyle/>
          <a:p>
            <a:r>
              <a:rPr lang="en-US" dirty="0"/>
              <a:t>At such points in our narrative, </a:t>
            </a:r>
            <a:r>
              <a:rPr lang="en-US" dirty="0" smtClean="0"/>
              <a:t>we need to remember </a:t>
            </a:r>
            <a:r>
              <a:rPr lang="en-US" dirty="0"/>
              <a:t>two </a:t>
            </a:r>
            <a:r>
              <a:rPr lang="en-US" dirty="0" smtClean="0"/>
              <a:t>things: </a:t>
            </a:r>
          </a:p>
          <a:p>
            <a:pPr lvl="1"/>
            <a:r>
              <a:rPr lang="en-US" dirty="0" smtClean="0"/>
              <a:t>The </a:t>
            </a:r>
            <a:r>
              <a:rPr lang="en-US" dirty="0"/>
              <a:t>first of these is that, while this narrative is the history of the deeds of the Spirit, it is the history of </a:t>
            </a:r>
            <a:r>
              <a:rPr lang="en-US" dirty="0" smtClean="0"/>
              <a:t>the Spirit working through </a:t>
            </a:r>
            <a:r>
              <a:rPr lang="en-US" dirty="0"/>
              <a:t>sinners </a:t>
            </a:r>
            <a:r>
              <a:rPr lang="en-US" dirty="0" smtClean="0"/>
              <a:t>like ourselves! </a:t>
            </a:r>
            <a:r>
              <a:rPr lang="en-US" dirty="0"/>
              <a:t>This is clear as early as New Testament times, when Peter, Paul, and the rest are depicted both as people of faith and as sinners. </a:t>
            </a:r>
            <a:endParaRPr lang="en-US" dirty="0" smtClean="0"/>
          </a:p>
          <a:p>
            <a:pPr lvl="1"/>
            <a:r>
              <a:rPr lang="en-US" dirty="0" smtClean="0"/>
              <a:t>The </a:t>
            </a:r>
            <a:r>
              <a:rPr lang="en-US" dirty="0"/>
              <a:t>second is that it has been through those sinners and that church—and only through them—that the biblical message has come to us. Even in the darkest times in the life of the church, there were those Christians who loved, studied, kept, and copied the scriptures, and thus </a:t>
            </a:r>
            <a:r>
              <a:rPr lang="en-US" dirty="0" smtClean="0"/>
              <a:t>passed them down to </a:t>
            </a:r>
            <a:r>
              <a:rPr lang="en-US" dirty="0"/>
              <a:t>us. </a:t>
            </a:r>
          </a:p>
          <a:p>
            <a:endParaRPr lang="en-US" dirty="0"/>
          </a:p>
        </p:txBody>
      </p:sp>
      <p:sp>
        <p:nvSpPr>
          <p:cNvPr id="5" name="TextBox 4"/>
          <p:cNvSpPr txBox="1"/>
          <p:nvPr/>
        </p:nvSpPr>
        <p:spPr>
          <a:xfrm>
            <a:off x="228600" y="6135469"/>
            <a:ext cx="8610600" cy="646331"/>
          </a:xfrm>
          <a:prstGeom prst="rect">
            <a:avLst/>
          </a:prstGeom>
          <a:noFill/>
        </p:spPr>
        <p:txBody>
          <a:bodyPr wrap="square" rtlCol="0">
            <a:spAutoFit/>
          </a:bodyPr>
          <a:lstStyle/>
          <a:p>
            <a:r>
              <a:rPr lang="en-US" dirty="0" smtClean="0"/>
              <a:t>*Much of the material in these slides were drawn from </a:t>
            </a:r>
            <a:r>
              <a:rPr lang="en-US" dirty="0"/>
              <a:t>Gonzalez, Justo L.. </a:t>
            </a:r>
            <a:r>
              <a:rPr lang="en-US" i="1" dirty="0"/>
              <a:t>The Story of Christianity: Volume 1: The Early Church to the Dawn of the Reformation </a:t>
            </a:r>
            <a:r>
              <a:rPr lang="en-US" dirty="0"/>
              <a:t>(pp. </a:t>
            </a:r>
            <a:r>
              <a:rPr lang="en-US" dirty="0" smtClean="0"/>
              <a:t>1-6</a:t>
            </a:r>
            <a:r>
              <a:rPr lang="en-US" dirty="0"/>
              <a:t>). </a:t>
            </a:r>
          </a:p>
        </p:txBody>
      </p:sp>
    </p:spTree>
    <p:extLst>
      <p:ext uri="{BB962C8B-B14F-4D97-AF65-F5344CB8AC3E}">
        <p14:creationId xmlns:p14="http://schemas.microsoft.com/office/powerpoint/2010/main" val="9706928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961008"/>
          </a:xfrm>
        </p:spPr>
        <p:txBody>
          <a:bodyPr>
            <a:noAutofit/>
          </a:bodyPr>
          <a:lstStyle/>
          <a:p>
            <a:r>
              <a:rPr lang="en-US" sz="3600" b="1" dirty="0" smtClean="0"/>
              <a:t>*Some Other Things You Should Know Before We Begin</a:t>
            </a:r>
            <a:endParaRPr lang="en-US" sz="3600" b="1" dirty="0"/>
          </a:p>
        </p:txBody>
      </p:sp>
      <p:sp>
        <p:nvSpPr>
          <p:cNvPr id="4" name="Content Placeholder 3"/>
          <p:cNvSpPr>
            <a:spLocks noGrp="1"/>
          </p:cNvSpPr>
          <p:nvPr>
            <p:ph idx="1"/>
          </p:nvPr>
        </p:nvSpPr>
        <p:spPr>
          <a:xfrm>
            <a:off x="457200" y="1066800"/>
            <a:ext cx="8229600" cy="5068669"/>
          </a:xfrm>
        </p:spPr>
        <p:txBody>
          <a:bodyPr>
            <a:normAutofit fontScale="85000" lnSpcReduction="20000"/>
          </a:bodyPr>
          <a:lstStyle/>
          <a:p>
            <a:r>
              <a:rPr lang="en-US" dirty="0"/>
              <a:t>What those earlier Christians have </a:t>
            </a:r>
            <a:r>
              <a:rPr lang="en-US" dirty="0" smtClean="0"/>
              <a:t>passed down </a:t>
            </a:r>
            <a:r>
              <a:rPr lang="en-US" dirty="0"/>
              <a:t>to us, however, is </a:t>
            </a:r>
            <a:r>
              <a:rPr lang="en-US" b="1" i="1" dirty="0"/>
              <a:t>more</a:t>
            </a:r>
            <a:r>
              <a:rPr lang="en-US" dirty="0"/>
              <a:t> than </a:t>
            </a:r>
            <a:r>
              <a:rPr lang="en-US" dirty="0" smtClean="0"/>
              <a:t>just the </a:t>
            </a:r>
            <a:r>
              <a:rPr lang="en-US" dirty="0"/>
              <a:t>text of scriptures. They have also left the illuminating record of their striving to be faithful witnesses under the most diverse of </a:t>
            </a:r>
            <a:r>
              <a:rPr lang="en-US" dirty="0" smtClean="0"/>
              <a:t>circumstances: </a:t>
            </a:r>
          </a:p>
          <a:p>
            <a:pPr lvl="1"/>
            <a:r>
              <a:rPr lang="en-US" dirty="0" smtClean="0"/>
              <a:t>In </a:t>
            </a:r>
            <a:r>
              <a:rPr lang="en-US" dirty="0"/>
              <a:t>times of persecution, some witnessed with their blood, others with their writings, and still others with their loving acceptance of those who had weakened and later repented. </a:t>
            </a:r>
            <a:endParaRPr lang="en-US" dirty="0" smtClean="0"/>
          </a:p>
          <a:p>
            <a:pPr lvl="1"/>
            <a:r>
              <a:rPr lang="en-US" dirty="0" smtClean="0"/>
              <a:t>In </a:t>
            </a:r>
            <a:r>
              <a:rPr lang="en-US" dirty="0"/>
              <a:t>times when the church was powerful, some sought to witness by employing that power, while others questioned the use of it. </a:t>
            </a:r>
            <a:endParaRPr lang="en-US" dirty="0" smtClean="0"/>
          </a:p>
          <a:p>
            <a:pPr lvl="1"/>
            <a:r>
              <a:rPr lang="en-US" dirty="0"/>
              <a:t>When vast lands until then unknown were opened to European Christians, there were those who rushed to those lands to preach the message of their faith. </a:t>
            </a:r>
          </a:p>
        </p:txBody>
      </p:sp>
      <p:sp>
        <p:nvSpPr>
          <p:cNvPr id="5" name="TextBox 4"/>
          <p:cNvSpPr txBox="1"/>
          <p:nvPr/>
        </p:nvSpPr>
        <p:spPr>
          <a:xfrm>
            <a:off x="228600" y="6135469"/>
            <a:ext cx="8610600" cy="646331"/>
          </a:xfrm>
          <a:prstGeom prst="rect">
            <a:avLst/>
          </a:prstGeom>
          <a:noFill/>
        </p:spPr>
        <p:txBody>
          <a:bodyPr wrap="square" rtlCol="0">
            <a:spAutoFit/>
          </a:bodyPr>
          <a:lstStyle/>
          <a:p>
            <a:r>
              <a:rPr lang="en-US" dirty="0" smtClean="0"/>
              <a:t>*Much of the material in these slides were drawn from </a:t>
            </a:r>
            <a:r>
              <a:rPr lang="en-US" dirty="0"/>
              <a:t>Gonzalez, Justo L.. </a:t>
            </a:r>
            <a:r>
              <a:rPr lang="en-US" i="1" dirty="0"/>
              <a:t>The Story of Christianity: Volume 1: The Early Church to the Dawn of the Reformation </a:t>
            </a:r>
            <a:r>
              <a:rPr lang="en-US" dirty="0"/>
              <a:t>(pp. </a:t>
            </a:r>
            <a:r>
              <a:rPr lang="en-US" dirty="0" smtClean="0"/>
              <a:t>1-6</a:t>
            </a:r>
            <a:r>
              <a:rPr lang="en-US" dirty="0"/>
              <a:t>). </a:t>
            </a:r>
          </a:p>
        </p:txBody>
      </p:sp>
    </p:spTree>
    <p:extLst>
      <p:ext uri="{BB962C8B-B14F-4D97-AF65-F5344CB8AC3E}">
        <p14:creationId xmlns:p14="http://schemas.microsoft.com/office/powerpoint/2010/main" val="10960997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961008"/>
          </a:xfrm>
        </p:spPr>
        <p:txBody>
          <a:bodyPr>
            <a:noAutofit/>
          </a:bodyPr>
          <a:lstStyle/>
          <a:p>
            <a:r>
              <a:rPr lang="en-US" sz="3600" b="1" dirty="0" smtClean="0"/>
              <a:t>*Some Other Things You Should Know Before We Begin</a:t>
            </a:r>
            <a:endParaRPr lang="en-US" sz="3600" b="1" dirty="0"/>
          </a:p>
        </p:txBody>
      </p:sp>
      <p:sp>
        <p:nvSpPr>
          <p:cNvPr id="4" name="Content Placeholder 3"/>
          <p:cNvSpPr>
            <a:spLocks noGrp="1"/>
          </p:cNvSpPr>
          <p:nvPr>
            <p:ph idx="1"/>
          </p:nvPr>
        </p:nvSpPr>
        <p:spPr>
          <a:xfrm>
            <a:off x="457200" y="1066800"/>
            <a:ext cx="8229600" cy="5068669"/>
          </a:xfrm>
        </p:spPr>
        <p:txBody>
          <a:bodyPr>
            <a:normAutofit/>
          </a:bodyPr>
          <a:lstStyle/>
          <a:p>
            <a:r>
              <a:rPr lang="en-US" dirty="0"/>
              <a:t>Like it or not, we are heirs to this host of diverse and even contradictory witnesses</a:t>
            </a:r>
            <a:r>
              <a:rPr lang="en-US" dirty="0" smtClean="0"/>
              <a:t>.</a:t>
            </a:r>
          </a:p>
          <a:p>
            <a:r>
              <a:rPr lang="en-US" dirty="0" smtClean="0"/>
              <a:t>Some </a:t>
            </a:r>
            <a:r>
              <a:rPr lang="en-US" dirty="0"/>
              <a:t>of their actions we may find revolting, and others inspiring. But all of them form part of our history. </a:t>
            </a:r>
            <a:endParaRPr lang="en-US" dirty="0" smtClean="0"/>
          </a:p>
          <a:p>
            <a:r>
              <a:rPr lang="en-US" dirty="0" smtClean="0"/>
              <a:t>All </a:t>
            </a:r>
            <a:r>
              <a:rPr lang="en-US" dirty="0"/>
              <a:t>of them, those whose actions we admire as well as those whose actions we despise, brought us to where we are now.</a:t>
            </a:r>
            <a:r>
              <a:rPr lang="en-US" dirty="0" smtClean="0"/>
              <a:t> </a:t>
            </a:r>
            <a:endParaRPr lang="en-US" dirty="0"/>
          </a:p>
        </p:txBody>
      </p:sp>
      <p:sp>
        <p:nvSpPr>
          <p:cNvPr id="5" name="TextBox 4"/>
          <p:cNvSpPr txBox="1"/>
          <p:nvPr/>
        </p:nvSpPr>
        <p:spPr>
          <a:xfrm>
            <a:off x="228600" y="6135469"/>
            <a:ext cx="8610600" cy="646331"/>
          </a:xfrm>
          <a:prstGeom prst="rect">
            <a:avLst/>
          </a:prstGeom>
          <a:noFill/>
        </p:spPr>
        <p:txBody>
          <a:bodyPr wrap="square" rtlCol="0">
            <a:spAutoFit/>
          </a:bodyPr>
          <a:lstStyle/>
          <a:p>
            <a:r>
              <a:rPr lang="en-US" dirty="0" smtClean="0"/>
              <a:t>*Much of the material in these slides were drawn from </a:t>
            </a:r>
            <a:r>
              <a:rPr lang="en-US" dirty="0"/>
              <a:t>Gonzalez, Justo L.. </a:t>
            </a:r>
            <a:r>
              <a:rPr lang="en-US" i="1" dirty="0"/>
              <a:t>The Story of Christianity: Volume 1: The Early Church to the Dawn of the Reformation </a:t>
            </a:r>
            <a:r>
              <a:rPr lang="en-US" dirty="0"/>
              <a:t>(pp. </a:t>
            </a:r>
            <a:r>
              <a:rPr lang="en-US" dirty="0" smtClean="0"/>
              <a:t>1-6</a:t>
            </a:r>
            <a:r>
              <a:rPr lang="en-US" dirty="0"/>
              <a:t>). </a:t>
            </a:r>
          </a:p>
        </p:txBody>
      </p:sp>
    </p:spTree>
    <p:extLst>
      <p:ext uri="{BB962C8B-B14F-4D97-AF65-F5344CB8AC3E}">
        <p14:creationId xmlns:p14="http://schemas.microsoft.com/office/powerpoint/2010/main" val="24755452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961008"/>
          </a:xfrm>
        </p:spPr>
        <p:txBody>
          <a:bodyPr>
            <a:noAutofit/>
          </a:bodyPr>
          <a:lstStyle/>
          <a:p>
            <a:r>
              <a:rPr lang="en-US" sz="3600" b="1" dirty="0" smtClean="0"/>
              <a:t>*Some Other Things You Should Know Before We Begin</a:t>
            </a:r>
            <a:endParaRPr lang="en-US" sz="3600" b="1" dirty="0"/>
          </a:p>
        </p:txBody>
      </p:sp>
      <p:sp>
        <p:nvSpPr>
          <p:cNvPr id="4" name="Content Placeholder 3"/>
          <p:cNvSpPr>
            <a:spLocks noGrp="1"/>
          </p:cNvSpPr>
          <p:nvPr>
            <p:ph idx="1"/>
          </p:nvPr>
        </p:nvSpPr>
        <p:spPr>
          <a:xfrm>
            <a:off x="457200" y="1066800"/>
            <a:ext cx="8229600" cy="5068669"/>
          </a:xfrm>
        </p:spPr>
        <p:txBody>
          <a:bodyPr>
            <a:normAutofit fontScale="77500" lnSpcReduction="20000"/>
          </a:bodyPr>
          <a:lstStyle/>
          <a:p>
            <a:r>
              <a:rPr lang="en-US" dirty="0"/>
              <a:t>Without understanding that past, we are unable to understand ourselves, for in a sense the past still lives in us and influences who we are and how we understand the Christian message. </a:t>
            </a:r>
            <a:endParaRPr lang="en-US" dirty="0" smtClean="0"/>
          </a:p>
          <a:p>
            <a:r>
              <a:rPr lang="en-US" dirty="0" smtClean="0"/>
              <a:t>When </a:t>
            </a:r>
            <a:r>
              <a:rPr lang="en-US" dirty="0"/>
              <a:t>we read, for instance, that “the just shall live by faith,” Martin Luther is whispering at our ear how we are to interpret those words—and this is true even for those of us who have never even heard of Martin Luther. </a:t>
            </a:r>
            <a:endParaRPr lang="en-US" dirty="0" smtClean="0"/>
          </a:p>
          <a:p>
            <a:r>
              <a:rPr lang="en-US" dirty="0" smtClean="0"/>
              <a:t>When </a:t>
            </a:r>
            <a:r>
              <a:rPr lang="en-US" dirty="0"/>
              <a:t>we hear that “Christ died for our sins,” Anselm of Canterbury sits in the pew with us, even though we may not have the slightest idea who Anselm was. </a:t>
            </a:r>
            <a:endParaRPr lang="en-US" dirty="0" smtClean="0"/>
          </a:p>
          <a:p>
            <a:r>
              <a:rPr lang="en-US" dirty="0" smtClean="0"/>
              <a:t>When </a:t>
            </a:r>
            <a:r>
              <a:rPr lang="en-US" dirty="0"/>
              <a:t>we stand, sit, or kneel in church; when we sing a hymn, recite a creed (or refuse to recite one); when we build a church or preach a sermon, a past of which we may not be aware is one of the factors influencing our actions. </a:t>
            </a:r>
          </a:p>
        </p:txBody>
      </p:sp>
      <p:sp>
        <p:nvSpPr>
          <p:cNvPr id="5" name="TextBox 4"/>
          <p:cNvSpPr txBox="1"/>
          <p:nvPr/>
        </p:nvSpPr>
        <p:spPr>
          <a:xfrm>
            <a:off x="228600" y="6135469"/>
            <a:ext cx="8610600" cy="646331"/>
          </a:xfrm>
          <a:prstGeom prst="rect">
            <a:avLst/>
          </a:prstGeom>
          <a:noFill/>
        </p:spPr>
        <p:txBody>
          <a:bodyPr wrap="square" rtlCol="0">
            <a:spAutoFit/>
          </a:bodyPr>
          <a:lstStyle/>
          <a:p>
            <a:r>
              <a:rPr lang="en-US" dirty="0" smtClean="0"/>
              <a:t>*Much of the material in these slides were drawn from </a:t>
            </a:r>
            <a:r>
              <a:rPr lang="en-US" dirty="0"/>
              <a:t>Gonzalez, Justo L.. </a:t>
            </a:r>
            <a:r>
              <a:rPr lang="en-US" i="1" dirty="0"/>
              <a:t>The Story of Christianity: Volume 1: The Early Church to the Dawn of the Reformation </a:t>
            </a:r>
            <a:r>
              <a:rPr lang="en-US" dirty="0"/>
              <a:t>(pp. </a:t>
            </a:r>
            <a:r>
              <a:rPr lang="en-US" dirty="0" smtClean="0"/>
              <a:t>1-6</a:t>
            </a:r>
            <a:r>
              <a:rPr lang="en-US" dirty="0"/>
              <a:t>). </a:t>
            </a:r>
          </a:p>
        </p:txBody>
      </p:sp>
    </p:spTree>
    <p:extLst>
      <p:ext uri="{BB962C8B-B14F-4D97-AF65-F5344CB8AC3E}">
        <p14:creationId xmlns:p14="http://schemas.microsoft.com/office/powerpoint/2010/main" val="38598799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961008"/>
          </a:xfrm>
        </p:spPr>
        <p:txBody>
          <a:bodyPr>
            <a:noAutofit/>
          </a:bodyPr>
          <a:lstStyle/>
          <a:p>
            <a:r>
              <a:rPr lang="en-US" sz="3600" b="1" dirty="0" smtClean="0"/>
              <a:t>*Some Other Things You Should Know Before We Begin</a:t>
            </a:r>
            <a:endParaRPr lang="en-US" sz="3600" b="1" dirty="0"/>
          </a:p>
        </p:txBody>
      </p:sp>
      <p:sp>
        <p:nvSpPr>
          <p:cNvPr id="4" name="Content Placeholder 3"/>
          <p:cNvSpPr>
            <a:spLocks noGrp="1"/>
          </p:cNvSpPr>
          <p:nvPr>
            <p:ph idx="1"/>
          </p:nvPr>
        </p:nvSpPr>
        <p:spPr>
          <a:xfrm>
            <a:off x="457200" y="1066800"/>
            <a:ext cx="8229600" cy="5068669"/>
          </a:xfrm>
        </p:spPr>
        <p:txBody>
          <a:bodyPr>
            <a:normAutofit fontScale="70000" lnSpcReduction="20000"/>
          </a:bodyPr>
          <a:lstStyle/>
          <a:p>
            <a:r>
              <a:rPr lang="en-US" dirty="0"/>
              <a:t>The notion that we read the New Testament exactly as the early Christians did, without any weight of tradition coloring our interpretation, is an </a:t>
            </a:r>
            <a:r>
              <a:rPr lang="en-US" b="1" i="1" dirty="0"/>
              <a:t>illusion</a:t>
            </a:r>
            <a:r>
              <a:rPr lang="en-US" dirty="0"/>
              <a:t>. </a:t>
            </a:r>
            <a:endParaRPr lang="en-US" dirty="0" smtClean="0"/>
          </a:p>
          <a:p>
            <a:r>
              <a:rPr lang="en-US" dirty="0" smtClean="0"/>
              <a:t>It </a:t>
            </a:r>
            <a:r>
              <a:rPr lang="en-US" dirty="0"/>
              <a:t>is also a </a:t>
            </a:r>
            <a:r>
              <a:rPr lang="en-US" b="1" i="1" dirty="0"/>
              <a:t>dangerous</a:t>
            </a:r>
            <a:r>
              <a:rPr lang="en-US" dirty="0"/>
              <a:t> illusion, for it tends to </a:t>
            </a:r>
            <a:r>
              <a:rPr lang="en-US" dirty="0" smtClean="0"/>
              <a:t>make us so confident in </a:t>
            </a:r>
            <a:r>
              <a:rPr lang="en-US" dirty="0"/>
              <a:t>our interpretation, </a:t>
            </a:r>
            <a:r>
              <a:rPr lang="en-US" dirty="0" smtClean="0"/>
              <a:t>that we begin to think of our </a:t>
            </a:r>
            <a:r>
              <a:rPr lang="en-US" b="1" i="1" dirty="0" smtClean="0"/>
              <a:t>interpretation</a:t>
            </a:r>
            <a:r>
              <a:rPr lang="en-US" dirty="0" smtClean="0"/>
              <a:t> as the </a:t>
            </a:r>
            <a:r>
              <a:rPr lang="en-US" dirty="0"/>
              <a:t>Word of God. </a:t>
            </a:r>
            <a:endParaRPr lang="en-US" dirty="0" smtClean="0"/>
          </a:p>
          <a:p>
            <a:r>
              <a:rPr lang="en-US" dirty="0" smtClean="0"/>
              <a:t>One </a:t>
            </a:r>
            <a:r>
              <a:rPr lang="en-US" dirty="0"/>
              <a:t>way we can avoid this danger is to know the past that colors our vision. A person wearing tinted glasses can avoid the conclusion that the entire world is tinted only by being conscious of the glasses themselves. </a:t>
            </a:r>
            <a:endParaRPr lang="en-US" dirty="0" smtClean="0"/>
          </a:p>
          <a:p>
            <a:r>
              <a:rPr lang="en-US" dirty="0" smtClean="0"/>
              <a:t>Likewise</a:t>
            </a:r>
            <a:r>
              <a:rPr lang="en-US" dirty="0"/>
              <a:t>, if we are to break free from an undue bondage to tradition, we must begin by understanding what that tradition is, how we came to be where we are, and how particular elements in our past color our view of the present. </a:t>
            </a:r>
            <a:endParaRPr lang="en-US" dirty="0" smtClean="0"/>
          </a:p>
          <a:p>
            <a:r>
              <a:rPr lang="en-US" dirty="0" smtClean="0"/>
              <a:t>It </a:t>
            </a:r>
            <a:r>
              <a:rPr lang="en-US" dirty="0"/>
              <a:t>is then that we are free to choose which elements in the past—and in the present—we wish to reject, and which we will affirm. </a:t>
            </a:r>
          </a:p>
        </p:txBody>
      </p:sp>
      <p:sp>
        <p:nvSpPr>
          <p:cNvPr id="5" name="TextBox 4"/>
          <p:cNvSpPr txBox="1"/>
          <p:nvPr/>
        </p:nvSpPr>
        <p:spPr>
          <a:xfrm>
            <a:off x="228600" y="6135469"/>
            <a:ext cx="8610600" cy="646331"/>
          </a:xfrm>
          <a:prstGeom prst="rect">
            <a:avLst/>
          </a:prstGeom>
          <a:noFill/>
        </p:spPr>
        <p:txBody>
          <a:bodyPr wrap="square" rtlCol="0">
            <a:spAutoFit/>
          </a:bodyPr>
          <a:lstStyle/>
          <a:p>
            <a:r>
              <a:rPr lang="en-US" dirty="0" smtClean="0"/>
              <a:t>*Much of the material in these slides were drawn from </a:t>
            </a:r>
            <a:r>
              <a:rPr lang="en-US" dirty="0"/>
              <a:t>Gonzalez, Justo L.. </a:t>
            </a:r>
            <a:r>
              <a:rPr lang="en-US" i="1" dirty="0"/>
              <a:t>The Story of Christianity: Volume 1: The Early Church to the Dawn of the Reformation </a:t>
            </a:r>
            <a:r>
              <a:rPr lang="en-US" dirty="0"/>
              <a:t>(pp. </a:t>
            </a:r>
            <a:r>
              <a:rPr lang="en-US" dirty="0" smtClean="0"/>
              <a:t>1-6</a:t>
            </a:r>
            <a:r>
              <a:rPr lang="en-US" dirty="0"/>
              <a:t>). </a:t>
            </a:r>
          </a:p>
        </p:txBody>
      </p:sp>
    </p:spTree>
    <p:extLst>
      <p:ext uri="{BB962C8B-B14F-4D97-AF65-F5344CB8AC3E}">
        <p14:creationId xmlns:p14="http://schemas.microsoft.com/office/powerpoint/2010/main" val="6141196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*Why Study Church History?</a:t>
            </a:r>
            <a:endParaRPr lang="en-US" b="1" dirty="0"/>
          </a:p>
        </p:txBody>
      </p:sp>
      <p:sp>
        <p:nvSpPr>
          <p:cNvPr id="4" name="Content Placeholder 3"/>
          <p:cNvSpPr>
            <a:spLocks noGrp="1"/>
          </p:cNvSpPr>
          <p:nvPr>
            <p:ph idx="1"/>
          </p:nvPr>
        </p:nvSpPr>
        <p:spPr>
          <a:xfrm>
            <a:off x="457200" y="838200"/>
            <a:ext cx="8229600" cy="5297269"/>
          </a:xfrm>
        </p:spPr>
        <p:txBody>
          <a:bodyPr>
            <a:normAutofit fontScale="77500" lnSpcReduction="20000"/>
          </a:bodyPr>
          <a:lstStyle/>
          <a:p>
            <a:r>
              <a:rPr lang="en-US" dirty="0"/>
              <a:t>In most churches today, there is not a big emphasis on church history.</a:t>
            </a:r>
          </a:p>
          <a:p>
            <a:pPr lvl="0"/>
            <a:r>
              <a:rPr lang="en-US" i="1" dirty="0" smtClean="0">
                <a:latin typeface="Cambria" panose="02040503050406030204" pitchFamily="18" charset="0"/>
                <a:ea typeface="Cambria" panose="02040503050406030204" pitchFamily="18" charset="0"/>
              </a:rPr>
              <a:t>“For most evangelicals </a:t>
            </a:r>
            <a:r>
              <a:rPr lang="en-US" i="1" dirty="0">
                <a:latin typeface="Cambria" panose="02040503050406030204" pitchFamily="18" charset="0"/>
                <a:ea typeface="Cambria" panose="02040503050406030204" pitchFamily="18" charset="0"/>
              </a:rPr>
              <a:t>today,  church history begins with Billy </a:t>
            </a:r>
            <a:r>
              <a:rPr lang="en-US" i="1" dirty="0" smtClean="0">
                <a:latin typeface="Cambria" panose="02040503050406030204" pitchFamily="18" charset="0"/>
                <a:ea typeface="Cambria" panose="02040503050406030204" pitchFamily="18" charset="0"/>
              </a:rPr>
              <a:t>Graham” </a:t>
            </a:r>
            <a:r>
              <a:rPr lang="en-US" dirty="0" smtClean="0">
                <a:ea typeface="Cambria" panose="02040503050406030204" pitchFamily="18" charset="0"/>
              </a:rPr>
              <a:t>(James White)</a:t>
            </a:r>
          </a:p>
          <a:p>
            <a:r>
              <a:rPr lang="en-US" dirty="0" smtClean="0"/>
              <a:t>Many Baptists today look at early Church History and say, “Up </a:t>
            </a:r>
            <a:r>
              <a:rPr lang="en-US" dirty="0"/>
              <a:t>until the </a:t>
            </a:r>
            <a:r>
              <a:rPr lang="en-US" dirty="0" smtClean="0"/>
              <a:t>Reformation, they were just a bunch of Catholics and after that they were just a bunch of Lutherans and Presbyterians who would have burned us at the stake or banished us had we lived back then”.</a:t>
            </a:r>
          </a:p>
          <a:p>
            <a:r>
              <a:rPr lang="en-US" dirty="0" smtClean="0"/>
              <a:t>And even though Jesus Christ tells us that “</a:t>
            </a:r>
            <a:r>
              <a:rPr lang="en-US" i="1" dirty="0" smtClean="0">
                <a:solidFill>
                  <a:srgbClr val="344BF6"/>
                </a:solidFill>
                <a:latin typeface="Cambria" panose="02040503050406030204" pitchFamily="18" charset="0"/>
                <a:ea typeface="Cambria" panose="02040503050406030204" pitchFamily="18" charset="0"/>
              </a:rPr>
              <a:t>I </a:t>
            </a:r>
            <a:r>
              <a:rPr lang="en-US" i="1" dirty="0">
                <a:solidFill>
                  <a:srgbClr val="344BF6"/>
                </a:solidFill>
                <a:latin typeface="Cambria" panose="02040503050406030204" pitchFamily="18" charset="0"/>
                <a:ea typeface="Cambria" panose="02040503050406030204" pitchFamily="18" charset="0"/>
              </a:rPr>
              <a:t>will build my church, and the gates of hell shall not prevail against </a:t>
            </a:r>
            <a:r>
              <a:rPr lang="en-US" i="1" dirty="0" smtClean="0">
                <a:solidFill>
                  <a:srgbClr val="344BF6"/>
                </a:solidFill>
                <a:latin typeface="Cambria" panose="02040503050406030204" pitchFamily="18" charset="0"/>
                <a:ea typeface="Cambria" panose="02040503050406030204" pitchFamily="18" charset="0"/>
              </a:rPr>
              <a:t>it</a:t>
            </a:r>
            <a:r>
              <a:rPr lang="en-US" dirty="0" smtClean="0"/>
              <a:t>” (Matthew 16:18), our tendency is to think that Christ’s </a:t>
            </a:r>
            <a:r>
              <a:rPr lang="en-US" dirty="0" smtClean="0"/>
              <a:t>true church </a:t>
            </a:r>
            <a:r>
              <a:rPr lang="en-US" dirty="0" smtClean="0"/>
              <a:t>was this little tiny group </a:t>
            </a:r>
            <a:r>
              <a:rPr lang="en-US" dirty="0" smtClean="0"/>
              <a:t>of Baptists that </a:t>
            </a:r>
            <a:r>
              <a:rPr lang="en-US" dirty="0" smtClean="0"/>
              <a:t>you can hardly find in most time periods until modern times when they could finally come out in the open.</a:t>
            </a:r>
            <a:endParaRPr lang="en-US" dirty="0"/>
          </a:p>
          <a:p>
            <a:pPr lvl="0"/>
            <a:endParaRPr lang="en-US" dirty="0" smtClean="0">
              <a:ea typeface="Cambria" panose="02040503050406030204" pitchFamily="18" charset="0"/>
            </a:endParaRPr>
          </a:p>
          <a:p>
            <a:pPr lvl="0"/>
            <a:endParaRPr lang="en-US" dirty="0"/>
          </a:p>
          <a:p>
            <a:endParaRPr lang="en-US" dirty="0"/>
          </a:p>
        </p:txBody>
      </p:sp>
      <p:sp>
        <p:nvSpPr>
          <p:cNvPr id="5" name="TextBox 4"/>
          <p:cNvSpPr txBox="1"/>
          <p:nvPr/>
        </p:nvSpPr>
        <p:spPr>
          <a:xfrm>
            <a:off x="228600" y="6135469"/>
            <a:ext cx="8610600" cy="646331"/>
          </a:xfrm>
          <a:prstGeom prst="rect">
            <a:avLst/>
          </a:prstGeom>
          <a:noFill/>
        </p:spPr>
        <p:txBody>
          <a:bodyPr wrap="square" rtlCol="0">
            <a:spAutoFit/>
          </a:bodyPr>
          <a:lstStyle/>
          <a:p>
            <a:r>
              <a:rPr lang="en-US" dirty="0" smtClean="0"/>
              <a:t>*Much of the material in these introductory slides were drawn from James Whites Church History Series which can be downloaded from sermonaudio.com</a:t>
            </a:r>
            <a:endParaRPr lang="en-US" dirty="0"/>
          </a:p>
        </p:txBody>
      </p:sp>
    </p:spTree>
    <p:extLst>
      <p:ext uri="{BB962C8B-B14F-4D97-AF65-F5344CB8AC3E}">
        <p14:creationId xmlns:p14="http://schemas.microsoft.com/office/powerpoint/2010/main" val="40510094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Why Study Church History?</a:t>
            </a:r>
            <a:endParaRPr lang="en-US" b="1" dirty="0"/>
          </a:p>
        </p:txBody>
      </p:sp>
      <p:sp>
        <p:nvSpPr>
          <p:cNvPr id="4" name="Content Placeholder 3"/>
          <p:cNvSpPr>
            <a:spLocks noGrp="1"/>
          </p:cNvSpPr>
          <p:nvPr>
            <p:ph idx="1"/>
          </p:nvPr>
        </p:nvSpPr>
        <p:spPr>
          <a:xfrm>
            <a:off x="457200" y="838200"/>
            <a:ext cx="8229600" cy="5867400"/>
          </a:xfrm>
        </p:spPr>
        <p:txBody>
          <a:bodyPr>
            <a:normAutofit fontScale="92500" lnSpcReduction="10000"/>
          </a:bodyPr>
          <a:lstStyle/>
          <a:p>
            <a:r>
              <a:rPr lang="en-US" dirty="0" smtClean="0"/>
              <a:t>To make matters worse, many in our modern world tend to look upon people in ages past with a kind of chronological snobbery. </a:t>
            </a:r>
          </a:p>
          <a:p>
            <a:r>
              <a:rPr lang="en-US" dirty="0" smtClean="0"/>
              <a:t>We think that because we know so much more today than men in the past knew, that there is no value in looking at the things that happened in the past.</a:t>
            </a:r>
          </a:p>
          <a:p>
            <a:r>
              <a:rPr lang="en-US" dirty="0" smtClean="0"/>
              <a:t>In reality, the reason we can know many of the things that we know today is because those who went before us paved the way. </a:t>
            </a:r>
          </a:p>
          <a:p>
            <a:pPr lvl="0"/>
            <a:r>
              <a:rPr lang="en-US" dirty="0" smtClean="0"/>
              <a:t>Or, as it is sometimes said, “we stand on the shoulders of giants”. </a:t>
            </a:r>
            <a:r>
              <a:rPr lang="en-US"/>
              <a:t>Even if we don’t know their names – we’ve been influenced by them.</a:t>
            </a:r>
          </a:p>
          <a:p>
            <a:endParaRPr lang="en-US" dirty="0" smtClean="0"/>
          </a:p>
          <a:p>
            <a:endParaRPr lang="en-US" dirty="0"/>
          </a:p>
          <a:p>
            <a:pPr lvl="0"/>
            <a:endParaRPr lang="en-US" dirty="0" smtClean="0">
              <a:ea typeface="Cambria" panose="02040503050406030204" pitchFamily="18" charset="0"/>
            </a:endParaRPr>
          </a:p>
          <a:p>
            <a:pPr lvl="0"/>
            <a:endParaRPr lang="en-US" dirty="0"/>
          </a:p>
          <a:p>
            <a:endParaRPr lang="en-US" dirty="0"/>
          </a:p>
        </p:txBody>
      </p:sp>
    </p:spTree>
    <p:extLst>
      <p:ext uri="{BB962C8B-B14F-4D97-AF65-F5344CB8AC3E}">
        <p14:creationId xmlns:p14="http://schemas.microsoft.com/office/powerpoint/2010/main" val="41328527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Why Study Church History?</a:t>
            </a:r>
            <a:endParaRPr lang="en-US" b="1" dirty="0"/>
          </a:p>
        </p:txBody>
      </p:sp>
      <p:sp>
        <p:nvSpPr>
          <p:cNvPr id="4" name="Content Placeholder 3"/>
          <p:cNvSpPr>
            <a:spLocks noGrp="1"/>
          </p:cNvSpPr>
          <p:nvPr>
            <p:ph idx="1"/>
          </p:nvPr>
        </p:nvSpPr>
        <p:spPr>
          <a:xfrm>
            <a:off x="457200" y="838200"/>
            <a:ext cx="8229600" cy="6019800"/>
          </a:xfrm>
        </p:spPr>
        <p:txBody>
          <a:bodyPr>
            <a:normAutofit fontScale="55000" lnSpcReduction="20000"/>
          </a:bodyPr>
          <a:lstStyle/>
          <a:p>
            <a:r>
              <a:rPr lang="en-US" sz="4700" dirty="0"/>
              <a:t>There </a:t>
            </a:r>
            <a:r>
              <a:rPr lang="en-US" sz="4700" dirty="0" smtClean="0"/>
              <a:t>are a </a:t>
            </a:r>
            <a:r>
              <a:rPr lang="en-US" sz="4700" dirty="0"/>
              <a:t>fair number of Scriptural  examples that </a:t>
            </a:r>
            <a:r>
              <a:rPr lang="en-US" sz="4700" dirty="0" smtClean="0"/>
              <a:t>seem to show that </a:t>
            </a:r>
            <a:r>
              <a:rPr lang="en-US" sz="4700" dirty="0"/>
              <a:t>we need </a:t>
            </a:r>
            <a:r>
              <a:rPr lang="en-US" sz="4700" dirty="0" smtClean="0"/>
              <a:t>to be reminded of the things that have happened in the past: </a:t>
            </a:r>
          </a:p>
          <a:p>
            <a:pPr lvl="1"/>
            <a:r>
              <a:rPr lang="en-US" sz="4200" i="1" dirty="0">
                <a:solidFill>
                  <a:srgbClr val="344BF6"/>
                </a:solidFill>
                <a:latin typeface="Cambria" panose="02040503050406030204" pitchFamily="18" charset="0"/>
                <a:ea typeface="Cambria" panose="02040503050406030204" pitchFamily="18" charset="0"/>
              </a:rPr>
              <a:t>When all the nation had finished passing over the Jordan, the LORD said to Joshua, </a:t>
            </a:r>
            <a:r>
              <a:rPr lang="en-US" sz="4200" i="1" dirty="0" smtClean="0">
                <a:solidFill>
                  <a:srgbClr val="344BF6"/>
                </a:solidFill>
                <a:latin typeface="Cambria" panose="02040503050406030204" pitchFamily="18" charset="0"/>
                <a:ea typeface="Cambria" panose="02040503050406030204" pitchFamily="18" charset="0"/>
              </a:rPr>
              <a:t>“</a:t>
            </a:r>
            <a:r>
              <a:rPr lang="en-US" sz="4200" i="1" dirty="0">
                <a:solidFill>
                  <a:srgbClr val="344BF6"/>
                </a:solidFill>
                <a:latin typeface="Cambria" panose="02040503050406030204" pitchFamily="18" charset="0"/>
                <a:ea typeface="Cambria" panose="02040503050406030204" pitchFamily="18" charset="0"/>
              </a:rPr>
              <a:t>Take twelve men from the people, from each tribe a man</a:t>
            </a:r>
            <a:r>
              <a:rPr lang="en-US" sz="4200" i="1" dirty="0" smtClean="0">
                <a:solidFill>
                  <a:srgbClr val="344BF6"/>
                </a:solidFill>
                <a:latin typeface="Cambria" panose="02040503050406030204" pitchFamily="18" charset="0"/>
                <a:ea typeface="Cambria" panose="02040503050406030204" pitchFamily="18" charset="0"/>
              </a:rPr>
              <a:t>, </a:t>
            </a:r>
            <a:r>
              <a:rPr lang="en-US" sz="4200" i="1" dirty="0">
                <a:solidFill>
                  <a:srgbClr val="344BF6"/>
                </a:solidFill>
                <a:latin typeface="Cambria" panose="02040503050406030204" pitchFamily="18" charset="0"/>
                <a:ea typeface="Cambria" panose="02040503050406030204" pitchFamily="18" charset="0"/>
              </a:rPr>
              <a:t>and command them, saying, </a:t>
            </a:r>
            <a:r>
              <a:rPr lang="en-US" sz="4200" i="1" dirty="0" smtClean="0">
                <a:solidFill>
                  <a:srgbClr val="344BF6"/>
                </a:solidFill>
                <a:latin typeface="Cambria" panose="02040503050406030204" pitchFamily="18" charset="0"/>
                <a:ea typeface="Cambria" panose="02040503050406030204" pitchFamily="18" charset="0"/>
              </a:rPr>
              <a:t>“Take </a:t>
            </a:r>
            <a:r>
              <a:rPr lang="en-US" sz="4200" i="1" dirty="0">
                <a:solidFill>
                  <a:srgbClr val="344BF6"/>
                </a:solidFill>
                <a:latin typeface="Cambria" panose="02040503050406030204" pitchFamily="18" charset="0"/>
                <a:ea typeface="Cambria" panose="02040503050406030204" pitchFamily="18" charset="0"/>
              </a:rPr>
              <a:t>twelve stones from here out of the midst of the Jordan</a:t>
            </a:r>
            <a:r>
              <a:rPr lang="en-US" sz="4200" i="1" dirty="0" smtClean="0">
                <a:solidFill>
                  <a:srgbClr val="344BF6"/>
                </a:solidFill>
                <a:latin typeface="Cambria" panose="02040503050406030204" pitchFamily="18" charset="0"/>
                <a:ea typeface="Cambria" panose="02040503050406030204" pitchFamily="18" charset="0"/>
              </a:rPr>
              <a:t>…” </a:t>
            </a:r>
            <a:r>
              <a:rPr lang="en-US" sz="4200" i="1" dirty="0">
                <a:solidFill>
                  <a:srgbClr val="344BF6"/>
                </a:solidFill>
                <a:latin typeface="Cambria" panose="02040503050406030204" pitchFamily="18" charset="0"/>
                <a:ea typeface="Cambria" panose="02040503050406030204" pitchFamily="18" charset="0"/>
              </a:rPr>
              <a:t>And Joshua said to them, “…take up each of you a stone upon his shoulder, according to the number of the tribes of the people of Israel</a:t>
            </a:r>
            <a:r>
              <a:rPr lang="en-US" sz="4200" i="1" dirty="0" smtClean="0">
                <a:solidFill>
                  <a:srgbClr val="344BF6"/>
                </a:solidFill>
                <a:latin typeface="Cambria" panose="02040503050406030204" pitchFamily="18" charset="0"/>
                <a:ea typeface="Cambria" panose="02040503050406030204" pitchFamily="18" charset="0"/>
              </a:rPr>
              <a:t>, </a:t>
            </a:r>
            <a:r>
              <a:rPr lang="en-US" sz="4200" i="1" dirty="0">
                <a:solidFill>
                  <a:srgbClr val="344BF6"/>
                </a:solidFill>
                <a:latin typeface="Cambria" panose="02040503050406030204" pitchFamily="18" charset="0"/>
                <a:ea typeface="Cambria" panose="02040503050406030204" pitchFamily="18" charset="0"/>
              </a:rPr>
              <a:t>that this may be a sign among you. </a:t>
            </a:r>
            <a:r>
              <a:rPr lang="en-US" sz="4200" b="1" i="1" dirty="0">
                <a:solidFill>
                  <a:srgbClr val="344BF6"/>
                </a:solidFill>
                <a:latin typeface="Cambria" panose="02040503050406030204" pitchFamily="18" charset="0"/>
                <a:ea typeface="Cambria" panose="02040503050406030204" pitchFamily="18" charset="0"/>
              </a:rPr>
              <a:t>When your children ask in time to come, ‘What do those stones mean to you</a:t>
            </a:r>
            <a:r>
              <a:rPr lang="en-US" sz="4200" b="1" i="1" dirty="0" smtClean="0">
                <a:solidFill>
                  <a:srgbClr val="344BF6"/>
                </a:solidFill>
                <a:latin typeface="Cambria" panose="02040503050406030204" pitchFamily="18" charset="0"/>
                <a:ea typeface="Cambria" panose="02040503050406030204" pitchFamily="18" charset="0"/>
              </a:rPr>
              <a:t>?’ </a:t>
            </a:r>
            <a:r>
              <a:rPr lang="en-US" sz="4200" i="1" dirty="0">
                <a:solidFill>
                  <a:srgbClr val="344BF6"/>
                </a:solidFill>
                <a:latin typeface="Cambria" panose="02040503050406030204" pitchFamily="18" charset="0"/>
                <a:ea typeface="Cambria" panose="02040503050406030204" pitchFamily="18" charset="0"/>
              </a:rPr>
              <a:t>then you shall tell them that the waters of the Jordan were cut off before the ark of the covenant of the LORD. When it passed over the Jordan, the waters of the Jordan were cut off. So </a:t>
            </a:r>
            <a:r>
              <a:rPr lang="en-US" sz="4200" b="1" i="1" dirty="0">
                <a:solidFill>
                  <a:srgbClr val="344BF6"/>
                </a:solidFill>
                <a:latin typeface="Cambria" panose="02040503050406030204" pitchFamily="18" charset="0"/>
                <a:ea typeface="Cambria" panose="02040503050406030204" pitchFamily="18" charset="0"/>
              </a:rPr>
              <a:t>these stones shall be to the people of Israel a memorial forever</a:t>
            </a:r>
            <a:r>
              <a:rPr lang="en-US" sz="4200" i="1" dirty="0">
                <a:solidFill>
                  <a:srgbClr val="344BF6"/>
                </a:solidFill>
                <a:latin typeface="Cambria" panose="02040503050406030204" pitchFamily="18" charset="0"/>
                <a:ea typeface="Cambria" panose="02040503050406030204" pitchFamily="18" charset="0"/>
              </a:rPr>
              <a:t>.” </a:t>
            </a:r>
            <a:r>
              <a:rPr lang="en-US" sz="4200" dirty="0"/>
              <a:t>(</a:t>
            </a:r>
            <a:r>
              <a:rPr lang="en-US" sz="4200" dirty="0" smtClean="0"/>
              <a:t>Joshua 4:1-7)</a:t>
            </a:r>
          </a:p>
          <a:p>
            <a:pPr lvl="1"/>
            <a:r>
              <a:rPr lang="en-US" sz="4200" i="1" dirty="0">
                <a:solidFill>
                  <a:srgbClr val="344BF6"/>
                </a:solidFill>
                <a:latin typeface="Cambria" panose="02040503050406030204" pitchFamily="18" charset="0"/>
                <a:ea typeface="Cambria" panose="02040503050406030204" pitchFamily="18" charset="0"/>
              </a:rPr>
              <a:t>Then </a:t>
            </a:r>
            <a:r>
              <a:rPr lang="en-US" sz="4200" b="1" i="1" dirty="0">
                <a:solidFill>
                  <a:srgbClr val="344BF6"/>
                </a:solidFill>
                <a:latin typeface="Cambria" panose="02040503050406030204" pitchFamily="18" charset="0"/>
                <a:ea typeface="Cambria" panose="02040503050406030204" pitchFamily="18" charset="0"/>
              </a:rPr>
              <a:t>Samuel took a stone and set it up </a:t>
            </a:r>
            <a:r>
              <a:rPr lang="en-US" sz="4200" i="1" dirty="0">
                <a:solidFill>
                  <a:srgbClr val="344BF6"/>
                </a:solidFill>
                <a:latin typeface="Cambria" panose="02040503050406030204" pitchFamily="18" charset="0"/>
                <a:ea typeface="Cambria" panose="02040503050406030204" pitchFamily="18" charset="0"/>
              </a:rPr>
              <a:t>between </a:t>
            </a:r>
            <a:r>
              <a:rPr lang="en-US" sz="4200" i="1" dirty="0" err="1">
                <a:solidFill>
                  <a:srgbClr val="344BF6"/>
                </a:solidFill>
                <a:latin typeface="Cambria" panose="02040503050406030204" pitchFamily="18" charset="0"/>
                <a:ea typeface="Cambria" panose="02040503050406030204" pitchFamily="18" charset="0"/>
              </a:rPr>
              <a:t>Mizpah</a:t>
            </a:r>
            <a:r>
              <a:rPr lang="en-US" sz="4200" i="1" dirty="0">
                <a:solidFill>
                  <a:srgbClr val="344BF6"/>
                </a:solidFill>
                <a:latin typeface="Cambria" panose="02040503050406030204" pitchFamily="18" charset="0"/>
                <a:ea typeface="Cambria" panose="02040503050406030204" pitchFamily="18" charset="0"/>
              </a:rPr>
              <a:t> and Shen and called its name </a:t>
            </a:r>
            <a:r>
              <a:rPr lang="en-US" sz="4200" i="1" dirty="0" smtClean="0">
                <a:solidFill>
                  <a:srgbClr val="344BF6"/>
                </a:solidFill>
                <a:latin typeface="Cambria" panose="02040503050406030204" pitchFamily="18" charset="0"/>
                <a:ea typeface="Cambria" panose="02040503050406030204" pitchFamily="18" charset="0"/>
              </a:rPr>
              <a:t>Ebenezer [meaning, “Stone of help”]; </a:t>
            </a:r>
            <a:r>
              <a:rPr lang="en-US" sz="4200" i="1" dirty="0">
                <a:solidFill>
                  <a:srgbClr val="344BF6"/>
                </a:solidFill>
                <a:latin typeface="Cambria" panose="02040503050406030204" pitchFamily="18" charset="0"/>
                <a:ea typeface="Cambria" panose="02040503050406030204" pitchFamily="18" charset="0"/>
              </a:rPr>
              <a:t>for he said, "Till now the LORD has helped us." </a:t>
            </a:r>
            <a:r>
              <a:rPr lang="en-US" sz="4200" dirty="0"/>
              <a:t>(</a:t>
            </a:r>
            <a:r>
              <a:rPr lang="en-US" sz="4200" dirty="0" smtClean="0"/>
              <a:t>1 Samuel 7:12)</a:t>
            </a:r>
            <a:endParaRPr lang="en-US" sz="4200" dirty="0"/>
          </a:p>
          <a:p>
            <a:pPr lvl="0"/>
            <a:endParaRPr lang="en-US" dirty="0" smtClean="0">
              <a:ea typeface="Cambria" panose="02040503050406030204" pitchFamily="18" charset="0"/>
            </a:endParaRPr>
          </a:p>
          <a:p>
            <a:pPr lvl="0"/>
            <a:endParaRPr lang="en-US" dirty="0"/>
          </a:p>
          <a:p>
            <a:endParaRPr lang="en-US" dirty="0"/>
          </a:p>
        </p:txBody>
      </p:sp>
    </p:spTree>
    <p:extLst>
      <p:ext uri="{BB962C8B-B14F-4D97-AF65-F5344CB8AC3E}">
        <p14:creationId xmlns:p14="http://schemas.microsoft.com/office/powerpoint/2010/main" val="33756328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Why Study Church History?</a:t>
            </a:r>
            <a:endParaRPr lang="en-US" b="1" dirty="0"/>
          </a:p>
        </p:txBody>
      </p:sp>
      <p:sp>
        <p:nvSpPr>
          <p:cNvPr id="4" name="Content Placeholder 3"/>
          <p:cNvSpPr>
            <a:spLocks noGrp="1"/>
          </p:cNvSpPr>
          <p:nvPr>
            <p:ph idx="1"/>
          </p:nvPr>
        </p:nvSpPr>
        <p:spPr>
          <a:xfrm>
            <a:off x="457200" y="838200"/>
            <a:ext cx="8229600" cy="6019800"/>
          </a:xfrm>
        </p:spPr>
        <p:txBody>
          <a:bodyPr>
            <a:normAutofit fontScale="55000" lnSpcReduction="20000"/>
          </a:bodyPr>
          <a:lstStyle/>
          <a:p>
            <a:r>
              <a:rPr lang="en-US" sz="4700" dirty="0"/>
              <a:t>There are a fair number of Scriptural  examples that seem to show that we need to be reminded of the things that have happened in the past: </a:t>
            </a:r>
          </a:p>
          <a:p>
            <a:pPr lvl="1"/>
            <a:r>
              <a:rPr lang="en-US" sz="4400" i="1" dirty="0" smtClean="0">
                <a:solidFill>
                  <a:srgbClr val="344BF6"/>
                </a:solidFill>
                <a:latin typeface="Cambria" panose="02040503050406030204" pitchFamily="18" charset="0"/>
                <a:ea typeface="Cambria" panose="02040503050406030204" pitchFamily="18" charset="0"/>
              </a:rPr>
              <a:t>For whatever was written in former days was written for our instruction, that through endurance and through the encouragement of the Scriptures we might have hope </a:t>
            </a:r>
            <a:r>
              <a:rPr lang="en-US" sz="4400" dirty="0"/>
              <a:t>(</a:t>
            </a:r>
            <a:r>
              <a:rPr lang="en-US" sz="4400" dirty="0" smtClean="0"/>
              <a:t>Romans 15:4) </a:t>
            </a:r>
          </a:p>
          <a:p>
            <a:pPr lvl="1"/>
            <a:r>
              <a:rPr lang="en-US" sz="4400" i="1" dirty="0" smtClean="0">
                <a:solidFill>
                  <a:srgbClr val="344BF6"/>
                </a:solidFill>
                <a:latin typeface="Cambria" panose="02040503050406030204" pitchFamily="18" charset="0"/>
                <a:ea typeface="Cambria" panose="02040503050406030204" pitchFamily="18" charset="0"/>
              </a:rPr>
              <a:t>Now </a:t>
            </a:r>
            <a:r>
              <a:rPr lang="en-US" sz="4400" b="1" i="1" dirty="0" smtClean="0">
                <a:solidFill>
                  <a:srgbClr val="344BF6"/>
                </a:solidFill>
                <a:latin typeface="Cambria" panose="02040503050406030204" pitchFamily="18" charset="0"/>
                <a:ea typeface="Cambria" panose="02040503050406030204" pitchFamily="18" charset="0"/>
              </a:rPr>
              <a:t>these things happened to them as an example, but they were written down for our instruction</a:t>
            </a:r>
            <a:r>
              <a:rPr lang="en-US" sz="4400" i="1" dirty="0" smtClean="0">
                <a:solidFill>
                  <a:srgbClr val="344BF6"/>
                </a:solidFill>
                <a:latin typeface="Cambria" panose="02040503050406030204" pitchFamily="18" charset="0"/>
                <a:ea typeface="Cambria" panose="02040503050406030204" pitchFamily="18" charset="0"/>
              </a:rPr>
              <a:t>, on whom the end of the ages has come. </a:t>
            </a:r>
            <a:r>
              <a:rPr lang="en-US" sz="4400" dirty="0"/>
              <a:t>(</a:t>
            </a:r>
            <a:r>
              <a:rPr lang="en-US" sz="4400" dirty="0" smtClean="0"/>
              <a:t>1 Corinthians 10:11)</a:t>
            </a:r>
          </a:p>
          <a:p>
            <a:pPr lvl="1"/>
            <a:r>
              <a:rPr lang="en-US" sz="4400" dirty="0" smtClean="0"/>
              <a:t>After </a:t>
            </a:r>
            <a:r>
              <a:rPr lang="en-US" sz="4400" dirty="0"/>
              <a:t>giving a long list of OT saints who persevered by </a:t>
            </a:r>
            <a:r>
              <a:rPr lang="en-US" sz="4400" dirty="0" smtClean="0"/>
              <a:t>faith in Hebrews 11, </a:t>
            </a:r>
            <a:r>
              <a:rPr lang="en-US" sz="4400" dirty="0"/>
              <a:t>the writer of Hebrews </a:t>
            </a:r>
            <a:r>
              <a:rPr lang="en-US" sz="4400" dirty="0" smtClean="0"/>
              <a:t>says: </a:t>
            </a:r>
            <a:r>
              <a:rPr lang="en-US" sz="4400" i="1" dirty="0" smtClean="0">
                <a:solidFill>
                  <a:srgbClr val="344BF6"/>
                </a:solidFill>
                <a:latin typeface="Cambria" panose="02040503050406030204" pitchFamily="18" charset="0"/>
                <a:ea typeface="Cambria" panose="02040503050406030204" pitchFamily="18" charset="0"/>
              </a:rPr>
              <a:t>Therefore</a:t>
            </a:r>
            <a:r>
              <a:rPr lang="en-US" sz="4400" i="1" dirty="0">
                <a:solidFill>
                  <a:srgbClr val="344BF6"/>
                </a:solidFill>
                <a:latin typeface="Cambria" panose="02040503050406030204" pitchFamily="18" charset="0"/>
                <a:ea typeface="Cambria" panose="02040503050406030204" pitchFamily="18" charset="0"/>
              </a:rPr>
              <a:t>, </a:t>
            </a:r>
            <a:r>
              <a:rPr lang="en-US" sz="4400" b="1" i="1" dirty="0">
                <a:solidFill>
                  <a:srgbClr val="344BF6"/>
                </a:solidFill>
                <a:latin typeface="Cambria" panose="02040503050406030204" pitchFamily="18" charset="0"/>
                <a:ea typeface="Cambria" panose="02040503050406030204" pitchFamily="18" charset="0"/>
              </a:rPr>
              <a:t>since we are surrounded by such a great cloud of witnesses</a:t>
            </a:r>
            <a:r>
              <a:rPr lang="en-US" sz="4400" i="1" dirty="0">
                <a:solidFill>
                  <a:srgbClr val="344BF6"/>
                </a:solidFill>
                <a:latin typeface="Cambria" panose="02040503050406030204" pitchFamily="18" charset="0"/>
                <a:ea typeface="Cambria" panose="02040503050406030204" pitchFamily="18" charset="0"/>
              </a:rPr>
              <a:t>, let us throw off everything that hinders and the sin that so easily entangles, and let us run with perseverance the race marked out for </a:t>
            </a:r>
            <a:r>
              <a:rPr lang="en-US" sz="4400" b="1" i="1" dirty="0">
                <a:solidFill>
                  <a:srgbClr val="344BF6"/>
                </a:solidFill>
                <a:latin typeface="Cambria" panose="02040503050406030204" pitchFamily="18" charset="0"/>
                <a:ea typeface="Cambria" panose="02040503050406030204" pitchFamily="18" charset="0"/>
              </a:rPr>
              <a:t>us</a:t>
            </a:r>
            <a:r>
              <a:rPr lang="en-US" sz="4400" i="1" dirty="0">
                <a:solidFill>
                  <a:srgbClr val="344BF6"/>
                </a:solidFill>
                <a:latin typeface="Cambria" panose="02040503050406030204" pitchFamily="18" charset="0"/>
                <a:ea typeface="Cambria" panose="02040503050406030204" pitchFamily="18" charset="0"/>
              </a:rPr>
              <a:t>. </a:t>
            </a:r>
            <a:r>
              <a:rPr lang="en-US" sz="4400" dirty="0"/>
              <a:t>(</a:t>
            </a:r>
            <a:r>
              <a:rPr lang="en-US" sz="4400" dirty="0" smtClean="0"/>
              <a:t>Hebrews </a:t>
            </a:r>
            <a:r>
              <a:rPr lang="en-US" sz="4400" dirty="0"/>
              <a:t>12:1 NIV)</a:t>
            </a:r>
          </a:p>
          <a:p>
            <a:pPr lvl="0"/>
            <a:endParaRPr lang="en-US" dirty="0"/>
          </a:p>
          <a:p>
            <a:endParaRPr lang="en-US" dirty="0"/>
          </a:p>
        </p:txBody>
      </p:sp>
    </p:spTree>
    <p:extLst>
      <p:ext uri="{BB962C8B-B14F-4D97-AF65-F5344CB8AC3E}">
        <p14:creationId xmlns:p14="http://schemas.microsoft.com/office/powerpoint/2010/main" val="15932078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p:cTn id="13"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p:cTn id="20"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Why Study Church History?</a:t>
            </a:r>
            <a:endParaRPr lang="en-US" b="1" dirty="0"/>
          </a:p>
        </p:txBody>
      </p:sp>
      <p:sp>
        <p:nvSpPr>
          <p:cNvPr id="4" name="Content Placeholder 3"/>
          <p:cNvSpPr>
            <a:spLocks noGrp="1"/>
          </p:cNvSpPr>
          <p:nvPr>
            <p:ph idx="1"/>
          </p:nvPr>
        </p:nvSpPr>
        <p:spPr>
          <a:xfrm>
            <a:off x="457200" y="838200"/>
            <a:ext cx="8229600" cy="6019800"/>
          </a:xfrm>
        </p:spPr>
        <p:txBody>
          <a:bodyPr>
            <a:normAutofit fontScale="92500" lnSpcReduction="20000"/>
          </a:bodyPr>
          <a:lstStyle/>
          <a:p>
            <a:r>
              <a:rPr lang="en-US" dirty="0" smtClean="0"/>
              <a:t>So, what </a:t>
            </a:r>
            <a:r>
              <a:rPr lang="en-US" b="1" i="1" dirty="0" smtClean="0"/>
              <a:t>is</a:t>
            </a:r>
            <a:r>
              <a:rPr lang="en-US" dirty="0" smtClean="0"/>
              <a:t> the value of learning about and remembering things that have happened in the history of the church?</a:t>
            </a:r>
          </a:p>
          <a:p>
            <a:pPr lvl="1"/>
            <a:r>
              <a:rPr lang="en-US" dirty="0" smtClean="0"/>
              <a:t>We need to be reminded that what God is doing in the world and in history is much bigger than just us.</a:t>
            </a:r>
          </a:p>
          <a:p>
            <a:pPr lvl="1"/>
            <a:r>
              <a:rPr lang="en-US" dirty="0"/>
              <a:t>By looking at what has happened in the past, we can (hopefully) learn from their mistakes.</a:t>
            </a:r>
          </a:p>
          <a:p>
            <a:pPr lvl="1"/>
            <a:r>
              <a:rPr lang="en-US" dirty="0" smtClean="0"/>
              <a:t>“</a:t>
            </a:r>
            <a:r>
              <a:rPr lang="en-US" i="1" dirty="0">
                <a:latin typeface="Cambria" panose="02040503050406030204" pitchFamily="18" charset="0"/>
                <a:ea typeface="Cambria" panose="02040503050406030204" pitchFamily="18" charset="0"/>
              </a:rPr>
              <a:t>Those who fail to learn from history are condemned to repeat it.</a:t>
            </a:r>
            <a:r>
              <a:rPr lang="en-US" dirty="0" smtClean="0"/>
              <a:t>” (Sir Winston Churchill)</a:t>
            </a:r>
          </a:p>
          <a:p>
            <a:pPr lvl="1"/>
            <a:r>
              <a:rPr lang="en-US" dirty="0" smtClean="0"/>
              <a:t>Many of the theological definitions and categories that </a:t>
            </a:r>
            <a:r>
              <a:rPr lang="en-US" dirty="0"/>
              <a:t>we </a:t>
            </a:r>
            <a:r>
              <a:rPr lang="en-US" dirty="0" smtClean="0"/>
              <a:t>take for granted today </a:t>
            </a:r>
            <a:r>
              <a:rPr lang="en-US" dirty="0"/>
              <a:t>were forged in earlier controversies in the history of the church</a:t>
            </a:r>
            <a:r>
              <a:rPr lang="en-US" dirty="0" smtClean="0"/>
              <a:t>.</a:t>
            </a:r>
          </a:p>
          <a:p>
            <a:pPr lvl="1"/>
            <a:r>
              <a:rPr lang="en-US" dirty="0"/>
              <a:t>Church history is often used (by the world or false religions) against as Christians and </a:t>
            </a:r>
            <a:r>
              <a:rPr lang="en-US" dirty="0" smtClean="0"/>
              <a:t>if </a:t>
            </a:r>
            <a:r>
              <a:rPr lang="en-US" dirty="0"/>
              <a:t>we don’t </a:t>
            </a:r>
            <a:r>
              <a:rPr lang="en-US" dirty="0" smtClean="0"/>
              <a:t>know church </a:t>
            </a:r>
            <a:r>
              <a:rPr lang="en-US" dirty="0"/>
              <a:t>history </a:t>
            </a:r>
            <a:r>
              <a:rPr lang="en-US" dirty="0" smtClean="0"/>
              <a:t>we can be caught flat-footed by those arguments.</a:t>
            </a:r>
            <a:endParaRPr lang="en-US" dirty="0"/>
          </a:p>
          <a:p>
            <a:pPr lvl="1"/>
            <a:endParaRPr lang="en-US" dirty="0" smtClean="0"/>
          </a:p>
          <a:p>
            <a:endParaRPr lang="en-US" dirty="0"/>
          </a:p>
          <a:p>
            <a:pPr lvl="0"/>
            <a:endParaRPr lang="en-US" dirty="0" smtClean="0">
              <a:ea typeface="Cambria" panose="02040503050406030204" pitchFamily="18" charset="0"/>
            </a:endParaRPr>
          </a:p>
          <a:p>
            <a:pPr lvl="0"/>
            <a:endParaRPr lang="en-US" dirty="0"/>
          </a:p>
          <a:p>
            <a:endParaRPr lang="en-US" dirty="0"/>
          </a:p>
        </p:txBody>
      </p:sp>
    </p:spTree>
    <p:extLst>
      <p:ext uri="{BB962C8B-B14F-4D97-AF65-F5344CB8AC3E}">
        <p14:creationId xmlns:p14="http://schemas.microsoft.com/office/powerpoint/2010/main" val="6647112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Why Study Church History?</a:t>
            </a:r>
            <a:endParaRPr lang="en-US" b="1" dirty="0"/>
          </a:p>
        </p:txBody>
      </p:sp>
      <p:sp>
        <p:nvSpPr>
          <p:cNvPr id="4" name="Content Placeholder 3"/>
          <p:cNvSpPr>
            <a:spLocks noGrp="1"/>
          </p:cNvSpPr>
          <p:nvPr>
            <p:ph idx="1"/>
          </p:nvPr>
        </p:nvSpPr>
        <p:spPr>
          <a:xfrm>
            <a:off x="457200" y="838200"/>
            <a:ext cx="8229600" cy="5867400"/>
          </a:xfrm>
        </p:spPr>
        <p:txBody>
          <a:bodyPr>
            <a:normAutofit fontScale="92500" lnSpcReduction="10000"/>
          </a:bodyPr>
          <a:lstStyle/>
          <a:p>
            <a:r>
              <a:rPr lang="en-US" dirty="0" smtClean="0"/>
              <a:t>So, what </a:t>
            </a:r>
            <a:r>
              <a:rPr lang="en-US" b="1" i="1" dirty="0" smtClean="0"/>
              <a:t>is</a:t>
            </a:r>
            <a:r>
              <a:rPr lang="en-US" dirty="0" smtClean="0"/>
              <a:t> the value of learning about and remembering things that have happened in the history of the church?</a:t>
            </a:r>
          </a:p>
          <a:p>
            <a:pPr lvl="1"/>
            <a:r>
              <a:rPr lang="en-US" dirty="0" smtClean="0"/>
              <a:t>If we don’t know church history, we </a:t>
            </a:r>
            <a:r>
              <a:rPr lang="en-US" dirty="0"/>
              <a:t>have no appreciation of </a:t>
            </a:r>
            <a:r>
              <a:rPr lang="en-US" dirty="0" smtClean="0"/>
              <a:t>the thought processes that </a:t>
            </a:r>
            <a:r>
              <a:rPr lang="en-US" dirty="0"/>
              <a:t>early Christians went through </a:t>
            </a:r>
            <a:r>
              <a:rPr lang="en-US" dirty="0" smtClean="0"/>
              <a:t>to develop the theology practices that underlie many of our beliefs and  traditions.</a:t>
            </a:r>
          </a:p>
          <a:p>
            <a:pPr lvl="1"/>
            <a:r>
              <a:rPr lang="en-US" dirty="0" smtClean="0"/>
              <a:t>Everyone </a:t>
            </a:r>
            <a:r>
              <a:rPr lang="en-US" dirty="0"/>
              <a:t>has traditions, whether they admit it or not. The more we understand church history, the more we can understand where our traditions come from and thereby rightly evaluate those traditions.</a:t>
            </a:r>
            <a:endParaRPr lang="en-US" sz="2000" dirty="0"/>
          </a:p>
          <a:p>
            <a:pPr lvl="1"/>
            <a:r>
              <a:rPr lang="en-US" dirty="0"/>
              <a:t>Church history sort of functions as a mirror that we can hold up to ourselves and gain a wider perspective about what we think we know</a:t>
            </a:r>
            <a:r>
              <a:rPr lang="en-US" dirty="0" smtClean="0"/>
              <a:t>.</a:t>
            </a:r>
          </a:p>
          <a:p>
            <a:endParaRPr lang="en-US" dirty="0"/>
          </a:p>
          <a:p>
            <a:pPr lvl="0"/>
            <a:endParaRPr lang="en-US" dirty="0" smtClean="0">
              <a:ea typeface="Cambria" panose="02040503050406030204" pitchFamily="18" charset="0"/>
            </a:endParaRPr>
          </a:p>
          <a:p>
            <a:pPr lvl="0"/>
            <a:endParaRPr lang="en-US" dirty="0"/>
          </a:p>
          <a:p>
            <a:endParaRPr lang="en-US" dirty="0"/>
          </a:p>
        </p:txBody>
      </p:sp>
    </p:spTree>
    <p:extLst>
      <p:ext uri="{BB962C8B-B14F-4D97-AF65-F5344CB8AC3E}">
        <p14:creationId xmlns:p14="http://schemas.microsoft.com/office/powerpoint/2010/main" val="1560018195"/>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p:cTn id="13"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p:cTn id="20"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808608"/>
          </a:xfrm>
        </p:spPr>
        <p:txBody>
          <a:bodyPr/>
          <a:lstStyle/>
          <a:p>
            <a:r>
              <a:rPr lang="en-US" b="1" dirty="0" smtClean="0"/>
              <a:t>Why Study Church History?</a:t>
            </a:r>
            <a:endParaRPr lang="en-US" b="1" dirty="0"/>
          </a:p>
        </p:txBody>
      </p:sp>
      <p:sp>
        <p:nvSpPr>
          <p:cNvPr id="4" name="Content Placeholder 3"/>
          <p:cNvSpPr>
            <a:spLocks noGrp="1"/>
          </p:cNvSpPr>
          <p:nvPr>
            <p:ph idx="1"/>
          </p:nvPr>
        </p:nvSpPr>
        <p:spPr>
          <a:xfrm>
            <a:off x="457200" y="838200"/>
            <a:ext cx="8229600" cy="5715000"/>
          </a:xfrm>
        </p:spPr>
        <p:txBody>
          <a:bodyPr>
            <a:normAutofit lnSpcReduction="10000"/>
          </a:bodyPr>
          <a:lstStyle/>
          <a:p>
            <a:r>
              <a:rPr lang="en-US" sz="3000" dirty="0" smtClean="0"/>
              <a:t>So, what </a:t>
            </a:r>
            <a:r>
              <a:rPr lang="en-US" sz="3000" b="1" i="1" dirty="0" smtClean="0"/>
              <a:t>is</a:t>
            </a:r>
            <a:r>
              <a:rPr lang="en-US" sz="3000" dirty="0" smtClean="0"/>
              <a:t> the value of learning about and remembering things that have happened in the history of the church?</a:t>
            </a:r>
          </a:p>
          <a:p>
            <a:pPr lvl="1"/>
            <a:r>
              <a:rPr lang="en-US" dirty="0"/>
              <a:t>By knowing church history we will be much less likely to be blown about by every wind of doctrine (e.g. the prayer of </a:t>
            </a:r>
            <a:r>
              <a:rPr lang="en-US" dirty="0" err="1"/>
              <a:t>Jabez</a:t>
            </a:r>
            <a:r>
              <a:rPr lang="en-US" dirty="0"/>
              <a:t>). It helps us realize that there is nothing new under the sun.</a:t>
            </a:r>
            <a:endParaRPr lang="en-US" sz="2000" dirty="0"/>
          </a:p>
          <a:p>
            <a:pPr lvl="1"/>
            <a:r>
              <a:rPr lang="en-US" dirty="0" smtClean="0"/>
              <a:t>Warning: </a:t>
            </a:r>
            <a:endParaRPr lang="en-US" dirty="0" smtClean="0"/>
          </a:p>
          <a:p>
            <a:pPr lvl="2"/>
            <a:r>
              <a:rPr lang="en-US" dirty="0"/>
              <a:t>Not </a:t>
            </a:r>
            <a:r>
              <a:rPr lang="en-US" dirty="0"/>
              <a:t>everything in church history is overly exciting</a:t>
            </a:r>
            <a:r>
              <a:rPr lang="en-US" dirty="0"/>
              <a:t>.</a:t>
            </a:r>
          </a:p>
          <a:p>
            <a:pPr lvl="2"/>
            <a:r>
              <a:rPr lang="en-US" dirty="0" smtClean="0"/>
              <a:t>I believe this series on Church History will be applicable to our everyday lives, but not necessarily in the same way that a series on “Child Training” or the “One Another Passages” is.</a:t>
            </a:r>
            <a:endParaRPr lang="en-US" dirty="0"/>
          </a:p>
          <a:p>
            <a:pPr lvl="1"/>
            <a:endParaRPr lang="en-US" dirty="0" smtClean="0"/>
          </a:p>
          <a:p>
            <a:endParaRPr lang="en-US" dirty="0"/>
          </a:p>
          <a:p>
            <a:pPr lvl="0"/>
            <a:endParaRPr lang="en-US" dirty="0" smtClean="0">
              <a:ea typeface="Cambria" panose="02040503050406030204" pitchFamily="18" charset="0"/>
            </a:endParaRPr>
          </a:p>
          <a:p>
            <a:pPr lvl="0"/>
            <a:endParaRPr lang="en-US" dirty="0"/>
          </a:p>
          <a:p>
            <a:endParaRPr lang="en-US" dirty="0"/>
          </a:p>
        </p:txBody>
      </p:sp>
    </p:spTree>
    <p:extLst>
      <p:ext uri="{BB962C8B-B14F-4D97-AF65-F5344CB8AC3E}">
        <p14:creationId xmlns:p14="http://schemas.microsoft.com/office/powerpoint/2010/main" val="23759660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p:cTn id="13"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 calcmode="lin" valueType="num">
                                      <p:cBhvr>
                                        <p:cTn id="20"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p:cTn id="27"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29000" r="-29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29592"/>
            <a:ext cx="8229600" cy="961008"/>
          </a:xfrm>
        </p:spPr>
        <p:txBody>
          <a:bodyPr>
            <a:noAutofit/>
          </a:bodyPr>
          <a:lstStyle/>
          <a:p>
            <a:r>
              <a:rPr lang="en-US" sz="3600" b="1" dirty="0" smtClean="0"/>
              <a:t>*Some Other Things You Should Know Before We Begin</a:t>
            </a:r>
            <a:endParaRPr lang="en-US" sz="3600" b="1" dirty="0"/>
          </a:p>
        </p:txBody>
      </p:sp>
      <p:sp>
        <p:nvSpPr>
          <p:cNvPr id="4" name="Content Placeholder 3"/>
          <p:cNvSpPr>
            <a:spLocks noGrp="1"/>
          </p:cNvSpPr>
          <p:nvPr>
            <p:ph idx="1"/>
          </p:nvPr>
        </p:nvSpPr>
        <p:spPr>
          <a:xfrm>
            <a:off x="457200" y="1066800"/>
            <a:ext cx="8229600" cy="5068669"/>
          </a:xfrm>
        </p:spPr>
        <p:txBody>
          <a:bodyPr>
            <a:normAutofit fontScale="77500" lnSpcReduction="20000"/>
          </a:bodyPr>
          <a:lstStyle/>
          <a:p>
            <a:r>
              <a:rPr lang="en-US" dirty="0"/>
              <a:t>Church History is a history of the deeds of the Spirit in and through the men and women </a:t>
            </a:r>
            <a:r>
              <a:rPr lang="en-US" dirty="0" smtClean="0"/>
              <a:t>in the faith who </a:t>
            </a:r>
            <a:r>
              <a:rPr lang="en-US" dirty="0"/>
              <a:t>have </a:t>
            </a:r>
            <a:r>
              <a:rPr lang="en-US" dirty="0" smtClean="0"/>
              <a:t>gone before us.</a:t>
            </a:r>
          </a:p>
          <a:p>
            <a:r>
              <a:rPr lang="en-US" dirty="0" smtClean="0"/>
              <a:t>That being said, there </a:t>
            </a:r>
            <a:r>
              <a:rPr lang="en-US" dirty="0"/>
              <a:t>are episodes in the course of that history in which it is difficult to see the action of the Holy </a:t>
            </a:r>
            <a:r>
              <a:rPr lang="en-US" dirty="0" smtClean="0"/>
              <a:t>Spirit.</a:t>
            </a:r>
          </a:p>
          <a:p>
            <a:r>
              <a:rPr lang="en-US" dirty="0"/>
              <a:t>As our narrative unfolds, we </a:t>
            </a:r>
            <a:r>
              <a:rPr lang="en-US" dirty="0" smtClean="0"/>
              <a:t>will see: </a:t>
            </a:r>
          </a:p>
          <a:p>
            <a:pPr lvl="1"/>
            <a:r>
              <a:rPr lang="en-US" dirty="0" smtClean="0"/>
              <a:t>Those </a:t>
            </a:r>
            <a:r>
              <a:rPr lang="en-US" dirty="0"/>
              <a:t>who have used the faith of the church for their financial gain, or to increase their personal power. </a:t>
            </a:r>
            <a:endParaRPr lang="en-US" dirty="0" smtClean="0"/>
          </a:p>
          <a:p>
            <a:pPr lvl="1"/>
            <a:r>
              <a:rPr lang="en-US" dirty="0" smtClean="0"/>
              <a:t>There </a:t>
            </a:r>
            <a:r>
              <a:rPr lang="en-US" dirty="0"/>
              <a:t>will be others who will forget or twist the commandment of love, or will persecute their enemies with a vindictiveness unworthy of the name of Jesus. </a:t>
            </a:r>
            <a:endParaRPr lang="en-US" dirty="0" smtClean="0"/>
          </a:p>
          <a:p>
            <a:pPr lvl="1"/>
            <a:r>
              <a:rPr lang="en-US" dirty="0" smtClean="0"/>
              <a:t>At </a:t>
            </a:r>
            <a:r>
              <a:rPr lang="en-US" dirty="0"/>
              <a:t>other times, it will appear to many of us that the church has forsaken the biblical faith, </a:t>
            </a:r>
            <a:r>
              <a:rPr lang="en-US" dirty="0" smtClean="0"/>
              <a:t>making us wonder if such </a:t>
            </a:r>
            <a:r>
              <a:rPr lang="en-US" dirty="0"/>
              <a:t>a church can </a:t>
            </a:r>
            <a:r>
              <a:rPr lang="en-US" dirty="0" smtClean="0"/>
              <a:t>even be </a:t>
            </a:r>
            <a:r>
              <a:rPr lang="en-US" dirty="0"/>
              <a:t>called </a:t>
            </a:r>
            <a:r>
              <a:rPr lang="en-US" dirty="0" smtClean="0"/>
              <a:t>Christian at all!</a:t>
            </a:r>
            <a:endParaRPr lang="en-US" dirty="0" smtClean="0">
              <a:ea typeface="Cambria" panose="02040503050406030204" pitchFamily="18" charset="0"/>
            </a:endParaRPr>
          </a:p>
          <a:p>
            <a:pPr lvl="0"/>
            <a:endParaRPr lang="en-US" dirty="0"/>
          </a:p>
          <a:p>
            <a:endParaRPr lang="en-US" dirty="0"/>
          </a:p>
        </p:txBody>
      </p:sp>
      <p:sp>
        <p:nvSpPr>
          <p:cNvPr id="5" name="TextBox 4"/>
          <p:cNvSpPr txBox="1"/>
          <p:nvPr/>
        </p:nvSpPr>
        <p:spPr>
          <a:xfrm>
            <a:off x="228600" y="6135469"/>
            <a:ext cx="8610600" cy="646331"/>
          </a:xfrm>
          <a:prstGeom prst="rect">
            <a:avLst/>
          </a:prstGeom>
          <a:noFill/>
        </p:spPr>
        <p:txBody>
          <a:bodyPr wrap="square" rtlCol="0">
            <a:spAutoFit/>
          </a:bodyPr>
          <a:lstStyle/>
          <a:p>
            <a:r>
              <a:rPr lang="en-US" dirty="0" smtClean="0"/>
              <a:t>*Much of the material in these slides were drawn from </a:t>
            </a:r>
            <a:r>
              <a:rPr lang="en-US" dirty="0"/>
              <a:t>Gonzalez, Justo L.. </a:t>
            </a:r>
            <a:r>
              <a:rPr lang="en-US" i="1" dirty="0"/>
              <a:t>The Story of Christianity: Volume 1: The Early Church to the Dawn of the Reformation </a:t>
            </a:r>
            <a:r>
              <a:rPr lang="en-US" dirty="0"/>
              <a:t>(pp. </a:t>
            </a:r>
            <a:r>
              <a:rPr lang="en-US" dirty="0" smtClean="0"/>
              <a:t>1-6</a:t>
            </a:r>
            <a:r>
              <a:rPr lang="en-US" dirty="0"/>
              <a:t>). </a:t>
            </a:r>
          </a:p>
        </p:txBody>
      </p:sp>
    </p:spTree>
    <p:extLst>
      <p:ext uri="{BB962C8B-B14F-4D97-AF65-F5344CB8AC3E}">
        <p14:creationId xmlns:p14="http://schemas.microsoft.com/office/powerpoint/2010/main" val="1848310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9157</TotalTime>
  <Words>2214</Words>
  <Application>Microsoft Office PowerPoint</Application>
  <PresentationFormat>On-screen Show (4:3)</PresentationFormat>
  <Paragraphs>88</Paragraphs>
  <Slides>14</Slides>
  <Notes>0</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Office Theme</vt:lpstr>
      <vt:lpstr>1_Office Theme</vt:lpstr>
      <vt:lpstr>2_Office Theme</vt:lpstr>
      <vt:lpstr>PowerPoint Presentation</vt:lpstr>
      <vt:lpstr>*Why Study Church History?</vt:lpstr>
      <vt:lpstr>Why Study Church History?</vt:lpstr>
      <vt:lpstr>Why Study Church History?</vt:lpstr>
      <vt:lpstr>Why Study Church History?</vt:lpstr>
      <vt:lpstr>Why Study Church History?</vt:lpstr>
      <vt:lpstr>Why Study Church History?</vt:lpstr>
      <vt:lpstr>Why Study Church History?</vt:lpstr>
      <vt:lpstr>*Some Other Things You Should Know Before We Begin</vt:lpstr>
      <vt:lpstr>*Some Other Things You Should Know Before We Begin</vt:lpstr>
      <vt:lpstr>*Some Other Things You Should Know Before We Begin</vt:lpstr>
      <vt:lpstr>*Some Other Things You Should Know Before We Begin</vt:lpstr>
      <vt:lpstr>*Some Other Things You Should Know Before We Begin</vt:lpstr>
      <vt:lpstr>*Some Other Things You Should Know Before We Begin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51</cp:revision>
  <dcterms:created xsi:type="dcterms:W3CDTF">2018-06-08T00:19:32Z</dcterms:created>
  <dcterms:modified xsi:type="dcterms:W3CDTF">2018-06-25T00:13:35Z</dcterms:modified>
</cp:coreProperties>
</file>