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sldIdLst>
    <p:sldId id="272" r:id="rId3"/>
    <p:sldId id="273" r:id="rId4"/>
    <p:sldId id="290" r:id="rId5"/>
    <p:sldId id="297" r:id="rId6"/>
    <p:sldId id="276" r:id="rId7"/>
    <p:sldId id="285" r:id="rId8"/>
    <p:sldId id="284" r:id="rId9"/>
    <p:sldId id="283" r:id="rId10"/>
    <p:sldId id="294" r:id="rId11"/>
    <p:sldId id="277" r:id="rId12"/>
    <p:sldId id="278" r:id="rId13"/>
    <p:sldId id="279" r:id="rId14"/>
    <p:sldId id="280" r:id="rId15"/>
    <p:sldId id="281" r:id="rId16"/>
    <p:sldId id="282" r:id="rId17"/>
    <p:sldId id="286" r:id="rId18"/>
    <p:sldId id="287" r:id="rId19"/>
    <p:sldId id="288" r:id="rId20"/>
    <p:sldId id="289" r:id="rId21"/>
    <p:sldId id="295" r:id="rId22"/>
    <p:sldId id="30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4BF6"/>
    <a:srgbClr val="5731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6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66978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82384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630666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698833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353831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91346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875863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317998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81103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46039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8399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12822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443896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42009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4402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87889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55716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02103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58055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6198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3252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43683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67382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6/26/2018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4323795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35815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smtClean="0"/>
              <a:t>*Palestine – the Birthplace of the Church</a:t>
            </a:r>
            <a:endParaRPr lang="en-US" sz="3600" b="1" dirty="0"/>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Reformation</a:t>
            </a:r>
            <a:r>
              <a:rPr lang="en-US" sz="1600" dirty="0"/>
              <a:t> (p. 13). </a:t>
            </a:r>
            <a:endParaRPr lang="en-US" sz="16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762000"/>
            <a:ext cx="7148052" cy="5711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513533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smtClean="0"/>
              <a:t>*Palestine – the Birthplace of the Church</a:t>
            </a:r>
            <a:endParaRPr lang="en-US" sz="3600" b="1" dirty="0"/>
          </a:p>
        </p:txBody>
      </p:sp>
      <p:sp>
        <p:nvSpPr>
          <p:cNvPr id="4" name="Content Placeholder 3"/>
          <p:cNvSpPr>
            <a:spLocks noGrp="1"/>
          </p:cNvSpPr>
          <p:nvPr>
            <p:ph idx="1"/>
          </p:nvPr>
        </p:nvSpPr>
        <p:spPr>
          <a:xfrm>
            <a:off x="228600" y="762000"/>
            <a:ext cx="8763000" cy="5715000"/>
          </a:xfrm>
        </p:spPr>
        <p:txBody>
          <a:bodyPr>
            <a:normAutofit lnSpcReduction="10000"/>
          </a:bodyPr>
          <a:lstStyle/>
          <a:p>
            <a:r>
              <a:rPr lang="en-US" dirty="0" smtClean="0">
                <a:ea typeface="Cambria" panose="02040503050406030204" pitchFamily="18" charset="0"/>
              </a:rPr>
              <a:t>Palestine, the land where the church began, had long been a land of fighting and suffering.</a:t>
            </a:r>
          </a:p>
          <a:p>
            <a:r>
              <a:rPr lang="en-US" dirty="0" smtClean="0">
                <a:ea typeface="Cambria" panose="02040503050406030204" pitchFamily="18" charset="0"/>
              </a:rPr>
              <a:t>In ancient times, this suffering was mostly due to the fact that Palestine was in the middle of several major </a:t>
            </a:r>
            <a:r>
              <a:rPr lang="en-US" dirty="0">
                <a:ea typeface="Cambria" panose="02040503050406030204" pitchFamily="18" charset="0"/>
              </a:rPr>
              <a:t>trade routes </a:t>
            </a:r>
            <a:r>
              <a:rPr lang="en-US" dirty="0" smtClean="0">
                <a:ea typeface="Cambria" panose="02040503050406030204" pitchFamily="18" charset="0"/>
              </a:rPr>
              <a:t>that </a:t>
            </a:r>
            <a:r>
              <a:rPr lang="en-US" dirty="0">
                <a:ea typeface="Cambria" panose="02040503050406030204" pitchFamily="18" charset="0"/>
              </a:rPr>
              <a:t>joined Egypt with Mesopotamia, and Asia Minor with Arabia</a:t>
            </a:r>
            <a:r>
              <a:rPr lang="en-US" dirty="0" smtClean="0">
                <a:ea typeface="Cambria" panose="02040503050406030204" pitchFamily="18" charset="0"/>
              </a:rPr>
              <a:t>. </a:t>
            </a:r>
          </a:p>
          <a:p>
            <a:r>
              <a:rPr lang="en-US" dirty="0" smtClean="0">
                <a:ea typeface="Cambria" panose="02040503050406030204" pitchFamily="18" charset="0"/>
              </a:rPr>
              <a:t>As we </a:t>
            </a:r>
            <a:r>
              <a:rPr lang="en-US" dirty="0">
                <a:ea typeface="Cambria" panose="02040503050406030204" pitchFamily="18" charset="0"/>
              </a:rPr>
              <a:t>read the Old Testament, we see that, as empires came and went, they </a:t>
            </a:r>
            <a:r>
              <a:rPr lang="en-US" dirty="0" smtClean="0">
                <a:ea typeface="Cambria" panose="02040503050406030204" pitchFamily="18" charset="0"/>
              </a:rPr>
              <a:t>often cast </a:t>
            </a:r>
            <a:r>
              <a:rPr lang="en-US" dirty="0">
                <a:ea typeface="Cambria" panose="02040503050406030204" pitchFamily="18" charset="0"/>
              </a:rPr>
              <a:t>a </a:t>
            </a:r>
            <a:r>
              <a:rPr lang="en-US" dirty="0" smtClean="0">
                <a:ea typeface="Cambria" panose="02040503050406030204" pitchFamily="18" charset="0"/>
              </a:rPr>
              <a:t>covetous </a:t>
            </a:r>
            <a:r>
              <a:rPr lang="en-US" dirty="0">
                <a:ea typeface="Cambria" panose="02040503050406030204" pitchFamily="18" charset="0"/>
              </a:rPr>
              <a:t>eye on that narrow strip of </a:t>
            </a:r>
            <a:r>
              <a:rPr lang="en-US" dirty="0" smtClean="0">
                <a:ea typeface="Cambria" panose="02040503050406030204" pitchFamily="18" charset="0"/>
              </a:rPr>
              <a:t>land known as Palestine. </a:t>
            </a:r>
          </a:p>
          <a:p>
            <a:r>
              <a:rPr lang="en-US" dirty="0" smtClean="0">
                <a:ea typeface="Cambria" panose="02040503050406030204" pitchFamily="18" charset="0"/>
              </a:rPr>
              <a:t>For </a:t>
            </a:r>
            <a:r>
              <a:rPr lang="en-US" dirty="0">
                <a:ea typeface="Cambria" panose="02040503050406030204" pitchFamily="18" charset="0"/>
              </a:rPr>
              <a:t>this reason, its inhabitants repeatedly suffered invasion, bondage, and exile.</a:t>
            </a:r>
          </a:p>
          <a:p>
            <a:endParaRPr lang="en-US" dirty="0">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Reformation</a:t>
            </a:r>
            <a:r>
              <a:rPr lang="en-US" sz="1600" dirty="0"/>
              <a:t> (p. 13). </a:t>
            </a:r>
            <a:endParaRPr lang="en-US" sz="1600" dirty="0"/>
          </a:p>
        </p:txBody>
      </p:sp>
    </p:spTree>
    <p:extLst>
      <p:ext uri="{BB962C8B-B14F-4D97-AF65-F5344CB8AC3E}">
        <p14:creationId xmlns:p14="http://schemas.microsoft.com/office/powerpoint/2010/main" val="18870889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smtClean="0"/>
              <a:t>*Palestine – the Birthplace of the Church</a:t>
            </a:r>
            <a:endParaRPr lang="en-US" sz="3600" b="1" dirty="0"/>
          </a:p>
        </p:txBody>
      </p:sp>
      <p:sp>
        <p:nvSpPr>
          <p:cNvPr id="4" name="Content Placeholder 3"/>
          <p:cNvSpPr>
            <a:spLocks noGrp="1"/>
          </p:cNvSpPr>
          <p:nvPr>
            <p:ph idx="1"/>
          </p:nvPr>
        </p:nvSpPr>
        <p:spPr>
          <a:xfrm>
            <a:off x="228600" y="762000"/>
            <a:ext cx="8763000" cy="5715000"/>
          </a:xfrm>
        </p:spPr>
        <p:txBody>
          <a:bodyPr>
            <a:normAutofit fontScale="92500" lnSpcReduction="10000"/>
          </a:bodyPr>
          <a:lstStyle/>
          <a:p>
            <a:r>
              <a:rPr lang="en-US" dirty="0" smtClean="0">
                <a:ea typeface="Cambria" panose="02040503050406030204" pitchFamily="18" charset="0"/>
              </a:rPr>
              <a:t>In the fourth century BC, Alexander the Great, with his Macedonian armies, conquered much of the known world, including Palestine.</a:t>
            </a:r>
          </a:p>
          <a:p>
            <a:r>
              <a:rPr lang="en-US" dirty="0" smtClean="0">
                <a:ea typeface="Cambria" panose="02040503050406030204" pitchFamily="18" charset="0"/>
              </a:rPr>
              <a:t>Alexander not only </a:t>
            </a:r>
            <a:r>
              <a:rPr lang="en-US" b="1" i="1" dirty="0" smtClean="0">
                <a:ea typeface="Cambria" panose="02040503050406030204" pitchFamily="18" charset="0"/>
              </a:rPr>
              <a:t>conquered</a:t>
            </a:r>
            <a:r>
              <a:rPr lang="en-US" dirty="0" smtClean="0">
                <a:ea typeface="Cambria" panose="02040503050406030204" pitchFamily="18" charset="0"/>
              </a:rPr>
              <a:t> </a:t>
            </a:r>
            <a:r>
              <a:rPr lang="en-US" dirty="0">
                <a:ea typeface="Cambria" panose="02040503050406030204" pitchFamily="18" charset="0"/>
              </a:rPr>
              <a:t>the Mediterranean </a:t>
            </a:r>
            <a:r>
              <a:rPr lang="en-US" dirty="0" smtClean="0">
                <a:ea typeface="Cambria" panose="02040503050406030204" pitchFamily="18" charset="0"/>
              </a:rPr>
              <a:t>world</a:t>
            </a:r>
            <a:r>
              <a:rPr lang="en-US" dirty="0">
                <a:ea typeface="Cambria" panose="02040503050406030204" pitchFamily="18" charset="0"/>
              </a:rPr>
              <a:t>, but </a:t>
            </a:r>
            <a:r>
              <a:rPr lang="en-US" dirty="0" smtClean="0">
                <a:ea typeface="Cambria" panose="02040503050406030204" pitchFamily="18" charset="0"/>
              </a:rPr>
              <a:t>did much to </a:t>
            </a:r>
            <a:r>
              <a:rPr lang="en-US" b="1" i="1" dirty="0">
                <a:ea typeface="Cambria" panose="02040503050406030204" pitchFamily="18" charset="0"/>
              </a:rPr>
              <a:t>unite</a:t>
            </a:r>
            <a:r>
              <a:rPr lang="en-US" dirty="0">
                <a:ea typeface="Cambria" panose="02040503050406030204" pitchFamily="18" charset="0"/>
              </a:rPr>
              <a:t> and </a:t>
            </a:r>
            <a:r>
              <a:rPr lang="en-US" b="1" i="1" dirty="0">
                <a:ea typeface="Cambria" panose="02040503050406030204" pitchFamily="18" charset="0"/>
              </a:rPr>
              <a:t>enrich</a:t>
            </a:r>
            <a:r>
              <a:rPr lang="en-US" dirty="0">
                <a:ea typeface="Cambria" panose="02040503050406030204" pitchFamily="18" charset="0"/>
              </a:rPr>
              <a:t> it by spreading the </a:t>
            </a:r>
            <a:r>
              <a:rPr lang="en-US" dirty="0" smtClean="0">
                <a:ea typeface="Cambria" panose="02040503050406030204" pitchFamily="18" charset="0"/>
              </a:rPr>
              <a:t>influence of </a:t>
            </a:r>
            <a:r>
              <a:rPr lang="en-US" dirty="0">
                <a:ea typeface="Cambria" panose="02040503050406030204" pitchFamily="18" charset="0"/>
              </a:rPr>
              <a:t>Greek </a:t>
            </a:r>
            <a:r>
              <a:rPr lang="en-US" dirty="0" smtClean="0">
                <a:ea typeface="Cambria" panose="02040503050406030204" pitchFamily="18" charset="0"/>
              </a:rPr>
              <a:t>civilization.</a:t>
            </a:r>
          </a:p>
          <a:p>
            <a:r>
              <a:rPr lang="en-US" dirty="0" smtClean="0">
                <a:ea typeface="Cambria" panose="02040503050406030204" pitchFamily="18" charset="0"/>
              </a:rPr>
              <a:t>As a result of Alexander’s conquests, Greek culture (known as Hellenism) and the Greek language spread throughout the Eastern Mediterranean area.</a:t>
            </a:r>
          </a:p>
          <a:p>
            <a:r>
              <a:rPr lang="en-US" dirty="0" smtClean="0">
                <a:ea typeface="Cambria" panose="02040503050406030204" pitchFamily="18" charset="0"/>
              </a:rPr>
              <a:t>This unity of culture and language eventually opened the way for Roman conquest and later for the widespread preaching of the Gospel.</a:t>
            </a:r>
          </a:p>
          <a:p>
            <a:endParaRPr lang="en-US" dirty="0">
              <a:ea typeface="Cambria" panose="02040503050406030204" pitchFamily="18" charset="0"/>
            </a:endParaRPr>
          </a:p>
          <a:p>
            <a:endParaRPr lang="en-US" dirty="0">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Reformation</a:t>
            </a:r>
            <a:r>
              <a:rPr lang="en-US" sz="1600" dirty="0"/>
              <a:t> (p. 13). </a:t>
            </a:r>
            <a:endParaRPr lang="en-US" sz="1600" dirty="0"/>
          </a:p>
        </p:txBody>
      </p:sp>
    </p:spTree>
    <p:extLst>
      <p:ext uri="{BB962C8B-B14F-4D97-AF65-F5344CB8AC3E}">
        <p14:creationId xmlns:p14="http://schemas.microsoft.com/office/powerpoint/2010/main" val="674908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smtClean="0"/>
              <a:t>*Palestine – the Birthplace of the Church</a:t>
            </a:r>
            <a:endParaRPr lang="en-US" sz="3600" b="1" dirty="0"/>
          </a:p>
        </p:txBody>
      </p:sp>
      <p:sp>
        <p:nvSpPr>
          <p:cNvPr id="4" name="Content Placeholder 3"/>
          <p:cNvSpPr>
            <a:spLocks noGrp="1"/>
          </p:cNvSpPr>
          <p:nvPr>
            <p:ph idx="1"/>
          </p:nvPr>
        </p:nvSpPr>
        <p:spPr>
          <a:xfrm>
            <a:off x="228600" y="762000"/>
            <a:ext cx="8763000" cy="5715000"/>
          </a:xfrm>
        </p:spPr>
        <p:txBody>
          <a:bodyPr>
            <a:normAutofit lnSpcReduction="10000"/>
          </a:bodyPr>
          <a:lstStyle/>
          <a:p>
            <a:r>
              <a:rPr lang="en-US" dirty="0">
                <a:latin typeface="+mj-lt"/>
                <a:ea typeface="Cambria" panose="02040503050406030204" pitchFamily="18" charset="0"/>
              </a:rPr>
              <a:t>But there were many Jews who did not regard Hellenism as a blessing.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Since </a:t>
            </a:r>
            <a:r>
              <a:rPr lang="en-US" dirty="0">
                <a:latin typeface="+mj-lt"/>
                <a:ea typeface="Cambria" panose="02040503050406030204" pitchFamily="18" charset="0"/>
              </a:rPr>
              <a:t>part of the Hellenistic ideology consisted of equating and mixing the gods of different nations, </a:t>
            </a:r>
            <a:r>
              <a:rPr lang="en-US" dirty="0" smtClean="0">
                <a:latin typeface="+mj-lt"/>
                <a:ea typeface="Cambria" panose="02040503050406030204" pitchFamily="18" charset="0"/>
              </a:rPr>
              <a:t>the Jews saw </a:t>
            </a:r>
            <a:r>
              <a:rPr lang="en-US" dirty="0">
                <a:latin typeface="+mj-lt"/>
                <a:ea typeface="Cambria" panose="02040503050406030204" pitchFamily="18" charset="0"/>
              </a:rPr>
              <a:t>in it a threat to Israel’s faith in the One God.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In </a:t>
            </a:r>
            <a:r>
              <a:rPr lang="en-US" dirty="0">
                <a:latin typeface="+mj-lt"/>
                <a:ea typeface="Cambria" panose="02040503050406030204" pitchFamily="18" charset="0"/>
              </a:rPr>
              <a:t>a way, the history of Palestine from the time of Alexander’s conquest to the destruction of Jerusalem in </a:t>
            </a:r>
            <a:r>
              <a:rPr lang="en-US" dirty="0" smtClean="0">
                <a:latin typeface="+mj-lt"/>
                <a:ea typeface="Cambria" panose="02040503050406030204" pitchFamily="18" charset="0"/>
              </a:rPr>
              <a:t>AD 70 may </a:t>
            </a:r>
            <a:r>
              <a:rPr lang="en-US" dirty="0">
                <a:latin typeface="+mj-lt"/>
                <a:ea typeface="Cambria" panose="02040503050406030204" pitchFamily="18" charset="0"/>
              </a:rPr>
              <a:t>be seen as the constant struggle between Hellenizing pressures on the one hand and Jewish faithfulness to their God and their traditions on the other.</a:t>
            </a:r>
          </a:p>
          <a:p>
            <a:endParaRPr lang="en-US" dirty="0">
              <a:ea typeface="Cambria" panose="02040503050406030204" pitchFamily="18" charset="0"/>
            </a:endParaRPr>
          </a:p>
          <a:p>
            <a:endParaRPr lang="en-US" dirty="0">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Reformation</a:t>
            </a:r>
            <a:r>
              <a:rPr lang="en-US" sz="1600" dirty="0"/>
              <a:t> (p. </a:t>
            </a:r>
            <a:r>
              <a:rPr lang="en-US" sz="1600" dirty="0" smtClean="0"/>
              <a:t>14). </a:t>
            </a:r>
            <a:endParaRPr lang="en-US" sz="1600" dirty="0"/>
          </a:p>
        </p:txBody>
      </p:sp>
    </p:spTree>
    <p:extLst>
      <p:ext uri="{BB962C8B-B14F-4D97-AF65-F5344CB8AC3E}">
        <p14:creationId xmlns:p14="http://schemas.microsoft.com/office/powerpoint/2010/main" val="8834185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smtClean="0"/>
              <a:t>*Palestine – the Birthplace of the Church</a:t>
            </a:r>
            <a:endParaRPr lang="en-US" sz="3600" b="1" dirty="0"/>
          </a:p>
        </p:txBody>
      </p:sp>
      <p:sp>
        <p:nvSpPr>
          <p:cNvPr id="4" name="Content Placeholder 3"/>
          <p:cNvSpPr>
            <a:spLocks noGrp="1"/>
          </p:cNvSpPr>
          <p:nvPr>
            <p:ph idx="1"/>
          </p:nvPr>
        </p:nvSpPr>
        <p:spPr>
          <a:xfrm>
            <a:off x="228600" y="762000"/>
            <a:ext cx="8763000" cy="5715000"/>
          </a:xfrm>
        </p:spPr>
        <p:txBody>
          <a:bodyPr>
            <a:normAutofit fontScale="77500" lnSpcReduction="20000"/>
          </a:bodyPr>
          <a:lstStyle/>
          <a:p>
            <a:r>
              <a:rPr lang="en-US" dirty="0" smtClean="0">
                <a:latin typeface="+mj-lt"/>
                <a:ea typeface="Cambria" panose="02040503050406030204" pitchFamily="18" charset="0"/>
              </a:rPr>
              <a:t>The Romans, who came behind Alexander in their conquest of the Mediterranean world, believed that their </a:t>
            </a:r>
            <a:r>
              <a:rPr lang="en-US" dirty="0">
                <a:latin typeface="+mj-lt"/>
                <a:ea typeface="Cambria" panose="02040503050406030204" pitchFamily="18" charset="0"/>
              </a:rPr>
              <a:t>calling was to </a:t>
            </a:r>
            <a:r>
              <a:rPr lang="en-US" b="1" i="1" dirty="0">
                <a:latin typeface="+mj-lt"/>
                <a:ea typeface="Cambria" panose="02040503050406030204" pitchFamily="18" charset="0"/>
              </a:rPr>
              <a:t>civilize</a:t>
            </a:r>
            <a:r>
              <a:rPr lang="en-US" dirty="0">
                <a:latin typeface="+mj-lt"/>
                <a:ea typeface="Cambria" panose="02040503050406030204" pitchFamily="18" charset="0"/>
              </a:rPr>
              <a:t> the world around them—which to them meant building and beautifying cities similar to Rome, and placing all of them under Roman rule and guidance. (Note that etymologically the word “civilization” may be understood as “</a:t>
            </a:r>
            <a:r>
              <a:rPr lang="en-US" i="1" dirty="0" err="1">
                <a:latin typeface="+mj-lt"/>
                <a:ea typeface="Cambria" panose="02040503050406030204" pitchFamily="18" charset="0"/>
              </a:rPr>
              <a:t>cityfication</a:t>
            </a:r>
            <a:r>
              <a:rPr lang="en-US" dirty="0">
                <a:latin typeface="+mj-lt"/>
                <a:ea typeface="Cambria" panose="02040503050406030204" pitchFamily="18" charset="0"/>
              </a:rPr>
              <a:t>”.)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Where </a:t>
            </a:r>
            <a:r>
              <a:rPr lang="en-US" dirty="0">
                <a:latin typeface="+mj-lt"/>
                <a:ea typeface="Cambria" panose="02040503050406030204" pitchFamily="18" charset="0"/>
              </a:rPr>
              <a:t>there were no cities, they built new ones. And where there were ancient cities, they embellished them and erected public buildings in the style of Rome itself</a:t>
            </a:r>
            <a:r>
              <a:rPr lang="en-US" dirty="0" smtClean="0">
                <a:latin typeface="+mj-lt"/>
                <a:ea typeface="Cambria" panose="02040503050406030204" pitchFamily="18" charset="0"/>
              </a:rPr>
              <a:t>.</a:t>
            </a:r>
          </a:p>
          <a:p>
            <a:pPr lvl="0"/>
            <a:r>
              <a:rPr lang="en-US" dirty="0" smtClean="0">
                <a:latin typeface="+mj-lt"/>
                <a:ea typeface="Cambria" panose="02040503050406030204" pitchFamily="18" charset="0"/>
              </a:rPr>
              <a:t>During the period in which the church was born and the Gospel began to spread throughout the world, the Romans were providentially used by God to establish a period of great world peace, </a:t>
            </a:r>
            <a:r>
              <a:rPr lang="en-US" dirty="0">
                <a:latin typeface="+mj-lt"/>
                <a:ea typeface="Cambria" panose="02040503050406030204" pitchFamily="18" charset="0"/>
              </a:rPr>
              <a:t>sometimes referred to as The </a:t>
            </a:r>
            <a:r>
              <a:rPr lang="en-US" b="1" i="1" dirty="0">
                <a:latin typeface="+mj-lt"/>
                <a:ea typeface="Cambria" panose="02040503050406030204" pitchFamily="18" charset="0"/>
              </a:rPr>
              <a:t>Pax Romana</a:t>
            </a:r>
            <a:r>
              <a:rPr lang="en-US" b="1" dirty="0">
                <a:latin typeface="+mj-lt"/>
                <a:ea typeface="Cambria" panose="02040503050406030204" pitchFamily="18" charset="0"/>
              </a:rPr>
              <a:t> </a:t>
            </a:r>
            <a:r>
              <a:rPr lang="en-US" dirty="0">
                <a:latin typeface="+mj-lt"/>
                <a:ea typeface="Cambria" panose="02040503050406030204" pitchFamily="18" charset="0"/>
              </a:rPr>
              <a:t>(Latin for "Roman Peace</a:t>
            </a:r>
            <a:r>
              <a:rPr lang="en-US" dirty="0" smtClean="0">
                <a:latin typeface="+mj-lt"/>
                <a:ea typeface="Cambria" panose="02040503050406030204" pitchFamily="18" charset="0"/>
              </a:rPr>
              <a:t>").</a:t>
            </a:r>
            <a:endParaRPr lang="en-US" dirty="0" smtClean="0"/>
          </a:p>
          <a:p>
            <a:pPr lvl="0"/>
            <a:r>
              <a:rPr lang="en-US" dirty="0" smtClean="0">
                <a:ea typeface="Cambria" panose="02040503050406030204" pitchFamily="18" charset="0"/>
              </a:rPr>
              <a:t>This </a:t>
            </a:r>
            <a:r>
              <a:rPr lang="en-US" i="1" dirty="0">
                <a:ea typeface="Cambria" panose="02040503050406030204" pitchFamily="18" charset="0"/>
              </a:rPr>
              <a:t>Pax Romana </a:t>
            </a:r>
            <a:r>
              <a:rPr lang="en-US" dirty="0" smtClean="0"/>
              <a:t>allowed people to freely travel throughout the empire, which in turn facilitated the spread of the Gospel throughout the ancient world.</a:t>
            </a:r>
            <a:endParaRPr lang="en-US" dirty="0"/>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Reformation</a:t>
            </a:r>
            <a:r>
              <a:rPr lang="en-US" sz="1600" dirty="0"/>
              <a:t> (p. </a:t>
            </a:r>
            <a:r>
              <a:rPr lang="en-US" sz="1600" dirty="0" smtClean="0"/>
              <a:t>15). </a:t>
            </a:r>
            <a:endParaRPr lang="en-US" sz="1600" dirty="0"/>
          </a:p>
        </p:txBody>
      </p:sp>
    </p:spTree>
    <p:extLst>
      <p:ext uri="{BB962C8B-B14F-4D97-AF65-F5344CB8AC3E}">
        <p14:creationId xmlns:p14="http://schemas.microsoft.com/office/powerpoint/2010/main" val="2675186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smtClean="0"/>
              <a:t>*Judaism in Palestine</a:t>
            </a:r>
            <a:endParaRPr lang="en-US" sz="3600" b="1" dirty="0"/>
          </a:p>
        </p:txBody>
      </p:sp>
      <p:sp>
        <p:nvSpPr>
          <p:cNvPr id="4" name="Content Placeholder 3"/>
          <p:cNvSpPr>
            <a:spLocks noGrp="1"/>
          </p:cNvSpPr>
          <p:nvPr>
            <p:ph idx="1"/>
          </p:nvPr>
        </p:nvSpPr>
        <p:spPr>
          <a:xfrm>
            <a:off x="152400" y="804446"/>
            <a:ext cx="8991600" cy="5715000"/>
          </a:xfrm>
        </p:spPr>
        <p:txBody>
          <a:bodyPr>
            <a:normAutofit fontScale="77500" lnSpcReduction="20000"/>
          </a:bodyPr>
          <a:lstStyle/>
          <a:p>
            <a:r>
              <a:rPr lang="en-US" dirty="0">
                <a:latin typeface="+mj-lt"/>
                <a:ea typeface="Cambria" panose="02040503050406030204" pitchFamily="18" charset="0"/>
              </a:rPr>
              <a:t>In general, Roman policies toward the religion and customs of conquered people were rather tolerant</a:t>
            </a:r>
            <a:r>
              <a:rPr lang="en-US" dirty="0">
                <a:latin typeface="+mj-lt"/>
                <a:ea typeface="Cambria" panose="02040503050406030204" pitchFamily="18" charset="0"/>
              </a:rPr>
              <a:t>.</a:t>
            </a:r>
          </a:p>
          <a:p>
            <a:r>
              <a:rPr lang="en-US" dirty="0">
                <a:latin typeface="+mj-lt"/>
                <a:ea typeface="Cambria" panose="02040503050406030204" pitchFamily="18" charset="0"/>
              </a:rPr>
              <a:t>But the Roman brand of tolerance could not reconcile what appeared to be the obstinacy of the Jews, who insisted on worshiping only their God, and who threatened rebellion at the smallest challenge to their faith</a:t>
            </a:r>
            <a:r>
              <a:rPr lang="en-US" dirty="0" smtClean="0">
                <a:latin typeface="+mj-lt"/>
                <a:ea typeface="Cambria" panose="02040503050406030204" pitchFamily="18" charset="0"/>
              </a:rPr>
              <a:t>.</a:t>
            </a:r>
          </a:p>
          <a:p>
            <a:r>
              <a:rPr lang="en-US" dirty="0">
                <a:latin typeface="+mj-lt"/>
                <a:ea typeface="Cambria" panose="02040503050406030204" pitchFamily="18" charset="0"/>
              </a:rPr>
              <a:t>Following general Roman policy, Herod built the city of Caesarea in honor of the emperor, and he had temples built in Samaria devoted to the worship of Roma and Augustus.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But </a:t>
            </a:r>
            <a:r>
              <a:rPr lang="en-US" dirty="0">
                <a:latin typeface="+mj-lt"/>
                <a:ea typeface="Cambria" panose="02040503050406030204" pitchFamily="18" charset="0"/>
              </a:rPr>
              <a:t>when he dared place a Roman eagle at the entrance of the Temple in Jerusalem there was an uprising, which he suppressed by force.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His </a:t>
            </a:r>
            <a:r>
              <a:rPr lang="en-US" dirty="0">
                <a:latin typeface="+mj-lt"/>
                <a:ea typeface="Cambria" panose="02040503050406030204" pitchFamily="18" charset="0"/>
              </a:rPr>
              <a:t>successors followed a similar policy, building new cities and encouraging the immigration of Gentiles</a:t>
            </a:r>
            <a:r>
              <a:rPr lang="en-US" dirty="0" smtClean="0">
                <a:latin typeface="+mj-lt"/>
                <a:ea typeface="Cambria" panose="02040503050406030204" pitchFamily="18" charset="0"/>
              </a:rPr>
              <a:t>.</a:t>
            </a:r>
          </a:p>
          <a:p>
            <a:r>
              <a:rPr lang="en-US" dirty="0">
                <a:latin typeface="+mj-lt"/>
                <a:ea typeface="Cambria" panose="02040503050406030204" pitchFamily="18" charset="0"/>
              </a:rPr>
              <a:t>This led to almost continuous </a:t>
            </a:r>
            <a:r>
              <a:rPr lang="en-US" dirty="0" smtClean="0">
                <a:latin typeface="+mj-lt"/>
                <a:ea typeface="Cambria" panose="02040503050406030204" pitchFamily="18" charset="0"/>
              </a:rPr>
              <a:t>rebellion on the part of the Jews. </a:t>
            </a:r>
            <a:endParaRPr lang="en-US" dirty="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a:t>
            </a:r>
            <a:r>
              <a:rPr lang="en-US" sz="1600" i="1" dirty="0" smtClean="0"/>
              <a:t>Reformation;</a:t>
            </a:r>
            <a:r>
              <a:rPr lang="en-US" sz="1600" dirty="0" smtClean="0"/>
              <a:t> pp.15-16 </a:t>
            </a:r>
            <a:endParaRPr lang="en-US" sz="1600" dirty="0"/>
          </a:p>
        </p:txBody>
      </p:sp>
    </p:spTree>
    <p:extLst>
      <p:ext uri="{BB962C8B-B14F-4D97-AF65-F5344CB8AC3E}">
        <p14:creationId xmlns:p14="http://schemas.microsoft.com/office/powerpoint/2010/main" val="32839752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a:t>*Judaism in Palestine</a:t>
            </a:r>
            <a:endParaRPr lang="en-US" sz="3600" b="1" dirty="0"/>
          </a:p>
        </p:txBody>
      </p:sp>
      <p:sp>
        <p:nvSpPr>
          <p:cNvPr id="4" name="Content Placeholder 3"/>
          <p:cNvSpPr>
            <a:spLocks noGrp="1"/>
          </p:cNvSpPr>
          <p:nvPr>
            <p:ph idx="1"/>
          </p:nvPr>
        </p:nvSpPr>
        <p:spPr>
          <a:xfrm>
            <a:off x="228600" y="762000"/>
            <a:ext cx="8763000" cy="5715000"/>
          </a:xfrm>
        </p:spPr>
        <p:txBody>
          <a:bodyPr>
            <a:normAutofit fontScale="77500" lnSpcReduction="20000"/>
          </a:bodyPr>
          <a:lstStyle/>
          <a:p>
            <a:r>
              <a:rPr lang="en-US" dirty="0" smtClean="0">
                <a:latin typeface="+mj-lt"/>
                <a:ea typeface="Cambria" panose="02040503050406030204" pitchFamily="18" charset="0"/>
              </a:rPr>
              <a:t>When </a:t>
            </a:r>
            <a:r>
              <a:rPr lang="en-US" dirty="0">
                <a:latin typeface="+mj-lt"/>
                <a:ea typeface="Cambria" panose="02040503050406030204" pitchFamily="18" charset="0"/>
              </a:rPr>
              <a:t>Jesus was a child there was an uprising against </a:t>
            </a:r>
            <a:r>
              <a:rPr lang="en-US" dirty="0" err="1">
                <a:latin typeface="+mj-lt"/>
                <a:ea typeface="Cambria" panose="02040503050406030204" pitchFamily="18" charset="0"/>
              </a:rPr>
              <a:t>Archelaus</a:t>
            </a:r>
            <a:r>
              <a:rPr lang="en-US" dirty="0">
                <a:latin typeface="+mj-lt"/>
                <a:ea typeface="Cambria" panose="02040503050406030204" pitchFamily="18" charset="0"/>
              </a:rPr>
              <a:t>, Herod’s son, who had to call in the Roman army.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The </a:t>
            </a:r>
            <a:r>
              <a:rPr lang="en-US" dirty="0">
                <a:latin typeface="+mj-lt"/>
                <a:ea typeface="Cambria" panose="02040503050406030204" pitchFamily="18" charset="0"/>
              </a:rPr>
              <a:t>Romans then destroyed a city in Galilee near Nazareth, and crucified two thousand Jews. It is to this rebellion that Gamaliel refers in Acts 5:37, as an example of useless revolt</a:t>
            </a:r>
            <a:r>
              <a:rPr lang="en-US" dirty="0" smtClean="0">
                <a:latin typeface="+mj-lt"/>
                <a:ea typeface="Cambria" panose="02040503050406030204" pitchFamily="18" charset="0"/>
              </a:rPr>
              <a:t>.</a:t>
            </a:r>
          </a:p>
          <a:p>
            <a:r>
              <a:rPr lang="en-US" dirty="0">
                <a:latin typeface="+mj-lt"/>
                <a:ea typeface="Cambria" panose="02040503050406030204" pitchFamily="18" charset="0"/>
              </a:rPr>
              <a:t>The radical or Zealot party, </a:t>
            </a:r>
            <a:r>
              <a:rPr lang="en-US" dirty="0" smtClean="0">
                <a:latin typeface="+mj-lt"/>
                <a:ea typeface="Cambria" panose="02040503050406030204" pitchFamily="18" charset="0"/>
              </a:rPr>
              <a:t>a group of Jews who were tenaciously </a:t>
            </a:r>
            <a:r>
              <a:rPr lang="en-US" dirty="0">
                <a:latin typeface="+mj-lt"/>
                <a:ea typeface="Cambria" panose="02040503050406030204" pitchFamily="18" charset="0"/>
              </a:rPr>
              <a:t>opposed to Roman rule, continued </a:t>
            </a:r>
            <a:r>
              <a:rPr lang="en-US" dirty="0" smtClean="0">
                <a:latin typeface="+mj-lt"/>
                <a:ea typeface="Cambria" panose="02040503050406030204" pitchFamily="18" charset="0"/>
              </a:rPr>
              <a:t>in their efforts to overthrow Roman rule, in </a:t>
            </a:r>
            <a:r>
              <a:rPr lang="en-US" dirty="0">
                <a:latin typeface="+mj-lt"/>
                <a:ea typeface="Cambria" panose="02040503050406030204" pitchFamily="18" charset="0"/>
              </a:rPr>
              <a:t>spite of </a:t>
            </a:r>
            <a:r>
              <a:rPr lang="en-US" dirty="0" smtClean="0">
                <a:latin typeface="+mj-lt"/>
                <a:ea typeface="Cambria" panose="02040503050406030204" pitchFamily="18" charset="0"/>
              </a:rPr>
              <a:t>the strong actions taken by the Romans against such rebellion.</a:t>
            </a:r>
          </a:p>
          <a:p>
            <a:r>
              <a:rPr lang="en-US" dirty="0" smtClean="0">
                <a:latin typeface="+mj-lt"/>
                <a:ea typeface="Cambria" panose="02040503050406030204" pitchFamily="18" charset="0"/>
              </a:rPr>
              <a:t>The Zealots played </a:t>
            </a:r>
            <a:r>
              <a:rPr lang="en-US" dirty="0">
                <a:latin typeface="+mj-lt"/>
                <a:ea typeface="Cambria" panose="02040503050406030204" pitchFamily="18" charset="0"/>
              </a:rPr>
              <a:t>an important role in the great </a:t>
            </a:r>
            <a:r>
              <a:rPr lang="en-US" dirty="0" smtClean="0">
                <a:latin typeface="+mj-lt"/>
                <a:ea typeface="Cambria" panose="02040503050406030204" pitchFamily="18" charset="0"/>
              </a:rPr>
              <a:t>Jewish rebellion </a:t>
            </a:r>
            <a:r>
              <a:rPr lang="en-US" dirty="0">
                <a:latin typeface="+mj-lt"/>
                <a:ea typeface="Cambria" panose="02040503050406030204" pitchFamily="18" charset="0"/>
              </a:rPr>
              <a:t>that broke out in </a:t>
            </a:r>
            <a:r>
              <a:rPr lang="en-US" dirty="0" smtClean="0">
                <a:latin typeface="+mj-lt"/>
                <a:ea typeface="Cambria" panose="02040503050406030204" pitchFamily="18" charset="0"/>
              </a:rPr>
              <a:t>AD 66. </a:t>
            </a:r>
          </a:p>
          <a:p>
            <a:r>
              <a:rPr lang="en-US" dirty="0" smtClean="0">
                <a:latin typeface="+mj-lt"/>
                <a:ea typeface="Cambria" panose="02040503050406030204" pitchFamily="18" charset="0"/>
              </a:rPr>
              <a:t>Once </a:t>
            </a:r>
            <a:r>
              <a:rPr lang="en-US" dirty="0">
                <a:latin typeface="+mj-lt"/>
                <a:ea typeface="Cambria" panose="02040503050406030204" pitchFamily="18" charset="0"/>
              </a:rPr>
              <a:t>again the Roman legions were called in, and in the year 70 they took Jerusalem and destroyed the Temple.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Several </a:t>
            </a:r>
            <a:r>
              <a:rPr lang="en-US" dirty="0">
                <a:latin typeface="+mj-lt"/>
                <a:ea typeface="Cambria" panose="02040503050406030204" pitchFamily="18" charset="0"/>
              </a:rPr>
              <a:t>years later the last stronghold of Jewish resistance, the rock fortress of </a:t>
            </a:r>
            <a:r>
              <a:rPr lang="en-US" dirty="0" err="1">
                <a:latin typeface="+mj-lt"/>
                <a:ea typeface="Cambria" panose="02040503050406030204" pitchFamily="18" charset="0"/>
              </a:rPr>
              <a:t>Massada</a:t>
            </a:r>
            <a:r>
              <a:rPr lang="en-US" dirty="0">
                <a:latin typeface="+mj-lt"/>
                <a:ea typeface="Cambria" panose="02040503050406030204" pitchFamily="18" charset="0"/>
              </a:rPr>
              <a:t>, was conquered after a heroic defense</a:t>
            </a:r>
            <a:r>
              <a:rPr lang="en-US" dirty="0" smtClean="0">
                <a:latin typeface="+mj-lt"/>
                <a:ea typeface="Cambria" panose="02040503050406030204" pitchFamily="18" charset="0"/>
              </a:rPr>
              <a:t>.</a:t>
            </a:r>
            <a:endParaRPr lang="en-US" dirty="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a:t>
            </a:r>
            <a:r>
              <a:rPr lang="en-US" sz="1600" i="1" dirty="0" smtClean="0"/>
              <a:t>Reformation;</a:t>
            </a:r>
            <a:r>
              <a:rPr lang="en-US" sz="1600" dirty="0" smtClean="0"/>
              <a:t> p.16 </a:t>
            </a:r>
            <a:endParaRPr lang="en-US" sz="1600" dirty="0"/>
          </a:p>
        </p:txBody>
      </p:sp>
    </p:spTree>
    <p:extLst>
      <p:ext uri="{BB962C8B-B14F-4D97-AF65-F5344CB8AC3E}">
        <p14:creationId xmlns:p14="http://schemas.microsoft.com/office/powerpoint/2010/main" val="7556677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a:t>*Judaism in Palestine</a:t>
            </a:r>
            <a:endParaRPr lang="en-US" sz="3600" b="1" dirty="0"/>
          </a:p>
        </p:txBody>
      </p:sp>
      <p:sp>
        <p:nvSpPr>
          <p:cNvPr id="4" name="Content Placeholder 3"/>
          <p:cNvSpPr>
            <a:spLocks noGrp="1"/>
          </p:cNvSpPr>
          <p:nvPr>
            <p:ph idx="1"/>
          </p:nvPr>
        </p:nvSpPr>
        <p:spPr>
          <a:xfrm>
            <a:off x="228600" y="762000"/>
            <a:ext cx="8763000" cy="5715000"/>
          </a:xfrm>
        </p:spPr>
        <p:txBody>
          <a:bodyPr>
            <a:normAutofit fontScale="77500" lnSpcReduction="20000"/>
          </a:bodyPr>
          <a:lstStyle/>
          <a:p>
            <a:r>
              <a:rPr lang="en-US" dirty="0" smtClean="0">
                <a:latin typeface="+mj-lt"/>
                <a:ea typeface="Cambria" panose="02040503050406030204" pitchFamily="18" charset="0"/>
              </a:rPr>
              <a:t>In the midst of such suffering and changing circumstances, a number of Jewish groups arose during these early years.</a:t>
            </a:r>
          </a:p>
          <a:p>
            <a:r>
              <a:rPr lang="en-US" dirty="0" smtClean="0">
                <a:latin typeface="+mj-lt"/>
                <a:ea typeface="Cambria" panose="02040503050406030204" pitchFamily="18" charset="0"/>
              </a:rPr>
              <a:t>Perhaps the </a:t>
            </a:r>
            <a:r>
              <a:rPr lang="en-US" dirty="0">
                <a:latin typeface="+mj-lt"/>
                <a:ea typeface="Cambria" panose="02040503050406030204" pitchFamily="18" charset="0"/>
              </a:rPr>
              <a:t>best </a:t>
            </a:r>
            <a:r>
              <a:rPr lang="en-US" dirty="0" smtClean="0">
                <a:latin typeface="+mj-lt"/>
                <a:ea typeface="Cambria" panose="02040503050406030204" pitchFamily="18" charset="0"/>
              </a:rPr>
              <a:t>known group, </a:t>
            </a:r>
            <a:r>
              <a:rPr lang="en-US" dirty="0">
                <a:latin typeface="+mj-lt"/>
                <a:ea typeface="Cambria" panose="02040503050406030204" pitchFamily="18" charset="0"/>
              </a:rPr>
              <a:t>both because the gospels </a:t>
            </a:r>
            <a:r>
              <a:rPr lang="en-US" dirty="0" smtClean="0">
                <a:latin typeface="+mj-lt"/>
                <a:ea typeface="Cambria" panose="02040503050406030204" pitchFamily="18" charset="0"/>
              </a:rPr>
              <a:t>so often refer </a:t>
            </a:r>
            <a:r>
              <a:rPr lang="en-US" dirty="0">
                <a:latin typeface="+mj-lt"/>
                <a:ea typeface="Cambria" panose="02040503050406030204" pitchFamily="18" charset="0"/>
              </a:rPr>
              <a:t>to it </a:t>
            </a:r>
            <a:r>
              <a:rPr lang="en-US" dirty="0" smtClean="0">
                <a:latin typeface="+mj-lt"/>
                <a:ea typeface="Cambria" panose="02040503050406030204" pitchFamily="18" charset="0"/>
              </a:rPr>
              <a:t>and </a:t>
            </a:r>
            <a:r>
              <a:rPr lang="en-US" dirty="0">
                <a:latin typeface="+mj-lt"/>
                <a:ea typeface="Cambria" panose="02040503050406030204" pitchFamily="18" charset="0"/>
              </a:rPr>
              <a:t>because later Judaism evolved from it, is the party of the </a:t>
            </a:r>
            <a:r>
              <a:rPr lang="en-US" b="1" i="1" dirty="0">
                <a:latin typeface="+mj-lt"/>
                <a:ea typeface="Cambria" panose="02040503050406030204" pitchFamily="18" charset="0"/>
              </a:rPr>
              <a:t>Pharisees</a:t>
            </a:r>
            <a:r>
              <a:rPr lang="en-US" dirty="0">
                <a:latin typeface="+mj-lt"/>
                <a:ea typeface="Cambria" panose="02040503050406030204" pitchFamily="18" charset="0"/>
              </a:rPr>
              <a:t>: </a:t>
            </a:r>
          </a:p>
          <a:p>
            <a:pPr lvl="1"/>
            <a:r>
              <a:rPr lang="en-US" dirty="0" smtClean="0">
                <a:latin typeface="+mj-lt"/>
                <a:ea typeface="Cambria" panose="02040503050406030204" pitchFamily="18" charset="0"/>
              </a:rPr>
              <a:t>They </a:t>
            </a:r>
            <a:r>
              <a:rPr lang="en-US" dirty="0">
                <a:latin typeface="+mj-lt"/>
                <a:ea typeface="Cambria" panose="02040503050406030204" pitchFamily="18" charset="0"/>
              </a:rPr>
              <a:t>were the party of the </a:t>
            </a:r>
            <a:r>
              <a:rPr lang="en-US" dirty="0" smtClean="0">
                <a:latin typeface="+mj-lt"/>
                <a:ea typeface="Cambria" panose="02040503050406030204" pitchFamily="18" charset="0"/>
              </a:rPr>
              <a:t>people, </a:t>
            </a:r>
            <a:r>
              <a:rPr lang="en-US" dirty="0">
                <a:latin typeface="+mj-lt"/>
                <a:ea typeface="Cambria" panose="02040503050406030204" pitchFamily="18" charset="0"/>
              </a:rPr>
              <a:t>who did not enjoy the material benefits of Roman rule and Hellenistic civilization. </a:t>
            </a:r>
            <a:endParaRPr lang="en-US" dirty="0" smtClean="0">
              <a:latin typeface="+mj-lt"/>
              <a:ea typeface="Cambria" panose="02040503050406030204" pitchFamily="18" charset="0"/>
            </a:endParaRPr>
          </a:p>
          <a:p>
            <a:pPr lvl="1"/>
            <a:r>
              <a:rPr lang="en-US" dirty="0">
                <a:latin typeface="+mj-lt"/>
                <a:ea typeface="Cambria" panose="02040503050406030204" pitchFamily="18" charset="0"/>
              </a:rPr>
              <a:t>To the Pharisees, it was important to be faithful to the Law, and for that reason they studied and debated how the Law was to be applied in every conceivable situation. </a:t>
            </a:r>
            <a:endParaRPr lang="en-US" dirty="0" smtClean="0">
              <a:latin typeface="+mj-lt"/>
              <a:ea typeface="Cambria" panose="02040503050406030204" pitchFamily="18" charset="0"/>
            </a:endParaRPr>
          </a:p>
          <a:p>
            <a:pPr lvl="1"/>
            <a:r>
              <a:rPr lang="en-US" dirty="0" smtClean="0">
                <a:latin typeface="+mj-lt"/>
                <a:ea typeface="Cambria" panose="02040503050406030204" pitchFamily="18" charset="0"/>
              </a:rPr>
              <a:t>This </a:t>
            </a:r>
            <a:r>
              <a:rPr lang="en-US" dirty="0">
                <a:latin typeface="+mj-lt"/>
                <a:ea typeface="Cambria" panose="02040503050406030204" pitchFamily="18" charset="0"/>
              </a:rPr>
              <a:t>has led to the charge that they were legalistic. That may be true to a degree. But one must remember that by their emphasis on the Law they sought to make the faith of Israel relevant to everyday situations, and to new circumstances under Roman rule and Hellenizing threats. </a:t>
            </a:r>
            <a:endParaRPr lang="en-US" dirty="0" smtClean="0">
              <a:latin typeface="+mj-lt"/>
              <a:ea typeface="Cambria" panose="02040503050406030204" pitchFamily="18" charset="0"/>
            </a:endParaRPr>
          </a:p>
          <a:p>
            <a:pPr lvl="1"/>
            <a:r>
              <a:rPr lang="en-US" dirty="0" smtClean="0">
                <a:latin typeface="+mj-lt"/>
                <a:ea typeface="Cambria" panose="02040503050406030204" pitchFamily="18" charset="0"/>
              </a:rPr>
              <a:t>Besides </a:t>
            </a:r>
            <a:r>
              <a:rPr lang="en-US" dirty="0">
                <a:latin typeface="+mj-lt"/>
                <a:ea typeface="Cambria" panose="02040503050406030204" pitchFamily="18" charset="0"/>
              </a:rPr>
              <a:t>this, they held some doctrines, such as the final Resurrection and the existence of angels, which the more </a:t>
            </a:r>
            <a:r>
              <a:rPr lang="en-US" dirty="0" smtClean="0">
                <a:latin typeface="+mj-lt"/>
                <a:ea typeface="Cambria" panose="02040503050406030204" pitchFamily="18" charset="0"/>
              </a:rPr>
              <a:t>liberal Jews </a:t>
            </a:r>
            <a:r>
              <a:rPr lang="en-US" dirty="0">
                <a:latin typeface="+mj-lt"/>
                <a:ea typeface="Cambria" panose="02040503050406030204" pitchFamily="18" charset="0"/>
              </a:rPr>
              <a:t>declared to be mere innovations</a:t>
            </a:r>
            <a:r>
              <a:rPr lang="en-US" dirty="0" smtClean="0">
                <a:latin typeface="+mj-lt"/>
                <a:ea typeface="Cambria" panose="02040503050406030204" pitchFamily="18" charset="0"/>
              </a:rPr>
              <a:t>.</a:t>
            </a:r>
            <a:endParaRPr lang="en-US" dirty="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a:t>
            </a:r>
            <a:r>
              <a:rPr lang="en-US" sz="1600" i="1" dirty="0" smtClean="0"/>
              <a:t>Reformation;</a:t>
            </a:r>
            <a:r>
              <a:rPr lang="en-US" sz="1600" dirty="0" smtClean="0"/>
              <a:t> p.16 </a:t>
            </a:r>
            <a:endParaRPr lang="en-US" sz="1600" dirty="0"/>
          </a:p>
        </p:txBody>
      </p:sp>
    </p:spTree>
    <p:extLst>
      <p:ext uri="{BB962C8B-B14F-4D97-AF65-F5344CB8AC3E}">
        <p14:creationId xmlns:p14="http://schemas.microsoft.com/office/powerpoint/2010/main" val="5491762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a:t>*Judaism in Palestine</a:t>
            </a:r>
            <a:endParaRPr lang="en-US" sz="3600" b="1" dirty="0"/>
          </a:p>
        </p:txBody>
      </p:sp>
      <p:sp>
        <p:nvSpPr>
          <p:cNvPr id="4" name="Content Placeholder 3"/>
          <p:cNvSpPr>
            <a:spLocks noGrp="1"/>
          </p:cNvSpPr>
          <p:nvPr>
            <p:ph idx="1"/>
          </p:nvPr>
        </p:nvSpPr>
        <p:spPr>
          <a:xfrm>
            <a:off x="228600" y="762000"/>
            <a:ext cx="8763000" cy="5715000"/>
          </a:xfrm>
        </p:spPr>
        <p:txBody>
          <a:bodyPr>
            <a:normAutofit/>
          </a:bodyPr>
          <a:lstStyle/>
          <a:p>
            <a:r>
              <a:rPr lang="en-US" dirty="0">
                <a:latin typeface="+mj-lt"/>
                <a:ea typeface="Cambria" panose="02040503050406030204" pitchFamily="18" charset="0"/>
              </a:rPr>
              <a:t>Those more </a:t>
            </a:r>
            <a:r>
              <a:rPr lang="en-US" dirty="0" smtClean="0">
                <a:latin typeface="+mj-lt"/>
                <a:ea typeface="Cambria" panose="02040503050406030204" pitchFamily="18" charset="0"/>
              </a:rPr>
              <a:t>liberal Jews </a:t>
            </a:r>
            <a:r>
              <a:rPr lang="en-US" dirty="0">
                <a:latin typeface="+mj-lt"/>
                <a:ea typeface="Cambria" panose="02040503050406030204" pitchFamily="18" charset="0"/>
              </a:rPr>
              <a:t>were the </a:t>
            </a:r>
            <a:r>
              <a:rPr lang="en-US" b="1" i="1" dirty="0" smtClean="0">
                <a:latin typeface="+mj-lt"/>
                <a:ea typeface="Cambria" panose="02040503050406030204" pitchFamily="18" charset="0"/>
              </a:rPr>
              <a:t>Sadducees</a:t>
            </a:r>
            <a:r>
              <a:rPr lang="en-US" dirty="0" smtClean="0">
                <a:latin typeface="+mj-lt"/>
                <a:ea typeface="Cambria" panose="02040503050406030204" pitchFamily="18" charset="0"/>
              </a:rPr>
              <a:t>: </a:t>
            </a:r>
          </a:p>
          <a:p>
            <a:pPr lvl="1"/>
            <a:r>
              <a:rPr lang="en-US" dirty="0" smtClean="0">
                <a:latin typeface="+mj-lt"/>
                <a:ea typeface="Cambria" panose="02040503050406030204" pitchFamily="18" charset="0"/>
              </a:rPr>
              <a:t>By </a:t>
            </a:r>
            <a:r>
              <a:rPr lang="en-US" dirty="0">
                <a:latin typeface="+mj-lt"/>
                <a:ea typeface="Cambria" panose="02040503050406030204" pitchFamily="18" charset="0"/>
              </a:rPr>
              <a:t>and large, they belonged to the Jewish aristocracy, and they were </a:t>
            </a:r>
            <a:r>
              <a:rPr lang="en-US" dirty="0" smtClean="0">
                <a:latin typeface="+mj-lt"/>
                <a:ea typeface="Cambria" panose="02040503050406030204" pitchFamily="18" charset="0"/>
              </a:rPr>
              <a:t>liberal in </a:t>
            </a:r>
            <a:r>
              <a:rPr lang="en-US" dirty="0">
                <a:latin typeface="+mj-lt"/>
                <a:ea typeface="Cambria" panose="02040503050406030204" pitchFamily="18" charset="0"/>
              </a:rPr>
              <a:t>both politics and religion. </a:t>
            </a:r>
            <a:endParaRPr lang="en-US" dirty="0" smtClean="0">
              <a:latin typeface="+mj-lt"/>
              <a:ea typeface="Cambria" panose="02040503050406030204" pitchFamily="18" charset="0"/>
            </a:endParaRPr>
          </a:p>
          <a:p>
            <a:pPr lvl="1"/>
            <a:r>
              <a:rPr lang="en-US" dirty="0" smtClean="0">
                <a:latin typeface="+mj-lt"/>
                <a:ea typeface="Cambria" panose="02040503050406030204" pitchFamily="18" charset="0"/>
              </a:rPr>
              <a:t>In </a:t>
            </a:r>
            <a:r>
              <a:rPr lang="en-US" dirty="0">
                <a:latin typeface="+mj-lt"/>
                <a:ea typeface="Cambria" panose="02040503050406030204" pitchFamily="18" charset="0"/>
              </a:rPr>
              <a:t>matters of religion, their interest centered on the Temple, which they held with the support of the Romans, who in turn found the political </a:t>
            </a:r>
            <a:r>
              <a:rPr lang="en-US" dirty="0" smtClean="0">
                <a:latin typeface="+mj-lt"/>
                <a:ea typeface="Cambria" panose="02040503050406030204" pitchFamily="18" charset="0"/>
              </a:rPr>
              <a:t>liberalism of </a:t>
            </a:r>
            <a:r>
              <a:rPr lang="en-US" dirty="0">
                <a:latin typeface="+mj-lt"/>
                <a:ea typeface="Cambria" panose="02040503050406030204" pitchFamily="18" charset="0"/>
              </a:rPr>
              <a:t>the Sadducees much to their liking. </a:t>
            </a:r>
            <a:endParaRPr lang="en-US" dirty="0" smtClean="0">
              <a:latin typeface="+mj-lt"/>
              <a:ea typeface="Cambria" panose="02040503050406030204" pitchFamily="18" charset="0"/>
            </a:endParaRPr>
          </a:p>
          <a:p>
            <a:pPr lvl="1"/>
            <a:r>
              <a:rPr lang="en-US" dirty="0" smtClean="0">
                <a:latin typeface="+mj-lt"/>
                <a:ea typeface="Cambria" panose="02040503050406030204" pitchFamily="18" charset="0"/>
              </a:rPr>
              <a:t>The </a:t>
            </a:r>
            <a:r>
              <a:rPr lang="en-US" dirty="0">
                <a:latin typeface="+mj-lt"/>
                <a:ea typeface="Cambria" panose="02040503050406030204" pitchFamily="18" charset="0"/>
              </a:rPr>
              <a:t>Sadducees rejected many of the doctrines of the Pharisees as unwarranted innovations</a:t>
            </a:r>
            <a:r>
              <a:rPr lang="en-US" dirty="0" smtClean="0">
                <a:latin typeface="+mj-lt"/>
                <a:ea typeface="Cambria" panose="02040503050406030204" pitchFamily="18" charset="0"/>
              </a:rPr>
              <a:t>.</a:t>
            </a:r>
            <a:endParaRPr lang="en-US" dirty="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a:t>
            </a:r>
            <a:r>
              <a:rPr lang="en-US" sz="1600" i="1" dirty="0" smtClean="0"/>
              <a:t>Reformation;</a:t>
            </a:r>
            <a:r>
              <a:rPr lang="en-US" sz="1600" dirty="0" smtClean="0"/>
              <a:t> p.16 </a:t>
            </a:r>
            <a:endParaRPr lang="en-US" sz="1600" dirty="0"/>
          </a:p>
        </p:txBody>
      </p:sp>
    </p:spTree>
    <p:extLst>
      <p:ext uri="{BB962C8B-B14F-4D97-AF65-F5344CB8AC3E}">
        <p14:creationId xmlns:p14="http://schemas.microsoft.com/office/powerpoint/2010/main" val="6249484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a:t>*Judaism in Palestine</a:t>
            </a:r>
            <a:endParaRPr lang="en-US" sz="3600" b="1" dirty="0"/>
          </a:p>
        </p:txBody>
      </p:sp>
      <p:sp>
        <p:nvSpPr>
          <p:cNvPr id="4" name="Content Placeholder 3"/>
          <p:cNvSpPr>
            <a:spLocks noGrp="1"/>
          </p:cNvSpPr>
          <p:nvPr>
            <p:ph idx="1"/>
          </p:nvPr>
        </p:nvSpPr>
        <p:spPr>
          <a:xfrm>
            <a:off x="228600" y="762000"/>
            <a:ext cx="8763000" cy="5715000"/>
          </a:xfrm>
        </p:spPr>
        <p:txBody>
          <a:bodyPr>
            <a:normAutofit/>
          </a:bodyPr>
          <a:lstStyle/>
          <a:p>
            <a:r>
              <a:rPr lang="en-US" dirty="0">
                <a:latin typeface="+mj-lt"/>
                <a:ea typeface="Cambria" panose="02040503050406030204" pitchFamily="18" charset="0"/>
              </a:rPr>
              <a:t>There were many other sects and groups within first-century Judaism.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The </a:t>
            </a:r>
            <a:r>
              <a:rPr lang="en-US" b="1" i="1" dirty="0">
                <a:latin typeface="+mj-lt"/>
                <a:ea typeface="Cambria" panose="02040503050406030204" pitchFamily="18" charset="0"/>
              </a:rPr>
              <a:t>Zealots</a:t>
            </a:r>
            <a:r>
              <a:rPr lang="en-US" dirty="0">
                <a:latin typeface="+mj-lt"/>
                <a:ea typeface="Cambria" panose="02040503050406030204" pitchFamily="18" charset="0"/>
              </a:rPr>
              <a:t> have already been mentioned.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Another </a:t>
            </a:r>
            <a:r>
              <a:rPr lang="en-US" dirty="0">
                <a:latin typeface="+mj-lt"/>
                <a:ea typeface="Cambria" panose="02040503050406030204" pitchFamily="18" charset="0"/>
              </a:rPr>
              <a:t>important group was the </a:t>
            </a:r>
            <a:r>
              <a:rPr lang="en-US" b="1" i="1" dirty="0">
                <a:latin typeface="+mj-lt"/>
                <a:ea typeface="Cambria" panose="02040503050406030204" pitchFamily="18" charset="0"/>
              </a:rPr>
              <a:t>Essenes</a:t>
            </a:r>
            <a:r>
              <a:rPr lang="en-US" dirty="0">
                <a:latin typeface="+mj-lt"/>
                <a:ea typeface="Cambria" panose="02040503050406030204" pitchFamily="18" charset="0"/>
              </a:rPr>
              <a:t>, an ascetic sect to which many attribute the production of the Dead Sea Scrolls. </a:t>
            </a:r>
            <a:endParaRPr lang="en-US" dirty="0" smtClean="0">
              <a:latin typeface="+mj-lt"/>
              <a:ea typeface="Cambria" panose="02040503050406030204" pitchFamily="18" charset="0"/>
            </a:endParaRPr>
          </a:p>
          <a:p>
            <a:r>
              <a:rPr lang="en-US" dirty="0" smtClean="0">
                <a:latin typeface="+mj-lt"/>
                <a:ea typeface="Cambria" panose="02040503050406030204" pitchFamily="18" charset="0"/>
              </a:rPr>
              <a:t>This </a:t>
            </a:r>
            <a:r>
              <a:rPr lang="en-US" dirty="0">
                <a:latin typeface="+mj-lt"/>
                <a:ea typeface="Cambria" panose="02040503050406030204" pitchFamily="18" charset="0"/>
              </a:rPr>
              <a:t>group, and probably others like it, sought to obey the Law by withdrawing from the rest of society, and often had a very intense expectation that the end was near</a:t>
            </a:r>
            <a:r>
              <a:rPr lang="en-US" dirty="0" smtClean="0">
                <a:latin typeface="+mj-lt"/>
                <a:ea typeface="Cambria" panose="02040503050406030204" pitchFamily="18" charset="0"/>
              </a:rPr>
              <a:t>.</a:t>
            </a:r>
            <a:endParaRPr lang="en-US" dirty="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a:t>
            </a:r>
            <a:r>
              <a:rPr lang="en-US" sz="1600" i="1" dirty="0" smtClean="0"/>
              <a:t>Reformation;</a:t>
            </a:r>
            <a:r>
              <a:rPr lang="en-US" sz="1600" dirty="0" smtClean="0"/>
              <a:t> p.17 </a:t>
            </a:r>
            <a:endParaRPr lang="en-US" sz="1600" dirty="0"/>
          </a:p>
        </p:txBody>
      </p:sp>
    </p:spTree>
    <p:extLst>
      <p:ext uri="{BB962C8B-B14F-4D97-AF65-F5344CB8AC3E}">
        <p14:creationId xmlns:p14="http://schemas.microsoft.com/office/powerpoint/2010/main" val="29459348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Where Do We Begin?</a:t>
            </a:r>
            <a:endParaRPr lang="en-US" b="1" dirty="0"/>
          </a:p>
        </p:txBody>
      </p:sp>
      <p:sp>
        <p:nvSpPr>
          <p:cNvPr id="4" name="Content Placeholder 3"/>
          <p:cNvSpPr>
            <a:spLocks noGrp="1"/>
          </p:cNvSpPr>
          <p:nvPr>
            <p:ph idx="1"/>
          </p:nvPr>
        </p:nvSpPr>
        <p:spPr>
          <a:xfrm>
            <a:off x="457200" y="838200"/>
            <a:ext cx="8229600" cy="5943600"/>
          </a:xfrm>
        </p:spPr>
        <p:txBody>
          <a:bodyPr>
            <a:normAutofit fontScale="77500" lnSpcReduction="20000"/>
          </a:bodyPr>
          <a:lstStyle/>
          <a:p>
            <a:pPr lvl="0"/>
            <a:r>
              <a:rPr lang="en-US" dirty="0" smtClean="0"/>
              <a:t>As you begin a study of </a:t>
            </a:r>
            <a:r>
              <a:rPr lang="en-US" dirty="0"/>
              <a:t>church history, you’re </a:t>
            </a:r>
            <a:r>
              <a:rPr lang="en-US" dirty="0" smtClean="0"/>
              <a:t>faced with a number of questions. For example, is it best to study church history </a:t>
            </a:r>
            <a:r>
              <a:rPr lang="en-US" b="1" i="1" dirty="0" smtClean="0"/>
              <a:t>topically</a:t>
            </a:r>
            <a:r>
              <a:rPr lang="en-US" dirty="0" smtClean="0"/>
              <a:t> or </a:t>
            </a:r>
            <a:r>
              <a:rPr lang="en-US" b="1" i="1" dirty="0" smtClean="0"/>
              <a:t>chronologically</a:t>
            </a:r>
            <a:r>
              <a:rPr lang="en-US" dirty="0" smtClean="0"/>
              <a:t>?</a:t>
            </a:r>
          </a:p>
          <a:p>
            <a:pPr lvl="0"/>
            <a:r>
              <a:rPr lang="en-US" dirty="0" smtClean="0"/>
              <a:t>If we begin with the assumption that we will study church history </a:t>
            </a:r>
            <a:r>
              <a:rPr lang="en-US" b="1" i="1" dirty="0" smtClean="0"/>
              <a:t>chronologically</a:t>
            </a:r>
            <a:r>
              <a:rPr lang="en-US" dirty="0" smtClean="0"/>
              <a:t>, the next thing we have to decide is: “</a:t>
            </a:r>
            <a:r>
              <a:rPr lang="en-US" dirty="0"/>
              <a:t>When did the church </a:t>
            </a:r>
            <a:r>
              <a:rPr lang="en-US" b="1" i="1" dirty="0"/>
              <a:t>begin</a:t>
            </a:r>
            <a:r>
              <a:rPr lang="en-US" dirty="0" smtClean="0"/>
              <a:t>?” </a:t>
            </a:r>
          </a:p>
          <a:p>
            <a:pPr lvl="0"/>
            <a:r>
              <a:rPr lang="en-US" dirty="0" smtClean="0"/>
              <a:t>If we assume that the church begins with the giving of the Great Commission and the subsequent giving of the Spirit on the Day of Pentecost, we then have to decide: “Where do we want to begin our </a:t>
            </a:r>
            <a:r>
              <a:rPr lang="en-US" b="1" i="1" dirty="0" smtClean="0"/>
              <a:t>study</a:t>
            </a:r>
            <a:r>
              <a:rPr lang="en-US" dirty="0" smtClean="0"/>
              <a:t>?”</a:t>
            </a:r>
          </a:p>
          <a:p>
            <a:pPr lvl="0"/>
            <a:r>
              <a:rPr lang="en-US" dirty="0" smtClean="0"/>
              <a:t>One option would be to begin our study by picking up where Luke leaves off in the book of Acts (around AD 62)</a:t>
            </a:r>
          </a:p>
          <a:p>
            <a:pPr lvl="0"/>
            <a:r>
              <a:rPr lang="en-US" dirty="0" smtClean="0"/>
              <a:t>Another option would be to look at the events of the early church recorded for us in the Book of Acts itself.</a:t>
            </a:r>
          </a:p>
          <a:p>
            <a:pPr lvl="0"/>
            <a:r>
              <a:rPr lang="en-US" dirty="0" smtClean="0"/>
              <a:t>Many church histories that I have read begin with the incarnation and the person of Jesus Christ as the one who established his church.</a:t>
            </a:r>
            <a:endParaRPr lang="en-US" dirty="0"/>
          </a:p>
          <a:p>
            <a:endParaRPr lang="en-US" dirty="0"/>
          </a:p>
        </p:txBody>
      </p:sp>
    </p:spTree>
    <p:extLst>
      <p:ext uri="{BB962C8B-B14F-4D97-AF65-F5344CB8AC3E}">
        <p14:creationId xmlns:p14="http://schemas.microsoft.com/office/powerpoint/2010/main" val="41756552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a:t>*Judaism in Palestine</a:t>
            </a:r>
            <a:endParaRPr lang="en-US" sz="3600" b="1" dirty="0"/>
          </a:p>
        </p:txBody>
      </p:sp>
      <p:sp>
        <p:nvSpPr>
          <p:cNvPr id="4" name="Content Placeholder 3"/>
          <p:cNvSpPr>
            <a:spLocks noGrp="1"/>
          </p:cNvSpPr>
          <p:nvPr>
            <p:ph idx="1"/>
          </p:nvPr>
        </p:nvSpPr>
        <p:spPr>
          <a:xfrm>
            <a:off x="228600" y="762000"/>
            <a:ext cx="8763000" cy="5715000"/>
          </a:xfrm>
        </p:spPr>
        <p:txBody>
          <a:bodyPr>
            <a:normAutofit/>
          </a:bodyPr>
          <a:lstStyle/>
          <a:p>
            <a:r>
              <a:rPr lang="en-US" dirty="0" smtClean="0">
                <a:latin typeface="+mj-lt"/>
                <a:ea typeface="Cambria" panose="02040503050406030204" pitchFamily="18" charset="0"/>
              </a:rPr>
              <a:t>While the various Jewish groups had their </a:t>
            </a:r>
            <a:r>
              <a:rPr lang="en-US" b="1" i="1" dirty="0" smtClean="0">
                <a:latin typeface="+mj-lt"/>
                <a:ea typeface="Cambria" panose="02040503050406030204" pitchFamily="18" charset="0"/>
              </a:rPr>
              <a:t>differences</a:t>
            </a:r>
            <a:r>
              <a:rPr lang="en-US" dirty="0" smtClean="0">
                <a:latin typeface="+mj-lt"/>
                <a:ea typeface="Cambria" panose="02040503050406030204" pitchFamily="18" charset="0"/>
              </a:rPr>
              <a:t>, they all held </a:t>
            </a:r>
            <a:r>
              <a:rPr lang="en-US" b="1" i="1" dirty="0" smtClean="0">
                <a:latin typeface="+mj-lt"/>
                <a:ea typeface="Cambria" panose="02040503050406030204" pitchFamily="18" charset="0"/>
              </a:rPr>
              <a:t>two</a:t>
            </a:r>
            <a:r>
              <a:rPr lang="en-US" dirty="0" smtClean="0">
                <a:latin typeface="+mj-lt"/>
                <a:ea typeface="Cambria" panose="02040503050406030204" pitchFamily="18" charset="0"/>
              </a:rPr>
              <a:t> things in common:</a:t>
            </a:r>
          </a:p>
          <a:p>
            <a:pPr lvl="1"/>
            <a:r>
              <a:rPr lang="en-US" dirty="0" smtClean="0">
                <a:latin typeface="+mj-lt"/>
                <a:ea typeface="Cambria" panose="02040503050406030204" pitchFamily="18" charset="0"/>
              </a:rPr>
              <a:t>Ethical Monotheism</a:t>
            </a:r>
          </a:p>
          <a:p>
            <a:pPr lvl="1"/>
            <a:r>
              <a:rPr lang="en-US" dirty="0">
                <a:latin typeface="+mj-lt"/>
                <a:ea typeface="Cambria" panose="02040503050406030204" pitchFamily="18" charset="0"/>
              </a:rPr>
              <a:t>Eschatological </a:t>
            </a:r>
            <a:r>
              <a:rPr lang="en-US" dirty="0" smtClean="0">
                <a:latin typeface="+mj-lt"/>
                <a:ea typeface="Cambria" panose="02040503050406030204" pitchFamily="18" charset="0"/>
              </a:rPr>
              <a:t>Hope</a:t>
            </a: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a:t>
            </a:r>
            <a:r>
              <a:rPr lang="en-US" sz="1600" i="1" dirty="0" smtClean="0"/>
              <a:t>Reformation;</a:t>
            </a:r>
            <a:r>
              <a:rPr lang="en-US" sz="1600" dirty="0" smtClean="0"/>
              <a:t> p.17 </a:t>
            </a:r>
            <a:endParaRPr lang="en-US" sz="1600" dirty="0"/>
          </a:p>
        </p:txBody>
      </p:sp>
    </p:spTree>
    <p:extLst>
      <p:ext uri="{BB962C8B-B14F-4D97-AF65-F5344CB8AC3E}">
        <p14:creationId xmlns:p14="http://schemas.microsoft.com/office/powerpoint/2010/main" val="40401170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a:t>*Judaism in Palestine</a:t>
            </a:r>
            <a:endParaRPr lang="en-US" sz="3600" b="1" dirty="0"/>
          </a:p>
        </p:txBody>
      </p:sp>
      <p:sp>
        <p:nvSpPr>
          <p:cNvPr id="4" name="Content Placeholder 3"/>
          <p:cNvSpPr>
            <a:spLocks noGrp="1"/>
          </p:cNvSpPr>
          <p:nvPr>
            <p:ph idx="1"/>
          </p:nvPr>
        </p:nvSpPr>
        <p:spPr>
          <a:xfrm>
            <a:off x="228600" y="762000"/>
            <a:ext cx="8763000" cy="5715000"/>
          </a:xfrm>
        </p:spPr>
        <p:txBody>
          <a:bodyPr>
            <a:normAutofit fontScale="85000" lnSpcReduction="10000"/>
          </a:bodyPr>
          <a:lstStyle/>
          <a:p>
            <a:r>
              <a:rPr lang="en-US" b="1" dirty="0" smtClean="0">
                <a:latin typeface="+mj-lt"/>
                <a:ea typeface="Cambria" panose="02040503050406030204" pitchFamily="18" charset="0"/>
              </a:rPr>
              <a:t>Ethical </a:t>
            </a:r>
            <a:r>
              <a:rPr lang="en-US" b="1" dirty="0">
                <a:latin typeface="+mj-lt"/>
                <a:ea typeface="Cambria" panose="02040503050406030204" pitchFamily="18" charset="0"/>
              </a:rPr>
              <a:t>monotheism </a:t>
            </a:r>
            <a:r>
              <a:rPr lang="en-US" dirty="0">
                <a:latin typeface="+mj-lt"/>
                <a:ea typeface="Cambria" panose="02040503050406030204" pitchFamily="18" charset="0"/>
              </a:rPr>
              <a:t>means that there is only one God, and that this God requires, just as much as proper worship, proper relationships among human beings. </a:t>
            </a:r>
            <a:endParaRPr lang="en-US" dirty="0">
              <a:latin typeface="+mj-lt"/>
              <a:ea typeface="Cambria" panose="02040503050406030204" pitchFamily="18" charset="0"/>
            </a:endParaRPr>
          </a:p>
          <a:p>
            <a:r>
              <a:rPr lang="en-US" dirty="0">
                <a:latin typeface="+mj-lt"/>
                <a:ea typeface="Cambria" panose="02040503050406030204" pitchFamily="18" charset="0"/>
              </a:rPr>
              <a:t>The </a:t>
            </a:r>
            <a:r>
              <a:rPr lang="en-US" dirty="0">
                <a:latin typeface="+mj-lt"/>
                <a:ea typeface="Cambria" panose="02040503050406030204" pitchFamily="18" charset="0"/>
              </a:rPr>
              <a:t>various parties might disagree as to the exact shape of such relationships, but they all agreed on the need to honor the only God with the whole of life</a:t>
            </a:r>
            <a:r>
              <a:rPr lang="en-US" dirty="0" smtClean="0">
                <a:latin typeface="+mj-lt"/>
                <a:ea typeface="Cambria" panose="02040503050406030204" pitchFamily="18" charset="0"/>
              </a:rPr>
              <a:t>.</a:t>
            </a:r>
          </a:p>
          <a:p>
            <a:r>
              <a:rPr lang="en-US" sz="3100" b="1" dirty="0">
                <a:latin typeface="+mj-lt"/>
                <a:ea typeface="Cambria" panose="02040503050406030204" pitchFamily="18" charset="0"/>
              </a:rPr>
              <a:t>Eschatological hope </a:t>
            </a:r>
            <a:r>
              <a:rPr lang="en-US" sz="3100" dirty="0">
                <a:latin typeface="+mj-lt"/>
                <a:ea typeface="Cambria" panose="02040503050406030204" pitchFamily="18" charset="0"/>
              </a:rPr>
              <a:t>was another common tenet in the faith of Israel. </a:t>
            </a:r>
            <a:r>
              <a:rPr lang="en-US" sz="3100" dirty="0">
                <a:latin typeface="+mj-lt"/>
                <a:ea typeface="Cambria" panose="02040503050406030204" pitchFamily="18" charset="0"/>
              </a:rPr>
              <a:t>They firmly </a:t>
            </a:r>
            <a:r>
              <a:rPr lang="en-US" sz="3100" dirty="0">
                <a:latin typeface="+mj-lt"/>
                <a:ea typeface="Cambria" panose="02040503050406030204" pitchFamily="18" charset="0"/>
              </a:rPr>
              <a:t>believed that the day would come when God would intervene in order to restore Israel and fulfill the promise of a Kingdom of peace and justice. </a:t>
            </a:r>
            <a:endParaRPr lang="en-US" sz="3100" dirty="0">
              <a:latin typeface="+mj-lt"/>
              <a:ea typeface="Cambria" panose="02040503050406030204" pitchFamily="18" charset="0"/>
            </a:endParaRPr>
          </a:p>
          <a:p>
            <a:r>
              <a:rPr lang="en-US" sz="3100" dirty="0">
                <a:latin typeface="+mj-lt"/>
                <a:ea typeface="Cambria" panose="02040503050406030204" pitchFamily="18" charset="0"/>
              </a:rPr>
              <a:t>Some </a:t>
            </a:r>
            <a:r>
              <a:rPr lang="en-US" sz="3100" dirty="0">
                <a:latin typeface="+mj-lt"/>
                <a:ea typeface="Cambria" panose="02040503050406030204" pitchFamily="18" charset="0"/>
              </a:rPr>
              <a:t>thought that they were to speed its coming by the force of arms. Others were convinced that such matters should be left entirely in the hands of God. But all looked to a future when God’s promises would be fulfilled</a:t>
            </a:r>
            <a:r>
              <a:rPr lang="en-US" sz="3100" dirty="0">
                <a:latin typeface="+mj-lt"/>
                <a:ea typeface="Cambria" panose="02040503050406030204" pitchFamily="18" charset="0"/>
              </a:rPr>
              <a:t>.</a:t>
            </a:r>
            <a:endParaRPr lang="en-US" sz="3100" dirty="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a:t>
            </a:r>
            <a:r>
              <a:rPr lang="en-US" sz="1600" i="1" dirty="0" smtClean="0"/>
              <a:t>Reformation;</a:t>
            </a:r>
            <a:r>
              <a:rPr lang="en-US" sz="1600" dirty="0" smtClean="0"/>
              <a:t> p.17 </a:t>
            </a:r>
            <a:endParaRPr lang="en-US" sz="1600" dirty="0"/>
          </a:p>
        </p:txBody>
      </p:sp>
    </p:spTree>
    <p:extLst>
      <p:ext uri="{BB962C8B-B14F-4D97-AF65-F5344CB8AC3E}">
        <p14:creationId xmlns:p14="http://schemas.microsoft.com/office/powerpoint/2010/main" val="36892213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Where Do We Begin?</a:t>
            </a:r>
            <a:endParaRPr lang="en-US" b="1" dirty="0"/>
          </a:p>
        </p:txBody>
      </p:sp>
      <p:sp>
        <p:nvSpPr>
          <p:cNvPr id="4" name="Content Placeholder 3"/>
          <p:cNvSpPr>
            <a:spLocks noGrp="1"/>
          </p:cNvSpPr>
          <p:nvPr>
            <p:ph idx="1"/>
          </p:nvPr>
        </p:nvSpPr>
        <p:spPr>
          <a:xfrm>
            <a:off x="457200" y="838200"/>
            <a:ext cx="8229600" cy="5791200"/>
          </a:xfrm>
        </p:spPr>
        <p:txBody>
          <a:bodyPr>
            <a:normAutofit/>
          </a:bodyPr>
          <a:lstStyle/>
          <a:p>
            <a:pPr lvl="0"/>
            <a:r>
              <a:rPr lang="en-US" dirty="0" smtClean="0"/>
              <a:t>But I believe that before we dive into a study of the events that took place in the early church, we need to understand a little about the historical background and setting in which the early church was launched. </a:t>
            </a:r>
          </a:p>
          <a:p>
            <a:pPr lvl="0"/>
            <a:r>
              <a:rPr lang="en-US" dirty="0" smtClean="0"/>
              <a:t>I believe we need to familiarize ourselves with the kind of people who made up the early church and the kind of world they faced as they began to carry the gospel into it.</a:t>
            </a:r>
            <a:endParaRPr lang="en-US" dirty="0"/>
          </a:p>
          <a:p>
            <a:endParaRPr lang="en-US" dirty="0"/>
          </a:p>
        </p:txBody>
      </p:sp>
    </p:spTree>
    <p:extLst>
      <p:ext uri="{BB962C8B-B14F-4D97-AF65-F5344CB8AC3E}">
        <p14:creationId xmlns:p14="http://schemas.microsoft.com/office/powerpoint/2010/main" val="22274321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Where Do We Begin?</a:t>
            </a:r>
            <a:endParaRPr lang="en-US" b="1" dirty="0"/>
          </a:p>
        </p:txBody>
      </p:sp>
      <p:sp>
        <p:nvSpPr>
          <p:cNvPr id="4" name="Content Placeholder 3"/>
          <p:cNvSpPr>
            <a:spLocks noGrp="1"/>
          </p:cNvSpPr>
          <p:nvPr>
            <p:ph idx="1"/>
          </p:nvPr>
        </p:nvSpPr>
        <p:spPr>
          <a:xfrm>
            <a:off x="457200" y="838200"/>
            <a:ext cx="8229600" cy="5943600"/>
          </a:xfrm>
        </p:spPr>
        <p:txBody>
          <a:bodyPr>
            <a:normAutofit/>
          </a:bodyPr>
          <a:lstStyle/>
          <a:p>
            <a:r>
              <a:rPr lang="en-US" dirty="0" smtClean="0"/>
              <a:t>With these things in mind, I plan to:</a:t>
            </a:r>
          </a:p>
          <a:p>
            <a:pPr lvl="1"/>
            <a:r>
              <a:rPr lang="en-US" dirty="0" smtClean="0"/>
              <a:t>Start by giving a broad overview of the historical and geographical setting in which the NT took place.</a:t>
            </a:r>
          </a:p>
          <a:p>
            <a:pPr lvl="1"/>
            <a:r>
              <a:rPr lang="en-US" dirty="0" smtClean="0"/>
              <a:t>Give a broad overview of the period of church history recorded in the NT, focusing on the historical aspects of what took place during that time.</a:t>
            </a:r>
          </a:p>
          <a:p>
            <a:pPr lvl="1"/>
            <a:r>
              <a:rPr lang="en-US" dirty="0" smtClean="0"/>
              <a:t>I then plan to pick up with the historical events that begin to take place where the book of Acts leaves off (at around AD 62) and move forward from there.</a:t>
            </a:r>
          </a:p>
          <a:p>
            <a:pPr lvl="1"/>
            <a:endParaRPr lang="en-US" dirty="0"/>
          </a:p>
          <a:p>
            <a:pPr lvl="0"/>
            <a:endParaRPr lang="en-US" dirty="0"/>
          </a:p>
          <a:p>
            <a:endParaRPr lang="en-US" dirty="0"/>
          </a:p>
        </p:txBody>
      </p:sp>
    </p:spTree>
    <p:extLst>
      <p:ext uri="{BB962C8B-B14F-4D97-AF65-F5344CB8AC3E}">
        <p14:creationId xmlns:p14="http://schemas.microsoft.com/office/powerpoint/2010/main" val="41040290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533400"/>
          </a:xfrm>
        </p:spPr>
        <p:txBody>
          <a:bodyPr>
            <a:noAutofit/>
          </a:bodyPr>
          <a:lstStyle/>
          <a:p>
            <a:r>
              <a:rPr lang="en-US" sz="3200" b="1" dirty="0" smtClean="0"/>
              <a:t>*The Christian Faith is Grounded in History</a:t>
            </a:r>
            <a:endParaRPr lang="en-US" sz="3200" b="1" dirty="0"/>
          </a:p>
        </p:txBody>
      </p:sp>
      <p:sp>
        <p:nvSpPr>
          <p:cNvPr id="4" name="Content Placeholder 3"/>
          <p:cNvSpPr>
            <a:spLocks noGrp="1"/>
          </p:cNvSpPr>
          <p:nvPr>
            <p:ph idx="1"/>
          </p:nvPr>
        </p:nvSpPr>
        <p:spPr>
          <a:xfrm>
            <a:off x="228600" y="609600"/>
            <a:ext cx="8763000" cy="5867400"/>
          </a:xfrm>
        </p:spPr>
        <p:txBody>
          <a:bodyPr>
            <a:normAutofit fontScale="85000" lnSpcReduction="20000"/>
          </a:bodyPr>
          <a:lstStyle/>
          <a:p>
            <a:pPr marL="0" lvl="0" indent="0" algn="ctr">
              <a:buNone/>
            </a:pPr>
            <a:r>
              <a:rPr lang="en-US" i="1" dirty="0">
                <a:solidFill>
                  <a:srgbClr val="344BF6"/>
                </a:solidFill>
                <a:latin typeface="Cambria" panose="02040503050406030204" pitchFamily="18" charset="0"/>
                <a:ea typeface="Cambria" panose="02040503050406030204" pitchFamily="18" charset="0"/>
              </a:rPr>
              <a:t> In those days a decree went out from Caesar Augustus that all the world should be registered. </a:t>
            </a:r>
            <a:r>
              <a:rPr lang="en-US" sz="3100" dirty="0"/>
              <a:t>(</a:t>
            </a:r>
            <a:r>
              <a:rPr lang="en-US" sz="3100" dirty="0" smtClean="0"/>
              <a:t>Luke 2:1)</a:t>
            </a:r>
            <a:endParaRPr lang="en-US" sz="1400" dirty="0" smtClean="0"/>
          </a:p>
          <a:p>
            <a:r>
              <a:rPr lang="en-US" dirty="0">
                <a:latin typeface="+mj-lt"/>
                <a:ea typeface="Cambria" panose="02040503050406030204" pitchFamily="18" charset="0"/>
              </a:rPr>
              <a:t>The Good News (i.e. </a:t>
            </a:r>
            <a:r>
              <a:rPr lang="en-US" dirty="0" smtClean="0">
                <a:latin typeface="+mj-lt"/>
                <a:ea typeface="Cambria" panose="02040503050406030204" pitchFamily="18" charset="0"/>
              </a:rPr>
              <a:t>the Gospel</a:t>
            </a:r>
            <a:r>
              <a:rPr lang="en-US" dirty="0">
                <a:latin typeface="+mj-lt"/>
                <a:ea typeface="Cambria" panose="02040503050406030204" pitchFamily="18" charset="0"/>
              </a:rPr>
              <a:t>) that Christians have proclaimed </a:t>
            </a:r>
            <a:r>
              <a:rPr lang="en-US" dirty="0" smtClean="0">
                <a:latin typeface="+mj-lt"/>
                <a:ea typeface="Cambria" panose="02040503050406030204" pitchFamily="18" charset="0"/>
              </a:rPr>
              <a:t>throughout </a:t>
            </a:r>
            <a:r>
              <a:rPr lang="en-US" dirty="0">
                <a:latin typeface="+mj-lt"/>
                <a:ea typeface="Cambria" panose="02040503050406030204" pitchFamily="18" charset="0"/>
              </a:rPr>
              <a:t>the ages is that in the person of Jesus Christ </a:t>
            </a:r>
            <a:r>
              <a:rPr lang="en-US" dirty="0" smtClean="0">
                <a:latin typeface="+mj-lt"/>
                <a:ea typeface="Cambria" panose="02040503050406030204" pitchFamily="18" charset="0"/>
              </a:rPr>
              <a:t>the </a:t>
            </a:r>
            <a:r>
              <a:rPr lang="en-US" dirty="0">
                <a:latin typeface="+mj-lt"/>
                <a:ea typeface="Cambria" panose="02040503050406030204" pitchFamily="18" charset="0"/>
              </a:rPr>
              <a:t>God and Creator of the Universe entered human history in a unique way </a:t>
            </a:r>
            <a:r>
              <a:rPr lang="en-US" dirty="0" smtClean="0">
                <a:latin typeface="+mj-lt"/>
                <a:ea typeface="Cambria" panose="02040503050406030204" pitchFamily="18" charset="0"/>
              </a:rPr>
              <a:t>in </a:t>
            </a:r>
            <a:r>
              <a:rPr lang="en-US" dirty="0">
                <a:latin typeface="+mj-lt"/>
                <a:ea typeface="Cambria" panose="02040503050406030204" pitchFamily="18" charset="0"/>
              </a:rPr>
              <a:t>order to secure the salvation of His people.</a:t>
            </a:r>
          </a:p>
          <a:p>
            <a:pPr lvl="0"/>
            <a:r>
              <a:rPr lang="en-US" dirty="0" smtClean="0">
                <a:latin typeface="+mj-lt"/>
                <a:ea typeface="Cambria" panose="02040503050406030204" pitchFamily="18" charset="0"/>
              </a:rPr>
              <a:t>From the very </a:t>
            </a:r>
            <a:r>
              <a:rPr lang="en-US" dirty="0">
                <a:latin typeface="+mj-lt"/>
                <a:ea typeface="Cambria" panose="02040503050406030204" pitchFamily="18" charset="0"/>
              </a:rPr>
              <a:t>beginning, </a:t>
            </a:r>
            <a:r>
              <a:rPr lang="en-US" dirty="0" smtClean="0">
                <a:latin typeface="+mj-lt"/>
                <a:ea typeface="Cambria" panose="02040503050406030204" pitchFamily="18" charset="0"/>
              </a:rPr>
              <a:t>the facts of this </a:t>
            </a:r>
            <a:r>
              <a:rPr lang="en-US" dirty="0">
                <a:latin typeface="+mj-lt"/>
                <a:ea typeface="Cambria" panose="02040503050406030204" pitchFamily="18" charset="0"/>
              </a:rPr>
              <a:t>Christian message </a:t>
            </a:r>
            <a:r>
              <a:rPr lang="en-US" dirty="0" smtClean="0">
                <a:latin typeface="+mj-lt"/>
                <a:ea typeface="Cambria" panose="02040503050406030204" pitchFamily="18" charset="0"/>
              </a:rPr>
              <a:t>were </a:t>
            </a:r>
            <a:r>
              <a:rPr lang="en-US" b="1" i="1" dirty="0" smtClean="0">
                <a:latin typeface="+mj-lt"/>
                <a:ea typeface="Cambria" panose="02040503050406030204" pitchFamily="18" charset="0"/>
              </a:rPr>
              <a:t>grounded</a:t>
            </a:r>
            <a:r>
              <a:rPr lang="en-US" dirty="0" smtClean="0">
                <a:latin typeface="+mj-lt"/>
                <a:ea typeface="Cambria" panose="02040503050406030204" pitchFamily="18" charset="0"/>
              </a:rPr>
              <a:t> in human </a:t>
            </a:r>
            <a:r>
              <a:rPr lang="en-US" dirty="0">
                <a:latin typeface="+mj-lt"/>
                <a:ea typeface="Cambria" panose="02040503050406030204" pitchFamily="18" charset="0"/>
              </a:rPr>
              <a:t>history. </a:t>
            </a:r>
            <a:endParaRPr lang="en-US" dirty="0" smtClean="0">
              <a:latin typeface="+mj-lt"/>
              <a:ea typeface="Cambria" panose="02040503050406030204" pitchFamily="18" charset="0"/>
            </a:endParaRPr>
          </a:p>
          <a:p>
            <a:pPr lvl="0"/>
            <a:r>
              <a:rPr lang="en-US" dirty="0" smtClean="0">
                <a:latin typeface="+mj-lt"/>
                <a:ea typeface="Cambria" panose="02040503050406030204" pitchFamily="18" charset="0"/>
              </a:rPr>
              <a:t>History </a:t>
            </a:r>
            <a:r>
              <a:rPr lang="en-US" dirty="0">
                <a:latin typeface="+mj-lt"/>
                <a:ea typeface="Cambria" panose="02040503050406030204" pitchFamily="18" charset="0"/>
              </a:rPr>
              <a:t>is </a:t>
            </a:r>
            <a:r>
              <a:rPr lang="en-US" b="1" i="1" dirty="0">
                <a:latin typeface="+mj-lt"/>
                <a:ea typeface="Cambria" panose="02040503050406030204" pitchFamily="18" charset="0"/>
              </a:rPr>
              <a:t>crucial</a:t>
            </a:r>
            <a:r>
              <a:rPr lang="en-US" dirty="0">
                <a:latin typeface="+mj-lt"/>
                <a:ea typeface="Cambria" panose="02040503050406030204" pitchFamily="18" charset="0"/>
              </a:rPr>
              <a:t> for understanding not only the life of Jesus, but also the entire biblical message. </a:t>
            </a:r>
            <a:endParaRPr lang="en-US" dirty="0" smtClean="0">
              <a:latin typeface="+mj-lt"/>
              <a:ea typeface="Cambria" panose="02040503050406030204" pitchFamily="18" charset="0"/>
            </a:endParaRPr>
          </a:p>
          <a:p>
            <a:pPr lvl="0"/>
            <a:r>
              <a:rPr lang="en-US" dirty="0" smtClean="0">
                <a:latin typeface="+mj-lt"/>
                <a:ea typeface="Cambria" panose="02040503050406030204" pitchFamily="18" charset="0"/>
              </a:rPr>
              <a:t>A </a:t>
            </a:r>
            <a:r>
              <a:rPr lang="en-US" dirty="0">
                <a:latin typeface="+mj-lt"/>
                <a:ea typeface="Cambria" panose="02040503050406030204" pitchFamily="18" charset="0"/>
              </a:rPr>
              <a:t>good deal of the Old </a:t>
            </a:r>
            <a:r>
              <a:rPr lang="en-US" dirty="0" smtClean="0">
                <a:latin typeface="+mj-lt"/>
                <a:ea typeface="Cambria" panose="02040503050406030204" pitchFamily="18" charset="0"/>
              </a:rPr>
              <a:t>and New Testament </a:t>
            </a:r>
            <a:r>
              <a:rPr lang="en-US" dirty="0">
                <a:latin typeface="+mj-lt"/>
                <a:ea typeface="Cambria" panose="02040503050406030204" pitchFamily="18" charset="0"/>
              </a:rPr>
              <a:t>is historical narrative. The Bible tells the story of God’s revelation in the life and history of the people of God. </a:t>
            </a:r>
            <a:endParaRPr lang="en-US" dirty="0" smtClean="0">
              <a:latin typeface="+mj-lt"/>
              <a:ea typeface="Cambria" panose="02040503050406030204" pitchFamily="18" charset="0"/>
            </a:endParaRPr>
          </a:p>
          <a:p>
            <a:pPr lvl="0"/>
            <a:r>
              <a:rPr lang="en-US" dirty="0" smtClean="0">
                <a:latin typeface="+mj-lt"/>
                <a:ea typeface="Cambria" panose="02040503050406030204" pitchFamily="18" charset="0"/>
              </a:rPr>
              <a:t>Without </a:t>
            </a:r>
            <a:r>
              <a:rPr lang="en-US" dirty="0">
                <a:latin typeface="+mj-lt"/>
                <a:ea typeface="Cambria" panose="02040503050406030204" pitchFamily="18" charset="0"/>
              </a:rPr>
              <a:t>that story, it is impossible to know that revelation</a:t>
            </a:r>
            <a:r>
              <a:rPr lang="en-US" dirty="0" smtClean="0">
                <a:latin typeface="+mj-lt"/>
                <a:ea typeface="Cambria" panose="02040503050406030204" pitchFamily="18" charset="0"/>
              </a:rPr>
              <a:t>.</a:t>
            </a:r>
            <a:endParaRPr lang="en-US" dirty="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Reformation</a:t>
            </a:r>
            <a:r>
              <a:rPr lang="en-US" sz="1600" dirty="0"/>
              <a:t> (p. </a:t>
            </a:r>
            <a:r>
              <a:rPr lang="en-US" sz="1600" dirty="0" smtClean="0"/>
              <a:t>1). </a:t>
            </a:r>
            <a:endParaRPr lang="en-US" sz="1600" dirty="0"/>
          </a:p>
        </p:txBody>
      </p:sp>
    </p:spTree>
    <p:extLst>
      <p:ext uri="{BB962C8B-B14F-4D97-AF65-F5344CB8AC3E}">
        <p14:creationId xmlns:p14="http://schemas.microsoft.com/office/powerpoint/2010/main" val="19896832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03808"/>
          </a:xfrm>
        </p:spPr>
        <p:txBody>
          <a:bodyPr>
            <a:noAutofit/>
          </a:bodyPr>
          <a:lstStyle/>
          <a:p>
            <a:r>
              <a:rPr lang="en-US" sz="3200" b="1" dirty="0"/>
              <a:t>*The Christian Faith is Grounded in History</a:t>
            </a:r>
            <a:endParaRPr lang="en-US" sz="3200" b="1" dirty="0"/>
          </a:p>
        </p:txBody>
      </p:sp>
      <p:sp>
        <p:nvSpPr>
          <p:cNvPr id="4" name="Content Placeholder 3"/>
          <p:cNvSpPr>
            <a:spLocks noGrp="1"/>
          </p:cNvSpPr>
          <p:nvPr>
            <p:ph idx="1"/>
          </p:nvPr>
        </p:nvSpPr>
        <p:spPr>
          <a:xfrm>
            <a:off x="228600" y="609600"/>
            <a:ext cx="8763000" cy="5867400"/>
          </a:xfrm>
        </p:spPr>
        <p:txBody>
          <a:bodyPr>
            <a:normAutofit fontScale="85000" lnSpcReduction="10000"/>
          </a:bodyPr>
          <a:lstStyle/>
          <a:p>
            <a:pPr marL="0" lvl="0" indent="0" algn="ctr">
              <a:buNone/>
            </a:pPr>
            <a:r>
              <a:rPr lang="en-US" i="1" dirty="0">
                <a:solidFill>
                  <a:srgbClr val="344BF6"/>
                </a:solidFill>
                <a:latin typeface="Cambria" panose="02040503050406030204" pitchFamily="18" charset="0"/>
                <a:ea typeface="Cambria" panose="02040503050406030204" pitchFamily="18" charset="0"/>
              </a:rPr>
              <a:t> In those days a decree went out from Caesar Augustus that all the world should be registered. </a:t>
            </a:r>
            <a:r>
              <a:rPr lang="en-US" sz="3100" dirty="0"/>
              <a:t>(</a:t>
            </a:r>
            <a:r>
              <a:rPr lang="en-US" sz="3100" dirty="0" smtClean="0"/>
              <a:t>Luke 2:1)</a:t>
            </a:r>
            <a:endParaRPr lang="en-US" sz="1400" dirty="0" smtClean="0"/>
          </a:p>
          <a:p>
            <a:pPr lvl="0"/>
            <a:r>
              <a:rPr lang="en-US" dirty="0" smtClean="0">
                <a:latin typeface="+mj-lt"/>
                <a:ea typeface="Cambria" panose="02040503050406030204" pitchFamily="18" charset="0"/>
              </a:rPr>
              <a:t>The New Testament writers are quite clear about this: </a:t>
            </a:r>
          </a:p>
          <a:p>
            <a:pPr lvl="1"/>
            <a:r>
              <a:rPr lang="en-US" dirty="0" smtClean="0">
                <a:latin typeface="+mj-lt"/>
                <a:ea typeface="Cambria" panose="02040503050406030204" pitchFamily="18" charset="0"/>
              </a:rPr>
              <a:t>The Gospel of Luke tells us that the birth of Jesus took place during the reign of Augustus Caesar, “</a:t>
            </a:r>
            <a:r>
              <a:rPr lang="en-US" i="1" dirty="0" smtClean="0">
                <a:solidFill>
                  <a:srgbClr val="344BF6"/>
                </a:solidFill>
                <a:latin typeface="Cambria" panose="02040503050406030204" pitchFamily="18" charset="0"/>
                <a:ea typeface="Cambria" panose="02040503050406030204" pitchFamily="18" charset="0"/>
              </a:rPr>
              <a:t>when </a:t>
            </a:r>
            <a:r>
              <a:rPr lang="en-US" i="1" dirty="0" err="1" smtClean="0">
                <a:solidFill>
                  <a:srgbClr val="344BF6"/>
                </a:solidFill>
                <a:latin typeface="Cambria" panose="02040503050406030204" pitchFamily="18" charset="0"/>
                <a:ea typeface="Cambria" panose="02040503050406030204" pitchFamily="18" charset="0"/>
              </a:rPr>
              <a:t>Quirinius</a:t>
            </a:r>
            <a:r>
              <a:rPr lang="en-US" i="1" dirty="0" smtClean="0">
                <a:solidFill>
                  <a:srgbClr val="344BF6"/>
                </a:solidFill>
                <a:latin typeface="Cambria" panose="02040503050406030204" pitchFamily="18" charset="0"/>
                <a:ea typeface="Cambria" panose="02040503050406030204" pitchFamily="18" charset="0"/>
              </a:rPr>
              <a:t> was governor of Syria</a:t>
            </a:r>
            <a:r>
              <a:rPr lang="en-US" dirty="0">
                <a:latin typeface="+mj-lt"/>
                <a:ea typeface="Cambria" panose="02040503050406030204" pitchFamily="18" charset="0"/>
              </a:rPr>
              <a:t>” (2:2). </a:t>
            </a:r>
          </a:p>
          <a:p>
            <a:pPr lvl="1"/>
            <a:r>
              <a:rPr lang="en-US" dirty="0" smtClean="0">
                <a:latin typeface="+mj-lt"/>
                <a:ea typeface="Cambria" panose="02040503050406030204" pitchFamily="18" charset="0"/>
              </a:rPr>
              <a:t>Earlier in his Gospel Luke places </a:t>
            </a:r>
            <a:r>
              <a:rPr lang="en-US" dirty="0">
                <a:latin typeface="+mj-lt"/>
                <a:ea typeface="Cambria" panose="02040503050406030204" pitchFamily="18" charset="0"/>
              </a:rPr>
              <a:t>the narrative within the context of </a:t>
            </a:r>
            <a:r>
              <a:rPr lang="en-US" b="1" i="1" dirty="0">
                <a:latin typeface="+mj-lt"/>
                <a:ea typeface="Cambria" panose="02040503050406030204" pitchFamily="18" charset="0"/>
              </a:rPr>
              <a:t>Palestinian history</a:t>
            </a:r>
            <a:r>
              <a:rPr lang="en-US" dirty="0">
                <a:latin typeface="+mj-lt"/>
                <a:ea typeface="Cambria" panose="02040503050406030204" pitchFamily="18" charset="0"/>
              </a:rPr>
              <a:t>, recording that it took place </a:t>
            </a:r>
            <a:r>
              <a:rPr lang="en-US" i="1" dirty="0">
                <a:latin typeface="Cambria" panose="02040503050406030204" pitchFamily="18" charset="0"/>
                <a:ea typeface="Cambria" panose="02040503050406030204" pitchFamily="18" charset="0"/>
              </a:rPr>
              <a:t>“</a:t>
            </a:r>
            <a:r>
              <a:rPr lang="en-US" i="1" dirty="0">
                <a:solidFill>
                  <a:srgbClr val="344BF6"/>
                </a:solidFill>
                <a:latin typeface="Cambria" panose="02040503050406030204" pitchFamily="18" charset="0"/>
                <a:ea typeface="Cambria" panose="02040503050406030204" pitchFamily="18" charset="0"/>
              </a:rPr>
              <a:t>in the days of Herod, king of Judaea</a:t>
            </a:r>
            <a:r>
              <a:rPr lang="en-US" i="1" dirty="0">
                <a:latin typeface="Cambria" panose="02040503050406030204" pitchFamily="18" charset="0"/>
                <a:ea typeface="Cambria" panose="02040503050406030204" pitchFamily="18" charset="0"/>
              </a:rPr>
              <a:t>” (1:5). </a:t>
            </a:r>
            <a:endParaRPr lang="en-US" i="1" dirty="0" smtClean="0">
              <a:latin typeface="Cambria" panose="02040503050406030204" pitchFamily="18" charset="0"/>
              <a:ea typeface="Cambria" panose="02040503050406030204" pitchFamily="18" charset="0"/>
            </a:endParaRPr>
          </a:p>
          <a:p>
            <a:pPr lvl="1"/>
            <a:r>
              <a:rPr lang="en-US" i="1" dirty="0" smtClean="0">
                <a:latin typeface="Cambria" panose="02040503050406030204" pitchFamily="18" charset="0"/>
                <a:ea typeface="Cambria" panose="02040503050406030204" pitchFamily="18" charset="0"/>
              </a:rPr>
              <a:t>The </a:t>
            </a:r>
            <a:r>
              <a:rPr lang="en-US" i="1" dirty="0">
                <a:latin typeface="Cambria" panose="02040503050406030204" pitchFamily="18" charset="0"/>
                <a:ea typeface="Cambria" panose="02040503050406030204" pitchFamily="18" charset="0"/>
              </a:rPr>
              <a:t>Gospel of Matthew opens with a genealogy that places Jesus within the framework of the history and hopes of Israel, and then goes on to date the birth of Jesus “</a:t>
            </a:r>
            <a:r>
              <a:rPr lang="en-US" i="1" dirty="0">
                <a:solidFill>
                  <a:srgbClr val="344BF6"/>
                </a:solidFill>
                <a:latin typeface="Cambria" panose="02040503050406030204" pitchFamily="18" charset="0"/>
                <a:ea typeface="Cambria" panose="02040503050406030204" pitchFamily="18" charset="0"/>
              </a:rPr>
              <a:t>in the days of Herod the king</a:t>
            </a:r>
            <a:r>
              <a:rPr lang="en-US" i="1" dirty="0">
                <a:latin typeface="Cambria" panose="02040503050406030204" pitchFamily="18" charset="0"/>
                <a:ea typeface="Cambria" panose="02040503050406030204" pitchFamily="18" charset="0"/>
              </a:rPr>
              <a:t>” (2:1). </a:t>
            </a:r>
            <a:endParaRPr lang="en-US" i="1" dirty="0" smtClean="0">
              <a:latin typeface="Cambria" panose="02040503050406030204" pitchFamily="18" charset="0"/>
              <a:ea typeface="Cambria" panose="02040503050406030204" pitchFamily="18" charset="0"/>
            </a:endParaRPr>
          </a:p>
          <a:p>
            <a:pPr lvl="1"/>
            <a:r>
              <a:rPr lang="en-US" i="1" dirty="0">
                <a:latin typeface="Cambria" panose="02040503050406030204" pitchFamily="18" charset="0"/>
                <a:ea typeface="Cambria" panose="02040503050406030204" pitchFamily="18" charset="0"/>
              </a:rPr>
              <a:t>Mark gives less chronological detail, but still does affirm that Jesus began his ministry “</a:t>
            </a:r>
            <a:r>
              <a:rPr lang="en-US" i="1" dirty="0">
                <a:solidFill>
                  <a:srgbClr val="344BF6"/>
                </a:solidFill>
                <a:latin typeface="Cambria" panose="02040503050406030204" pitchFamily="18" charset="0"/>
                <a:ea typeface="Cambria" panose="02040503050406030204" pitchFamily="18" charset="0"/>
              </a:rPr>
              <a:t>in those days</a:t>
            </a:r>
            <a:r>
              <a:rPr lang="en-US" i="1" dirty="0">
                <a:latin typeface="Cambria" panose="02040503050406030204" pitchFamily="18" charset="0"/>
                <a:ea typeface="Cambria" panose="02040503050406030204" pitchFamily="18" charset="0"/>
              </a:rPr>
              <a:t>”—that is, the days of John the Baptist (1:9). </a:t>
            </a: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Reformation</a:t>
            </a:r>
            <a:r>
              <a:rPr lang="en-US" sz="1600" dirty="0"/>
              <a:t> (p. </a:t>
            </a:r>
            <a:r>
              <a:rPr lang="en-US" sz="1600" dirty="0" smtClean="0"/>
              <a:t>1). </a:t>
            </a:r>
            <a:endParaRPr lang="en-US" sz="1600" dirty="0"/>
          </a:p>
        </p:txBody>
      </p:sp>
    </p:spTree>
    <p:extLst>
      <p:ext uri="{BB962C8B-B14F-4D97-AF65-F5344CB8AC3E}">
        <p14:creationId xmlns:p14="http://schemas.microsoft.com/office/powerpoint/2010/main" val="3581646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p:cTn id="7"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4">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3" end="3"/>
                                            </p:txEl>
                                          </p:spTgt>
                                        </p:tgtEl>
                                        <p:attrNameLst>
                                          <p:attrName>style.visibility</p:attrName>
                                        </p:attrNameLst>
                                      </p:cBhvr>
                                      <p:to>
                                        <p:strVal val="visible"/>
                                      </p:to>
                                    </p:set>
                                    <p:anim calcmode="lin" valueType="num">
                                      <p:cBhvr>
                                        <p:cTn id="14"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4">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 calcmode="lin" valueType="num">
                                      <p:cBhvr>
                                        <p:cTn id="21"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 calcmode="lin" valueType="num">
                                      <p:cBhvr>
                                        <p:cTn id="28"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03808"/>
          </a:xfrm>
        </p:spPr>
        <p:txBody>
          <a:bodyPr>
            <a:noAutofit/>
          </a:bodyPr>
          <a:lstStyle/>
          <a:p>
            <a:r>
              <a:rPr lang="en-US" sz="3200" b="1" dirty="0"/>
              <a:t>*The Christian Faith is Grounded in History</a:t>
            </a:r>
            <a:endParaRPr lang="en-US" sz="3200" b="1" dirty="0"/>
          </a:p>
        </p:txBody>
      </p:sp>
      <p:sp>
        <p:nvSpPr>
          <p:cNvPr id="4" name="Content Placeholder 3"/>
          <p:cNvSpPr>
            <a:spLocks noGrp="1"/>
          </p:cNvSpPr>
          <p:nvPr>
            <p:ph idx="1"/>
          </p:nvPr>
        </p:nvSpPr>
        <p:spPr>
          <a:xfrm>
            <a:off x="228600" y="609600"/>
            <a:ext cx="8763000" cy="4953000"/>
          </a:xfrm>
        </p:spPr>
        <p:txBody>
          <a:bodyPr>
            <a:normAutofit fontScale="92500" lnSpcReduction="10000"/>
          </a:bodyPr>
          <a:lstStyle/>
          <a:p>
            <a:pPr marL="0" lvl="0" indent="0" algn="ctr">
              <a:buNone/>
            </a:pPr>
            <a:r>
              <a:rPr lang="en-US" i="1" dirty="0">
                <a:solidFill>
                  <a:srgbClr val="344BF6"/>
                </a:solidFill>
                <a:latin typeface="Cambria" panose="02040503050406030204" pitchFamily="18" charset="0"/>
                <a:ea typeface="Cambria" panose="02040503050406030204" pitchFamily="18" charset="0"/>
              </a:rPr>
              <a:t> </a:t>
            </a:r>
            <a:r>
              <a:rPr lang="en-US" sz="2900" i="1" dirty="0">
                <a:solidFill>
                  <a:srgbClr val="344BF6"/>
                </a:solidFill>
                <a:latin typeface="Cambria" panose="02040503050406030204" pitchFamily="18" charset="0"/>
                <a:ea typeface="Cambria" panose="02040503050406030204" pitchFamily="18" charset="0"/>
              </a:rPr>
              <a:t>In those days a decree went out from Caesar Augustus that all the world should be registered. </a:t>
            </a:r>
            <a:r>
              <a:rPr lang="en-US" sz="2900" dirty="0"/>
              <a:t>(</a:t>
            </a:r>
            <a:r>
              <a:rPr lang="en-US" sz="2900" dirty="0" smtClean="0"/>
              <a:t>Luke 2:1)</a:t>
            </a:r>
          </a:p>
          <a:p>
            <a:pPr lvl="0"/>
            <a:r>
              <a:rPr lang="en-US" sz="2900" dirty="0">
                <a:ea typeface="Cambria" panose="02040503050406030204" pitchFamily="18" charset="0"/>
              </a:rPr>
              <a:t>The New Testament writers are quite clear about this: </a:t>
            </a:r>
          </a:p>
          <a:p>
            <a:pPr lvl="1"/>
            <a:r>
              <a:rPr lang="en-US" sz="2600" dirty="0" smtClean="0">
                <a:ea typeface="Cambria" panose="02040503050406030204" pitchFamily="18" charset="0"/>
              </a:rPr>
              <a:t>The Gospel of John makes it clear that the significance of these events are grounded in One who is </a:t>
            </a:r>
            <a:r>
              <a:rPr lang="en-US" sz="2600" b="1" i="1" dirty="0" smtClean="0">
                <a:ea typeface="Cambria" panose="02040503050406030204" pitchFamily="18" charset="0"/>
              </a:rPr>
              <a:t>stands over and is outside of history</a:t>
            </a:r>
            <a:r>
              <a:rPr lang="en-US" sz="2600" dirty="0" smtClean="0">
                <a:ea typeface="Cambria" panose="02040503050406030204" pitchFamily="18" charset="0"/>
              </a:rPr>
              <a:t> by stating that </a:t>
            </a:r>
            <a:r>
              <a:rPr lang="en-US" sz="2600" dirty="0">
                <a:ea typeface="Cambria" panose="02040503050406030204" pitchFamily="18" charset="0"/>
              </a:rPr>
              <a:t>the Word who was made flesh in human history (1:14) is the same Word who “</a:t>
            </a:r>
            <a:r>
              <a:rPr lang="en-US" sz="2600" i="1" dirty="0">
                <a:solidFill>
                  <a:srgbClr val="344BF6"/>
                </a:solidFill>
                <a:latin typeface="Cambria" panose="02040503050406030204" pitchFamily="18" charset="0"/>
                <a:ea typeface="Cambria" panose="02040503050406030204" pitchFamily="18" charset="0"/>
              </a:rPr>
              <a:t>was in the beginning with God</a:t>
            </a:r>
            <a:r>
              <a:rPr lang="en-US" sz="2600" dirty="0">
                <a:ea typeface="Cambria" panose="02040503050406030204" pitchFamily="18" charset="0"/>
              </a:rPr>
              <a:t>” (1:2). </a:t>
            </a:r>
            <a:endParaRPr lang="en-US" sz="2600" dirty="0">
              <a:ea typeface="Cambria" panose="02040503050406030204" pitchFamily="18" charset="0"/>
            </a:endParaRPr>
          </a:p>
          <a:p>
            <a:pPr lvl="1"/>
            <a:r>
              <a:rPr lang="en-US" sz="2600" dirty="0">
                <a:ea typeface="Cambria" panose="02040503050406030204" pitchFamily="18" charset="0"/>
              </a:rPr>
              <a:t>John makes a similar </a:t>
            </a:r>
            <a:r>
              <a:rPr lang="en-US" sz="2600" dirty="0" smtClean="0">
                <a:ea typeface="Cambria" panose="02040503050406030204" pitchFamily="18" charset="0"/>
              </a:rPr>
              <a:t>statement in the opening lines of his first epistle where he says: </a:t>
            </a:r>
            <a:r>
              <a:rPr lang="en-US" sz="2600" dirty="0">
                <a:ea typeface="Cambria" panose="02040503050406030204" pitchFamily="18" charset="0"/>
              </a:rPr>
              <a:t>“</a:t>
            </a:r>
            <a:r>
              <a:rPr lang="en-US" sz="2600" i="1" dirty="0">
                <a:solidFill>
                  <a:srgbClr val="344BF6"/>
                </a:solidFill>
                <a:latin typeface="Cambria" panose="02040503050406030204" pitchFamily="18" charset="0"/>
                <a:ea typeface="Cambria" panose="02040503050406030204" pitchFamily="18" charset="0"/>
              </a:rPr>
              <a:t>that which was from the beginning</a:t>
            </a:r>
            <a:r>
              <a:rPr lang="en-US" sz="2600" dirty="0">
                <a:ea typeface="Cambria" panose="02040503050406030204" pitchFamily="18" charset="0"/>
              </a:rPr>
              <a:t>” is also that “</a:t>
            </a:r>
            <a:r>
              <a:rPr lang="en-US" sz="2600" i="1" dirty="0">
                <a:solidFill>
                  <a:srgbClr val="344BF6"/>
                </a:solidFill>
                <a:latin typeface="Cambria" panose="02040503050406030204" pitchFamily="18" charset="0"/>
                <a:ea typeface="Cambria" panose="02040503050406030204" pitchFamily="18" charset="0"/>
              </a:rPr>
              <a:t>which we have heard, which we have seen with our eyes, which we have looked upon and touched with our hands</a:t>
            </a:r>
            <a:r>
              <a:rPr lang="en-US" sz="2600" dirty="0">
                <a:ea typeface="Cambria" panose="02040503050406030204" pitchFamily="18" charset="0"/>
              </a:rPr>
              <a:t>” (1:1</a:t>
            </a:r>
            <a:r>
              <a:rPr lang="en-US" sz="2600" dirty="0">
                <a:ea typeface="Cambria" panose="02040503050406030204" pitchFamily="18" charset="0"/>
              </a:rPr>
              <a:t>).</a:t>
            </a:r>
            <a:endParaRPr lang="en-US" sz="2600" dirty="0">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Reformation</a:t>
            </a:r>
            <a:r>
              <a:rPr lang="en-US" sz="1600" dirty="0"/>
              <a:t> (p. </a:t>
            </a:r>
            <a:r>
              <a:rPr lang="en-US" sz="1600" dirty="0" smtClean="0"/>
              <a:t>1). </a:t>
            </a:r>
            <a:endParaRPr lang="en-US" sz="1600" dirty="0"/>
          </a:p>
        </p:txBody>
      </p:sp>
    </p:spTree>
    <p:extLst>
      <p:ext uri="{BB962C8B-B14F-4D97-AF65-F5344CB8AC3E}">
        <p14:creationId xmlns:p14="http://schemas.microsoft.com/office/powerpoint/2010/main" val="219568442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 calcmode="lin" valueType="num">
                                      <p:cBhvr>
                                        <p:cTn id="13"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15"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smtClean="0"/>
              <a:t>*The Fullness of Time</a:t>
            </a:r>
            <a:endParaRPr lang="en-US" sz="3600" b="1" dirty="0"/>
          </a:p>
        </p:txBody>
      </p:sp>
      <p:sp>
        <p:nvSpPr>
          <p:cNvPr id="4" name="Content Placeholder 3"/>
          <p:cNvSpPr>
            <a:spLocks noGrp="1"/>
          </p:cNvSpPr>
          <p:nvPr>
            <p:ph idx="1"/>
          </p:nvPr>
        </p:nvSpPr>
        <p:spPr>
          <a:xfrm>
            <a:off x="228600" y="609600"/>
            <a:ext cx="8763000" cy="5867400"/>
          </a:xfrm>
        </p:spPr>
        <p:txBody>
          <a:bodyPr>
            <a:normAutofit fontScale="85000" lnSpcReduction="10000"/>
          </a:bodyPr>
          <a:lstStyle/>
          <a:p>
            <a:pPr marL="0" lvl="0" indent="0" algn="ctr">
              <a:buNone/>
            </a:pPr>
            <a:r>
              <a:rPr lang="en-US" i="1" dirty="0">
                <a:solidFill>
                  <a:srgbClr val="344BF6"/>
                </a:solidFill>
                <a:latin typeface="Cambria" panose="02040503050406030204" pitchFamily="18" charset="0"/>
                <a:ea typeface="Cambria" panose="02040503050406030204" pitchFamily="18" charset="0"/>
              </a:rPr>
              <a:t>But when the fullness of time had come, God sent forth his Son, born of woman, born under the </a:t>
            </a:r>
            <a:r>
              <a:rPr lang="en-US" i="1" dirty="0" smtClean="0">
                <a:solidFill>
                  <a:srgbClr val="344BF6"/>
                </a:solidFill>
                <a:latin typeface="Cambria" panose="02040503050406030204" pitchFamily="18" charset="0"/>
                <a:ea typeface="Cambria" panose="02040503050406030204" pitchFamily="18" charset="0"/>
              </a:rPr>
              <a:t>law</a:t>
            </a:r>
            <a:r>
              <a:rPr lang="en-US" dirty="0" smtClean="0"/>
              <a:t> </a:t>
            </a:r>
            <a:r>
              <a:rPr lang="en-US" dirty="0"/>
              <a:t>(</a:t>
            </a:r>
            <a:r>
              <a:rPr lang="en-US" dirty="0" smtClean="0"/>
              <a:t>Galatians 4:4)</a:t>
            </a:r>
          </a:p>
          <a:p>
            <a:pPr marL="0" lvl="0" indent="0">
              <a:buNone/>
            </a:pPr>
            <a:endParaRPr lang="en-US" sz="1400" dirty="0" smtClean="0"/>
          </a:p>
          <a:p>
            <a:pPr lvl="0"/>
            <a:r>
              <a:rPr lang="en-US" sz="3100" dirty="0">
                <a:ea typeface="Cambria" panose="02040503050406030204" pitchFamily="18" charset="0"/>
              </a:rPr>
              <a:t>The early Christians did not believe that the time and place of the birth of Jesus had been left to chance. </a:t>
            </a:r>
            <a:endParaRPr lang="en-US" sz="3100" dirty="0" smtClean="0">
              <a:ea typeface="Cambria" panose="02040503050406030204" pitchFamily="18" charset="0"/>
            </a:endParaRPr>
          </a:p>
          <a:p>
            <a:pPr lvl="0"/>
            <a:r>
              <a:rPr lang="en-US" sz="3100" dirty="0" smtClean="0">
                <a:ea typeface="Cambria" panose="02040503050406030204" pitchFamily="18" charset="0"/>
              </a:rPr>
              <a:t>On </a:t>
            </a:r>
            <a:r>
              <a:rPr lang="en-US" sz="3100" dirty="0">
                <a:ea typeface="Cambria" panose="02040503050406030204" pitchFamily="18" charset="0"/>
              </a:rPr>
              <a:t>the contrary, they saw the hand of God preparing </a:t>
            </a:r>
            <a:r>
              <a:rPr lang="en-US" sz="3100" dirty="0" smtClean="0">
                <a:ea typeface="Cambria" panose="02040503050406030204" pitchFamily="18" charset="0"/>
              </a:rPr>
              <a:t>for the </a:t>
            </a:r>
            <a:r>
              <a:rPr lang="en-US" sz="3100" dirty="0">
                <a:ea typeface="Cambria" panose="02040503050406030204" pitchFamily="18" charset="0"/>
              </a:rPr>
              <a:t>coming </a:t>
            </a:r>
            <a:r>
              <a:rPr lang="en-US" sz="3100" dirty="0">
                <a:ea typeface="Cambria" panose="02040503050406030204" pitchFamily="18" charset="0"/>
              </a:rPr>
              <a:t>of </a:t>
            </a:r>
            <a:r>
              <a:rPr lang="en-US" sz="3100" dirty="0">
                <a:ea typeface="Cambria" panose="02040503050406030204" pitchFamily="18" charset="0"/>
              </a:rPr>
              <a:t>Jesus</a:t>
            </a:r>
            <a:r>
              <a:rPr lang="en-US" dirty="0" smtClean="0">
                <a:ea typeface="Cambria" panose="02040503050406030204" pitchFamily="18" charset="0"/>
              </a:rPr>
              <a:t>:</a:t>
            </a:r>
          </a:p>
          <a:p>
            <a:pPr lvl="1"/>
            <a:r>
              <a:rPr lang="en-US" dirty="0">
                <a:latin typeface="+mj-lt"/>
                <a:ea typeface="Cambria" panose="02040503050406030204" pitchFamily="18" charset="0"/>
              </a:rPr>
              <a:t>I</a:t>
            </a:r>
            <a:r>
              <a:rPr lang="en-US" dirty="0" smtClean="0">
                <a:latin typeface="+mj-lt"/>
                <a:ea typeface="Cambria" panose="02040503050406030204" pitchFamily="18" charset="0"/>
              </a:rPr>
              <a:t>n </a:t>
            </a:r>
            <a:r>
              <a:rPr lang="en-US" dirty="0">
                <a:latin typeface="+mj-lt"/>
                <a:ea typeface="Cambria" panose="02040503050406030204" pitchFamily="18" charset="0"/>
              </a:rPr>
              <a:t>all </a:t>
            </a:r>
            <a:r>
              <a:rPr lang="en-US" dirty="0" smtClean="0">
                <a:latin typeface="+mj-lt"/>
                <a:ea typeface="Cambria" panose="02040503050406030204" pitchFamily="18" charset="0"/>
              </a:rPr>
              <a:t>the events </a:t>
            </a:r>
            <a:r>
              <a:rPr lang="en-US" b="1" i="1" dirty="0">
                <a:latin typeface="+mj-lt"/>
                <a:ea typeface="Cambria" panose="02040503050406030204" pitchFamily="18" charset="0"/>
              </a:rPr>
              <a:t>prior</a:t>
            </a:r>
            <a:r>
              <a:rPr lang="en-US" dirty="0">
                <a:latin typeface="+mj-lt"/>
                <a:ea typeface="Cambria" panose="02040503050406030204" pitchFamily="18" charset="0"/>
              </a:rPr>
              <a:t> to </a:t>
            </a:r>
            <a:r>
              <a:rPr lang="en-US" dirty="0" smtClean="0">
                <a:latin typeface="+mj-lt"/>
                <a:ea typeface="Cambria" panose="02040503050406030204" pitchFamily="18" charset="0"/>
              </a:rPr>
              <a:t>His birth</a:t>
            </a:r>
            <a:r>
              <a:rPr lang="en-US" dirty="0">
                <a:latin typeface="+mj-lt"/>
                <a:ea typeface="Cambria" panose="02040503050406030204" pitchFamily="18" charset="0"/>
              </a:rPr>
              <a:t>, </a:t>
            </a:r>
            <a:endParaRPr lang="en-US" dirty="0" smtClean="0">
              <a:latin typeface="+mj-lt"/>
              <a:ea typeface="Cambria" panose="02040503050406030204" pitchFamily="18" charset="0"/>
            </a:endParaRPr>
          </a:p>
          <a:p>
            <a:pPr lvl="1"/>
            <a:r>
              <a:rPr lang="en-US" dirty="0" smtClean="0">
                <a:latin typeface="+mj-lt"/>
                <a:ea typeface="Cambria" panose="02040503050406030204" pitchFamily="18" charset="0"/>
              </a:rPr>
              <a:t>And </a:t>
            </a:r>
            <a:r>
              <a:rPr lang="en-US" dirty="0">
                <a:latin typeface="+mj-lt"/>
                <a:ea typeface="Cambria" panose="02040503050406030204" pitchFamily="18" charset="0"/>
              </a:rPr>
              <a:t>in all the historical circumstances </a:t>
            </a:r>
            <a:r>
              <a:rPr lang="en-US" b="1" i="1" dirty="0" smtClean="0">
                <a:latin typeface="+mj-lt"/>
                <a:ea typeface="Cambria" panose="02040503050406030204" pitchFamily="18" charset="0"/>
              </a:rPr>
              <a:t>surrounding</a:t>
            </a:r>
            <a:r>
              <a:rPr lang="en-US" dirty="0" smtClean="0">
                <a:latin typeface="+mj-lt"/>
                <a:ea typeface="Cambria" panose="02040503050406030204" pitchFamily="18" charset="0"/>
              </a:rPr>
              <a:t> His birth. </a:t>
            </a:r>
          </a:p>
          <a:p>
            <a:pPr lvl="0"/>
            <a:r>
              <a:rPr lang="en-US" sz="3100" dirty="0">
                <a:ea typeface="Cambria" panose="02040503050406030204" pitchFamily="18" charset="0"/>
              </a:rPr>
              <a:t>The </a:t>
            </a:r>
            <a:r>
              <a:rPr lang="en-US" sz="3100" dirty="0">
                <a:ea typeface="Cambria" panose="02040503050406030204" pitchFamily="18" charset="0"/>
              </a:rPr>
              <a:t>same could be said about the birth of the </a:t>
            </a:r>
            <a:r>
              <a:rPr lang="en-US" sz="3100" b="1" i="1" dirty="0">
                <a:ea typeface="Cambria" panose="02040503050406030204" pitchFamily="18" charset="0"/>
              </a:rPr>
              <a:t>church</a:t>
            </a:r>
            <a:r>
              <a:rPr lang="en-US" sz="3100" dirty="0">
                <a:ea typeface="Cambria" panose="02040503050406030204" pitchFamily="18" charset="0"/>
              </a:rPr>
              <a:t>, which </a:t>
            </a:r>
            <a:r>
              <a:rPr lang="en-US" sz="3100" b="1" i="1" dirty="0">
                <a:ea typeface="Cambria" panose="02040503050406030204" pitchFamily="18" charset="0"/>
              </a:rPr>
              <a:t>resulted</a:t>
            </a:r>
            <a:r>
              <a:rPr lang="en-US" sz="3100" dirty="0">
                <a:ea typeface="Cambria" panose="02040503050406030204" pitchFamily="18" charset="0"/>
              </a:rPr>
              <a:t> from the work of Jesus. </a:t>
            </a:r>
            <a:endParaRPr lang="en-US" sz="3100" dirty="0" smtClean="0">
              <a:ea typeface="Cambria" panose="02040503050406030204" pitchFamily="18" charset="0"/>
            </a:endParaRPr>
          </a:p>
          <a:p>
            <a:pPr lvl="0"/>
            <a:r>
              <a:rPr lang="en-US" sz="3100" dirty="0" smtClean="0">
                <a:ea typeface="Cambria" panose="02040503050406030204" pitchFamily="18" charset="0"/>
              </a:rPr>
              <a:t>God </a:t>
            </a:r>
            <a:r>
              <a:rPr lang="en-US" sz="3100" dirty="0">
                <a:ea typeface="Cambria" panose="02040503050406030204" pitchFamily="18" charset="0"/>
              </a:rPr>
              <a:t>had prepared the way so that the disciples, after receiving the power of the Holy Spirit, could be witnesses “</a:t>
            </a:r>
            <a:r>
              <a:rPr lang="en-US" sz="3100" i="1" dirty="0">
                <a:solidFill>
                  <a:srgbClr val="344BF6"/>
                </a:solidFill>
                <a:latin typeface="Cambria" panose="02040503050406030204" pitchFamily="18" charset="0"/>
                <a:ea typeface="Cambria" panose="02040503050406030204" pitchFamily="18" charset="0"/>
              </a:rPr>
              <a:t>in Jerusalem and in all Judea and Samaria and to the ends of the earth</a:t>
            </a:r>
            <a:r>
              <a:rPr lang="en-US" sz="3100" dirty="0">
                <a:ea typeface="Cambria" panose="02040503050406030204" pitchFamily="18" charset="0"/>
              </a:rPr>
              <a:t>” (Acts 1:8). </a:t>
            </a:r>
            <a:endParaRPr lang="en-US" sz="3100" dirty="0">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Reformation</a:t>
            </a:r>
            <a:r>
              <a:rPr lang="en-US" sz="1600" dirty="0"/>
              <a:t> (p. 13). </a:t>
            </a:r>
            <a:endParaRPr lang="en-US" sz="1600" dirty="0"/>
          </a:p>
        </p:txBody>
      </p:sp>
    </p:spTree>
    <p:extLst>
      <p:ext uri="{BB962C8B-B14F-4D97-AF65-F5344CB8AC3E}">
        <p14:creationId xmlns:p14="http://schemas.microsoft.com/office/powerpoint/2010/main" val="11833138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p:cTn id="7"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4">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3" end="3"/>
                                            </p:txEl>
                                          </p:spTgt>
                                        </p:tgtEl>
                                        <p:attrNameLst>
                                          <p:attrName>style.visibility</p:attrName>
                                        </p:attrNameLst>
                                      </p:cBhvr>
                                      <p:to>
                                        <p:strVal val="visible"/>
                                      </p:to>
                                    </p:set>
                                    <p:anim calcmode="lin" valueType="num">
                                      <p:cBhvr>
                                        <p:cTn id="14"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4">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 calcmode="lin" valueType="num">
                                      <p:cBhvr>
                                        <p:cTn id="21"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 calcmode="lin" valueType="num">
                                      <p:cBhvr>
                                        <p:cTn id="28"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4">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anim calcmode="lin" valueType="num">
                                      <p:cBhvr>
                                        <p:cTn id="35"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 calcmode="lin" valueType="num">
                                      <p:cBhvr>
                                        <p:cTn id="42"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44"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503808"/>
          </a:xfrm>
        </p:spPr>
        <p:txBody>
          <a:bodyPr>
            <a:noAutofit/>
          </a:bodyPr>
          <a:lstStyle/>
          <a:p>
            <a:r>
              <a:rPr lang="en-US" sz="3600" b="1" dirty="0" smtClean="0"/>
              <a:t>*The Fullness of Time</a:t>
            </a:r>
            <a:endParaRPr lang="en-US" sz="3600" b="1" dirty="0"/>
          </a:p>
        </p:txBody>
      </p:sp>
      <p:sp>
        <p:nvSpPr>
          <p:cNvPr id="4" name="Content Placeholder 3"/>
          <p:cNvSpPr>
            <a:spLocks noGrp="1"/>
          </p:cNvSpPr>
          <p:nvPr>
            <p:ph idx="1"/>
          </p:nvPr>
        </p:nvSpPr>
        <p:spPr>
          <a:xfrm>
            <a:off x="228600" y="609600"/>
            <a:ext cx="8763000" cy="4495800"/>
          </a:xfrm>
        </p:spPr>
        <p:txBody>
          <a:bodyPr>
            <a:normAutofit fontScale="85000" lnSpcReduction="10000"/>
          </a:bodyPr>
          <a:lstStyle/>
          <a:p>
            <a:pPr marL="0" lvl="0" indent="0" algn="ctr">
              <a:buNone/>
            </a:pPr>
            <a:r>
              <a:rPr lang="en-US" i="1" dirty="0">
                <a:solidFill>
                  <a:srgbClr val="344BF6"/>
                </a:solidFill>
                <a:latin typeface="Cambria" panose="02040503050406030204" pitchFamily="18" charset="0"/>
                <a:ea typeface="Cambria" panose="02040503050406030204" pitchFamily="18" charset="0"/>
              </a:rPr>
              <a:t>But when the fullness of time had come, God sent forth his Son, born of woman, born under the </a:t>
            </a:r>
            <a:r>
              <a:rPr lang="en-US" i="1" dirty="0" smtClean="0">
                <a:solidFill>
                  <a:srgbClr val="344BF6"/>
                </a:solidFill>
                <a:latin typeface="Cambria" panose="02040503050406030204" pitchFamily="18" charset="0"/>
                <a:ea typeface="Cambria" panose="02040503050406030204" pitchFamily="18" charset="0"/>
              </a:rPr>
              <a:t>law</a:t>
            </a:r>
            <a:r>
              <a:rPr lang="en-US" dirty="0" smtClean="0"/>
              <a:t> </a:t>
            </a:r>
            <a:r>
              <a:rPr lang="en-US" dirty="0"/>
              <a:t>(</a:t>
            </a:r>
            <a:r>
              <a:rPr lang="en-US" dirty="0" smtClean="0"/>
              <a:t>Galatians 4:4)</a:t>
            </a:r>
          </a:p>
          <a:p>
            <a:pPr marL="0" lvl="0" indent="0">
              <a:buNone/>
            </a:pPr>
            <a:endParaRPr lang="en-US" sz="1400" dirty="0" smtClean="0"/>
          </a:p>
          <a:p>
            <a:pPr lvl="0"/>
            <a:r>
              <a:rPr lang="en-US" dirty="0" smtClean="0">
                <a:latin typeface="+mj-lt"/>
                <a:ea typeface="Cambria" panose="02040503050406030204" pitchFamily="18" charset="0"/>
              </a:rPr>
              <a:t>Therefore</a:t>
            </a:r>
            <a:r>
              <a:rPr lang="en-US" dirty="0">
                <a:latin typeface="+mj-lt"/>
                <a:ea typeface="Cambria" panose="02040503050406030204" pitchFamily="18" charset="0"/>
              </a:rPr>
              <a:t>, the church was never disconnected from the world around it. </a:t>
            </a:r>
            <a:endParaRPr lang="en-US" dirty="0" smtClean="0">
              <a:latin typeface="+mj-lt"/>
              <a:ea typeface="Cambria" panose="02040503050406030204" pitchFamily="18" charset="0"/>
            </a:endParaRPr>
          </a:p>
          <a:p>
            <a:pPr lvl="0"/>
            <a:r>
              <a:rPr lang="en-US" dirty="0" smtClean="0">
                <a:latin typeface="+mj-lt"/>
                <a:ea typeface="Cambria" panose="02040503050406030204" pitchFamily="18" charset="0"/>
              </a:rPr>
              <a:t>The </a:t>
            </a:r>
            <a:r>
              <a:rPr lang="en-US" dirty="0">
                <a:latin typeface="+mj-lt"/>
                <a:ea typeface="Cambria" panose="02040503050406030204" pitchFamily="18" charset="0"/>
              </a:rPr>
              <a:t>first Christians were </a:t>
            </a:r>
            <a:r>
              <a:rPr lang="en-US" dirty="0" smtClean="0">
                <a:latin typeface="+mj-lt"/>
                <a:ea typeface="Cambria" panose="02040503050406030204" pitchFamily="18" charset="0"/>
              </a:rPr>
              <a:t>first-century, Palestinian Jews. </a:t>
            </a:r>
          </a:p>
          <a:p>
            <a:pPr lvl="0"/>
            <a:r>
              <a:rPr lang="en-US" dirty="0" smtClean="0">
                <a:latin typeface="+mj-lt"/>
                <a:ea typeface="Cambria" panose="02040503050406030204" pitchFamily="18" charset="0"/>
              </a:rPr>
              <a:t>Then </a:t>
            </a:r>
            <a:r>
              <a:rPr lang="en-US" dirty="0">
                <a:latin typeface="+mj-lt"/>
                <a:ea typeface="Cambria" panose="02040503050406030204" pitchFamily="18" charset="0"/>
              </a:rPr>
              <a:t>the faith </a:t>
            </a:r>
            <a:r>
              <a:rPr lang="en-US" dirty="0" smtClean="0">
                <a:latin typeface="+mj-lt"/>
                <a:ea typeface="Cambria" panose="02040503050406030204" pitchFamily="18" charset="0"/>
              </a:rPr>
              <a:t>spread:</a:t>
            </a:r>
          </a:p>
          <a:p>
            <a:pPr lvl="1"/>
            <a:r>
              <a:rPr lang="en-US" dirty="0" smtClean="0">
                <a:latin typeface="+mj-lt"/>
                <a:ea typeface="Cambria" panose="02040503050406030204" pitchFamily="18" charset="0"/>
              </a:rPr>
              <a:t>First </a:t>
            </a:r>
            <a:r>
              <a:rPr lang="en-US" dirty="0">
                <a:latin typeface="+mj-lt"/>
                <a:ea typeface="Cambria" panose="02040503050406030204" pitchFamily="18" charset="0"/>
              </a:rPr>
              <a:t>among other Jews, </a:t>
            </a:r>
            <a:endParaRPr lang="en-US" dirty="0" smtClean="0">
              <a:latin typeface="+mj-lt"/>
              <a:ea typeface="Cambria" panose="02040503050406030204" pitchFamily="18" charset="0"/>
            </a:endParaRPr>
          </a:p>
          <a:p>
            <a:pPr lvl="1"/>
            <a:r>
              <a:rPr lang="en-US" dirty="0" smtClean="0">
                <a:latin typeface="+mj-lt"/>
                <a:ea typeface="Cambria" panose="02040503050406030204" pitchFamily="18" charset="0"/>
              </a:rPr>
              <a:t>And </a:t>
            </a:r>
            <a:r>
              <a:rPr lang="en-US" dirty="0">
                <a:latin typeface="+mj-lt"/>
                <a:ea typeface="Cambria" panose="02040503050406030204" pitchFamily="18" charset="0"/>
              </a:rPr>
              <a:t>eventually among </a:t>
            </a:r>
            <a:r>
              <a:rPr lang="en-US" dirty="0" smtClean="0">
                <a:latin typeface="+mj-lt"/>
                <a:ea typeface="Cambria" panose="02040503050406030204" pitchFamily="18" charset="0"/>
              </a:rPr>
              <a:t>Gentiles </a:t>
            </a:r>
            <a:r>
              <a:rPr lang="en-US" dirty="0">
                <a:latin typeface="+mj-lt"/>
                <a:ea typeface="Cambria" panose="02040503050406030204" pitchFamily="18" charset="0"/>
              </a:rPr>
              <a:t>both within and beyond the borders of the Roman Empire. </a:t>
            </a:r>
            <a:endParaRPr lang="en-US" dirty="0" smtClean="0">
              <a:latin typeface="+mj-lt"/>
              <a:ea typeface="Cambria" panose="02040503050406030204" pitchFamily="18" charset="0"/>
            </a:endParaRPr>
          </a:p>
        </p:txBody>
      </p:sp>
      <p:sp>
        <p:nvSpPr>
          <p:cNvPr id="2" name="TextBox 1"/>
          <p:cNvSpPr txBox="1"/>
          <p:nvPr/>
        </p:nvSpPr>
        <p:spPr>
          <a:xfrm>
            <a:off x="0" y="6519446"/>
            <a:ext cx="9144000" cy="338554"/>
          </a:xfrm>
          <a:prstGeom prst="rect">
            <a:avLst/>
          </a:prstGeom>
          <a:noFill/>
        </p:spPr>
        <p:txBody>
          <a:bodyPr wrap="square" rtlCol="0">
            <a:spAutoFit/>
          </a:bodyPr>
          <a:lstStyle/>
          <a:p>
            <a:pPr lvl="0"/>
            <a:r>
              <a:rPr lang="en-US" sz="1600" dirty="0" smtClean="0"/>
              <a:t>*Gonzalez</a:t>
            </a:r>
            <a:r>
              <a:rPr lang="en-US" sz="1600" dirty="0"/>
              <a:t>, </a:t>
            </a:r>
            <a:r>
              <a:rPr lang="en-US" sz="1600" dirty="0" smtClean="0"/>
              <a:t>Justo; </a:t>
            </a:r>
            <a:r>
              <a:rPr lang="en-US" sz="1600" i="1" dirty="0"/>
              <a:t>The Story of Christianity: </a:t>
            </a:r>
            <a:r>
              <a:rPr lang="en-US" sz="1600" i="1" dirty="0" smtClean="0"/>
              <a:t>Vol. </a:t>
            </a:r>
            <a:r>
              <a:rPr lang="en-US" sz="1600" i="1" dirty="0"/>
              <a:t>1: The Early Church to the Dawn of the Reformation</a:t>
            </a:r>
            <a:r>
              <a:rPr lang="en-US" sz="1600" dirty="0"/>
              <a:t> (p. 13). </a:t>
            </a:r>
            <a:endParaRPr lang="en-US" sz="1600" dirty="0"/>
          </a:p>
        </p:txBody>
      </p:sp>
    </p:spTree>
    <p:extLst>
      <p:ext uri="{BB962C8B-B14F-4D97-AF65-F5344CB8AC3E}">
        <p14:creationId xmlns:p14="http://schemas.microsoft.com/office/powerpoint/2010/main" val="70504804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 calcmode="lin" valueType="num">
                                      <p:cBhvr>
                                        <p:cTn id="7"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4">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4" end="4"/>
                                            </p:txEl>
                                          </p:spTgt>
                                        </p:tgtEl>
                                        <p:attrNameLst>
                                          <p:attrName>style.visibility</p:attrName>
                                        </p:attrNameLst>
                                      </p:cBhvr>
                                      <p:to>
                                        <p:strVal val="visible"/>
                                      </p:to>
                                    </p:set>
                                    <p:anim calcmode="lin" valueType="num">
                                      <p:cBhvr>
                                        <p:cTn id="14"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4">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anim calcmode="lin" valueType="num">
                                      <p:cBhvr>
                                        <p:cTn id="21"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4">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6" end="6"/>
                                            </p:txEl>
                                          </p:spTgt>
                                        </p:tgtEl>
                                        <p:attrNameLst>
                                          <p:attrName>style.visibility</p:attrName>
                                        </p:attrNameLst>
                                      </p:cBhvr>
                                      <p:to>
                                        <p:strVal val="visible"/>
                                      </p:to>
                                    </p:set>
                                    <p:anim calcmode="lin" valueType="num">
                                      <p:cBhvr>
                                        <p:cTn id="28"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16197</TotalTime>
  <Words>2897</Words>
  <Application>Microsoft Office PowerPoint</Application>
  <PresentationFormat>On-screen Show (4:3)</PresentationFormat>
  <Paragraphs>129</Paragraphs>
  <Slides>21</Slides>
  <Notes>0</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3_Office Theme</vt:lpstr>
      <vt:lpstr>4_Office Theme</vt:lpstr>
      <vt:lpstr>PowerPoint Presentation</vt:lpstr>
      <vt:lpstr>Where Do We Begin?</vt:lpstr>
      <vt:lpstr>Where Do We Begin?</vt:lpstr>
      <vt:lpstr>Where Do We Begin?</vt:lpstr>
      <vt:lpstr>*The Christian Faith is Grounded in History</vt:lpstr>
      <vt:lpstr>*The Christian Faith is Grounded in History</vt:lpstr>
      <vt:lpstr>*The Christian Faith is Grounded in History</vt:lpstr>
      <vt:lpstr>*The Fullness of Time</vt:lpstr>
      <vt:lpstr>*The Fullness of Time</vt:lpstr>
      <vt:lpstr>*Palestine – the Birthplace of the Church</vt:lpstr>
      <vt:lpstr>*Palestine – the Birthplace of the Church</vt:lpstr>
      <vt:lpstr>*Palestine – the Birthplace of the Church</vt:lpstr>
      <vt:lpstr>*Palestine – the Birthplace of the Church</vt:lpstr>
      <vt:lpstr>*Palestine – the Birthplace of the Church</vt:lpstr>
      <vt:lpstr>*Judaism in Palestine</vt:lpstr>
      <vt:lpstr>*Judaism in Palestine</vt:lpstr>
      <vt:lpstr>*Judaism in Palestine</vt:lpstr>
      <vt:lpstr>*Judaism in Palestine</vt:lpstr>
      <vt:lpstr>*Judaism in Palestine</vt:lpstr>
      <vt:lpstr>*Judaism in Palestine</vt:lpstr>
      <vt:lpstr>*Judaism in Palestine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148</cp:revision>
  <dcterms:created xsi:type="dcterms:W3CDTF">2018-06-08T00:19:32Z</dcterms:created>
  <dcterms:modified xsi:type="dcterms:W3CDTF">2018-07-01T21:17:42Z</dcterms:modified>
</cp:coreProperties>
</file>