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6" r:id="rId2"/>
    <p:sldMasterId id="2147483708" r:id="rId3"/>
  </p:sldMasterIdLst>
  <p:sldIdLst>
    <p:sldId id="302" r:id="rId4"/>
    <p:sldId id="304" r:id="rId5"/>
    <p:sldId id="305" r:id="rId6"/>
    <p:sldId id="306" r:id="rId7"/>
    <p:sldId id="307" r:id="rId8"/>
    <p:sldId id="296" r:id="rId9"/>
    <p:sldId id="308" r:id="rId10"/>
    <p:sldId id="325" r:id="rId11"/>
    <p:sldId id="309" r:id="rId12"/>
    <p:sldId id="310" r:id="rId13"/>
    <p:sldId id="311" r:id="rId14"/>
    <p:sldId id="314" r:id="rId15"/>
    <p:sldId id="312" r:id="rId16"/>
    <p:sldId id="313" r:id="rId17"/>
    <p:sldId id="315" r:id="rId18"/>
    <p:sldId id="316" r:id="rId19"/>
    <p:sldId id="317" r:id="rId20"/>
    <p:sldId id="324" r:id="rId21"/>
    <p:sldId id="318" r:id="rId22"/>
    <p:sldId id="319" r:id="rId23"/>
    <p:sldId id="320" r:id="rId24"/>
    <p:sldId id="321" r:id="rId25"/>
    <p:sldId id="322" r:id="rId26"/>
    <p:sldId id="32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4BF6"/>
    <a:srgbClr val="5731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6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7/7/2018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7/7/2018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7/7/2018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698833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5383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91346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875863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317998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1103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46039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8399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7/7/2018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443896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42009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44022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28999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263849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97855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13142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971918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783613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6793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7/7/2018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795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17212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86347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540406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8306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t>7/7/2018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t>7/7/2018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t>7/7/2018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7/7/2018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7/7/2018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7/7/2018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7/7/2018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4323795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7/7/2018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310445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1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1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1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8.xml.rels><?xml version="1.0" encoding="UTF-8" standalone="yes"?>
<Relationships xmlns="http://schemas.openxmlformats.org/package/2006/relationships"><Relationship Id="rId3" Type="http://schemas.openxmlformats.org/officeDocument/2006/relationships/hyperlink" Target="http://www.earlychristianwritings.com/text/pliny.html" TargetMode="External"/><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hyperlink" Target="http://www.earlychristianwritings.com/text/pliny.html" TargetMode="External"/><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earlychristianwritings.com/text/pliny.html" TargetMode="External"/><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21.xml.rels><?xml version="1.0" encoding="UTF-8" standalone="yes"?>
<Relationships xmlns="http://schemas.openxmlformats.org/package/2006/relationships"><Relationship Id="rId3" Type="http://schemas.openxmlformats.org/officeDocument/2006/relationships/hyperlink" Target="http://www.earlychristianwritings.com/text/pliny.html" TargetMode="External"/><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22.xml.rels><?xml version="1.0" encoding="UTF-8" standalone="yes"?>
<Relationships xmlns="http://schemas.openxmlformats.org/package/2006/relationships"><Relationship Id="rId3" Type="http://schemas.openxmlformats.org/officeDocument/2006/relationships/hyperlink" Target="http://www.earlychristianwritings.com/text/pliny.html" TargetMode="External"/><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23.xml.rels><?xml version="1.0" encoding="UTF-8" standalone="yes"?>
<Relationships xmlns="http://schemas.openxmlformats.org/package/2006/relationships"><Relationship Id="rId3" Type="http://schemas.openxmlformats.org/officeDocument/2006/relationships/hyperlink" Target="http://www.earlychristianwritings.com/text/pliny.html" TargetMode="External"/><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24.xml.rels><?xml version="1.0" encoding="UTF-8" standalone="yes"?>
<Relationships xmlns="http://schemas.openxmlformats.org/package/2006/relationships"><Relationship Id="rId3" Type="http://schemas.openxmlformats.org/officeDocument/2006/relationships/hyperlink" Target="http://www.earlychristianwritings.com/text/pliny.html" TargetMode="External"/><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commons.wikimedia.org/wiki/File:Tissot_The_Flight_of_the_Prisoners.jpg" TargetMode="External"/><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40814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0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a:t>
            </a:r>
            <a:r>
              <a:rPr lang="en-US" sz="3600" b="1" dirty="0" smtClean="0"/>
              <a:t>Diaspora Judaism </a:t>
            </a:r>
            <a:endParaRPr lang="en-US" sz="3600" b="1" dirty="0"/>
          </a:p>
        </p:txBody>
      </p:sp>
      <p:sp>
        <p:nvSpPr>
          <p:cNvPr id="4" name="Content Placeholder 3"/>
          <p:cNvSpPr>
            <a:spLocks noGrp="1"/>
          </p:cNvSpPr>
          <p:nvPr>
            <p:ph idx="1"/>
          </p:nvPr>
        </p:nvSpPr>
        <p:spPr>
          <a:xfrm>
            <a:off x="0" y="762000"/>
            <a:ext cx="9144000" cy="5757446"/>
          </a:xfrm>
        </p:spPr>
        <p:txBody>
          <a:bodyPr>
            <a:normAutofit fontScale="77500" lnSpcReduction="20000"/>
          </a:bodyPr>
          <a:lstStyle/>
          <a:p>
            <a:r>
              <a:rPr lang="en-US" dirty="0">
                <a:latin typeface="+mj-lt"/>
                <a:ea typeface="Cambria" panose="02040503050406030204" pitchFamily="18" charset="0"/>
              </a:rPr>
              <a:t>Following Alexander’s conquests, Greek had become the common language of the majority of people living in the Mediterranean.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Egyptians</a:t>
            </a:r>
            <a:r>
              <a:rPr lang="en-US" dirty="0">
                <a:latin typeface="+mj-lt"/>
                <a:ea typeface="Cambria" panose="02040503050406030204" pitchFamily="18" charset="0"/>
              </a:rPr>
              <a:t>, Jews, Cypriots, and even Romans used Greek to communicate with one another.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Therefore</a:t>
            </a:r>
            <a:r>
              <a:rPr lang="en-US" dirty="0">
                <a:latin typeface="+mj-lt"/>
                <a:ea typeface="Cambria" panose="02040503050406030204" pitchFamily="18" charset="0"/>
              </a:rPr>
              <a:t>, it was natural that when the Jews of the Diaspora began losing their Hebrew they would translate the scriptures into Greek</a:t>
            </a:r>
            <a:r>
              <a:rPr lang="en-US" dirty="0" smtClean="0">
                <a:latin typeface="+mj-lt"/>
                <a:ea typeface="Cambria" panose="02040503050406030204" pitchFamily="18" charset="0"/>
              </a:rPr>
              <a:t>.</a:t>
            </a:r>
          </a:p>
          <a:p>
            <a:r>
              <a:rPr lang="en-US" dirty="0">
                <a:latin typeface="+mj-lt"/>
                <a:ea typeface="Cambria" panose="02040503050406030204" pitchFamily="18" charset="0"/>
              </a:rPr>
              <a:t>This translation originated in Alexandria—the main city in Egypt—and is called the </a:t>
            </a:r>
            <a:r>
              <a:rPr lang="en-US" b="1" i="1" dirty="0">
                <a:latin typeface="+mj-lt"/>
                <a:ea typeface="Cambria" panose="02040503050406030204" pitchFamily="18" charset="0"/>
              </a:rPr>
              <a:t>Septuagint</a:t>
            </a:r>
            <a:r>
              <a:rPr lang="en-US" dirty="0">
                <a:latin typeface="+mj-lt"/>
                <a:ea typeface="Cambria" panose="02040503050406030204" pitchFamily="18" charset="0"/>
              </a:rPr>
              <a:t>, or the Version of the Seventy (or </a:t>
            </a:r>
            <a:r>
              <a:rPr lang="en-US" dirty="0" smtClean="0">
                <a:latin typeface="+mj-lt"/>
                <a:ea typeface="Cambria" panose="02040503050406030204" pitchFamily="18" charset="0"/>
              </a:rPr>
              <a:t>LXX). </a:t>
            </a:r>
          </a:p>
          <a:p>
            <a:r>
              <a:rPr lang="en-US" dirty="0" smtClean="0">
                <a:latin typeface="+mj-lt"/>
                <a:ea typeface="Cambria" panose="02040503050406030204" pitchFamily="18" charset="0"/>
              </a:rPr>
              <a:t>It was named this because </a:t>
            </a:r>
            <a:r>
              <a:rPr lang="en-US" dirty="0">
                <a:latin typeface="+mj-lt"/>
                <a:ea typeface="Cambria" panose="02040503050406030204" pitchFamily="18" charset="0"/>
              </a:rPr>
              <a:t>of an ancient legend that told of seventy Jewish scholars commissioned to translate the scriptures.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The legend was that, after </a:t>
            </a:r>
            <a:r>
              <a:rPr lang="en-US" dirty="0">
                <a:latin typeface="+mj-lt"/>
                <a:ea typeface="Cambria" panose="02040503050406030204" pitchFamily="18" charset="0"/>
              </a:rPr>
              <a:t>working independently, </a:t>
            </a:r>
            <a:r>
              <a:rPr lang="en-US" dirty="0" smtClean="0">
                <a:latin typeface="+mj-lt"/>
                <a:ea typeface="Cambria" panose="02040503050406030204" pitchFamily="18" charset="0"/>
              </a:rPr>
              <a:t>the scholars translating the TaNaK </a:t>
            </a:r>
            <a:r>
              <a:rPr lang="en-US" dirty="0">
                <a:latin typeface="+mj-lt"/>
                <a:ea typeface="Cambria" panose="02040503050406030204" pitchFamily="18" charset="0"/>
              </a:rPr>
              <a:t>found that their translations agreed </a:t>
            </a:r>
            <a:r>
              <a:rPr lang="en-US" b="1" i="1" dirty="0">
                <a:latin typeface="+mj-lt"/>
                <a:ea typeface="Cambria" panose="02040503050406030204" pitchFamily="18" charset="0"/>
              </a:rPr>
              <a:t>exactly</a:t>
            </a:r>
            <a:r>
              <a:rPr lang="en-US" dirty="0">
                <a:latin typeface="+mj-lt"/>
                <a:ea typeface="Cambria" panose="02040503050406030204" pitchFamily="18" charset="0"/>
              </a:rPr>
              <a:t>. The obvious purpose of the legend was to legitimize the translation as divinely inspired</a:t>
            </a:r>
            <a:r>
              <a:rPr lang="en-US" dirty="0" smtClean="0">
                <a:latin typeface="+mj-lt"/>
                <a:ea typeface="Cambria" panose="02040503050406030204" pitchFamily="18" charset="0"/>
              </a:rPr>
              <a: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p.18 </a:t>
            </a:r>
            <a:endParaRPr lang="en-US" sz="1600" dirty="0"/>
          </a:p>
        </p:txBody>
      </p:sp>
    </p:spTree>
    <p:extLst>
      <p:ext uri="{BB962C8B-B14F-4D97-AF65-F5344CB8AC3E}">
        <p14:creationId xmlns:p14="http://schemas.microsoft.com/office/powerpoint/2010/main" val="163566349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0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a:t>
            </a:r>
            <a:r>
              <a:rPr lang="en-US" sz="3600" b="1" dirty="0" smtClean="0"/>
              <a:t>Diaspora Judaism </a:t>
            </a:r>
            <a:endParaRPr lang="en-US" sz="3600" b="1" dirty="0"/>
          </a:p>
        </p:txBody>
      </p:sp>
      <p:sp>
        <p:nvSpPr>
          <p:cNvPr id="4" name="Content Placeholder 3"/>
          <p:cNvSpPr>
            <a:spLocks noGrp="1"/>
          </p:cNvSpPr>
          <p:nvPr>
            <p:ph idx="1"/>
          </p:nvPr>
        </p:nvSpPr>
        <p:spPr>
          <a:xfrm>
            <a:off x="228600" y="762000"/>
            <a:ext cx="8763000" cy="5715000"/>
          </a:xfrm>
        </p:spPr>
        <p:txBody>
          <a:bodyPr>
            <a:normAutofit fontScale="85000" lnSpcReduction="20000"/>
          </a:bodyPr>
          <a:lstStyle/>
          <a:p>
            <a:r>
              <a:rPr lang="en-US" dirty="0" smtClean="0">
                <a:latin typeface="+mj-lt"/>
                <a:ea typeface="Cambria" panose="02040503050406030204" pitchFamily="18" charset="0"/>
              </a:rPr>
              <a:t>The Septuagint </a:t>
            </a:r>
            <a:r>
              <a:rPr lang="en-US" dirty="0">
                <a:latin typeface="+mj-lt"/>
                <a:ea typeface="Cambria" panose="02040503050406030204" pitchFamily="18" charset="0"/>
              </a:rPr>
              <a:t>was of enormous importance to the early </a:t>
            </a:r>
            <a:r>
              <a:rPr lang="en-US" dirty="0" smtClean="0">
                <a:latin typeface="+mj-lt"/>
                <a:ea typeface="Cambria" panose="02040503050406030204" pitchFamily="18" charset="0"/>
              </a:rPr>
              <a:t>church: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It </a:t>
            </a:r>
            <a:r>
              <a:rPr lang="en-US" dirty="0">
                <a:latin typeface="+mj-lt"/>
                <a:ea typeface="Cambria" panose="02040503050406030204" pitchFamily="18" charset="0"/>
              </a:rPr>
              <a:t>is the version of scripture quoted by most New Testament authors, and it profoundly influenced the formation of early Christian vocabulary—including the very name of “Christ,” which was the Septuagint word for “Anointed One” or “Messiah.”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When </a:t>
            </a:r>
            <a:r>
              <a:rPr lang="en-US" dirty="0">
                <a:latin typeface="+mj-lt"/>
                <a:ea typeface="Cambria" panose="02040503050406030204" pitchFamily="18" charset="0"/>
              </a:rPr>
              <a:t>the early Christians began their missionary spread, they used the Septuagint as a ready-made means of arguing with the more traditional Jews who did not accept their teachings, and also as a means of communicating their message to the Gentiles</a:t>
            </a:r>
            <a:r>
              <a:rPr lang="en-US" dirty="0" smtClean="0">
                <a:latin typeface="+mj-lt"/>
                <a:ea typeface="Cambria" panose="02040503050406030204" pitchFamily="18" charset="0"/>
              </a:rPr>
              <a:t>.</a:t>
            </a:r>
          </a:p>
          <a:p>
            <a:r>
              <a:rPr lang="en-US" dirty="0">
                <a:ea typeface="Cambria" panose="02040503050406030204" pitchFamily="18" charset="0"/>
              </a:rPr>
              <a:t>For this and other reasons, the Jewish community produced other versions that were not as readily suitable for Christian use, and, in effect, left the church in sole possession of the Septuagint.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p.18-19 </a:t>
            </a:r>
            <a:endParaRPr lang="en-US" sz="1600" dirty="0"/>
          </a:p>
        </p:txBody>
      </p:sp>
    </p:spTree>
    <p:extLst>
      <p:ext uri="{BB962C8B-B14F-4D97-AF65-F5344CB8AC3E}">
        <p14:creationId xmlns:p14="http://schemas.microsoft.com/office/powerpoint/2010/main" val="23995193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758" y="685800"/>
            <a:ext cx="8858842" cy="5930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2"/>
          <p:cNvSpPr>
            <a:spLocks noGrp="1"/>
          </p:cNvSpPr>
          <p:nvPr>
            <p:ph type="title"/>
          </p:nvPr>
        </p:nvSpPr>
        <p:spPr>
          <a:xfrm>
            <a:off x="457200" y="29592"/>
            <a:ext cx="8229600" cy="503808"/>
          </a:xfrm>
        </p:spPr>
        <p:txBody>
          <a:bodyPr>
            <a:noAutofit/>
          </a:bodyPr>
          <a:lstStyle/>
          <a:p>
            <a:r>
              <a:rPr lang="en-US" sz="3600" b="1" dirty="0" smtClean="0"/>
              <a:t>The </a:t>
            </a:r>
            <a:r>
              <a:rPr lang="en-US" sz="3600" b="1" dirty="0" smtClean="0"/>
              <a:t>Greco-Roman World</a:t>
            </a:r>
            <a:endParaRPr lang="en-US" sz="3600" b="1" dirty="0"/>
          </a:p>
        </p:txBody>
      </p:sp>
    </p:spTree>
    <p:extLst>
      <p:ext uri="{BB962C8B-B14F-4D97-AF65-F5344CB8AC3E}">
        <p14:creationId xmlns:p14="http://schemas.microsoft.com/office/powerpoint/2010/main" val="35639541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*The Greco-Roman World</a:t>
            </a:r>
            <a:endParaRPr lang="en-US" sz="3600" b="1" dirty="0"/>
          </a:p>
        </p:txBody>
      </p:sp>
      <p:sp>
        <p:nvSpPr>
          <p:cNvPr id="4" name="Content Placeholder 3"/>
          <p:cNvSpPr>
            <a:spLocks noGrp="1"/>
          </p:cNvSpPr>
          <p:nvPr>
            <p:ph idx="1"/>
          </p:nvPr>
        </p:nvSpPr>
        <p:spPr>
          <a:xfrm>
            <a:off x="228600" y="762000"/>
            <a:ext cx="8763000" cy="5715000"/>
          </a:xfrm>
        </p:spPr>
        <p:txBody>
          <a:bodyPr>
            <a:normAutofit fontScale="92500" lnSpcReduction="10000"/>
          </a:bodyPr>
          <a:lstStyle/>
          <a:p>
            <a:r>
              <a:rPr lang="en-US" dirty="0" smtClean="0">
                <a:latin typeface="+mj-lt"/>
                <a:ea typeface="Cambria" panose="02040503050406030204" pitchFamily="18" charset="0"/>
              </a:rPr>
              <a:t>The Roman Empire had a very effective </a:t>
            </a:r>
            <a:r>
              <a:rPr lang="en-US" dirty="0" smtClean="0">
                <a:latin typeface="+mj-lt"/>
                <a:ea typeface="Cambria" panose="02040503050406030204" pitchFamily="18" charset="0"/>
              </a:rPr>
              <a:t>way of dealing with the people that it conquered</a:t>
            </a:r>
            <a:r>
              <a:rPr lang="en-US" dirty="0" smtClean="0">
                <a:latin typeface="+mj-lt"/>
                <a:ea typeface="Cambria" panose="02040503050406030204" pitchFamily="18" charset="0"/>
              </a:rPr>
              <a:t>: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It would allow the conquered peoples to </a:t>
            </a:r>
            <a:r>
              <a:rPr lang="en-US" dirty="0" smtClean="0">
                <a:latin typeface="+mj-lt"/>
                <a:ea typeface="Cambria" panose="02040503050406030204" pitchFamily="18" charset="0"/>
              </a:rPr>
              <a:t>keep in place many of their laws, customs and religious practices </a:t>
            </a:r>
          </a:p>
          <a:p>
            <a:pPr lvl="1"/>
            <a:r>
              <a:rPr lang="en-US" dirty="0" smtClean="0">
                <a:latin typeface="+mj-lt"/>
                <a:ea typeface="Cambria" panose="02040503050406030204" pitchFamily="18" charset="0"/>
              </a:rPr>
              <a:t>While, at the same time, imposing its rule, culture, and pantheon on gods on those conquered people.</a:t>
            </a:r>
          </a:p>
          <a:p>
            <a:r>
              <a:rPr lang="en-US" dirty="0">
                <a:latin typeface="+mj-lt"/>
                <a:ea typeface="Cambria" panose="02040503050406030204" pitchFamily="18" charset="0"/>
              </a:rPr>
              <a:t>Alexander the </a:t>
            </a:r>
            <a:r>
              <a:rPr lang="en-US" dirty="0" smtClean="0">
                <a:latin typeface="+mj-lt"/>
                <a:ea typeface="Cambria" panose="02040503050406030204" pitchFamily="18" charset="0"/>
              </a:rPr>
              <a:t>Great, who preceded Rome, had followed a similar practice. </a:t>
            </a:r>
          </a:p>
          <a:p>
            <a:r>
              <a:rPr lang="en-US" dirty="0" smtClean="0">
                <a:latin typeface="+mj-lt"/>
                <a:ea typeface="Cambria" panose="02040503050406030204" pitchFamily="18" charset="0"/>
              </a:rPr>
              <a:t>This method of conquest proved very effective as it allowed first Alexander, and later Rome, to maintain control and influence over a vast number of territories, with a minimum amount of disruption and rebellion.</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p.19 </a:t>
            </a:r>
            <a:endParaRPr lang="en-US" sz="1600" dirty="0"/>
          </a:p>
        </p:txBody>
      </p:sp>
    </p:spTree>
    <p:extLst>
      <p:ext uri="{BB962C8B-B14F-4D97-AF65-F5344CB8AC3E}">
        <p14:creationId xmlns:p14="http://schemas.microsoft.com/office/powerpoint/2010/main" val="253144712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*The Greco-Roman World</a:t>
            </a:r>
            <a:endParaRPr lang="en-US" sz="3600" b="1" dirty="0"/>
          </a:p>
        </p:txBody>
      </p:sp>
      <p:sp>
        <p:nvSpPr>
          <p:cNvPr id="4" name="Content Placeholder 3"/>
          <p:cNvSpPr>
            <a:spLocks noGrp="1"/>
          </p:cNvSpPr>
          <p:nvPr>
            <p:ph idx="1"/>
          </p:nvPr>
        </p:nvSpPr>
        <p:spPr>
          <a:xfrm>
            <a:off x="228600" y="762000"/>
            <a:ext cx="8763000" cy="5715000"/>
          </a:xfrm>
        </p:spPr>
        <p:txBody>
          <a:bodyPr>
            <a:normAutofit fontScale="77500" lnSpcReduction="20000"/>
          </a:bodyPr>
          <a:lstStyle/>
          <a:p>
            <a:r>
              <a:rPr lang="en-US" dirty="0">
                <a:latin typeface="+mj-lt"/>
                <a:ea typeface="Cambria" panose="02040503050406030204" pitchFamily="18" charset="0"/>
              </a:rPr>
              <a:t>The political unity </a:t>
            </a:r>
            <a:r>
              <a:rPr lang="en-US" dirty="0" smtClean="0">
                <a:latin typeface="+mj-lt"/>
                <a:ea typeface="Cambria" panose="02040503050406030204" pitchFamily="18" charset="0"/>
              </a:rPr>
              <a:t>brought about </a:t>
            </a:r>
            <a:r>
              <a:rPr lang="en-US" dirty="0">
                <a:latin typeface="+mj-lt"/>
                <a:ea typeface="Cambria" panose="02040503050406030204" pitchFamily="18" charset="0"/>
              </a:rPr>
              <a:t>by the Roman Empire allowed the early Christians to travel without having to fear bandits or local wars.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When </a:t>
            </a:r>
            <a:r>
              <a:rPr lang="en-US" dirty="0">
                <a:latin typeface="+mj-lt"/>
                <a:ea typeface="Cambria" panose="02040503050406030204" pitchFamily="18" charset="0"/>
              </a:rPr>
              <a:t>reading about Paul’s journeys, we see that the </a:t>
            </a:r>
            <a:r>
              <a:rPr lang="en-US" dirty="0" smtClean="0">
                <a:latin typeface="+mj-lt"/>
                <a:ea typeface="Cambria" panose="02040503050406030204" pitchFamily="18" charset="0"/>
              </a:rPr>
              <a:t>greatest threat </a:t>
            </a:r>
            <a:r>
              <a:rPr lang="en-US" dirty="0">
                <a:latin typeface="+mj-lt"/>
                <a:ea typeface="Cambria" panose="02040503050406030204" pitchFamily="18" charset="0"/>
              </a:rPr>
              <a:t>to shipping at that time was bad weather.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A </a:t>
            </a:r>
            <a:r>
              <a:rPr lang="en-US" dirty="0">
                <a:latin typeface="+mj-lt"/>
                <a:ea typeface="Cambria" panose="02040503050406030204" pitchFamily="18" charset="0"/>
              </a:rPr>
              <a:t>few decades earlier, an encounter with pirates was much more to be feared than any storm.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In </a:t>
            </a:r>
            <a:r>
              <a:rPr lang="en-US" dirty="0">
                <a:latin typeface="+mj-lt"/>
                <a:ea typeface="Cambria" panose="02040503050406030204" pitchFamily="18" charset="0"/>
              </a:rPr>
              <a:t>the first century, well-paved and well-guarded roads ran to the most distant provinces—even though most trade and travel took place by water.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Since </a:t>
            </a:r>
            <a:r>
              <a:rPr lang="en-US" dirty="0">
                <a:latin typeface="+mj-lt"/>
                <a:ea typeface="Cambria" panose="02040503050406030204" pitchFamily="18" charset="0"/>
              </a:rPr>
              <a:t>trade flourished, travel was constant; </a:t>
            </a:r>
            <a:r>
              <a:rPr lang="en-US" dirty="0" smtClean="0">
                <a:latin typeface="+mj-lt"/>
                <a:ea typeface="Cambria" panose="02040503050406030204" pitchFamily="18" charset="0"/>
              </a:rPr>
              <a:t>and in this way </a:t>
            </a:r>
            <a:r>
              <a:rPr lang="en-US" dirty="0">
                <a:latin typeface="+mj-lt"/>
                <a:ea typeface="Cambria" panose="02040503050406030204" pitchFamily="18" charset="0"/>
              </a:rPr>
              <a:t>Christianity often reached a new region, not through the work of missionaries or preachers, but rather through traveling traders, slaves, and others.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In </a:t>
            </a:r>
            <a:r>
              <a:rPr lang="en-US" dirty="0">
                <a:latin typeface="+mj-lt"/>
                <a:ea typeface="Cambria" panose="02040503050406030204" pitchFamily="18" charset="0"/>
              </a:rPr>
              <a:t>that sense, the political </a:t>
            </a:r>
            <a:r>
              <a:rPr lang="en-US" dirty="0" smtClean="0">
                <a:latin typeface="+mj-lt"/>
                <a:ea typeface="Cambria" panose="02040503050406030204" pitchFamily="18" charset="0"/>
              </a:rPr>
              <a:t>circumstances in the NT period </a:t>
            </a:r>
            <a:r>
              <a:rPr lang="en-US" b="1" i="1" dirty="0">
                <a:latin typeface="+mj-lt"/>
                <a:ea typeface="Cambria" panose="02040503050406030204" pitchFamily="18" charset="0"/>
              </a:rPr>
              <a:t>favored</a:t>
            </a:r>
            <a:r>
              <a:rPr lang="en-US" dirty="0">
                <a:latin typeface="+mj-lt"/>
                <a:ea typeface="Cambria" panose="02040503050406030204" pitchFamily="18" charset="0"/>
              </a:rPr>
              <a:t> the spread of Christianity</a:t>
            </a:r>
            <a:r>
              <a:rPr lang="en-US" dirty="0" smtClean="0">
                <a:latin typeface="+mj-lt"/>
                <a:ea typeface="Cambria" panose="02040503050406030204" pitchFamily="18" charset="0"/>
              </a:rPr>
              <a: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p.19-20 </a:t>
            </a:r>
            <a:endParaRPr lang="en-US" sz="1600" dirty="0"/>
          </a:p>
        </p:txBody>
      </p:sp>
    </p:spTree>
    <p:extLst>
      <p:ext uri="{BB962C8B-B14F-4D97-AF65-F5344CB8AC3E}">
        <p14:creationId xmlns:p14="http://schemas.microsoft.com/office/powerpoint/2010/main" val="196663131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*The Greco-Roman World</a:t>
            </a:r>
            <a:endParaRPr lang="en-US" sz="3600" b="1" dirty="0"/>
          </a:p>
        </p:txBody>
      </p:sp>
      <p:sp>
        <p:nvSpPr>
          <p:cNvPr id="4" name="Content Placeholder 3"/>
          <p:cNvSpPr>
            <a:spLocks noGrp="1"/>
          </p:cNvSpPr>
          <p:nvPr>
            <p:ph idx="1"/>
          </p:nvPr>
        </p:nvSpPr>
        <p:spPr>
          <a:xfrm>
            <a:off x="228600" y="762000"/>
            <a:ext cx="8763000" cy="5757446"/>
          </a:xfrm>
        </p:spPr>
        <p:txBody>
          <a:bodyPr>
            <a:normAutofit fontScale="85000" lnSpcReduction="10000"/>
          </a:bodyPr>
          <a:lstStyle/>
          <a:p>
            <a:r>
              <a:rPr lang="en-US" dirty="0">
                <a:latin typeface="+mj-lt"/>
                <a:ea typeface="Cambria" panose="02040503050406030204" pitchFamily="18" charset="0"/>
              </a:rPr>
              <a:t>But </a:t>
            </a:r>
            <a:r>
              <a:rPr lang="en-US" b="1" i="1" dirty="0">
                <a:latin typeface="+mj-lt"/>
                <a:ea typeface="Cambria" panose="02040503050406030204" pitchFamily="18" charset="0"/>
              </a:rPr>
              <a:t>other</a:t>
            </a:r>
            <a:r>
              <a:rPr lang="en-US" dirty="0">
                <a:latin typeface="+mj-lt"/>
                <a:ea typeface="Cambria" panose="02040503050406030204" pitchFamily="18" charset="0"/>
              </a:rPr>
              <a:t> </a:t>
            </a:r>
            <a:r>
              <a:rPr lang="en-US" dirty="0" smtClean="0">
                <a:latin typeface="+mj-lt"/>
                <a:ea typeface="Cambria" panose="02040503050406030204" pitchFamily="18" charset="0"/>
              </a:rPr>
              <a:t>political circumstances </a:t>
            </a:r>
            <a:r>
              <a:rPr lang="en-US" dirty="0">
                <a:latin typeface="+mj-lt"/>
                <a:ea typeface="Cambria" panose="02040503050406030204" pitchFamily="18" charset="0"/>
              </a:rPr>
              <a:t>were a </a:t>
            </a:r>
            <a:r>
              <a:rPr lang="en-US" b="1" i="1" dirty="0">
                <a:latin typeface="+mj-lt"/>
                <a:ea typeface="Cambria" panose="02040503050406030204" pitchFamily="18" charset="0"/>
              </a:rPr>
              <a:t>threat</a:t>
            </a:r>
            <a:r>
              <a:rPr lang="en-US" dirty="0">
                <a:latin typeface="+mj-lt"/>
                <a:ea typeface="Cambria" panose="02040503050406030204" pitchFamily="18" charset="0"/>
              </a:rPr>
              <a:t> and a </a:t>
            </a:r>
            <a:r>
              <a:rPr lang="en-US" b="1" i="1" dirty="0">
                <a:latin typeface="+mj-lt"/>
                <a:ea typeface="Cambria" panose="02040503050406030204" pitchFamily="18" charset="0"/>
              </a:rPr>
              <a:t>challenge</a:t>
            </a:r>
            <a:r>
              <a:rPr lang="en-US" dirty="0">
                <a:latin typeface="+mj-lt"/>
                <a:ea typeface="Cambria" panose="02040503050406030204" pitchFamily="18" charset="0"/>
              </a:rPr>
              <a:t> to the early Christians.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In </a:t>
            </a:r>
            <a:r>
              <a:rPr lang="en-US" dirty="0">
                <a:latin typeface="+mj-lt"/>
                <a:ea typeface="Cambria" panose="02040503050406030204" pitchFamily="18" charset="0"/>
              </a:rPr>
              <a:t>order to achieve greater unity, </a:t>
            </a:r>
            <a:r>
              <a:rPr lang="en-US" dirty="0" smtClean="0">
                <a:latin typeface="+mj-lt"/>
                <a:ea typeface="Cambria" panose="02040503050406030204" pitchFamily="18" charset="0"/>
              </a:rPr>
              <a:t>Roman imperial </a:t>
            </a:r>
            <a:r>
              <a:rPr lang="en-US" dirty="0">
                <a:latin typeface="+mj-lt"/>
                <a:ea typeface="Cambria" panose="02040503050406030204" pitchFamily="18" charset="0"/>
              </a:rPr>
              <a:t>policy sought </a:t>
            </a:r>
            <a:r>
              <a:rPr lang="en-US" dirty="0" smtClean="0">
                <a:latin typeface="+mj-lt"/>
                <a:ea typeface="Cambria" panose="02040503050406030204" pitchFamily="18" charset="0"/>
              </a:rPr>
              <a:t>to impose religious </a:t>
            </a:r>
            <a:r>
              <a:rPr lang="en-US" dirty="0">
                <a:latin typeface="+mj-lt"/>
                <a:ea typeface="Cambria" panose="02040503050406030204" pitchFamily="18" charset="0"/>
              </a:rPr>
              <a:t>uniformity by </a:t>
            </a:r>
            <a:r>
              <a:rPr lang="en-US" dirty="0" smtClean="0">
                <a:latin typeface="+mj-lt"/>
                <a:ea typeface="Cambria" panose="02040503050406030204" pitchFamily="18" charset="0"/>
              </a:rPr>
              <a:t>two methods: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Syncretism </a:t>
            </a:r>
            <a:r>
              <a:rPr lang="en-US" dirty="0">
                <a:latin typeface="+mj-lt"/>
                <a:ea typeface="Cambria" panose="02040503050406030204" pitchFamily="18" charset="0"/>
              </a:rPr>
              <a:t>(the indiscriminate mixing of elements from various religions)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And </a:t>
            </a:r>
            <a:r>
              <a:rPr lang="en-US" dirty="0">
                <a:latin typeface="+mj-lt"/>
                <a:ea typeface="Cambria" panose="02040503050406030204" pitchFamily="18" charset="0"/>
              </a:rPr>
              <a:t>emperor worship.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Rome </a:t>
            </a:r>
            <a:r>
              <a:rPr lang="en-US" dirty="0">
                <a:latin typeface="+mj-lt"/>
                <a:ea typeface="Cambria" panose="02040503050406030204" pitchFamily="18" charset="0"/>
              </a:rPr>
              <a:t>had a vested interest in having its subjects from different lands believe that, although their gods had different names, they were ultimately the same gods.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To </a:t>
            </a:r>
            <a:r>
              <a:rPr lang="en-US" dirty="0">
                <a:latin typeface="+mj-lt"/>
                <a:ea typeface="Cambria" panose="02040503050406030204" pitchFamily="18" charset="0"/>
              </a:rPr>
              <a:t>the Roman Pantheon (temple of all gods) were added numerous gods from different </a:t>
            </a:r>
            <a:r>
              <a:rPr lang="en-US" dirty="0" smtClean="0">
                <a:latin typeface="+mj-lt"/>
                <a:ea typeface="Cambria" panose="02040503050406030204" pitchFamily="18" charset="0"/>
              </a:rPr>
              <a:t>lands that the Romans conquered. </a:t>
            </a:r>
            <a:endParaRPr lang="en-US" dirty="0" smtClean="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p.20 </a:t>
            </a:r>
            <a:endParaRPr lang="en-US" sz="1600" dirty="0"/>
          </a:p>
        </p:txBody>
      </p:sp>
    </p:spTree>
    <p:extLst>
      <p:ext uri="{BB962C8B-B14F-4D97-AF65-F5344CB8AC3E}">
        <p14:creationId xmlns:p14="http://schemas.microsoft.com/office/powerpoint/2010/main" val="94811668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*The Greco-Roman World</a:t>
            </a:r>
            <a:endParaRPr lang="en-US" sz="3600" b="1" dirty="0"/>
          </a:p>
        </p:txBody>
      </p:sp>
      <p:sp>
        <p:nvSpPr>
          <p:cNvPr id="4" name="Content Placeholder 3"/>
          <p:cNvSpPr>
            <a:spLocks noGrp="1"/>
          </p:cNvSpPr>
          <p:nvPr>
            <p:ph idx="1"/>
          </p:nvPr>
        </p:nvSpPr>
        <p:spPr>
          <a:xfrm>
            <a:off x="228600" y="762000"/>
            <a:ext cx="8763000" cy="5715000"/>
          </a:xfrm>
        </p:spPr>
        <p:txBody>
          <a:bodyPr>
            <a:normAutofit lnSpcReduction="10000"/>
          </a:bodyPr>
          <a:lstStyle/>
          <a:p>
            <a:r>
              <a:rPr lang="en-US" dirty="0" smtClean="0">
                <a:latin typeface="+mj-lt"/>
                <a:ea typeface="Cambria" panose="02040503050406030204" pitchFamily="18" charset="0"/>
              </a:rPr>
              <a:t>The </a:t>
            </a:r>
            <a:r>
              <a:rPr lang="en-US" dirty="0">
                <a:latin typeface="+mj-lt"/>
                <a:ea typeface="Cambria" panose="02040503050406030204" pitchFamily="18" charset="0"/>
              </a:rPr>
              <a:t>same roads and sea lanes that served Christian missionary expansion were also traveled by people of all sorts of traditions and beliefs.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These </a:t>
            </a:r>
            <a:r>
              <a:rPr lang="en-US" dirty="0">
                <a:latin typeface="+mj-lt"/>
                <a:ea typeface="Cambria" panose="02040503050406030204" pitchFamily="18" charset="0"/>
              </a:rPr>
              <a:t>traditions and beliefs mingled in the plazas and markets of the cities, to the point that their original form was barely recognizable.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Syncretism </a:t>
            </a:r>
            <a:r>
              <a:rPr lang="en-US" dirty="0">
                <a:latin typeface="+mj-lt"/>
                <a:ea typeface="Cambria" panose="02040503050406030204" pitchFamily="18" charset="0"/>
              </a:rPr>
              <a:t>became the fashion of the time.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In </a:t>
            </a:r>
            <a:r>
              <a:rPr lang="en-US" dirty="0">
                <a:latin typeface="+mj-lt"/>
                <a:ea typeface="Cambria" panose="02040503050406030204" pitchFamily="18" charset="0"/>
              </a:rPr>
              <a:t>that atmosphere, Jews and Christians were seen as unbending fanatics who insisted on the sole worship of their One God—an alien cyst that must be removed for the good of society</a:t>
            </a:r>
            <a:r>
              <a:rPr lang="en-US" dirty="0" smtClean="0">
                <a:latin typeface="+mj-lt"/>
                <a:ea typeface="Cambria" panose="02040503050406030204" pitchFamily="18" charset="0"/>
              </a:rPr>
              <a: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p.20 </a:t>
            </a:r>
            <a:endParaRPr lang="en-US" sz="1600" dirty="0"/>
          </a:p>
        </p:txBody>
      </p:sp>
    </p:spTree>
    <p:extLst>
      <p:ext uri="{BB962C8B-B14F-4D97-AF65-F5344CB8AC3E}">
        <p14:creationId xmlns:p14="http://schemas.microsoft.com/office/powerpoint/2010/main" val="1700375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*The Greco-Roman World</a:t>
            </a:r>
            <a:endParaRPr lang="en-US" sz="3600" b="1" dirty="0"/>
          </a:p>
        </p:txBody>
      </p:sp>
      <p:sp>
        <p:nvSpPr>
          <p:cNvPr id="4" name="Content Placeholder 3"/>
          <p:cNvSpPr>
            <a:spLocks noGrp="1"/>
          </p:cNvSpPr>
          <p:nvPr>
            <p:ph idx="1"/>
          </p:nvPr>
        </p:nvSpPr>
        <p:spPr>
          <a:xfrm>
            <a:off x="228600" y="762000"/>
            <a:ext cx="8763000" cy="5715000"/>
          </a:xfrm>
        </p:spPr>
        <p:txBody>
          <a:bodyPr>
            <a:normAutofit fontScale="92500" lnSpcReduction="10000"/>
          </a:bodyPr>
          <a:lstStyle/>
          <a:p>
            <a:r>
              <a:rPr lang="en-US" dirty="0">
                <a:latin typeface="+mj-lt"/>
                <a:ea typeface="Cambria" panose="02040503050406030204" pitchFamily="18" charset="0"/>
              </a:rPr>
              <a:t>But it was another element in Roman religion that eventually became the reason for persecution.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This </a:t>
            </a:r>
            <a:r>
              <a:rPr lang="en-US" dirty="0">
                <a:latin typeface="+mj-lt"/>
                <a:ea typeface="Cambria" panose="02040503050406030204" pitchFamily="18" charset="0"/>
              </a:rPr>
              <a:t>was the worship of the ruling emperor.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Roman </a:t>
            </a:r>
            <a:r>
              <a:rPr lang="en-US" dirty="0">
                <a:latin typeface="+mj-lt"/>
                <a:ea typeface="Cambria" panose="02040503050406030204" pitchFamily="18" charset="0"/>
              </a:rPr>
              <a:t>authorities saw this as a means of unity and a test of loyalty.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To </a:t>
            </a:r>
            <a:r>
              <a:rPr lang="en-US" dirty="0">
                <a:latin typeface="+mj-lt"/>
                <a:ea typeface="Cambria" panose="02040503050406030204" pitchFamily="18" charset="0"/>
              </a:rPr>
              <a:t>refuse to burn incense before the emperor’s image was a sign of </a:t>
            </a:r>
            <a:r>
              <a:rPr lang="en-US" b="1" i="1" dirty="0">
                <a:latin typeface="+mj-lt"/>
                <a:ea typeface="Cambria" panose="02040503050406030204" pitchFamily="18" charset="0"/>
              </a:rPr>
              <a:t>treason</a:t>
            </a:r>
            <a:r>
              <a:rPr lang="en-US" dirty="0">
                <a:latin typeface="+mj-lt"/>
                <a:ea typeface="Cambria" panose="02040503050406030204" pitchFamily="18" charset="0"/>
              </a:rPr>
              <a:t> </a:t>
            </a:r>
            <a:r>
              <a:rPr lang="en-US" dirty="0" smtClean="0">
                <a:latin typeface="+mj-lt"/>
                <a:ea typeface="Cambria" panose="02040503050406030204" pitchFamily="18" charset="0"/>
              </a:rPr>
              <a:t>or, </a:t>
            </a:r>
            <a:r>
              <a:rPr lang="en-US" dirty="0">
                <a:latin typeface="+mj-lt"/>
                <a:ea typeface="Cambria" panose="02040503050406030204" pitchFamily="18" charset="0"/>
              </a:rPr>
              <a:t>at the very </a:t>
            </a:r>
            <a:r>
              <a:rPr lang="en-US" dirty="0" smtClean="0">
                <a:latin typeface="+mj-lt"/>
                <a:ea typeface="Cambria" panose="02040503050406030204" pitchFamily="18" charset="0"/>
              </a:rPr>
              <a:t>least, </a:t>
            </a:r>
            <a:r>
              <a:rPr lang="en-US" dirty="0">
                <a:latin typeface="+mj-lt"/>
                <a:ea typeface="Cambria" panose="02040503050406030204" pitchFamily="18" charset="0"/>
              </a:rPr>
              <a:t>of </a:t>
            </a:r>
            <a:r>
              <a:rPr lang="en-US" b="1" i="1" dirty="0">
                <a:latin typeface="+mj-lt"/>
                <a:ea typeface="Cambria" panose="02040503050406030204" pitchFamily="18" charset="0"/>
              </a:rPr>
              <a:t>disloyalty</a:t>
            </a:r>
            <a:r>
              <a:rPr lang="en-US" dirty="0">
                <a:latin typeface="+mj-lt"/>
                <a:ea typeface="Cambria" panose="02040503050406030204" pitchFamily="18" charset="0"/>
              </a:rPr>
              <a:t>.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When </a:t>
            </a:r>
            <a:r>
              <a:rPr lang="en-US" dirty="0">
                <a:latin typeface="+mj-lt"/>
                <a:ea typeface="Cambria" panose="02040503050406030204" pitchFamily="18" charset="0"/>
              </a:rPr>
              <a:t>Christians refused to burn incense before the emperor’s image, they did so as a witness to their faith; but the authorities condemned them as disloyal and seditious people</a:t>
            </a:r>
            <a:r>
              <a:rPr lang="en-US" dirty="0" smtClean="0">
                <a:latin typeface="+mj-lt"/>
                <a:ea typeface="Cambria" panose="02040503050406030204" pitchFamily="18" charset="0"/>
              </a:rPr>
              <a: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p.22 </a:t>
            </a:r>
            <a:endParaRPr lang="en-US" sz="1600" dirty="0"/>
          </a:p>
        </p:txBody>
      </p:sp>
    </p:spTree>
    <p:extLst>
      <p:ext uri="{BB962C8B-B14F-4D97-AF65-F5344CB8AC3E}">
        <p14:creationId xmlns:p14="http://schemas.microsoft.com/office/powerpoint/2010/main" val="408307199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609600" y="0"/>
            <a:ext cx="7772400" cy="1470025"/>
          </a:xfrm>
        </p:spPr>
        <p:txBody>
          <a:bodyPr/>
          <a:lstStyle/>
          <a:p>
            <a:r>
              <a:rPr lang="en-US" b="1" dirty="0"/>
              <a:t>*Pliny the Younger </a:t>
            </a:r>
            <a:r>
              <a:rPr lang="en-US" b="1" dirty="0" smtClean="0"/>
              <a:t/>
            </a:r>
            <a:br>
              <a:rPr lang="en-US" b="1" dirty="0" smtClean="0"/>
            </a:br>
            <a:r>
              <a:rPr lang="en-US" b="1" dirty="0" smtClean="0"/>
              <a:t>Writing to </a:t>
            </a:r>
            <a:r>
              <a:rPr lang="en-US" b="1" dirty="0"/>
              <a:t>the Emperor Trajan</a:t>
            </a:r>
            <a:endParaRPr lang="en-US" dirty="0"/>
          </a:p>
        </p:txBody>
      </p:sp>
      <p:sp>
        <p:nvSpPr>
          <p:cNvPr id="5" name="Subtitle 4"/>
          <p:cNvSpPr>
            <a:spLocks noGrp="1"/>
          </p:cNvSpPr>
          <p:nvPr>
            <p:ph type="subTitle" idx="1"/>
          </p:nvPr>
        </p:nvSpPr>
        <p:spPr>
          <a:xfrm>
            <a:off x="457200" y="1524000"/>
            <a:ext cx="7924800" cy="1905000"/>
          </a:xfrm>
        </p:spPr>
        <p:txBody>
          <a:bodyPr>
            <a:noAutofit/>
          </a:bodyPr>
          <a:lstStyle/>
          <a:p>
            <a:pPr algn="l"/>
            <a:r>
              <a:rPr lang="en-US" sz="2800" dirty="0">
                <a:solidFill>
                  <a:schemeClr val="tx1"/>
                </a:solidFill>
                <a:ea typeface="Cambria" panose="02040503050406030204" pitchFamily="18" charset="0"/>
              </a:rPr>
              <a:t>In </a:t>
            </a:r>
            <a:r>
              <a:rPr lang="en-US" sz="2800" dirty="0" smtClean="0">
                <a:solidFill>
                  <a:schemeClr val="tx1"/>
                </a:solidFill>
                <a:ea typeface="Cambria" panose="02040503050406030204" pitchFamily="18" charset="0"/>
              </a:rPr>
              <a:t>AD </a:t>
            </a:r>
            <a:r>
              <a:rPr lang="en-US" sz="2800" dirty="0">
                <a:solidFill>
                  <a:schemeClr val="tx1"/>
                </a:solidFill>
                <a:ea typeface="Cambria" panose="02040503050406030204" pitchFamily="18" charset="0"/>
              </a:rPr>
              <a:t>112, </a:t>
            </a:r>
            <a:r>
              <a:rPr lang="en-US" sz="2800" dirty="0">
                <a:solidFill>
                  <a:schemeClr val="tx1"/>
                </a:solidFill>
                <a:ea typeface="Cambria" panose="02040503050406030204" pitchFamily="18" charset="0"/>
              </a:rPr>
              <a:t>a lawyer, author, and magistrate of Ancient Rome </a:t>
            </a:r>
            <a:r>
              <a:rPr lang="en-US" sz="2800" dirty="0" smtClean="0">
                <a:solidFill>
                  <a:schemeClr val="tx1"/>
                </a:solidFill>
                <a:ea typeface="Cambria" panose="02040503050406030204" pitchFamily="18" charset="0"/>
              </a:rPr>
              <a:t>named </a:t>
            </a:r>
            <a:r>
              <a:rPr lang="en-US" sz="2800" b="1" i="1" dirty="0" smtClean="0">
                <a:solidFill>
                  <a:schemeClr val="tx1"/>
                </a:solidFill>
                <a:ea typeface="Cambria" panose="02040503050406030204" pitchFamily="18" charset="0"/>
              </a:rPr>
              <a:t>Pliny </a:t>
            </a:r>
            <a:r>
              <a:rPr lang="en-US" sz="2800" b="1" i="1" dirty="0">
                <a:solidFill>
                  <a:schemeClr val="tx1"/>
                </a:solidFill>
                <a:ea typeface="Cambria" panose="02040503050406030204" pitchFamily="18" charset="0"/>
              </a:rPr>
              <a:t>the Younger </a:t>
            </a:r>
            <a:r>
              <a:rPr lang="en-US" sz="2800" dirty="0">
                <a:solidFill>
                  <a:schemeClr val="tx1"/>
                </a:solidFill>
                <a:ea typeface="Cambria" panose="02040503050406030204" pitchFamily="18" charset="0"/>
              </a:rPr>
              <a:t>(62–c.113) </a:t>
            </a:r>
            <a:r>
              <a:rPr lang="en-US" sz="2800" dirty="0" smtClean="0">
                <a:solidFill>
                  <a:schemeClr val="tx1"/>
                </a:solidFill>
                <a:ea typeface="Cambria" panose="02040503050406030204" pitchFamily="18" charset="0"/>
              </a:rPr>
              <a:t>wrote </a:t>
            </a:r>
            <a:r>
              <a:rPr lang="en-US" sz="2800" dirty="0">
                <a:solidFill>
                  <a:schemeClr val="tx1"/>
                </a:solidFill>
                <a:ea typeface="Cambria" panose="02040503050406030204" pitchFamily="18" charset="0"/>
              </a:rPr>
              <a:t>to the Emperor Trajan for advice on how to deal with </a:t>
            </a:r>
            <a:r>
              <a:rPr lang="en-US" sz="2800" dirty="0" smtClean="0">
                <a:solidFill>
                  <a:schemeClr val="tx1"/>
                </a:solidFill>
                <a:ea typeface="Cambria" panose="02040503050406030204" pitchFamily="18" charset="0"/>
              </a:rPr>
              <a:t>Christians in Bithynia.</a:t>
            </a:r>
            <a:endParaRPr lang="en-US" sz="28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83614" y="3921511"/>
            <a:ext cx="1811338" cy="25979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457201" y="6519446"/>
            <a:ext cx="8305800" cy="338554"/>
          </a:xfrm>
          <a:prstGeom prst="rect">
            <a:avLst/>
          </a:prstGeom>
          <a:noFill/>
        </p:spPr>
        <p:txBody>
          <a:bodyPr wrap="square" rtlCol="0">
            <a:spAutoFit/>
          </a:bodyPr>
          <a:lstStyle/>
          <a:p>
            <a:r>
              <a:rPr lang="en-US" sz="1600" dirty="0"/>
              <a:t>*Pliny the Younger, </a:t>
            </a:r>
            <a:r>
              <a:rPr lang="en-US" sz="1600" i="1" dirty="0"/>
              <a:t>Letters</a:t>
            </a:r>
            <a:r>
              <a:rPr lang="en-US" sz="1600" dirty="0"/>
              <a:t> 10.96-97 - </a:t>
            </a:r>
            <a:r>
              <a:rPr lang="en-US" sz="1600" dirty="0">
                <a:hlinkClick r:id="rId3"/>
              </a:rPr>
              <a:t>http://</a:t>
            </a:r>
            <a:r>
              <a:rPr lang="en-US" sz="1600" dirty="0" smtClean="0">
                <a:hlinkClick r:id="rId3"/>
              </a:rPr>
              <a:t>www.earlychristianwritings.com/text/pliny.html</a:t>
            </a:r>
            <a:endParaRPr lang="en-US" sz="1600" dirty="0"/>
          </a:p>
        </p:txBody>
      </p:sp>
      <p:sp>
        <p:nvSpPr>
          <p:cNvPr id="6" name="TextBox 5"/>
          <p:cNvSpPr txBox="1"/>
          <p:nvPr/>
        </p:nvSpPr>
        <p:spPr>
          <a:xfrm>
            <a:off x="6183614" y="3521401"/>
            <a:ext cx="1811338" cy="400110"/>
          </a:xfrm>
          <a:prstGeom prst="rect">
            <a:avLst/>
          </a:prstGeom>
          <a:noFill/>
          <a:ln w="25400">
            <a:solidFill>
              <a:schemeClr val="accent1"/>
            </a:solidFill>
          </a:ln>
        </p:spPr>
        <p:txBody>
          <a:bodyPr wrap="square" rtlCol="0">
            <a:spAutoFit/>
          </a:bodyPr>
          <a:lstStyle/>
          <a:p>
            <a:pPr algn="ctr"/>
            <a:r>
              <a:rPr lang="en-US" sz="2000" b="1" dirty="0" smtClean="0"/>
              <a:t>Trajan (53-117)</a:t>
            </a:r>
            <a:endParaRPr lang="en-US" sz="2000" b="1" dirty="0"/>
          </a:p>
        </p:txBody>
      </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521401"/>
            <a:ext cx="4478446" cy="29980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9" name="Straight Arrow Connector 8"/>
          <p:cNvCxnSpPr/>
          <p:nvPr/>
        </p:nvCxnSpPr>
        <p:spPr>
          <a:xfrm flipH="1">
            <a:off x="4038600" y="3200400"/>
            <a:ext cx="228600" cy="2133600"/>
          </a:xfrm>
          <a:prstGeom prst="straightConnector1">
            <a:avLst/>
          </a:prstGeom>
          <a:ln w="25400">
            <a:solidFill>
              <a:srgbClr val="FF0000"/>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825599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029"/>
                                        </p:tgtEl>
                                        <p:attrNameLst>
                                          <p:attrName>style.visibility</p:attrName>
                                        </p:attrNameLst>
                                      </p:cBhvr>
                                      <p:to>
                                        <p:strVal val="visible"/>
                                      </p:to>
                                    </p:set>
                                    <p:animEffect transition="in" filter="fade">
                                      <p:cBhvr>
                                        <p:cTn id="14" dur="500"/>
                                        <p:tgtEl>
                                          <p:spTgt spid="1029"/>
                                        </p:tgtEl>
                                      </p:cBhvr>
                                    </p:animEffect>
                                  </p:childTnLst>
                                </p:cTn>
                              </p:par>
                            </p:childTnLst>
                          </p:cTn>
                        </p:par>
                        <p:par>
                          <p:cTn id="15" fill="hold">
                            <p:stCondLst>
                              <p:cond delay="500"/>
                            </p:stCondLst>
                            <p:childTnLst>
                              <p:par>
                                <p:cTn id="16" presetID="22" presetClass="entr" presetSubtype="1"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up)">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par>
                                <p:cTn id="24" presetID="10" presetClass="entr" presetSubtype="0" fill="hold" nodeType="withEffect">
                                  <p:stCondLst>
                                    <p:cond delay="0"/>
                                  </p:stCondLst>
                                  <p:childTnLst>
                                    <p:set>
                                      <p:cBhvr>
                                        <p:cTn id="25" dur="1" fill="hold">
                                          <p:stCondLst>
                                            <p:cond delay="0"/>
                                          </p:stCondLst>
                                        </p:cTn>
                                        <p:tgtEl>
                                          <p:spTgt spid="1026"/>
                                        </p:tgtEl>
                                        <p:attrNameLst>
                                          <p:attrName>style.visibility</p:attrName>
                                        </p:attrNameLst>
                                      </p:cBhvr>
                                      <p:to>
                                        <p:strVal val="visible"/>
                                      </p:to>
                                    </p:set>
                                    <p:animEffect transition="in" filter="fade">
                                      <p:cBhvr>
                                        <p:cTn id="26"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*Pliny the Younger to the Emperor Trajan</a:t>
            </a:r>
          </a:p>
        </p:txBody>
      </p:sp>
      <p:sp>
        <p:nvSpPr>
          <p:cNvPr id="4" name="Content Placeholder 3"/>
          <p:cNvSpPr>
            <a:spLocks noGrp="1"/>
          </p:cNvSpPr>
          <p:nvPr>
            <p:ph idx="1"/>
          </p:nvPr>
        </p:nvSpPr>
        <p:spPr>
          <a:xfrm>
            <a:off x="228600" y="762000"/>
            <a:ext cx="8763000" cy="5715000"/>
          </a:xfrm>
        </p:spPr>
        <p:txBody>
          <a:bodyPr>
            <a:normAutofit fontScale="85000" lnSpcReduction="10000"/>
          </a:bodyPr>
          <a:lstStyle/>
          <a:p>
            <a:r>
              <a:rPr lang="en-US" i="1" dirty="0" smtClean="0">
                <a:latin typeface="Cambria" panose="02040503050406030204" pitchFamily="18" charset="0"/>
                <a:ea typeface="Cambria" panose="02040503050406030204" pitchFamily="18" charset="0"/>
              </a:rPr>
              <a:t>It </a:t>
            </a:r>
            <a:r>
              <a:rPr lang="en-US" i="1" dirty="0">
                <a:latin typeface="Cambria" panose="02040503050406030204" pitchFamily="18" charset="0"/>
                <a:ea typeface="Cambria" panose="02040503050406030204" pitchFamily="18" charset="0"/>
              </a:rPr>
              <a:t>is my practice, my lord, to refer to you all matters concerning which I am in doubt. For who can better give guidance to my hesitation or inform my ignorance? </a:t>
            </a:r>
            <a:endParaRPr lang="en-US" i="1" dirty="0" smtClean="0">
              <a:latin typeface="Cambria" panose="02040503050406030204" pitchFamily="18" charset="0"/>
              <a:ea typeface="Cambria" panose="02040503050406030204" pitchFamily="18" charset="0"/>
            </a:endParaRPr>
          </a:p>
          <a:p>
            <a:r>
              <a:rPr lang="en-US" i="1" dirty="0" smtClean="0">
                <a:latin typeface="Cambria" panose="02040503050406030204" pitchFamily="18" charset="0"/>
                <a:ea typeface="Cambria" panose="02040503050406030204" pitchFamily="18" charset="0"/>
              </a:rPr>
              <a:t>I </a:t>
            </a:r>
            <a:r>
              <a:rPr lang="en-US" i="1" dirty="0">
                <a:latin typeface="Cambria" panose="02040503050406030204" pitchFamily="18" charset="0"/>
                <a:ea typeface="Cambria" panose="02040503050406030204" pitchFamily="18" charset="0"/>
              </a:rPr>
              <a:t>have never participated in trials of Christians. I therefore do not know what offenses it is the practice to punish or investigate, and to what extent. And I have been not a little hesitant as </a:t>
            </a:r>
            <a:r>
              <a:rPr lang="en-US" i="1" dirty="0" smtClean="0">
                <a:latin typeface="Cambria" panose="02040503050406030204" pitchFamily="18" charset="0"/>
                <a:ea typeface="Cambria" panose="02040503050406030204" pitchFamily="18" charset="0"/>
              </a:rPr>
              <a:t>to: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Whether </a:t>
            </a:r>
            <a:r>
              <a:rPr lang="en-US" i="1" dirty="0">
                <a:latin typeface="Cambria" panose="02040503050406030204" pitchFamily="18" charset="0"/>
                <a:ea typeface="Cambria" panose="02040503050406030204" pitchFamily="18" charset="0"/>
              </a:rPr>
              <a:t>there should be any distinction on account of age or no difference between the very young and the more mature; </a:t>
            </a:r>
            <a:endParaRPr lang="en-US" i="1" dirty="0" smtClean="0">
              <a:latin typeface="Cambria" panose="02040503050406030204" pitchFamily="18" charset="0"/>
              <a:ea typeface="Cambria" panose="02040503050406030204" pitchFamily="18" charset="0"/>
            </a:endParaRPr>
          </a:p>
          <a:p>
            <a:pPr lvl="1"/>
            <a:r>
              <a:rPr lang="en-US" i="1" dirty="0">
                <a:latin typeface="Cambria" panose="02040503050406030204" pitchFamily="18" charset="0"/>
                <a:ea typeface="Cambria" panose="02040503050406030204" pitchFamily="18" charset="0"/>
              </a:rPr>
              <a:t>W</a:t>
            </a:r>
            <a:r>
              <a:rPr lang="en-US" i="1" dirty="0" smtClean="0">
                <a:latin typeface="Cambria" panose="02040503050406030204" pitchFamily="18" charset="0"/>
                <a:ea typeface="Cambria" panose="02040503050406030204" pitchFamily="18" charset="0"/>
              </a:rPr>
              <a:t>hether </a:t>
            </a:r>
            <a:r>
              <a:rPr lang="en-US" i="1" dirty="0">
                <a:latin typeface="Cambria" panose="02040503050406030204" pitchFamily="18" charset="0"/>
                <a:ea typeface="Cambria" panose="02040503050406030204" pitchFamily="18" charset="0"/>
              </a:rPr>
              <a:t>pardon is to be granted for repentance, or, if a man has once been a Christian, it does him no good to have ceased to be one; </a:t>
            </a:r>
            <a:endParaRPr lang="en-US" i="1" dirty="0" smtClean="0">
              <a:latin typeface="Cambria" panose="02040503050406030204" pitchFamily="18" charset="0"/>
              <a:ea typeface="Cambria" panose="02040503050406030204" pitchFamily="18" charset="0"/>
            </a:endParaRPr>
          </a:p>
          <a:p>
            <a:pPr lvl="1"/>
            <a:r>
              <a:rPr lang="en-US" i="1" dirty="0">
                <a:latin typeface="Cambria" panose="02040503050406030204" pitchFamily="18" charset="0"/>
                <a:ea typeface="Cambria" panose="02040503050406030204" pitchFamily="18" charset="0"/>
              </a:rPr>
              <a:t>W</a:t>
            </a:r>
            <a:r>
              <a:rPr lang="en-US" i="1" dirty="0" smtClean="0">
                <a:latin typeface="Cambria" panose="02040503050406030204" pitchFamily="18" charset="0"/>
                <a:ea typeface="Cambria" panose="02040503050406030204" pitchFamily="18" charset="0"/>
              </a:rPr>
              <a:t>hether </a:t>
            </a:r>
            <a:r>
              <a:rPr lang="en-US" i="1" dirty="0">
                <a:latin typeface="Cambria" panose="02040503050406030204" pitchFamily="18" charset="0"/>
                <a:ea typeface="Cambria" panose="02040503050406030204" pitchFamily="18" charset="0"/>
              </a:rPr>
              <a:t>the name itself, even without offenses, or only the offenses associated with the name are to be punished.</a:t>
            </a:r>
            <a:endParaRPr lang="en-US" i="1" dirty="0" smtClean="0">
              <a:latin typeface="Cambria" panose="02040503050406030204" pitchFamily="18" charset="0"/>
              <a:ea typeface="Cambria" panose="02040503050406030204" pitchFamily="18" charset="0"/>
            </a:endParaRPr>
          </a:p>
        </p:txBody>
      </p:sp>
      <p:sp>
        <p:nvSpPr>
          <p:cNvPr id="2" name="TextBox 1"/>
          <p:cNvSpPr txBox="1"/>
          <p:nvPr/>
        </p:nvSpPr>
        <p:spPr>
          <a:xfrm>
            <a:off x="0" y="6519446"/>
            <a:ext cx="9144000" cy="584775"/>
          </a:xfrm>
          <a:prstGeom prst="rect">
            <a:avLst/>
          </a:prstGeom>
          <a:noFill/>
        </p:spPr>
        <p:txBody>
          <a:bodyPr wrap="square" rtlCol="0">
            <a:spAutoFit/>
          </a:bodyPr>
          <a:lstStyle/>
          <a:p>
            <a:r>
              <a:rPr lang="en-US" sz="1600" dirty="0"/>
              <a:t>*Pliny the Younger, </a:t>
            </a:r>
            <a:r>
              <a:rPr lang="en-US" sz="1600" i="1" dirty="0"/>
              <a:t>Letters</a:t>
            </a:r>
            <a:r>
              <a:rPr lang="en-US" sz="1600" dirty="0"/>
              <a:t> 10.96-97 - </a:t>
            </a:r>
            <a:r>
              <a:rPr lang="en-US" sz="1600" dirty="0">
                <a:hlinkClick r:id="rId3"/>
              </a:rPr>
              <a:t>http://</a:t>
            </a:r>
            <a:r>
              <a:rPr lang="en-US" sz="1600" dirty="0" smtClean="0">
                <a:hlinkClick r:id="rId3"/>
              </a:rPr>
              <a:t>www.earlychristianwritings.com/text/pliny.html</a:t>
            </a:r>
            <a:endParaRPr lang="en-US" sz="1600" dirty="0" smtClean="0"/>
          </a:p>
          <a:p>
            <a:endParaRPr lang="en-US" sz="1600" dirty="0"/>
          </a:p>
        </p:txBody>
      </p:sp>
    </p:spTree>
    <p:extLst>
      <p:ext uri="{BB962C8B-B14F-4D97-AF65-F5344CB8AC3E}">
        <p14:creationId xmlns:p14="http://schemas.microsoft.com/office/powerpoint/2010/main" val="284508835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Brief Review</a:t>
            </a:r>
            <a:endParaRPr lang="en-US" b="1" dirty="0"/>
          </a:p>
        </p:txBody>
      </p:sp>
      <p:sp>
        <p:nvSpPr>
          <p:cNvPr id="4" name="Content Placeholder 3"/>
          <p:cNvSpPr>
            <a:spLocks noGrp="1"/>
          </p:cNvSpPr>
          <p:nvPr>
            <p:ph idx="1"/>
          </p:nvPr>
        </p:nvSpPr>
        <p:spPr>
          <a:xfrm>
            <a:off x="457200" y="838200"/>
            <a:ext cx="8229600" cy="5943600"/>
          </a:xfrm>
        </p:spPr>
        <p:txBody>
          <a:bodyPr>
            <a:normAutofit/>
          </a:bodyPr>
          <a:lstStyle/>
          <a:p>
            <a:r>
              <a:rPr lang="en-US" dirty="0"/>
              <a:t>Last week we began </a:t>
            </a:r>
            <a:r>
              <a:rPr lang="en-US" dirty="0" smtClean="0"/>
              <a:t>looking at a </a:t>
            </a:r>
            <a:r>
              <a:rPr lang="en-US" dirty="0"/>
              <a:t>broad overview of the historical and geographical setting in which the NT took place</a:t>
            </a:r>
            <a:r>
              <a:rPr lang="en-US" dirty="0" smtClean="0"/>
              <a:t>.</a:t>
            </a:r>
          </a:p>
          <a:p>
            <a:r>
              <a:rPr lang="en-US" dirty="0" smtClean="0"/>
              <a:t>We saw that the NT Christian Church was born in a small strip of land on the eastern shore of the Mediterranean know as Palestine.</a:t>
            </a:r>
          </a:p>
          <a:p>
            <a:r>
              <a:rPr lang="en-US" dirty="0" smtClean="0"/>
              <a:t>We saw that, over the centuries, because of its central and strategic location, Palestine was frequently conquered and occupied by larger imperial powers.</a:t>
            </a:r>
            <a:endParaRPr lang="en-US" dirty="0"/>
          </a:p>
          <a:p>
            <a:pPr lvl="0"/>
            <a:endParaRPr lang="en-US" dirty="0"/>
          </a:p>
          <a:p>
            <a:endParaRPr lang="en-US" dirty="0"/>
          </a:p>
        </p:txBody>
      </p:sp>
    </p:spTree>
    <p:extLst>
      <p:ext uri="{BB962C8B-B14F-4D97-AF65-F5344CB8AC3E}">
        <p14:creationId xmlns:p14="http://schemas.microsoft.com/office/powerpoint/2010/main" val="14763205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*Pliny the Younger to the Emperor Trajan</a:t>
            </a:r>
          </a:p>
        </p:txBody>
      </p:sp>
      <p:sp>
        <p:nvSpPr>
          <p:cNvPr id="4" name="Content Placeholder 3"/>
          <p:cNvSpPr>
            <a:spLocks noGrp="1"/>
          </p:cNvSpPr>
          <p:nvPr>
            <p:ph idx="1"/>
          </p:nvPr>
        </p:nvSpPr>
        <p:spPr>
          <a:xfrm>
            <a:off x="228600" y="762000"/>
            <a:ext cx="8763000" cy="5715000"/>
          </a:xfrm>
        </p:spPr>
        <p:txBody>
          <a:bodyPr>
            <a:normAutofit fontScale="92500" lnSpcReduction="10000"/>
          </a:bodyPr>
          <a:lstStyle/>
          <a:p>
            <a:r>
              <a:rPr lang="en-US" i="1" dirty="0">
                <a:latin typeface="Cambria" panose="02040503050406030204" pitchFamily="18" charset="0"/>
                <a:ea typeface="Cambria" panose="02040503050406030204" pitchFamily="18" charset="0"/>
              </a:rPr>
              <a:t>Meanwhile, in the case of those who were denounced to me as Christians, I have observed the following procedure: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I </a:t>
            </a:r>
            <a:r>
              <a:rPr lang="en-US" i="1" dirty="0">
                <a:latin typeface="Cambria" panose="02040503050406030204" pitchFamily="18" charset="0"/>
                <a:ea typeface="Cambria" panose="02040503050406030204" pitchFamily="18" charset="0"/>
              </a:rPr>
              <a:t>interrogated these as to whether they were Christians; </a:t>
            </a:r>
            <a:endParaRPr lang="en-US" i="1" dirty="0" smtClean="0">
              <a:latin typeface="Cambria" panose="02040503050406030204" pitchFamily="18" charset="0"/>
              <a:ea typeface="Cambria" panose="02040503050406030204" pitchFamily="18" charset="0"/>
            </a:endParaRPr>
          </a:p>
          <a:p>
            <a:pPr lvl="1"/>
            <a:r>
              <a:rPr lang="en-US" i="1" dirty="0">
                <a:latin typeface="Cambria" panose="02040503050406030204" pitchFamily="18" charset="0"/>
                <a:ea typeface="Cambria" panose="02040503050406030204" pitchFamily="18" charset="0"/>
              </a:rPr>
              <a:t>T</a:t>
            </a:r>
            <a:r>
              <a:rPr lang="en-US" i="1" dirty="0" smtClean="0">
                <a:latin typeface="Cambria" panose="02040503050406030204" pitchFamily="18" charset="0"/>
                <a:ea typeface="Cambria" panose="02040503050406030204" pitchFamily="18" charset="0"/>
              </a:rPr>
              <a:t>hose </a:t>
            </a:r>
            <a:r>
              <a:rPr lang="en-US" i="1" dirty="0">
                <a:latin typeface="Cambria" panose="02040503050406030204" pitchFamily="18" charset="0"/>
                <a:ea typeface="Cambria" panose="02040503050406030204" pitchFamily="18" charset="0"/>
              </a:rPr>
              <a:t>who confessed I interrogated a second and a third time, threatening them with punishment; </a:t>
            </a:r>
            <a:endParaRPr lang="en-US" i="1" dirty="0" smtClean="0">
              <a:latin typeface="Cambria" panose="02040503050406030204" pitchFamily="18" charset="0"/>
              <a:ea typeface="Cambria" panose="02040503050406030204" pitchFamily="18" charset="0"/>
            </a:endParaRPr>
          </a:p>
          <a:p>
            <a:pPr lvl="1"/>
            <a:r>
              <a:rPr lang="en-US" i="1" dirty="0">
                <a:latin typeface="Cambria" panose="02040503050406030204" pitchFamily="18" charset="0"/>
                <a:ea typeface="Cambria" panose="02040503050406030204" pitchFamily="18" charset="0"/>
              </a:rPr>
              <a:t>T</a:t>
            </a:r>
            <a:r>
              <a:rPr lang="en-US" i="1" dirty="0" smtClean="0">
                <a:latin typeface="Cambria" panose="02040503050406030204" pitchFamily="18" charset="0"/>
                <a:ea typeface="Cambria" panose="02040503050406030204" pitchFamily="18" charset="0"/>
              </a:rPr>
              <a:t>hose </a:t>
            </a:r>
            <a:r>
              <a:rPr lang="en-US" i="1" dirty="0">
                <a:latin typeface="Cambria" panose="02040503050406030204" pitchFamily="18" charset="0"/>
                <a:ea typeface="Cambria" panose="02040503050406030204" pitchFamily="18" charset="0"/>
              </a:rPr>
              <a:t>who persisted I ordered executed. For I had no doubt that, whatever the nature of their creed, stubbornness and inflexible obstinacy surely deserve to be punished.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There </a:t>
            </a:r>
            <a:r>
              <a:rPr lang="en-US" i="1" dirty="0">
                <a:latin typeface="Cambria" panose="02040503050406030204" pitchFamily="18" charset="0"/>
                <a:ea typeface="Cambria" panose="02040503050406030204" pitchFamily="18" charset="0"/>
              </a:rPr>
              <a:t>were others possessed of the same folly; but because they were Roman citizens, I signed an order for them to be transferred to Rome.</a:t>
            </a:r>
          </a:p>
        </p:txBody>
      </p:sp>
      <p:sp>
        <p:nvSpPr>
          <p:cNvPr id="2" name="TextBox 1"/>
          <p:cNvSpPr txBox="1"/>
          <p:nvPr/>
        </p:nvSpPr>
        <p:spPr>
          <a:xfrm>
            <a:off x="0" y="6519446"/>
            <a:ext cx="9144000" cy="584775"/>
          </a:xfrm>
          <a:prstGeom prst="rect">
            <a:avLst/>
          </a:prstGeom>
          <a:noFill/>
        </p:spPr>
        <p:txBody>
          <a:bodyPr wrap="square" rtlCol="0">
            <a:spAutoFit/>
          </a:bodyPr>
          <a:lstStyle/>
          <a:p>
            <a:r>
              <a:rPr lang="en-US" sz="1600" dirty="0"/>
              <a:t>*Pliny the Younger, </a:t>
            </a:r>
            <a:r>
              <a:rPr lang="en-US" sz="1600" i="1" dirty="0"/>
              <a:t>Letters</a:t>
            </a:r>
            <a:r>
              <a:rPr lang="en-US" sz="1600" dirty="0"/>
              <a:t> 10.96-97 - </a:t>
            </a:r>
            <a:r>
              <a:rPr lang="en-US" sz="1600" dirty="0">
                <a:hlinkClick r:id="rId3"/>
              </a:rPr>
              <a:t>http://www.earlychristianwritings.com/text/pliny.html</a:t>
            </a:r>
            <a:endParaRPr lang="en-US" sz="1600" dirty="0"/>
          </a:p>
          <a:p>
            <a:pPr lvl="0"/>
            <a:endParaRPr lang="en-US" sz="1600" dirty="0"/>
          </a:p>
        </p:txBody>
      </p:sp>
    </p:spTree>
    <p:extLst>
      <p:ext uri="{BB962C8B-B14F-4D97-AF65-F5344CB8AC3E}">
        <p14:creationId xmlns:p14="http://schemas.microsoft.com/office/powerpoint/2010/main" val="210883246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*Pliny the Younger to the Emperor Trajan</a:t>
            </a:r>
          </a:p>
        </p:txBody>
      </p:sp>
      <p:sp>
        <p:nvSpPr>
          <p:cNvPr id="4" name="Content Placeholder 3"/>
          <p:cNvSpPr>
            <a:spLocks noGrp="1"/>
          </p:cNvSpPr>
          <p:nvPr>
            <p:ph idx="1"/>
          </p:nvPr>
        </p:nvSpPr>
        <p:spPr>
          <a:xfrm>
            <a:off x="228600" y="762000"/>
            <a:ext cx="8763000" cy="5715000"/>
          </a:xfrm>
        </p:spPr>
        <p:txBody>
          <a:bodyPr>
            <a:normAutofit fontScale="85000" lnSpcReduction="10000"/>
          </a:bodyPr>
          <a:lstStyle/>
          <a:p>
            <a:r>
              <a:rPr lang="en-US" i="1" dirty="0">
                <a:latin typeface="Cambria" panose="02040503050406030204" pitchFamily="18" charset="0"/>
                <a:ea typeface="Cambria" panose="02040503050406030204" pitchFamily="18" charset="0"/>
              </a:rPr>
              <a:t>Soon accusations spread, as usually happens, because of the proceedings going on, and several incidents </a:t>
            </a:r>
            <a:r>
              <a:rPr lang="en-US" i="1" dirty="0" smtClean="0">
                <a:latin typeface="Cambria" panose="02040503050406030204" pitchFamily="18" charset="0"/>
                <a:ea typeface="Cambria" panose="02040503050406030204" pitchFamily="18" charset="0"/>
              </a:rPr>
              <a:t>occurred: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An </a:t>
            </a:r>
            <a:r>
              <a:rPr lang="en-US" i="1" dirty="0">
                <a:latin typeface="Cambria" panose="02040503050406030204" pitchFamily="18" charset="0"/>
                <a:ea typeface="Cambria" panose="02040503050406030204" pitchFamily="18" charset="0"/>
              </a:rPr>
              <a:t>anonymous document was published containing the names of many persons.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Those </a:t>
            </a:r>
            <a:r>
              <a:rPr lang="en-US" i="1" dirty="0">
                <a:latin typeface="Cambria" panose="02040503050406030204" pitchFamily="18" charset="0"/>
                <a:ea typeface="Cambria" panose="02040503050406030204" pitchFamily="18" charset="0"/>
              </a:rPr>
              <a:t>who denied that they were or had been Christians, when they invoked the gods in words dictated by me, offered prayer with incense and wine to your image, which I had ordered to be brought for this purpose together with statues of the gods, and moreover cursed Christ--none of which those who are really Christians, it is said, can be forced to do--these I thought should be discharged.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Others </a:t>
            </a:r>
            <a:r>
              <a:rPr lang="en-US" i="1" dirty="0">
                <a:latin typeface="Cambria" panose="02040503050406030204" pitchFamily="18" charset="0"/>
                <a:ea typeface="Cambria" panose="02040503050406030204" pitchFamily="18" charset="0"/>
              </a:rPr>
              <a:t>named by the informer declared that they were Christians, but then denied it, asserting that they had been but had ceased to be, some three years before, others many years, some as much as twenty-five years. They all worshipped your image and the statues of the gods, and cursed Christ.</a:t>
            </a:r>
          </a:p>
        </p:txBody>
      </p:sp>
      <p:sp>
        <p:nvSpPr>
          <p:cNvPr id="2" name="TextBox 1"/>
          <p:cNvSpPr txBox="1"/>
          <p:nvPr/>
        </p:nvSpPr>
        <p:spPr>
          <a:xfrm>
            <a:off x="0" y="6519446"/>
            <a:ext cx="9144000" cy="584775"/>
          </a:xfrm>
          <a:prstGeom prst="rect">
            <a:avLst/>
          </a:prstGeom>
          <a:noFill/>
        </p:spPr>
        <p:txBody>
          <a:bodyPr wrap="square" rtlCol="0">
            <a:spAutoFit/>
          </a:bodyPr>
          <a:lstStyle/>
          <a:p>
            <a:r>
              <a:rPr lang="en-US" sz="1600" dirty="0"/>
              <a:t>*Pliny the Younger, </a:t>
            </a:r>
            <a:r>
              <a:rPr lang="en-US" sz="1600" i="1" dirty="0"/>
              <a:t>Letters</a:t>
            </a:r>
            <a:r>
              <a:rPr lang="en-US" sz="1600" dirty="0"/>
              <a:t> 10.96-97 - </a:t>
            </a:r>
            <a:r>
              <a:rPr lang="en-US" sz="1600" dirty="0">
                <a:hlinkClick r:id="rId3"/>
              </a:rPr>
              <a:t>http://www.earlychristianwritings.com/text/pliny.html</a:t>
            </a:r>
            <a:endParaRPr lang="en-US" sz="1600" dirty="0"/>
          </a:p>
          <a:p>
            <a:pPr lvl="0"/>
            <a:endParaRPr lang="en-US" sz="1600" dirty="0"/>
          </a:p>
        </p:txBody>
      </p:sp>
    </p:spTree>
    <p:extLst>
      <p:ext uri="{BB962C8B-B14F-4D97-AF65-F5344CB8AC3E}">
        <p14:creationId xmlns:p14="http://schemas.microsoft.com/office/powerpoint/2010/main" val="36024358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*Pliny the Younger to the Emperor Trajan</a:t>
            </a:r>
          </a:p>
        </p:txBody>
      </p:sp>
      <p:sp>
        <p:nvSpPr>
          <p:cNvPr id="4" name="Content Placeholder 3"/>
          <p:cNvSpPr>
            <a:spLocks noGrp="1"/>
          </p:cNvSpPr>
          <p:nvPr>
            <p:ph idx="1"/>
          </p:nvPr>
        </p:nvSpPr>
        <p:spPr>
          <a:xfrm>
            <a:off x="228600" y="762000"/>
            <a:ext cx="8763000" cy="5715000"/>
          </a:xfrm>
        </p:spPr>
        <p:txBody>
          <a:bodyPr>
            <a:normAutofit fontScale="85000" lnSpcReduction="20000"/>
          </a:bodyPr>
          <a:lstStyle/>
          <a:p>
            <a:r>
              <a:rPr lang="en-US" i="1" dirty="0">
                <a:latin typeface="Cambria" panose="02040503050406030204" pitchFamily="18" charset="0"/>
                <a:ea typeface="Cambria" panose="02040503050406030204" pitchFamily="18" charset="0"/>
              </a:rPr>
              <a:t>They asserted, however, that the sum and substance of their fault or error had been </a:t>
            </a:r>
            <a:r>
              <a:rPr lang="en-US" i="1" dirty="0" smtClean="0">
                <a:latin typeface="Cambria" panose="02040503050406030204" pitchFamily="18" charset="0"/>
                <a:ea typeface="Cambria" panose="02040503050406030204" pitchFamily="18" charset="0"/>
              </a:rPr>
              <a:t>that:</a:t>
            </a:r>
          </a:p>
          <a:p>
            <a:pPr lvl="1"/>
            <a:r>
              <a:rPr lang="en-US" i="1" dirty="0" smtClean="0">
                <a:latin typeface="Cambria" panose="02040503050406030204" pitchFamily="18" charset="0"/>
                <a:ea typeface="Cambria" panose="02040503050406030204" pitchFamily="18" charset="0"/>
              </a:rPr>
              <a:t>They </a:t>
            </a:r>
            <a:r>
              <a:rPr lang="en-US" i="1" dirty="0">
                <a:latin typeface="Cambria" panose="02040503050406030204" pitchFamily="18" charset="0"/>
                <a:ea typeface="Cambria" panose="02040503050406030204" pitchFamily="18" charset="0"/>
              </a:rPr>
              <a:t>were accustomed to meet on a fixed day before dawn and sing responsively a hymn to Christ as to a god,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And </a:t>
            </a:r>
            <a:r>
              <a:rPr lang="en-US" i="1" dirty="0">
                <a:latin typeface="Cambria" panose="02040503050406030204" pitchFamily="18" charset="0"/>
                <a:ea typeface="Cambria" panose="02040503050406030204" pitchFamily="18" charset="0"/>
              </a:rPr>
              <a:t>to bind themselves by oath, not to some crime, but not to commit fraud, theft, or adultery, not falsify their trust, nor to refuse to return a trust when called upon to do so.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When </a:t>
            </a:r>
            <a:r>
              <a:rPr lang="en-US" i="1" dirty="0">
                <a:latin typeface="Cambria" panose="02040503050406030204" pitchFamily="18" charset="0"/>
                <a:ea typeface="Cambria" panose="02040503050406030204" pitchFamily="18" charset="0"/>
              </a:rPr>
              <a:t>this was over, it was their custom to depart and to assemble again to partake of food--but ordinary and innocent food.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Even </a:t>
            </a:r>
            <a:r>
              <a:rPr lang="en-US" i="1" dirty="0">
                <a:latin typeface="Cambria" panose="02040503050406030204" pitchFamily="18" charset="0"/>
                <a:ea typeface="Cambria" panose="02040503050406030204" pitchFamily="18" charset="0"/>
              </a:rPr>
              <a:t>this, they affirmed, they had ceased to do after my edict by which, in accordance with your instructions, I had forbidden political associations. </a:t>
            </a:r>
            <a:endParaRPr lang="en-US" i="1" dirty="0" smtClean="0">
              <a:latin typeface="Cambria" panose="02040503050406030204" pitchFamily="18" charset="0"/>
              <a:ea typeface="Cambria" panose="02040503050406030204" pitchFamily="18" charset="0"/>
            </a:endParaRPr>
          </a:p>
          <a:p>
            <a:r>
              <a:rPr lang="en-US" i="1" dirty="0" smtClean="0">
                <a:latin typeface="Cambria" panose="02040503050406030204" pitchFamily="18" charset="0"/>
                <a:ea typeface="Cambria" panose="02040503050406030204" pitchFamily="18" charset="0"/>
              </a:rPr>
              <a:t>Accordingly</a:t>
            </a:r>
            <a:r>
              <a:rPr lang="en-US" i="1" dirty="0">
                <a:latin typeface="Cambria" panose="02040503050406030204" pitchFamily="18" charset="0"/>
                <a:ea typeface="Cambria" panose="02040503050406030204" pitchFamily="18" charset="0"/>
              </a:rPr>
              <a:t>, I judged it all the more necessary to find out what the truth was by torturing two female slaves who were called deaconesses. But I discovered nothing else but depraved, excessive superstition.</a:t>
            </a:r>
          </a:p>
        </p:txBody>
      </p:sp>
      <p:sp>
        <p:nvSpPr>
          <p:cNvPr id="2" name="TextBox 1"/>
          <p:cNvSpPr txBox="1"/>
          <p:nvPr/>
        </p:nvSpPr>
        <p:spPr>
          <a:xfrm>
            <a:off x="0" y="6519446"/>
            <a:ext cx="9144000" cy="584775"/>
          </a:xfrm>
          <a:prstGeom prst="rect">
            <a:avLst/>
          </a:prstGeom>
          <a:noFill/>
        </p:spPr>
        <p:txBody>
          <a:bodyPr wrap="square" rtlCol="0">
            <a:spAutoFit/>
          </a:bodyPr>
          <a:lstStyle/>
          <a:p>
            <a:r>
              <a:rPr lang="en-US" sz="1600" dirty="0"/>
              <a:t>*Pliny the Younger, </a:t>
            </a:r>
            <a:r>
              <a:rPr lang="en-US" sz="1600" i="1" dirty="0"/>
              <a:t>Letters</a:t>
            </a:r>
            <a:r>
              <a:rPr lang="en-US" sz="1600" dirty="0"/>
              <a:t> 10.96-97 - </a:t>
            </a:r>
            <a:r>
              <a:rPr lang="en-US" sz="1600" dirty="0">
                <a:hlinkClick r:id="rId3"/>
              </a:rPr>
              <a:t>http://www.earlychristianwritings.com/text/pliny.html</a:t>
            </a:r>
            <a:endParaRPr lang="en-US" sz="1600" dirty="0"/>
          </a:p>
          <a:p>
            <a:pPr lvl="0"/>
            <a:endParaRPr lang="en-US" sz="1600" dirty="0"/>
          </a:p>
        </p:txBody>
      </p:sp>
    </p:spTree>
    <p:extLst>
      <p:ext uri="{BB962C8B-B14F-4D97-AF65-F5344CB8AC3E}">
        <p14:creationId xmlns:p14="http://schemas.microsoft.com/office/powerpoint/2010/main" val="386010689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*Pliny the Younger to the Emperor Trajan</a:t>
            </a:r>
          </a:p>
        </p:txBody>
      </p:sp>
      <p:sp>
        <p:nvSpPr>
          <p:cNvPr id="4" name="Content Placeholder 3"/>
          <p:cNvSpPr>
            <a:spLocks noGrp="1"/>
          </p:cNvSpPr>
          <p:nvPr>
            <p:ph idx="1"/>
          </p:nvPr>
        </p:nvSpPr>
        <p:spPr>
          <a:xfrm>
            <a:off x="228600" y="762000"/>
            <a:ext cx="8763000" cy="5715000"/>
          </a:xfrm>
        </p:spPr>
        <p:txBody>
          <a:bodyPr>
            <a:normAutofit fontScale="77500" lnSpcReduction="20000"/>
          </a:bodyPr>
          <a:lstStyle/>
          <a:p>
            <a:r>
              <a:rPr lang="en-US" i="1" dirty="0">
                <a:latin typeface="Cambria" panose="02040503050406030204" pitchFamily="18" charset="0"/>
                <a:ea typeface="Cambria" panose="02040503050406030204" pitchFamily="18" charset="0"/>
              </a:rPr>
              <a:t>I therefore postponed the investigation and hastened to consult you.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For </a:t>
            </a:r>
            <a:r>
              <a:rPr lang="en-US" i="1" dirty="0">
                <a:latin typeface="Cambria" panose="02040503050406030204" pitchFamily="18" charset="0"/>
                <a:ea typeface="Cambria" panose="02040503050406030204" pitchFamily="18" charset="0"/>
              </a:rPr>
              <a:t>the matter seemed to me to warrant consulting you, especially because of the number involved.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For </a:t>
            </a:r>
            <a:r>
              <a:rPr lang="en-US" i="1" dirty="0">
                <a:latin typeface="Cambria" panose="02040503050406030204" pitchFamily="18" charset="0"/>
                <a:ea typeface="Cambria" panose="02040503050406030204" pitchFamily="18" charset="0"/>
              </a:rPr>
              <a:t>many persons of every age, every rank, and also of both sexes are and will be endangered.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For </a:t>
            </a:r>
            <a:r>
              <a:rPr lang="en-US" i="1" dirty="0">
                <a:latin typeface="Cambria" panose="02040503050406030204" pitchFamily="18" charset="0"/>
                <a:ea typeface="Cambria" panose="02040503050406030204" pitchFamily="18" charset="0"/>
              </a:rPr>
              <a:t>the contagion of this superstition has spread not only to the cities but also to the villages and farms. </a:t>
            </a:r>
            <a:endParaRPr lang="en-US" i="1" dirty="0" smtClean="0">
              <a:latin typeface="Cambria" panose="02040503050406030204" pitchFamily="18" charset="0"/>
              <a:ea typeface="Cambria" panose="02040503050406030204" pitchFamily="18" charset="0"/>
            </a:endParaRPr>
          </a:p>
          <a:p>
            <a:r>
              <a:rPr lang="en-US" i="1" dirty="0" smtClean="0">
                <a:latin typeface="Cambria" panose="02040503050406030204" pitchFamily="18" charset="0"/>
                <a:ea typeface="Cambria" panose="02040503050406030204" pitchFamily="18" charset="0"/>
              </a:rPr>
              <a:t>But </a:t>
            </a:r>
            <a:r>
              <a:rPr lang="en-US" i="1" dirty="0">
                <a:latin typeface="Cambria" panose="02040503050406030204" pitchFamily="18" charset="0"/>
                <a:ea typeface="Cambria" panose="02040503050406030204" pitchFamily="18" charset="0"/>
              </a:rPr>
              <a:t>it seems possible to check and cure it. </a:t>
            </a:r>
            <a:endParaRPr lang="en-US" i="1" dirty="0" smtClean="0">
              <a:latin typeface="Cambria" panose="02040503050406030204" pitchFamily="18" charset="0"/>
              <a:ea typeface="Cambria" panose="02040503050406030204" pitchFamily="18" charset="0"/>
            </a:endParaRPr>
          </a:p>
          <a:p>
            <a:r>
              <a:rPr lang="en-US" i="1" dirty="0" smtClean="0">
                <a:latin typeface="Cambria" panose="02040503050406030204" pitchFamily="18" charset="0"/>
                <a:ea typeface="Cambria" panose="02040503050406030204" pitchFamily="18" charset="0"/>
              </a:rPr>
              <a:t>It </a:t>
            </a:r>
            <a:r>
              <a:rPr lang="en-US" i="1" dirty="0">
                <a:latin typeface="Cambria" panose="02040503050406030204" pitchFamily="18" charset="0"/>
                <a:ea typeface="Cambria" panose="02040503050406030204" pitchFamily="18" charset="0"/>
              </a:rPr>
              <a:t>is certainly quite clear that the temples, which had been almost deserted, have begun to be frequented, that the established religious rites, long neglected, are being resumed, and that from everywhere sacrificial animals are coming, for which until now very few purchasers could be found. </a:t>
            </a:r>
            <a:endParaRPr lang="en-US" i="1" dirty="0" smtClean="0">
              <a:latin typeface="Cambria" panose="02040503050406030204" pitchFamily="18" charset="0"/>
              <a:ea typeface="Cambria" panose="02040503050406030204" pitchFamily="18" charset="0"/>
            </a:endParaRPr>
          </a:p>
          <a:p>
            <a:r>
              <a:rPr lang="en-US" i="1" dirty="0" smtClean="0">
                <a:latin typeface="Cambria" panose="02040503050406030204" pitchFamily="18" charset="0"/>
                <a:ea typeface="Cambria" panose="02040503050406030204" pitchFamily="18" charset="0"/>
              </a:rPr>
              <a:t>Hence </a:t>
            </a:r>
            <a:r>
              <a:rPr lang="en-US" i="1" dirty="0">
                <a:latin typeface="Cambria" panose="02040503050406030204" pitchFamily="18" charset="0"/>
                <a:ea typeface="Cambria" panose="02040503050406030204" pitchFamily="18" charset="0"/>
              </a:rPr>
              <a:t>it is easy to imagine what a multitude of people can be reformed if an opportunity for repentance is afforded</a:t>
            </a:r>
            <a:r>
              <a:rPr lang="en-US" i="1" dirty="0" smtClean="0">
                <a:latin typeface="Cambria" panose="02040503050406030204" pitchFamily="18" charset="0"/>
                <a:ea typeface="Cambria" panose="02040503050406030204" pitchFamily="18" charset="0"/>
              </a:rPr>
              <a:t>.</a:t>
            </a:r>
            <a:endParaRPr lang="en-US" i="1" dirty="0">
              <a:latin typeface="Cambria" panose="02040503050406030204" pitchFamily="18" charset="0"/>
              <a:ea typeface="Cambria" panose="02040503050406030204" pitchFamily="18" charset="0"/>
            </a:endParaRPr>
          </a:p>
        </p:txBody>
      </p:sp>
      <p:sp>
        <p:nvSpPr>
          <p:cNvPr id="2" name="TextBox 1"/>
          <p:cNvSpPr txBox="1"/>
          <p:nvPr/>
        </p:nvSpPr>
        <p:spPr>
          <a:xfrm>
            <a:off x="0" y="6519446"/>
            <a:ext cx="9144000" cy="584775"/>
          </a:xfrm>
          <a:prstGeom prst="rect">
            <a:avLst/>
          </a:prstGeom>
          <a:noFill/>
        </p:spPr>
        <p:txBody>
          <a:bodyPr wrap="square" rtlCol="0">
            <a:spAutoFit/>
          </a:bodyPr>
          <a:lstStyle/>
          <a:p>
            <a:r>
              <a:rPr lang="en-US" sz="1600" dirty="0"/>
              <a:t>*Pliny the Younger, </a:t>
            </a:r>
            <a:r>
              <a:rPr lang="en-US" sz="1600" i="1" dirty="0"/>
              <a:t>Letters</a:t>
            </a:r>
            <a:r>
              <a:rPr lang="en-US" sz="1600" dirty="0"/>
              <a:t> 10.96-97 - </a:t>
            </a:r>
            <a:r>
              <a:rPr lang="en-US" sz="1600" dirty="0">
                <a:hlinkClick r:id="rId3"/>
              </a:rPr>
              <a:t>http://www.earlychristianwritings.com/text/pliny.html</a:t>
            </a:r>
            <a:endParaRPr lang="en-US" sz="1600" dirty="0"/>
          </a:p>
          <a:p>
            <a:pPr lvl="0"/>
            <a:endParaRPr lang="en-US" sz="1600" dirty="0"/>
          </a:p>
        </p:txBody>
      </p:sp>
    </p:spTree>
    <p:extLst>
      <p:ext uri="{BB962C8B-B14F-4D97-AF65-F5344CB8AC3E}">
        <p14:creationId xmlns:p14="http://schemas.microsoft.com/office/powerpoint/2010/main" val="272421371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03808"/>
          </a:xfrm>
        </p:spPr>
        <p:txBody>
          <a:bodyPr>
            <a:noAutofit/>
          </a:bodyPr>
          <a:lstStyle/>
          <a:p>
            <a:r>
              <a:rPr lang="en-US" sz="3600" b="1" dirty="0" smtClean="0"/>
              <a:t>*Emperor Trajan’s Reply to </a:t>
            </a:r>
            <a:r>
              <a:rPr lang="en-US" sz="3600" b="1" dirty="0" smtClean="0"/>
              <a:t>Pliny </a:t>
            </a:r>
            <a:r>
              <a:rPr lang="en-US" sz="3600" b="1" dirty="0"/>
              <a:t>the </a:t>
            </a:r>
            <a:r>
              <a:rPr lang="en-US" sz="3600" b="1" dirty="0" smtClean="0"/>
              <a:t>Younger</a:t>
            </a:r>
            <a:endParaRPr lang="en-US" sz="3600" b="1" dirty="0"/>
          </a:p>
        </p:txBody>
      </p:sp>
      <p:sp>
        <p:nvSpPr>
          <p:cNvPr id="4" name="Content Placeholder 3"/>
          <p:cNvSpPr>
            <a:spLocks noGrp="1"/>
          </p:cNvSpPr>
          <p:nvPr>
            <p:ph idx="1"/>
          </p:nvPr>
        </p:nvSpPr>
        <p:spPr>
          <a:xfrm>
            <a:off x="228600" y="762000"/>
            <a:ext cx="8763000" cy="5715000"/>
          </a:xfrm>
        </p:spPr>
        <p:txBody>
          <a:bodyPr>
            <a:normAutofit fontScale="85000" lnSpcReduction="20000"/>
          </a:bodyPr>
          <a:lstStyle/>
          <a:p>
            <a:r>
              <a:rPr lang="en-US" i="1" dirty="0">
                <a:latin typeface="Cambria" panose="02040503050406030204" pitchFamily="18" charset="0"/>
                <a:ea typeface="Cambria" panose="02040503050406030204" pitchFamily="18" charset="0"/>
              </a:rPr>
              <a:t>You observed proper procedure, my dear Pliny, in sifting the cases of those who had been denounced to you as Christians. </a:t>
            </a:r>
            <a:endParaRPr lang="en-US" i="1" dirty="0" smtClean="0">
              <a:latin typeface="Cambria" panose="02040503050406030204" pitchFamily="18" charset="0"/>
              <a:ea typeface="Cambria" panose="02040503050406030204" pitchFamily="18" charset="0"/>
            </a:endParaRPr>
          </a:p>
          <a:p>
            <a:r>
              <a:rPr lang="en-US" i="1" dirty="0" smtClean="0">
                <a:latin typeface="Cambria" panose="02040503050406030204" pitchFamily="18" charset="0"/>
                <a:ea typeface="Cambria" panose="02040503050406030204" pitchFamily="18" charset="0"/>
              </a:rPr>
              <a:t>For </a:t>
            </a:r>
            <a:r>
              <a:rPr lang="en-US" i="1" dirty="0">
                <a:latin typeface="Cambria" panose="02040503050406030204" pitchFamily="18" charset="0"/>
                <a:ea typeface="Cambria" panose="02040503050406030204" pitchFamily="18" charset="0"/>
              </a:rPr>
              <a:t>it is not possible to lay down any general rule to serve as a kind of fixed standard. </a:t>
            </a:r>
            <a:endParaRPr lang="en-US" i="1" dirty="0" smtClean="0">
              <a:latin typeface="Cambria" panose="02040503050406030204" pitchFamily="18" charset="0"/>
              <a:ea typeface="Cambria" panose="02040503050406030204" pitchFamily="18" charset="0"/>
            </a:endParaRPr>
          </a:p>
          <a:p>
            <a:r>
              <a:rPr lang="en-US" i="1" dirty="0" smtClean="0">
                <a:latin typeface="Cambria" panose="02040503050406030204" pitchFamily="18" charset="0"/>
                <a:ea typeface="Cambria" panose="02040503050406030204" pitchFamily="18" charset="0"/>
              </a:rPr>
              <a:t>They </a:t>
            </a:r>
            <a:r>
              <a:rPr lang="en-US" i="1" dirty="0">
                <a:latin typeface="Cambria" panose="02040503050406030204" pitchFamily="18" charset="0"/>
                <a:ea typeface="Cambria" panose="02040503050406030204" pitchFamily="18" charset="0"/>
              </a:rPr>
              <a:t>are not to be sought out; if they are denounced and proved guilty, they are to be punished, with this reservation, that whoever denies that he is a Christian and really proves it--that is, by worshiping our gods--even though he was under suspicion in the past, shall obtain pardon through repentance. </a:t>
            </a:r>
            <a:endParaRPr lang="en-US" i="1" dirty="0" smtClean="0">
              <a:latin typeface="Cambria" panose="02040503050406030204" pitchFamily="18" charset="0"/>
              <a:ea typeface="Cambria" panose="02040503050406030204" pitchFamily="18" charset="0"/>
            </a:endParaRPr>
          </a:p>
          <a:p>
            <a:r>
              <a:rPr lang="en-US" i="1" dirty="0" smtClean="0">
                <a:latin typeface="Cambria" panose="02040503050406030204" pitchFamily="18" charset="0"/>
                <a:ea typeface="Cambria" panose="02040503050406030204" pitchFamily="18" charset="0"/>
              </a:rPr>
              <a:t>But </a:t>
            </a:r>
            <a:r>
              <a:rPr lang="en-US" i="1" dirty="0">
                <a:latin typeface="Cambria" panose="02040503050406030204" pitchFamily="18" charset="0"/>
                <a:ea typeface="Cambria" panose="02040503050406030204" pitchFamily="18" charset="0"/>
              </a:rPr>
              <a:t>anonymously posted accusations ought to have no place in any prosecution. For this is both a dangerous kind of precedent and out of keeping with the spirit of our age.</a:t>
            </a:r>
          </a:p>
        </p:txBody>
      </p:sp>
      <p:sp>
        <p:nvSpPr>
          <p:cNvPr id="2" name="TextBox 1"/>
          <p:cNvSpPr txBox="1"/>
          <p:nvPr/>
        </p:nvSpPr>
        <p:spPr>
          <a:xfrm>
            <a:off x="0" y="6519446"/>
            <a:ext cx="9144000" cy="584775"/>
          </a:xfrm>
          <a:prstGeom prst="rect">
            <a:avLst/>
          </a:prstGeom>
          <a:noFill/>
        </p:spPr>
        <p:txBody>
          <a:bodyPr wrap="square" rtlCol="0">
            <a:spAutoFit/>
          </a:bodyPr>
          <a:lstStyle/>
          <a:p>
            <a:r>
              <a:rPr lang="en-US" sz="1600" dirty="0"/>
              <a:t>*Pliny the Younger, </a:t>
            </a:r>
            <a:r>
              <a:rPr lang="en-US" sz="1600" i="1" dirty="0"/>
              <a:t>Letters</a:t>
            </a:r>
            <a:r>
              <a:rPr lang="en-US" sz="1600" dirty="0"/>
              <a:t> 10.96-97 - </a:t>
            </a:r>
            <a:r>
              <a:rPr lang="en-US" sz="1600" dirty="0">
                <a:hlinkClick r:id="rId3"/>
              </a:rPr>
              <a:t>http://www.earlychristianwritings.com/text/pliny.html</a:t>
            </a:r>
            <a:endParaRPr lang="en-US" sz="1600" dirty="0"/>
          </a:p>
          <a:p>
            <a:pPr lvl="0"/>
            <a:endParaRPr lang="en-US" sz="1600" dirty="0"/>
          </a:p>
        </p:txBody>
      </p:sp>
    </p:spTree>
    <p:extLst>
      <p:ext uri="{BB962C8B-B14F-4D97-AF65-F5344CB8AC3E}">
        <p14:creationId xmlns:p14="http://schemas.microsoft.com/office/powerpoint/2010/main" val="57758268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*Palestine – the Birthplace of the Church</a:t>
            </a:r>
            <a:endParaRPr lang="en-US" sz="3600" b="1" dirty="0"/>
          </a:p>
        </p:txBody>
      </p:sp>
      <p:sp>
        <p:nvSpPr>
          <p:cNvPr id="2" name="TextBox 1"/>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*Gonzalez</a:t>
            </a:r>
            <a:r>
              <a:rPr lang="en-US" sz="1600" dirty="0">
                <a:solidFill>
                  <a:prstClr val="black"/>
                </a:solidFill>
              </a:rPr>
              <a:t>, </a:t>
            </a:r>
            <a:r>
              <a:rPr lang="en-US" sz="1600" dirty="0" smtClean="0">
                <a:solidFill>
                  <a:prstClr val="black"/>
                </a:solidFill>
              </a:rPr>
              <a:t>Justo; </a:t>
            </a:r>
            <a:r>
              <a:rPr lang="en-US" sz="1600" i="1" dirty="0">
                <a:solidFill>
                  <a:prstClr val="black"/>
                </a:solidFill>
              </a:rPr>
              <a:t>The Story of Christianity: </a:t>
            </a:r>
            <a:r>
              <a:rPr lang="en-US" sz="1600" i="1" dirty="0" smtClean="0">
                <a:solidFill>
                  <a:prstClr val="black"/>
                </a:solidFill>
              </a:rPr>
              <a:t>Vol. </a:t>
            </a:r>
            <a:r>
              <a:rPr lang="en-US" sz="1600" i="1" dirty="0">
                <a:solidFill>
                  <a:prstClr val="black"/>
                </a:solidFill>
              </a:rPr>
              <a:t>1: The Early Church to the Dawn of the Reformation</a:t>
            </a:r>
            <a:r>
              <a:rPr lang="en-US" sz="1600" dirty="0">
                <a:solidFill>
                  <a:prstClr val="black"/>
                </a:solidFill>
              </a:rPr>
              <a:t> (p. 13).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762000"/>
            <a:ext cx="7148052" cy="5711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612478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Brief Review</a:t>
            </a:r>
            <a:endParaRPr lang="en-US" b="1" dirty="0"/>
          </a:p>
        </p:txBody>
      </p:sp>
      <p:sp>
        <p:nvSpPr>
          <p:cNvPr id="4" name="Content Placeholder 3"/>
          <p:cNvSpPr>
            <a:spLocks noGrp="1"/>
          </p:cNvSpPr>
          <p:nvPr>
            <p:ph idx="1"/>
          </p:nvPr>
        </p:nvSpPr>
        <p:spPr>
          <a:xfrm>
            <a:off x="457200" y="838200"/>
            <a:ext cx="8229600" cy="5943600"/>
          </a:xfrm>
        </p:spPr>
        <p:txBody>
          <a:bodyPr>
            <a:normAutofit/>
          </a:bodyPr>
          <a:lstStyle/>
          <a:p>
            <a:r>
              <a:rPr lang="en-US" dirty="0" smtClean="0"/>
              <a:t>I talked about two earlier conquerors who had a major impact on Palestine during the NT period. Can you name them?</a:t>
            </a:r>
          </a:p>
          <a:p>
            <a:pPr lvl="1"/>
            <a:r>
              <a:rPr lang="en-US" dirty="0"/>
              <a:t>Alexander the </a:t>
            </a:r>
            <a:r>
              <a:rPr lang="en-US" dirty="0" smtClean="0"/>
              <a:t>Great of Macedonia (modern day Greece)</a:t>
            </a:r>
          </a:p>
          <a:p>
            <a:pPr lvl="1"/>
            <a:r>
              <a:rPr lang="en-US" dirty="0" smtClean="0"/>
              <a:t>Rome</a:t>
            </a:r>
            <a:endParaRPr lang="en-US" dirty="0"/>
          </a:p>
          <a:p>
            <a:pPr lvl="0"/>
            <a:endParaRPr lang="en-US" dirty="0"/>
          </a:p>
          <a:p>
            <a:endParaRPr lang="en-US" dirty="0"/>
          </a:p>
        </p:txBody>
      </p:sp>
    </p:spTree>
    <p:extLst>
      <p:ext uri="{BB962C8B-B14F-4D97-AF65-F5344CB8AC3E}">
        <p14:creationId xmlns:p14="http://schemas.microsoft.com/office/powerpoint/2010/main" val="8340718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Judaism </a:t>
            </a:r>
            <a:r>
              <a:rPr lang="en-US" b="1" dirty="0"/>
              <a:t>in </a:t>
            </a:r>
            <a:r>
              <a:rPr lang="en-US" b="1" dirty="0" smtClean="0"/>
              <a:t>Palestine - Review</a:t>
            </a:r>
            <a:endParaRPr lang="en-US" b="1" dirty="0"/>
          </a:p>
        </p:txBody>
      </p:sp>
      <p:sp>
        <p:nvSpPr>
          <p:cNvPr id="4" name="Content Placeholder 3"/>
          <p:cNvSpPr>
            <a:spLocks noGrp="1"/>
          </p:cNvSpPr>
          <p:nvPr>
            <p:ph idx="1"/>
          </p:nvPr>
        </p:nvSpPr>
        <p:spPr>
          <a:xfrm>
            <a:off x="457200" y="838200"/>
            <a:ext cx="8229600" cy="6019800"/>
          </a:xfrm>
        </p:spPr>
        <p:txBody>
          <a:bodyPr>
            <a:normAutofit fontScale="77500" lnSpcReduction="20000"/>
          </a:bodyPr>
          <a:lstStyle/>
          <a:p>
            <a:r>
              <a:rPr lang="en-US" dirty="0" smtClean="0"/>
              <a:t>I talked about four major Jewish groups living in Palestine during the NT period. Can you name them?</a:t>
            </a:r>
          </a:p>
          <a:p>
            <a:pPr lvl="1"/>
            <a:r>
              <a:rPr lang="en-US" dirty="0" smtClean="0"/>
              <a:t>Pharisees</a:t>
            </a:r>
          </a:p>
          <a:p>
            <a:pPr lvl="2"/>
            <a:r>
              <a:rPr lang="en-US" dirty="0" smtClean="0"/>
              <a:t>Legalistic, </a:t>
            </a:r>
            <a:r>
              <a:rPr lang="en-US" dirty="0"/>
              <a:t>but </a:t>
            </a:r>
            <a:r>
              <a:rPr lang="en-US" dirty="0" smtClean="0"/>
              <a:t>they believed it </a:t>
            </a:r>
            <a:r>
              <a:rPr lang="en-US" dirty="0"/>
              <a:t>was important to be faithful to the </a:t>
            </a:r>
            <a:r>
              <a:rPr lang="en-US" dirty="0" smtClean="0"/>
              <a:t>Law</a:t>
            </a:r>
          </a:p>
          <a:p>
            <a:pPr lvl="2"/>
            <a:r>
              <a:rPr lang="en-US" dirty="0" smtClean="0"/>
              <a:t>Resisted the Hellenistic and Roman pressures to give up their Jewish beliefs. </a:t>
            </a:r>
          </a:p>
          <a:p>
            <a:pPr lvl="1"/>
            <a:r>
              <a:rPr lang="en-US" dirty="0" smtClean="0"/>
              <a:t>Sadducees</a:t>
            </a:r>
          </a:p>
          <a:p>
            <a:pPr lvl="2"/>
            <a:r>
              <a:rPr lang="en-US" dirty="0" smtClean="0"/>
              <a:t>Jewish </a:t>
            </a:r>
            <a:r>
              <a:rPr lang="en-US" dirty="0" smtClean="0"/>
              <a:t>aristocracy</a:t>
            </a:r>
          </a:p>
          <a:p>
            <a:pPr lvl="2"/>
            <a:r>
              <a:rPr lang="en-US" dirty="0" smtClean="0"/>
              <a:t>Entrusted by Romans with control of the Temple</a:t>
            </a:r>
            <a:endParaRPr lang="en-US" dirty="0" smtClean="0"/>
          </a:p>
          <a:p>
            <a:pPr lvl="2"/>
            <a:r>
              <a:rPr lang="en-US" dirty="0" smtClean="0"/>
              <a:t>Were </a:t>
            </a:r>
            <a:r>
              <a:rPr lang="en-US" dirty="0"/>
              <a:t>liberal in both politics and religion. </a:t>
            </a:r>
            <a:endParaRPr lang="en-US" dirty="0" smtClean="0"/>
          </a:p>
          <a:p>
            <a:pPr lvl="2"/>
            <a:r>
              <a:rPr lang="en-US" dirty="0" smtClean="0">
                <a:ea typeface="Cambria" panose="02040503050406030204" pitchFamily="18" charset="0"/>
              </a:rPr>
              <a:t>Rejected </a:t>
            </a:r>
            <a:r>
              <a:rPr lang="en-US" dirty="0">
                <a:ea typeface="Cambria" panose="02040503050406030204" pitchFamily="18" charset="0"/>
              </a:rPr>
              <a:t>many of the doctrines of the Pharisees as unwarranted innovations</a:t>
            </a:r>
            <a:r>
              <a:rPr lang="en-US" dirty="0" smtClean="0">
                <a:ea typeface="Cambria" panose="02040503050406030204" pitchFamily="18" charset="0"/>
              </a:rPr>
              <a:t>.</a:t>
            </a:r>
          </a:p>
          <a:p>
            <a:pPr lvl="1"/>
            <a:r>
              <a:rPr lang="en-US" dirty="0" smtClean="0">
                <a:ea typeface="Cambria" panose="02040503050406030204" pitchFamily="18" charset="0"/>
              </a:rPr>
              <a:t>Zealots</a:t>
            </a:r>
          </a:p>
          <a:p>
            <a:pPr lvl="2"/>
            <a:r>
              <a:rPr lang="en-US" dirty="0" smtClean="0">
                <a:ea typeface="Cambria" panose="02040503050406030204" pitchFamily="18" charset="0"/>
              </a:rPr>
              <a:t>Were </a:t>
            </a:r>
            <a:r>
              <a:rPr lang="en-US" dirty="0">
                <a:ea typeface="Cambria" panose="02040503050406030204" pitchFamily="18" charset="0"/>
              </a:rPr>
              <a:t>tenaciously opposed to Roman </a:t>
            </a:r>
            <a:r>
              <a:rPr lang="en-US" dirty="0" smtClean="0">
                <a:ea typeface="Cambria" panose="02040503050406030204" pitchFamily="18" charset="0"/>
              </a:rPr>
              <a:t>rule; </a:t>
            </a:r>
          </a:p>
          <a:p>
            <a:pPr lvl="2"/>
            <a:r>
              <a:rPr lang="en-US" dirty="0" smtClean="0">
                <a:ea typeface="Cambria" panose="02040503050406030204" pitchFamily="18" charset="0"/>
              </a:rPr>
              <a:t>Played </a:t>
            </a:r>
            <a:r>
              <a:rPr lang="en-US" dirty="0">
                <a:ea typeface="Cambria" panose="02040503050406030204" pitchFamily="18" charset="0"/>
              </a:rPr>
              <a:t>an important role in the great Jewish rebellion that broke out in AD </a:t>
            </a:r>
            <a:r>
              <a:rPr lang="en-US" dirty="0" smtClean="0">
                <a:ea typeface="Cambria" panose="02040503050406030204" pitchFamily="18" charset="0"/>
              </a:rPr>
              <a:t>66 and eventually resulted in the Roman destruction of the Temple in AD 70. </a:t>
            </a:r>
            <a:endParaRPr lang="en-US" dirty="0">
              <a:ea typeface="Cambria" panose="02040503050406030204" pitchFamily="18" charset="0"/>
            </a:endParaRPr>
          </a:p>
          <a:p>
            <a:pPr lvl="1"/>
            <a:r>
              <a:rPr lang="en-US" dirty="0" smtClean="0">
                <a:ea typeface="Cambria" panose="02040503050406030204" pitchFamily="18" charset="0"/>
              </a:rPr>
              <a:t>Essenes</a:t>
            </a:r>
          </a:p>
          <a:p>
            <a:pPr lvl="2"/>
            <a:r>
              <a:rPr lang="en-US" dirty="0" smtClean="0">
                <a:ea typeface="Cambria" panose="02040503050406030204" pitchFamily="18" charset="0"/>
              </a:rPr>
              <a:t>Sought </a:t>
            </a:r>
            <a:r>
              <a:rPr lang="en-US" dirty="0">
                <a:ea typeface="Cambria" panose="02040503050406030204" pitchFamily="18" charset="0"/>
              </a:rPr>
              <a:t>to obey the Law by withdrawing from the rest of society</a:t>
            </a:r>
          </a:p>
          <a:p>
            <a:pPr lvl="2"/>
            <a:r>
              <a:rPr lang="en-US" dirty="0" smtClean="0">
                <a:ea typeface="Cambria" panose="02040503050406030204" pitchFamily="18" charset="0"/>
              </a:rPr>
              <a:t>Thought to have authored </a:t>
            </a:r>
            <a:r>
              <a:rPr lang="en-US" dirty="0">
                <a:ea typeface="Cambria" panose="02040503050406030204" pitchFamily="18" charset="0"/>
              </a:rPr>
              <a:t>the Dead Sea </a:t>
            </a:r>
            <a:r>
              <a:rPr lang="en-US" dirty="0" smtClean="0">
                <a:ea typeface="Cambria" panose="02040503050406030204" pitchFamily="18" charset="0"/>
              </a:rPr>
              <a:t>Scrolls</a:t>
            </a:r>
          </a:p>
          <a:p>
            <a:pPr lvl="2"/>
            <a:endParaRPr lang="en-US" dirty="0">
              <a:ea typeface="Cambria" panose="02040503050406030204" pitchFamily="18" charset="0"/>
            </a:endParaRPr>
          </a:p>
          <a:p>
            <a:pPr lvl="1"/>
            <a:endParaRPr lang="en-US" dirty="0" smtClean="0"/>
          </a:p>
          <a:p>
            <a:pPr lvl="1"/>
            <a:endParaRPr lang="en-US" dirty="0" smtClean="0"/>
          </a:p>
          <a:p>
            <a:pPr lvl="1"/>
            <a:endParaRPr lang="en-US" dirty="0" smtClean="0"/>
          </a:p>
          <a:p>
            <a:endParaRPr lang="en-US" dirty="0"/>
          </a:p>
          <a:p>
            <a:pPr lvl="0"/>
            <a:endParaRPr lang="en-US" dirty="0"/>
          </a:p>
          <a:p>
            <a:endParaRPr lang="en-US" dirty="0"/>
          </a:p>
        </p:txBody>
      </p:sp>
    </p:spTree>
    <p:extLst>
      <p:ext uri="{BB962C8B-B14F-4D97-AF65-F5344CB8AC3E}">
        <p14:creationId xmlns:p14="http://schemas.microsoft.com/office/powerpoint/2010/main" val="39756550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 calcmode="lin" valueType="num">
                                      <p:cBhvr>
                                        <p:cTn id="63" dur="500" fill="hold"/>
                                        <p:tgtEl>
                                          <p:spTgt spid="4">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4">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4">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4">
                                            <p:txEl>
                                              <p:pRg st="10" end="10"/>
                                            </p:txEl>
                                          </p:spTgt>
                                        </p:tgtEl>
                                        <p:attrNameLst>
                                          <p:attrName>style.visibility</p:attrName>
                                        </p:attrNameLst>
                                      </p:cBhvr>
                                      <p:to>
                                        <p:strVal val="visible"/>
                                      </p:to>
                                    </p:set>
                                    <p:anim calcmode="lin" valueType="num">
                                      <p:cBhvr>
                                        <p:cTn id="70" dur="500" fill="hold"/>
                                        <p:tgtEl>
                                          <p:spTgt spid="4">
                                            <p:txEl>
                                              <p:pRg st="10" end="10"/>
                                            </p:txEl>
                                          </p:spTgt>
                                        </p:tgtEl>
                                        <p:attrNameLst>
                                          <p:attrName>ppt_w</p:attrName>
                                        </p:attrNameLst>
                                      </p:cBhvr>
                                      <p:tavLst>
                                        <p:tav tm="0">
                                          <p:val>
                                            <p:fltVal val="0"/>
                                          </p:val>
                                        </p:tav>
                                        <p:tav tm="100000">
                                          <p:val>
                                            <p:strVal val="#ppt_w"/>
                                          </p:val>
                                        </p:tav>
                                      </p:tavLst>
                                    </p:anim>
                                    <p:anim calcmode="lin" valueType="num">
                                      <p:cBhvr>
                                        <p:cTn id="71" dur="500" fill="hold"/>
                                        <p:tgtEl>
                                          <p:spTgt spid="4">
                                            <p:txEl>
                                              <p:pRg st="10" end="10"/>
                                            </p:txEl>
                                          </p:spTgt>
                                        </p:tgtEl>
                                        <p:attrNameLst>
                                          <p:attrName>ppt_h</p:attrName>
                                        </p:attrNameLst>
                                      </p:cBhvr>
                                      <p:tavLst>
                                        <p:tav tm="0">
                                          <p:val>
                                            <p:fltVal val="0"/>
                                          </p:val>
                                        </p:tav>
                                        <p:tav tm="100000">
                                          <p:val>
                                            <p:strVal val="#ppt_h"/>
                                          </p:val>
                                        </p:tav>
                                      </p:tavLst>
                                    </p:anim>
                                    <p:animEffect transition="in" filter="fade">
                                      <p:cBhvr>
                                        <p:cTn id="72" dur="500"/>
                                        <p:tgtEl>
                                          <p:spTgt spid="4">
                                            <p:txEl>
                                              <p:pRg st="10" end="1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4">
                                            <p:txEl>
                                              <p:pRg st="11" end="11"/>
                                            </p:txEl>
                                          </p:spTgt>
                                        </p:tgtEl>
                                        <p:attrNameLst>
                                          <p:attrName>style.visibility</p:attrName>
                                        </p:attrNameLst>
                                      </p:cBhvr>
                                      <p:to>
                                        <p:strVal val="visible"/>
                                      </p:to>
                                    </p:set>
                                    <p:anim calcmode="lin" valueType="num">
                                      <p:cBhvr>
                                        <p:cTn id="77" dur="500" fill="hold"/>
                                        <p:tgtEl>
                                          <p:spTgt spid="4">
                                            <p:txEl>
                                              <p:pRg st="11" end="11"/>
                                            </p:txEl>
                                          </p:spTgt>
                                        </p:tgtEl>
                                        <p:attrNameLst>
                                          <p:attrName>ppt_w</p:attrName>
                                        </p:attrNameLst>
                                      </p:cBhvr>
                                      <p:tavLst>
                                        <p:tav tm="0">
                                          <p:val>
                                            <p:fltVal val="0"/>
                                          </p:val>
                                        </p:tav>
                                        <p:tav tm="100000">
                                          <p:val>
                                            <p:strVal val="#ppt_w"/>
                                          </p:val>
                                        </p:tav>
                                      </p:tavLst>
                                    </p:anim>
                                    <p:anim calcmode="lin" valueType="num">
                                      <p:cBhvr>
                                        <p:cTn id="78" dur="500" fill="hold"/>
                                        <p:tgtEl>
                                          <p:spTgt spid="4">
                                            <p:txEl>
                                              <p:pRg st="11" end="11"/>
                                            </p:txEl>
                                          </p:spTgt>
                                        </p:tgtEl>
                                        <p:attrNameLst>
                                          <p:attrName>ppt_h</p:attrName>
                                        </p:attrNameLst>
                                      </p:cBhvr>
                                      <p:tavLst>
                                        <p:tav tm="0">
                                          <p:val>
                                            <p:fltVal val="0"/>
                                          </p:val>
                                        </p:tav>
                                        <p:tav tm="100000">
                                          <p:val>
                                            <p:strVal val="#ppt_h"/>
                                          </p:val>
                                        </p:tav>
                                      </p:tavLst>
                                    </p:anim>
                                    <p:animEffect transition="in" filter="fade">
                                      <p:cBhvr>
                                        <p:cTn id="79" dur="500"/>
                                        <p:tgtEl>
                                          <p:spTgt spid="4">
                                            <p:txEl>
                                              <p:pRg st="11" end="11"/>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4">
                                            <p:txEl>
                                              <p:pRg st="12" end="12"/>
                                            </p:txEl>
                                          </p:spTgt>
                                        </p:tgtEl>
                                        <p:attrNameLst>
                                          <p:attrName>style.visibility</p:attrName>
                                        </p:attrNameLst>
                                      </p:cBhvr>
                                      <p:to>
                                        <p:strVal val="visible"/>
                                      </p:to>
                                    </p:set>
                                    <p:anim calcmode="lin" valueType="num">
                                      <p:cBhvr>
                                        <p:cTn id="84" dur="500" fill="hold"/>
                                        <p:tgtEl>
                                          <p:spTgt spid="4">
                                            <p:txEl>
                                              <p:pRg st="12" end="12"/>
                                            </p:txEl>
                                          </p:spTgt>
                                        </p:tgtEl>
                                        <p:attrNameLst>
                                          <p:attrName>ppt_w</p:attrName>
                                        </p:attrNameLst>
                                      </p:cBhvr>
                                      <p:tavLst>
                                        <p:tav tm="0">
                                          <p:val>
                                            <p:fltVal val="0"/>
                                          </p:val>
                                        </p:tav>
                                        <p:tav tm="100000">
                                          <p:val>
                                            <p:strVal val="#ppt_w"/>
                                          </p:val>
                                        </p:tav>
                                      </p:tavLst>
                                    </p:anim>
                                    <p:anim calcmode="lin" valueType="num">
                                      <p:cBhvr>
                                        <p:cTn id="85" dur="500" fill="hold"/>
                                        <p:tgtEl>
                                          <p:spTgt spid="4">
                                            <p:txEl>
                                              <p:pRg st="12" end="12"/>
                                            </p:txEl>
                                          </p:spTgt>
                                        </p:tgtEl>
                                        <p:attrNameLst>
                                          <p:attrName>ppt_h</p:attrName>
                                        </p:attrNameLst>
                                      </p:cBhvr>
                                      <p:tavLst>
                                        <p:tav tm="0">
                                          <p:val>
                                            <p:fltVal val="0"/>
                                          </p:val>
                                        </p:tav>
                                        <p:tav tm="100000">
                                          <p:val>
                                            <p:strVal val="#ppt_h"/>
                                          </p:val>
                                        </p:tav>
                                      </p:tavLst>
                                    </p:anim>
                                    <p:animEffect transition="in" filter="fade">
                                      <p:cBhvr>
                                        <p:cTn id="86" dur="500"/>
                                        <p:tgtEl>
                                          <p:spTgt spid="4">
                                            <p:txEl>
                                              <p:pRg st="12" end="12"/>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nodeType="clickEffect">
                                  <p:stCondLst>
                                    <p:cond delay="0"/>
                                  </p:stCondLst>
                                  <p:childTnLst>
                                    <p:set>
                                      <p:cBhvr>
                                        <p:cTn id="90" dur="1" fill="hold">
                                          <p:stCondLst>
                                            <p:cond delay="0"/>
                                          </p:stCondLst>
                                        </p:cTn>
                                        <p:tgtEl>
                                          <p:spTgt spid="4">
                                            <p:txEl>
                                              <p:pRg st="13" end="13"/>
                                            </p:txEl>
                                          </p:spTgt>
                                        </p:tgtEl>
                                        <p:attrNameLst>
                                          <p:attrName>style.visibility</p:attrName>
                                        </p:attrNameLst>
                                      </p:cBhvr>
                                      <p:to>
                                        <p:strVal val="visible"/>
                                      </p:to>
                                    </p:set>
                                    <p:anim calcmode="lin" valueType="num">
                                      <p:cBhvr>
                                        <p:cTn id="91" dur="500" fill="hold"/>
                                        <p:tgtEl>
                                          <p:spTgt spid="4">
                                            <p:txEl>
                                              <p:pRg st="13" end="13"/>
                                            </p:txEl>
                                          </p:spTgt>
                                        </p:tgtEl>
                                        <p:attrNameLst>
                                          <p:attrName>ppt_w</p:attrName>
                                        </p:attrNameLst>
                                      </p:cBhvr>
                                      <p:tavLst>
                                        <p:tav tm="0">
                                          <p:val>
                                            <p:fltVal val="0"/>
                                          </p:val>
                                        </p:tav>
                                        <p:tav tm="100000">
                                          <p:val>
                                            <p:strVal val="#ppt_w"/>
                                          </p:val>
                                        </p:tav>
                                      </p:tavLst>
                                    </p:anim>
                                    <p:anim calcmode="lin" valueType="num">
                                      <p:cBhvr>
                                        <p:cTn id="92" dur="500" fill="hold"/>
                                        <p:tgtEl>
                                          <p:spTgt spid="4">
                                            <p:txEl>
                                              <p:pRg st="13" end="13"/>
                                            </p:txEl>
                                          </p:spTgt>
                                        </p:tgtEl>
                                        <p:attrNameLst>
                                          <p:attrName>ppt_h</p:attrName>
                                        </p:attrNameLst>
                                      </p:cBhvr>
                                      <p:tavLst>
                                        <p:tav tm="0">
                                          <p:val>
                                            <p:fltVal val="0"/>
                                          </p:val>
                                        </p:tav>
                                        <p:tav tm="100000">
                                          <p:val>
                                            <p:strVal val="#ppt_h"/>
                                          </p:val>
                                        </p:tav>
                                      </p:tavLst>
                                    </p:anim>
                                    <p:animEffect transition="in" filter="fade">
                                      <p:cBhvr>
                                        <p:cTn id="93" dur="500"/>
                                        <p:tgtEl>
                                          <p:spTgt spid="4">
                                            <p:txEl>
                                              <p:pRg st="13" end="13"/>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nodeType="clickEffect">
                                  <p:stCondLst>
                                    <p:cond delay="0"/>
                                  </p:stCondLst>
                                  <p:childTnLst>
                                    <p:set>
                                      <p:cBhvr>
                                        <p:cTn id="97" dur="1" fill="hold">
                                          <p:stCondLst>
                                            <p:cond delay="0"/>
                                          </p:stCondLst>
                                        </p:cTn>
                                        <p:tgtEl>
                                          <p:spTgt spid="4">
                                            <p:txEl>
                                              <p:pRg st="14" end="14"/>
                                            </p:txEl>
                                          </p:spTgt>
                                        </p:tgtEl>
                                        <p:attrNameLst>
                                          <p:attrName>style.visibility</p:attrName>
                                        </p:attrNameLst>
                                      </p:cBhvr>
                                      <p:to>
                                        <p:strVal val="visible"/>
                                      </p:to>
                                    </p:set>
                                    <p:anim calcmode="lin" valueType="num">
                                      <p:cBhvr>
                                        <p:cTn id="98" dur="500" fill="hold"/>
                                        <p:tgtEl>
                                          <p:spTgt spid="4">
                                            <p:txEl>
                                              <p:pRg st="14" end="14"/>
                                            </p:txEl>
                                          </p:spTgt>
                                        </p:tgtEl>
                                        <p:attrNameLst>
                                          <p:attrName>ppt_w</p:attrName>
                                        </p:attrNameLst>
                                      </p:cBhvr>
                                      <p:tavLst>
                                        <p:tav tm="0">
                                          <p:val>
                                            <p:fltVal val="0"/>
                                          </p:val>
                                        </p:tav>
                                        <p:tav tm="100000">
                                          <p:val>
                                            <p:strVal val="#ppt_w"/>
                                          </p:val>
                                        </p:tav>
                                      </p:tavLst>
                                    </p:anim>
                                    <p:anim calcmode="lin" valueType="num">
                                      <p:cBhvr>
                                        <p:cTn id="99" dur="500" fill="hold"/>
                                        <p:tgtEl>
                                          <p:spTgt spid="4">
                                            <p:txEl>
                                              <p:pRg st="14" end="14"/>
                                            </p:txEl>
                                          </p:spTgt>
                                        </p:tgtEl>
                                        <p:attrNameLst>
                                          <p:attrName>ppt_h</p:attrName>
                                        </p:attrNameLst>
                                      </p:cBhvr>
                                      <p:tavLst>
                                        <p:tav tm="0">
                                          <p:val>
                                            <p:fltVal val="0"/>
                                          </p:val>
                                        </p:tav>
                                        <p:tav tm="100000">
                                          <p:val>
                                            <p:strVal val="#ppt_h"/>
                                          </p:val>
                                        </p:tav>
                                      </p:tavLst>
                                    </p:anim>
                                    <p:animEffect transition="in" filter="fade">
                                      <p:cBhvr>
                                        <p:cTn id="100"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*Judaism in Palestine</a:t>
            </a:r>
          </a:p>
        </p:txBody>
      </p:sp>
      <p:sp>
        <p:nvSpPr>
          <p:cNvPr id="4" name="Content Placeholder 3"/>
          <p:cNvSpPr>
            <a:spLocks noGrp="1"/>
          </p:cNvSpPr>
          <p:nvPr>
            <p:ph idx="1"/>
          </p:nvPr>
        </p:nvSpPr>
        <p:spPr>
          <a:xfrm>
            <a:off x="228600" y="762000"/>
            <a:ext cx="8763000" cy="5715000"/>
          </a:xfrm>
        </p:spPr>
        <p:txBody>
          <a:bodyPr>
            <a:normAutofit fontScale="92500" lnSpcReduction="20000"/>
          </a:bodyPr>
          <a:lstStyle/>
          <a:p>
            <a:r>
              <a:rPr lang="en-US" dirty="0">
                <a:latin typeface="+mj-lt"/>
                <a:ea typeface="Cambria" panose="02040503050406030204" pitchFamily="18" charset="0"/>
              </a:rPr>
              <a:t>Of all </a:t>
            </a:r>
            <a:r>
              <a:rPr lang="en-US" dirty="0" smtClean="0">
                <a:latin typeface="+mj-lt"/>
                <a:ea typeface="Cambria" panose="02040503050406030204" pitchFamily="18" charset="0"/>
              </a:rPr>
              <a:t>the various Jewish sects, </a:t>
            </a:r>
            <a:r>
              <a:rPr lang="en-US" dirty="0">
                <a:latin typeface="+mj-lt"/>
                <a:ea typeface="Cambria" panose="02040503050406030204" pitchFamily="18" charset="0"/>
              </a:rPr>
              <a:t>the </a:t>
            </a:r>
            <a:r>
              <a:rPr lang="en-US" dirty="0" smtClean="0">
                <a:latin typeface="+mj-lt"/>
                <a:ea typeface="Cambria" panose="02040503050406030204" pitchFamily="18" charset="0"/>
              </a:rPr>
              <a:t>one group best </a:t>
            </a:r>
            <a:r>
              <a:rPr lang="en-US" dirty="0">
                <a:latin typeface="+mj-lt"/>
                <a:ea typeface="Cambria" panose="02040503050406030204" pitchFamily="18" charset="0"/>
              </a:rPr>
              <a:t>equipped to survive after the destruction of the Temple were the </a:t>
            </a:r>
            <a:r>
              <a:rPr lang="en-US" dirty="0" smtClean="0">
                <a:latin typeface="+mj-lt"/>
                <a:ea typeface="Cambria" panose="02040503050406030204" pitchFamily="18" charset="0"/>
              </a:rPr>
              <a:t>Pharisees: </a:t>
            </a:r>
          </a:p>
          <a:p>
            <a:pPr lvl="1"/>
            <a:r>
              <a:rPr lang="en-US" dirty="0" smtClean="0">
                <a:latin typeface="+mj-lt"/>
                <a:ea typeface="Cambria" panose="02040503050406030204" pitchFamily="18" charset="0"/>
              </a:rPr>
              <a:t>Their </a:t>
            </a:r>
            <a:r>
              <a:rPr lang="en-US" dirty="0">
                <a:latin typeface="+mj-lt"/>
                <a:ea typeface="Cambria" panose="02040503050406030204" pitchFamily="18" charset="0"/>
              </a:rPr>
              <a:t>roots went back to the time of the Exile, when it was not possible to worship in Jerusalem, and religious life </a:t>
            </a:r>
            <a:r>
              <a:rPr lang="en-US" dirty="0" smtClean="0">
                <a:latin typeface="+mj-lt"/>
                <a:ea typeface="Cambria" panose="02040503050406030204" pitchFamily="18" charset="0"/>
              </a:rPr>
              <a:t>centered </a:t>
            </a:r>
            <a:r>
              <a:rPr lang="en-US" dirty="0">
                <a:latin typeface="+mj-lt"/>
                <a:ea typeface="Cambria" panose="02040503050406030204" pitchFamily="18" charset="0"/>
              </a:rPr>
              <a:t>on </a:t>
            </a:r>
            <a:r>
              <a:rPr lang="en-US" dirty="0" smtClean="0">
                <a:latin typeface="+mj-lt"/>
                <a:ea typeface="Cambria" panose="02040503050406030204" pitchFamily="18" charset="0"/>
              </a:rPr>
              <a:t>keeping the </a:t>
            </a:r>
            <a:r>
              <a:rPr lang="en-US" dirty="0">
                <a:latin typeface="+mj-lt"/>
                <a:ea typeface="Cambria" panose="02040503050406030204" pitchFamily="18" charset="0"/>
              </a:rPr>
              <a:t>Law.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The </a:t>
            </a:r>
            <a:r>
              <a:rPr lang="en-US" dirty="0">
                <a:latin typeface="+mj-lt"/>
                <a:ea typeface="Cambria" panose="02040503050406030204" pitchFamily="18" charset="0"/>
              </a:rPr>
              <a:t>same was true of the millions of Jews who lived in distant lands in the first century. Not being able to attend worship regularly in the Temple, they developed the </a:t>
            </a:r>
            <a:r>
              <a:rPr lang="en-US" b="1" i="1" dirty="0">
                <a:latin typeface="+mj-lt"/>
                <a:ea typeface="Cambria" panose="02040503050406030204" pitchFamily="18" charset="0"/>
              </a:rPr>
              <a:t>synagogue</a:t>
            </a:r>
            <a:r>
              <a:rPr lang="en-US" dirty="0">
                <a:latin typeface="+mj-lt"/>
                <a:ea typeface="Cambria" panose="02040503050406030204" pitchFamily="18" charset="0"/>
              </a:rPr>
              <a:t>, where the Law and the traditions of Israel were studied, and where the dispersed Jews experienced community and strengthened their resolve to live as the faithful people of God even in dispersion.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When </a:t>
            </a:r>
            <a:r>
              <a:rPr lang="en-US" dirty="0">
                <a:latin typeface="+mj-lt"/>
                <a:ea typeface="Cambria" panose="02040503050406030204" pitchFamily="18" charset="0"/>
              </a:rPr>
              <a:t>the Temple was destroyed in 70 CE the Sadducees received a mortal blow, while the theological tradition of the Pharisees continued to bloom into modern Judaism</a:t>
            </a:r>
            <a:r>
              <a:rPr lang="en-US" dirty="0" smtClean="0">
                <a:latin typeface="+mj-lt"/>
                <a:ea typeface="Cambria" panose="02040503050406030204" pitchFamily="18" charset="0"/>
              </a:rPr>
              <a: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p.17 </a:t>
            </a:r>
            <a:endParaRPr lang="en-US" sz="1600" dirty="0"/>
          </a:p>
        </p:txBody>
      </p:sp>
    </p:spTree>
    <p:extLst>
      <p:ext uri="{BB962C8B-B14F-4D97-AF65-F5344CB8AC3E}">
        <p14:creationId xmlns:p14="http://schemas.microsoft.com/office/powerpoint/2010/main" val="5455718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5400" b="1" dirty="0" smtClean="0"/>
              <a:t>Diaspora </a:t>
            </a:r>
            <a:r>
              <a:rPr lang="en-US" sz="5400" b="1" dirty="0" smtClean="0"/>
              <a:t>Judaism </a:t>
            </a:r>
            <a:endParaRPr lang="en-US" sz="5400" b="1" dirty="0"/>
          </a:p>
        </p:txBody>
      </p:sp>
      <p:sp>
        <p:nvSpPr>
          <p:cNvPr id="4" name="Content Placeholder 3"/>
          <p:cNvSpPr>
            <a:spLocks noGrp="1"/>
          </p:cNvSpPr>
          <p:nvPr>
            <p:ph idx="1"/>
          </p:nvPr>
        </p:nvSpPr>
        <p:spPr>
          <a:xfrm>
            <a:off x="152400" y="762000"/>
            <a:ext cx="8763000" cy="3048000"/>
          </a:xfrm>
        </p:spPr>
        <p:txBody>
          <a:bodyPr>
            <a:normAutofit lnSpcReduction="10000"/>
          </a:bodyPr>
          <a:lstStyle/>
          <a:p>
            <a:pPr marL="0" indent="0" algn="ctr">
              <a:buNone/>
            </a:pPr>
            <a:r>
              <a:rPr lang="en-US" i="1" dirty="0">
                <a:solidFill>
                  <a:srgbClr val="344BF6"/>
                </a:solidFill>
                <a:effectLst>
                  <a:glow rad="228600">
                    <a:schemeClr val="accent6">
                      <a:satMod val="175000"/>
                      <a:alpha val="40000"/>
                    </a:schemeClr>
                  </a:glow>
                  <a:innerShdw blurRad="63500" dist="50800" dir="18900000">
                    <a:prstClr val="black">
                      <a:alpha val="50000"/>
                    </a:prstClr>
                  </a:innerShdw>
                </a:effectLst>
                <a:latin typeface="Cambria" panose="02040503050406030204" pitchFamily="18" charset="0"/>
                <a:ea typeface="Cambria" panose="02040503050406030204" pitchFamily="18" charset="0"/>
              </a:rPr>
              <a:t>James, a servant of God and of the Lord Jesus Christ, To the twelve tribes in the </a:t>
            </a:r>
            <a:r>
              <a:rPr lang="en-US" b="1" i="1" dirty="0">
                <a:solidFill>
                  <a:srgbClr val="344BF6"/>
                </a:solidFill>
                <a:effectLst>
                  <a:glow rad="228600">
                    <a:schemeClr val="accent6">
                      <a:satMod val="175000"/>
                      <a:alpha val="40000"/>
                    </a:schemeClr>
                  </a:glow>
                  <a:innerShdw blurRad="63500" dist="50800" dir="18900000">
                    <a:prstClr val="black">
                      <a:alpha val="50000"/>
                    </a:prstClr>
                  </a:innerShdw>
                </a:effectLst>
                <a:latin typeface="Cambria" panose="02040503050406030204" pitchFamily="18" charset="0"/>
                <a:ea typeface="Cambria" panose="02040503050406030204" pitchFamily="18" charset="0"/>
              </a:rPr>
              <a:t>Dispersion</a:t>
            </a:r>
            <a:r>
              <a:rPr lang="en-US" i="1" dirty="0">
                <a:solidFill>
                  <a:srgbClr val="344BF6"/>
                </a:solidFill>
                <a:effectLst>
                  <a:glow rad="228600">
                    <a:schemeClr val="accent6">
                      <a:satMod val="175000"/>
                      <a:alpha val="40000"/>
                    </a:schemeClr>
                  </a:glow>
                  <a:innerShdw blurRad="63500" dist="50800" dir="18900000">
                    <a:prstClr val="black">
                      <a:alpha val="50000"/>
                    </a:prstClr>
                  </a:innerShdw>
                </a:effectLst>
                <a:latin typeface="Cambria" panose="02040503050406030204" pitchFamily="18" charset="0"/>
                <a:ea typeface="Cambria" panose="02040503050406030204" pitchFamily="18" charset="0"/>
              </a:rPr>
              <a:t>: Greetings. </a:t>
            </a:r>
            <a:r>
              <a:rPr lang="en-US" dirty="0">
                <a:effectLst>
                  <a:glow rad="228600">
                    <a:schemeClr val="accent6">
                      <a:satMod val="175000"/>
                      <a:alpha val="40000"/>
                    </a:schemeClr>
                  </a:glow>
                  <a:innerShdw blurRad="63500" dist="50800" dir="18900000">
                    <a:prstClr val="black">
                      <a:alpha val="50000"/>
                    </a:prstClr>
                  </a:innerShdw>
                </a:effectLst>
              </a:rPr>
              <a:t>(</a:t>
            </a:r>
            <a:r>
              <a:rPr lang="en-US" dirty="0" smtClean="0">
                <a:effectLst>
                  <a:glow rad="228600">
                    <a:schemeClr val="accent6">
                      <a:satMod val="175000"/>
                      <a:alpha val="40000"/>
                    </a:schemeClr>
                  </a:glow>
                  <a:innerShdw blurRad="63500" dist="50800" dir="18900000">
                    <a:prstClr val="black">
                      <a:alpha val="50000"/>
                    </a:prstClr>
                  </a:innerShdw>
                </a:effectLst>
              </a:rPr>
              <a:t>James 1:1</a:t>
            </a:r>
            <a:r>
              <a:rPr lang="en-US" dirty="0" smtClean="0">
                <a:effectLst>
                  <a:glow rad="228600">
                    <a:schemeClr val="accent6">
                      <a:satMod val="175000"/>
                      <a:alpha val="40000"/>
                    </a:schemeClr>
                  </a:glow>
                  <a:innerShdw blurRad="63500" dist="50800" dir="18900000">
                    <a:prstClr val="black">
                      <a:alpha val="50000"/>
                    </a:prstClr>
                  </a:innerShdw>
                </a:effectLst>
              </a:rPr>
              <a:t>)</a:t>
            </a:r>
          </a:p>
          <a:p>
            <a:pPr marL="0" indent="0" algn="ctr">
              <a:buNone/>
            </a:pPr>
            <a:r>
              <a:rPr lang="en-US" i="1" dirty="0">
                <a:solidFill>
                  <a:srgbClr val="344BF6"/>
                </a:solidFill>
                <a:effectLst>
                  <a:glow rad="228600">
                    <a:schemeClr val="accent6">
                      <a:satMod val="175000"/>
                      <a:alpha val="40000"/>
                    </a:schemeClr>
                  </a:glow>
                  <a:innerShdw blurRad="63500" dist="50800" dir="18900000">
                    <a:prstClr val="black">
                      <a:alpha val="50000"/>
                    </a:prstClr>
                  </a:innerShdw>
                </a:effectLst>
                <a:latin typeface="Cambria" panose="02040503050406030204" pitchFamily="18" charset="0"/>
                <a:ea typeface="Cambria" panose="02040503050406030204" pitchFamily="18" charset="0"/>
              </a:rPr>
              <a:t>Peter, an apostle of Jesus Christ, To those who are elect exiles of the </a:t>
            </a:r>
            <a:r>
              <a:rPr lang="en-US" b="1" i="1" dirty="0">
                <a:solidFill>
                  <a:srgbClr val="344BF6"/>
                </a:solidFill>
                <a:effectLst>
                  <a:glow rad="228600">
                    <a:schemeClr val="accent6">
                      <a:satMod val="175000"/>
                      <a:alpha val="40000"/>
                    </a:schemeClr>
                  </a:glow>
                  <a:innerShdw blurRad="63500" dist="50800" dir="18900000">
                    <a:prstClr val="black">
                      <a:alpha val="50000"/>
                    </a:prstClr>
                  </a:innerShdw>
                </a:effectLst>
                <a:latin typeface="Cambria" panose="02040503050406030204" pitchFamily="18" charset="0"/>
                <a:ea typeface="Cambria" panose="02040503050406030204" pitchFamily="18" charset="0"/>
              </a:rPr>
              <a:t>Dispersion</a:t>
            </a:r>
            <a:r>
              <a:rPr lang="en-US" i="1" dirty="0">
                <a:solidFill>
                  <a:srgbClr val="344BF6"/>
                </a:solidFill>
                <a:effectLst>
                  <a:glow rad="228600">
                    <a:schemeClr val="accent6">
                      <a:satMod val="175000"/>
                      <a:alpha val="40000"/>
                    </a:schemeClr>
                  </a:glow>
                  <a:innerShdw blurRad="63500" dist="50800" dir="18900000">
                    <a:prstClr val="black">
                      <a:alpha val="50000"/>
                    </a:prstClr>
                  </a:innerShdw>
                </a:effectLst>
                <a:latin typeface="Cambria" panose="02040503050406030204" pitchFamily="18" charset="0"/>
                <a:ea typeface="Cambria" panose="02040503050406030204" pitchFamily="18" charset="0"/>
              </a:rPr>
              <a:t> in Pontus, Galatia, Cappadocia, Asia, and </a:t>
            </a:r>
            <a:r>
              <a:rPr lang="en-US" i="1" dirty="0" smtClean="0">
                <a:solidFill>
                  <a:srgbClr val="344BF6"/>
                </a:solidFill>
                <a:effectLst>
                  <a:glow rad="228600">
                    <a:schemeClr val="accent6">
                      <a:satMod val="175000"/>
                      <a:alpha val="40000"/>
                    </a:schemeClr>
                  </a:glow>
                  <a:innerShdw blurRad="63500" dist="50800" dir="18900000">
                    <a:prstClr val="black">
                      <a:alpha val="50000"/>
                    </a:prstClr>
                  </a:innerShdw>
                </a:effectLst>
                <a:latin typeface="Cambria" panose="02040503050406030204" pitchFamily="18" charset="0"/>
                <a:ea typeface="Cambria" panose="02040503050406030204" pitchFamily="18" charset="0"/>
              </a:rPr>
              <a:t>Bithynia… </a:t>
            </a:r>
            <a:r>
              <a:rPr lang="en-US" dirty="0">
                <a:effectLst>
                  <a:glow rad="228600">
                    <a:schemeClr val="accent6">
                      <a:satMod val="175000"/>
                      <a:alpha val="40000"/>
                    </a:schemeClr>
                  </a:glow>
                  <a:innerShdw blurRad="63500" dist="50800" dir="18900000">
                    <a:prstClr val="black">
                      <a:alpha val="50000"/>
                    </a:prstClr>
                  </a:innerShdw>
                </a:effectLst>
                <a:latin typeface="+mj-lt"/>
                <a:ea typeface="Cambria" panose="02040503050406030204" pitchFamily="18" charset="0"/>
              </a:rPr>
              <a:t>(</a:t>
            </a:r>
            <a:r>
              <a:rPr lang="en-US" dirty="0" smtClean="0">
                <a:effectLst>
                  <a:glow rad="228600">
                    <a:schemeClr val="accent6">
                      <a:satMod val="175000"/>
                      <a:alpha val="40000"/>
                    </a:schemeClr>
                  </a:glow>
                  <a:innerShdw blurRad="63500" dist="50800" dir="18900000">
                    <a:prstClr val="black">
                      <a:alpha val="50000"/>
                    </a:prstClr>
                  </a:innerShdw>
                </a:effectLst>
                <a:latin typeface="+mj-lt"/>
                <a:ea typeface="Cambria" panose="02040503050406030204" pitchFamily="18" charset="0"/>
              </a:rPr>
              <a:t>1Peter 1:1)</a:t>
            </a:r>
            <a:endParaRPr lang="en-US" dirty="0" smtClean="0">
              <a:effectLst>
                <a:glow rad="228600">
                  <a:schemeClr val="accent6">
                    <a:satMod val="175000"/>
                    <a:alpha val="40000"/>
                  </a:schemeClr>
                </a:glow>
                <a:innerShdw blurRad="63500" dist="50800" dir="18900000">
                  <a:prstClr val="black">
                    <a:alpha val="50000"/>
                  </a:prstClr>
                </a:innerShdw>
              </a:effectLst>
              <a:latin typeface="+mj-lt"/>
              <a:ea typeface="Cambria" panose="02040503050406030204" pitchFamily="18" charset="0"/>
            </a:endParaRPr>
          </a:p>
        </p:txBody>
      </p:sp>
      <p:sp>
        <p:nvSpPr>
          <p:cNvPr id="5" name="TextBox 4"/>
          <p:cNvSpPr txBox="1"/>
          <p:nvPr/>
        </p:nvSpPr>
        <p:spPr>
          <a:xfrm>
            <a:off x="76200" y="6457890"/>
            <a:ext cx="8991599" cy="400110"/>
          </a:xfrm>
          <a:prstGeom prst="rect">
            <a:avLst/>
          </a:prstGeom>
          <a:noFill/>
        </p:spPr>
        <p:txBody>
          <a:bodyPr wrap="square" rtlCol="0">
            <a:spAutoFit/>
          </a:bodyPr>
          <a:lstStyle/>
          <a:p>
            <a:r>
              <a:rPr lang="en-US" sz="2000" dirty="0">
                <a:effectLst>
                  <a:glow rad="228600">
                    <a:schemeClr val="accent6">
                      <a:satMod val="175000"/>
                      <a:alpha val="40000"/>
                    </a:schemeClr>
                  </a:glow>
                </a:effectLst>
                <a:hlinkClick r:id="rId3"/>
              </a:rPr>
              <a:t>https://</a:t>
            </a:r>
            <a:r>
              <a:rPr lang="en-US" sz="2000" dirty="0" smtClean="0">
                <a:effectLst>
                  <a:glow rad="228600">
                    <a:schemeClr val="accent6">
                      <a:satMod val="175000"/>
                      <a:alpha val="40000"/>
                    </a:schemeClr>
                  </a:glow>
                </a:effectLst>
                <a:hlinkClick r:id="rId3"/>
              </a:rPr>
              <a:t>commons.wikimedia.org/wiki/File:Tissot_The_Flight_of_the_Prisoners.jpg</a:t>
            </a:r>
            <a:endParaRPr lang="en-US" sz="2000" dirty="0">
              <a:effectLst>
                <a:glow rad="228600">
                  <a:schemeClr val="accent6">
                    <a:satMod val="175000"/>
                    <a:alpha val="40000"/>
                  </a:schemeClr>
                </a:glow>
              </a:effectLst>
            </a:endParaRPr>
          </a:p>
        </p:txBody>
      </p:sp>
    </p:spTree>
    <p:extLst>
      <p:ext uri="{BB962C8B-B14F-4D97-AF65-F5344CB8AC3E}">
        <p14:creationId xmlns:p14="http://schemas.microsoft.com/office/powerpoint/2010/main" val="37977376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0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a:t>
            </a:r>
            <a:r>
              <a:rPr lang="en-US" sz="3600" b="1" dirty="0" smtClean="0"/>
              <a:t>Diaspora Judaism </a:t>
            </a:r>
            <a:endParaRPr lang="en-US" sz="3600" b="1" dirty="0"/>
          </a:p>
        </p:txBody>
      </p:sp>
      <p:sp>
        <p:nvSpPr>
          <p:cNvPr id="4" name="Content Placeholder 3"/>
          <p:cNvSpPr>
            <a:spLocks noGrp="1"/>
          </p:cNvSpPr>
          <p:nvPr>
            <p:ph idx="1"/>
          </p:nvPr>
        </p:nvSpPr>
        <p:spPr>
          <a:xfrm>
            <a:off x="228600" y="762000"/>
            <a:ext cx="8763000" cy="5715000"/>
          </a:xfrm>
        </p:spPr>
        <p:txBody>
          <a:bodyPr>
            <a:normAutofit fontScale="92500" lnSpcReduction="20000"/>
          </a:bodyPr>
          <a:lstStyle/>
          <a:p>
            <a:r>
              <a:rPr lang="en-US" dirty="0" smtClean="0">
                <a:latin typeface="+mj-lt"/>
                <a:ea typeface="Cambria" panose="02040503050406030204" pitchFamily="18" charset="0"/>
              </a:rPr>
              <a:t>For </a:t>
            </a:r>
            <a:r>
              <a:rPr lang="en-US" dirty="0">
                <a:latin typeface="+mj-lt"/>
                <a:ea typeface="Cambria" panose="02040503050406030204" pitchFamily="18" charset="0"/>
              </a:rPr>
              <a:t>centuries before the birth of Jesus, the number of Jews living outside of Palestine had been increasing.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Dating </a:t>
            </a:r>
            <a:r>
              <a:rPr lang="en-US" dirty="0">
                <a:latin typeface="+mj-lt"/>
                <a:ea typeface="Cambria" panose="02040503050406030204" pitchFamily="18" charset="0"/>
              </a:rPr>
              <a:t>back to the Old Testament times there were numerous Jews in Persia and Mesopotamia.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In </a:t>
            </a:r>
            <a:r>
              <a:rPr lang="en-US" dirty="0">
                <a:latin typeface="+mj-lt"/>
                <a:ea typeface="Cambria" panose="02040503050406030204" pitchFamily="18" charset="0"/>
              </a:rPr>
              <a:t>Egypt, they had even built a temple in the seventh century BC, and another five centuries later.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By </a:t>
            </a:r>
            <a:r>
              <a:rPr lang="en-US" dirty="0">
                <a:latin typeface="+mj-lt"/>
                <a:ea typeface="Cambria" panose="02040503050406030204" pitchFamily="18" charset="0"/>
              </a:rPr>
              <a:t>the time of Jesus, there were sizable Jewish communities in every major city in the Roman Empire.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These </a:t>
            </a:r>
            <a:r>
              <a:rPr lang="en-US" dirty="0">
                <a:latin typeface="+mj-lt"/>
                <a:ea typeface="Cambria" panose="02040503050406030204" pitchFamily="18" charset="0"/>
              </a:rPr>
              <a:t>Jews, scattered far and wide, but with strong emotional and religious connections with the land of their ancestors, are called the </a:t>
            </a:r>
            <a:r>
              <a:rPr lang="en-US" b="1" i="1" dirty="0">
                <a:latin typeface="+mj-lt"/>
                <a:ea typeface="Cambria" panose="02040503050406030204" pitchFamily="18" charset="0"/>
              </a:rPr>
              <a:t>Diaspora</a:t>
            </a:r>
            <a:r>
              <a:rPr lang="en-US" dirty="0">
                <a:latin typeface="+mj-lt"/>
                <a:ea typeface="Cambria" panose="02040503050406030204" pitchFamily="18" charset="0"/>
              </a:rPr>
              <a:t> or </a:t>
            </a:r>
            <a:r>
              <a:rPr lang="en-US" b="1" i="1" dirty="0">
                <a:latin typeface="+mj-lt"/>
                <a:ea typeface="Cambria" panose="02040503050406030204" pitchFamily="18" charset="0"/>
              </a:rPr>
              <a:t>Dispersion</a:t>
            </a:r>
            <a:r>
              <a:rPr lang="en-US" dirty="0" smtClean="0">
                <a:latin typeface="+mj-lt"/>
                <a:ea typeface="Cambria" panose="02040503050406030204" pitchFamily="18" charset="0"/>
              </a:rPr>
              <a: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p.17 </a:t>
            </a:r>
            <a:endParaRPr lang="en-US" sz="1600" dirty="0"/>
          </a:p>
        </p:txBody>
      </p:sp>
    </p:spTree>
    <p:extLst>
      <p:ext uri="{BB962C8B-B14F-4D97-AF65-F5344CB8AC3E}">
        <p14:creationId xmlns:p14="http://schemas.microsoft.com/office/powerpoint/2010/main" val="205799309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0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a:t>
            </a:r>
            <a:r>
              <a:rPr lang="en-US" sz="3600" b="1" dirty="0" smtClean="0"/>
              <a:t>Diaspora Judaism </a:t>
            </a:r>
            <a:endParaRPr lang="en-US" sz="3600" b="1" dirty="0"/>
          </a:p>
        </p:txBody>
      </p:sp>
      <p:sp>
        <p:nvSpPr>
          <p:cNvPr id="4" name="Content Placeholder 3"/>
          <p:cNvSpPr>
            <a:spLocks noGrp="1"/>
          </p:cNvSpPr>
          <p:nvPr>
            <p:ph idx="1"/>
          </p:nvPr>
        </p:nvSpPr>
        <p:spPr>
          <a:xfrm>
            <a:off x="228600" y="762000"/>
            <a:ext cx="8915400" cy="5715000"/>
          </a:xfrm>
        </p:spPr>
        <p:txBody>
          <a:bodyPr>
            <a:normAutofit fontScale="70000" lnSpcReduction="20000"/>
          </a:bodyPr>
          <a:lstStyle/>
          <a:p>
            <a:r>
              <a:rPr lang="en-US" dirty="0">
                <a:latin typeface="+mj-lt"/>
                <a:ea typeface="Cambria" panose="02040503050406030204" pitchFamily="18" charset="0"/>
              </a:rPr>
              <a:t>Diaspora Judaism is of crucial importance for the history of Christianity, for it was one of the main avenues through which the new faith expanded throughout the Roman Empire. </a:t>
            </a:r>
            <a:endParaRPr lang="en-US" dirty="0" smtClean="0">
              <a:latin typeface="+mj-lt"/>
              <a:ea typeface="Cambria" panose="02040503050406030204" pitchFamily="18" charset="0"/>
            </a:endParaRPr>
          </a:p>
          <a:p>
            <a:r>
              <a:rPr lang="en-US" dirty="0" smtClean="0">
                <a:ea typeface="Cambria" panose="02040503050406030204" pitchFamily="18" charset="0"/>
              </a:rPr>
              <a:t>Furthermore</a:t>
            </a:r>
            <a:r>
              <a:rPr lang="en-US" dirty="0">
                <a:ea typeface="Cambria" panose="02040503050406030204" pitchFamily="18" charset="0"/>
              </a:rPr>
              <a:t>, Diaspora Judaism unwittingly </a:t>
            </a:r>
            <a:r>
              <a:rPr lang="en-US" dirty="0" smtClean="0">
                <a:ea typeface="Cambria" panose="02040503050406030204" pitchFamily="18" charset="0"/>
              </a:rPr>
              <a:t>provided the church with </a:t>
            </a:r>
            <a:r>
              <a:rPr lang="en-US" dirty="0">
                <a:ea typeface="Cambria" panose="02040503050406030204" pitchFamily="18" charset="0"/>
              </a:rPr>
              <a:t>the </a:t>
            </a:r>
            <a:r>
              <a:rPr lang="en-US" b="1" i="1" dirty="0" smtClean="0">
                <a:ea typeface="Cambria" panose="02040503050406030204" pitchFamily="18" charset="0"/>
              </a:rPr>
              <a:t>Septuagint</a:t>
            </a:r>
            <a:r>
              <a:rPr lang="en-US" dirty="0" smtClean="0">
                <a:ea typeface="Cambria" panose="02040503050406030204" pitchFamily="18" charset="0"/>
              </a:rPr>
              <a:t>: the first Greek Translation of the OT (TaNaK</a:t>
            </a:r>
            <a:r>
              <a:rPr lang="en-US" dirty="0">
                <a:ea typeface="Cambria" panose="02040503050406030204" pitchFamily="18" charset="0"/>
              </a:rPr>
              <a:t>). </a:t>
            </a:r>
            <a:endParaRPr lang="en-US" dirty="0" smtClean="0">
              <a:ea typeface="Cambria" panose="02040503050406030204" pitchFamily="18" charset="0"/>
            </a:endParaRPr>
          </a:p>
          <a:p>
            <a:r>
              <a:rPr lang="en-US" dirty="0" smtClean="0">
                <a:ea typeface="Cambria" panose="02040503050406030204" pitchFamily="18" charset="0"/>
              </a:rPr>
              <a:t>For </a:t>
            </a:r>
            <a:r>
              <a:rPr lang="en-US" dirty="0">
                <a:ea typeface="Cambria" panose="02040503050406030204" pitchFamily="18" charset="0"/>
              </a:rPr>
              <a:t>the early </a:t>
            </a:r>
            <a:r>
              <a:rPr lang="en-US" dirty="0" smtClean="0">
                <a:ea typeface="Cambria" panose="02040503050406030204" pitchFamily="18" charset="0"/>
              </a:rPr>
              <a:t>church </a:t>
            </a:r>
            <a:r>
              <a:rPr lang="en-US" dirty="0">
                <a:ea typeface="Cambria" panose="02040503050406030204" pitchFamily="18" charset="0"/>
              </a:rPr>
              <a:t>this was </a:t>
            </a:r>
            <a:r>
              <a:rPr lang="en-US" b="1" i="1" dirty="0">
                <a:ea typeface="Cambria" panose="02040503050406030204" pitchFamily="18" charset="0"/>
              </a:rPr>
              <a:t>the</a:t>
            </a:r>
            <a:r>
              <a:rPr lang="en-US" dirty="0">
                <a:ea typeface="Cambria" panose="02040503050406030204" pitchFamily="18" charset="0"/>
              </a:rPr>
              <a:t> Bible</a:t>
            </a:r>
            <a:r>
              <a:rPr lang="en-US" dirty="0" smtClean="0">
                <a:ea typeface="Cambria" panose="02040503050406030204" pitchFamily="18" charset="0"/>
              </a:rPr>
              <a:t>. It took a number of years for the NT Canon, as we know it today, to be fully recognized by all the churches:</a:t>
            </a:r>
          </a:p>
          <a:p>
            <a:pPr lvl="1"/>
            <a:r>
              <a:rPr lang="en-US" dirty="0"/>
              <a:t>The earliest list of NT books is found in </a:t>
            </a:r>
            <a:r>
              <a:rPr lang="en-US" dirty="0" smtClean="0"/>
              <a:t>an ancient manuscript known as the </a:t>
            </a:r>
            <a:r>
              <a:rPr lang="en-US" dirty="0"/>
              <a:t>Muratorian </a:t>
            </a:r>
            <a:r>
              <a:rPr lang="en-US" dirty="0" smtClean="0"/>
              <a:t>fragment. The </a:t>
            </a:r>
            <a:r>
              <a:rPr lang="en-US" dirty="0"/>
              <a:t>list it contains was originally written in Greek and dates back to the end of the second century </a:t>
            </a:r>
            <a:r>
              <a:rPr lang="en-US" dirty="0" smtClean="0"/>
              <a:t>(AD 180). The list does </a:t>
            </a:r>
            <a:r>
              <a:rPr lang="en-US" b="1" i="1" dirty="0" smtClean="0"/>
              <a:t>not</a:t>
            </a:r>
            <a:r>
              <a:rPr lang="en-US" dirty="0" smtClean="0"/>
              <a:t> include James or 1 &amp; 2 Peter.</a:t>
            </a:r>
            <a:endParaRPr lang="en-US" sz="2000" dirty="0"/>
          </a:p>
          <a:p>
            <a:pPr lvl="1"/>
            <a:r>
              <a:rPr lang="en-US" dirty="0"/>
              <a:t>After </a:t>
            </a:r>
            <a:r>
              <a:rPr lang="en-US" dirty="0" smtClean="0"/>
              <a:t>that, </a:t>
            </a:r>
            <a:r>
              <a:rPr lang="en-US" dirty="0"/>
              <a:t>the first </a:t>
            </a:r>
            <a:r>
              <a:rPr lang="en-US" b="1" i="1" dirty="0"/>
              <a:t>complete</a:t>
            </a:r>
            <a:r>
              <a:rPr lang="en-US" dirty="0"/>
              <a:t> list of NT books is </a:t>
            </a:r>
            <a:r>
              <a:rPr lang="en-US" dirty="0" smtClean="0"/>
              <a:t>found in an ancient document known as Athanatius</a:t>
            </a:r>
            <a:r>
              <a:rPr lang="en-US" dirty="0"/>
              <a:t>’ Festal Letter (AD 367</a:t>
            </a:r>
            <a:r>
              <a:rPr lang="en-US" dirty="0" smtClean="0"/>
              <a:t>).</a:t>
            </a:r>
            <a:endParaRPr lang="en-US" dirty="0" smtClean="0">
              <a:latin typeface="+mj-lt"/>
              <a:ea typeface="Cambria" panose="02040503050406030204" pitchFamily="18" charset="0"/>
            </a:endParaRPr>
          </a:p>
          <a:p>
            <a:r>
              <a:rPr lang="en-US" dirty="0">
                <a:latin typeface="+mj-lt"/>
                <a:ea typeface="Cambria" panose="02040503050406030204" pitchFamily="18" charset="0"/>
              </a:rPr>
              <a:t>One of the common traits of Diaspora Judaism was that many of its members had forgotten the language of their ancestors.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For </a:t>
            </a:r>
            <a:r>
              <a:rPr lang="en-US" dirty="0">
                <a:latin typeface="+mj-lt"/>
                <a:ea typeface="Cambria" panose="02040503050406030204" pitchFamily="18" charset="0"/>
              </a:rPr>
              <a:t>this reason, it was necessary to translate the Hebrew scriptures into languages that the members understood</a:t>
            </a:r>
            <a:r>
              <a:rPr lang="en-US" dirty="0" smtClean="0">
                <a:latin typeface="+mj-lt"/>
                <a:ea typeface="Cambria" panose="02040503050406030204" pitchFamily="18" charset="0"/>
              </a:rPr>
              <a:t>—</a:t>
            </a:r>
          </a:p>
          <a:p>
            <a:pPr lvl="1"/>
            <a:r>
              <a:rPr lang="en-US" dirty="0" smtClean="0">
                <a:latin typeface="+mj-lt"/>
                <a:ea typeface="Cambria" panose="02040503050406030204" pitchFamily="18" charset="0"/>
              </a:rPr>
              <a:t>Aramaic </a:t>
            </a:r>
            <a:r>
              <a:rPr lang="en-US" dirty="0">
                <a:latin typeface="+mj-lt"/>
                <a:ea typeface="Cambria" panose="02040503050406030204" pitchFamily="18" charset="0"/>
              </a:rPr>
              <a:t>in the Eastern wing of the Diaspora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Greek </a:t>
            </a:r>
            <a:r>
              <a:rPr lang="en-US" dirty="0">
                <a:latin typeface="+mj-lt"/>
                <a:ea typeface="Cambria" panose="02040503050406030204" pitchFamily="18" charset="0"/>
              </a:rPr>
              <a:t>in its Western wing, within the borders of the Roman Empire</a:t>
            </a:r>
            <a:r>
              <a:rPr lang="en-US" dirty="0" smtClean="0">
                <a:latin typeface="+mj-lt"/>
                <a:ea typeface="Cambria" panose="02040503050406030204" pitchFamily="18" charset="0"/>
              </a:rPr>
              <a: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p.18 </a:t>
            </a:r>
            <a:endParaRPr lang="en-US" sz="1600" dirty="0"/>
          </a:p>
        </p:txBody>
      </p:sp>
    </p:spTree>
    <p:extLst>
      <p:ext uri="{BB962C8B-B14F-4D97-AF65-F5344CB8AC3E}">
        <p14:creationId xmlns:p14="http://schemas.microsoft.com/office/powerpoint/2010/main" val="26975899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22729</TotalTime>
  <Words>2985</Words>
  <Application>Microsoft Office PowerPoint</Application>
  <PresentationFormat>On-screen Show (4:3)</PresentationFormat>
  <Paragraphs>157</Paragraphs>
  <Slides>24</Slides>
  <Notes>0</Notes>
  <HiddenSlides>0</HiddenSlides>
  <MMClips>0</MMClips>
  <ScaleCrop>false</ScaleCrop>
  <HeadingPairs>
    <vt:vector size="4" baseType="variant">
      <vt:variant>
        <vt:lpstr>Theme</vt:lpstr>
      </vt:variant>
      <vt:variant>
        <vt:i4>3</vt:i4>
      </vt:variant>
      <vt:variant>
        <vt:lpstr>Slide Titles</vt:lpstr>
      </vt:variant>
      <vt:variant>
        <vt:i4>24</vt:i4>
      </vt:variant>
    </vt:vector>
  </HeadingPairs>
  <TitlesOfParts>
    <vt:vector size="27" baseType="lpstr">
      <vt:lpstr>Office Theme</vt:lpstr>
      <vt:lpstr>4_Office Theme</vt:lpstr>
      <vt:lpstr>5_Office Theme</vt:lpstr>
      <vt:lpstr>PowerPoint Presentation</vt:lpstr>
      <vt:lpstr>Brief Review</vt:lpstr>
      <vt:lpstr>*Palestine – the Birthplace of the Church</vt:lpstr>
      <vt:lpstr>Brief Review</vt:lpstr>
      <vt:lpstr>Judaism in Palestine - Review</vt:lpstr>
      <vt:lpstr>*Judaism in Palestine</vt:lpstr>
      <vt:lpstr>Diaspora Judaism </vt:lpstr>
      <vt:lpstr>*Diaspora Judaism </vt:lpstr>
      <vt:lpstr>*Diaspora Judaism </vt:lpstr>
      <vt:lpstr>*Diaspora Judaism </vt:lpstr>
      <vt:lpstr>*Diaspora Judaism </vt:lpstr>
      <vt:lpstr>The Greco-Roman World</vt:lpstr>
      <vt:lpstr>*The Greco-Roman World</vt:lpstr>
      <vt:lpstr>*The Greco-Roman World</vt:lpstr>
      <vt:lpstr>*The Greco-Roman World</vt:lpstr>
      <vt:lpstr>*The Greco-Roman World</vt:lpstr>
      <vt:lpstr>*The Greco-Roman World</vt:lpstr>
      <vt:lpstr>*Pliny the Younger  Writing to the Emperor Trajan</vt:lpstr>
      <vt:lpstr>*Pliny the Younger to the Emperor Trajan</vt:lpstr>
      <vt:lpstr>*Pliny the Younger to the Emperor Trajan</vt:lpstr>
      <vt:lpstr>*Pliny the Younger to the Emperor Trajan</vt:lpstr>
      <vt:lpstr>*Pliny the Younger to the Emperor Trajan</vt:lpstr>
      <vt:lpstr>*Pliny the Younger to the Emperor Trajan</vt:lpstr>
      <vt:lpstr>*Emperor Trajan’s Reply to Pliny the Younger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208</cp:revision>
  <dcterms:created xsi:type="dcterms:W3CDTF">2018-06-08T00:19:32Z</dcterms:created>
  <dcterms:modified xsi:type="dcterms:W3CDTF">2018-07-08T20:38:56Z</dcterms:modified>
</cp:coreProperties>
</file>