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20" r:id="rId4"/>
  </p:sldMasterIdLst>
  <p:sldIdLst>
    <p:sldId id="303" r:id="rId5"/>
    <p:sldId id="326" r:id="rId6"/>
    <p:sldId id="328" r:id="rId7"/>
    <p:sldId id="329" r:id="rId8"/>
    <p:sldId id="331" r:id="rId9"/>
    <p:sldId id="330" r:id="rId10"/>
    <p:sldId id="332" r:id="rId11"/>
    <p:sldId id="354" r:id="rId12"/>
    <p:sldId id="333" r:id="rId13"/>
    <p:sldId id="334" r:id="rId14"/>
    <p:sldId id="335" r:id="rId15"/>
    <p:sldId id="336" r:id="rId16"/>
    <p:sldId id="337" r:id="rId17"/>
    <p:sldId id="362" r:id="rId18"/>
    <p:sldId id="338" r:id="rId19"/>
    <p:sldId id="355" r:id="rId20"/>
    <p:sldId id="363" r:id="rId21"/>
    <p:sldId id="364" r:id="rId22"/>
    <p:sldId id="339" r:id="rId23"/>
    <p:sldId id="356" r:id="rId24"/>
    <p:sldId id="340" r:id="rId25"/>
    <p:sldId id="34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978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82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8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1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103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05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98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25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68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384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066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3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383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13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58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79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10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60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89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00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402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049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26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103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070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504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0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596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575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04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757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738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237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3726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sljglobal.wikispaces.com/Roman+Geograph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8.xml"/><Relationship Id="rId1" Type="http://schemas.openxmlformats.org/officeDocument/2006/relationships/themeOverride" Target="../theme/themeOverride9.xml"/><Relationship Id="rId4" Type="http://schemas.openxmlformats.org/officeDocument/2006/relationships/hyperlink" Target="https://en.wikipedia.org/wiki/Military_of_ancient_Rom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12.xml"/><Relationship Id="rId5" Type="http://schemas.openxmlformats.org/officeDocument/2006/relationships/image" Target="../media/image8.png"/><Relationship Id="rId4" Type="http://schemas.openxmlformats.org/officeDocument/2006/relationships/hyperlink" Target="http://ontheworldmap.com/indonesia/islands/java/java-on-the-world-map.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8.xml"/><Relationship Id="rId1" Type="http://schemas.openxmlformats.org/officeDocument/2006/relationships/themeOverride" Target="../theme/themeOverride2.xml"/><Relationship Id="rId4" Type="http://schemas.openxmlformats.org/officeDocument/2006/relationships/hyperlink" Target="https://en.wikipedia.org/wiki/Roman_Foru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172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*Early Roman Political History</a:t>
            </a:r>
            <a:endParaRPr lang="en-US" b="1" dirty="0"/>
          </a:p>
        </p:txBody>
      </p:sp>
      <p:sp>
        <p:nvSpPr>
          <p:cNvPr id="4" name="Content Placeholder 3"/>
          <p:cNvSpPr>
            <a:spLocks noGrp="1"/>
          </p:cNvSpPr>
          <p:nvPr>
            <p:ph idx="1"/>
          </p:nvPr>
        </p:nvSpPr>
        <p:spPr>
          <a:xfrm>
            <a:off x="457200" y="838200"/>
            <a:ext cx="8229600" cy="5638800"/>
          </a:xfrm>
        </p:spPr>
        <p:txBody>
          <a:bodyPr>
            <a:normAutofit fontScale="85000" lnSpcReduction="10000"/>
          </a:bodyPr>
          <a:lstStyle/>
          <a:p>
            <a:pPr lvl="0"/>
            <a:r>
              <a:rPr lang="en-US" dirty="0"/>
              <a:t>At first, it seemed that this ruler would be Julius Caesar (born 102 BC) – the most celebrated soldier and politician in Roman history. </a:t>
            </a:r>
            <a:endParaRPr lang="en-US" dirty="0" smtClean="0"/>
          </a:p>
          <a:p>
            <a:pPr lvl="0"/>
            <a:r>
              <a:rPr lang="en-US" dirty="0" smtClean="0"/>
              <a:t>However</a:t>
            </a:r>
            <a:r>
              <a:rPr lang="en-US" dirty="0"/>
              <a:t>, at the height of his military and political success, Julius was assassinated in 44 BC by a group of Senators who still believed in the Republic; the Republicans were led by Brutus and Cassius, probably the most famous conspirators and assassins of all time. </a:t>
            </a:r>
            <a:endParaRPr lang="en-US" dirty="0" smtClean="0"/>
          </a:p>
          <a:p>
            <a:pPr lvl="0"/>
            <a:r>
              <a:rPr lang="en-US" dirty="0" smtClean="0"/>
              <a:t>But </a:t>
            </a:r>
            <a:r>
              <a:rPr lang="en-US" dirty="0"/>
              <a:t>the death of Julius Caesar did not restore the Republic. It simply unleashed a fresh series of civil wars. </a:t>
            </a:r>
            <a:endParaRPr lang="en-US" dirty="0" smtClean="0"/>
          </a:p>
          <a:p>
            <a:pPr lvl="0"/>
            <a:r>
              <a:rPr lang="en-US" dirty="0" smtClean="0"/>
              <a:t>Julius’s </a:t>
            </a:r>
            <a:r>
              <a:rPr lang="en-US" dirty="0"/>
              <a:t>young nephew and adopted son, Octavius Caesar, took up his murdered uncle’s cause, and proved more than equal to the task.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292-297)</a:t>
            </a:r>
            <a:endParaRPr lang="en-US" sz="1600" dirty="0"/>
          </a:p>
        </p:txBody>
      </p:sp>
    </p:spTree>
    <p:extLst>
      <p:ext uri="{BB962C8B-B14F-4D97-AF65-F5344CB8AC3E}">
        <p14:creationId xmlns:p14="http://schemas.microsoft.com/office/powerpoint/2010/main" val="2583748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*Early Roman Political History</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pPr lvl="0"/>
            <a:r>
              <a:rPr lang="en-US" dirty="0"/>
              <a:t>After defeating Brutus and Cassius and all other rivals, Octavius assumed supreme power over the Roman world in 31 BC, and in 27 BC the Senate gave him the title Augustus, which means “the exalted one”. </a:t>
            </a:r>
            <a:endParaRPr lang="en-US" dirty="0" smtClean="0"/>
          </a:p>
          <a:p>
            <a:pPr lvl="0"/>
            <a:r>
              <a:rPr lang="en-US" dirty="0" smtClean="0"/>
              <a:t>History </a:t>
            </a:r>
            <a:r>
              <a:rPr lang="en-US" dirty="0"/>
              <a:t>refers to him by this title. (Our month of August is named after him.) </a:t>
            </a:r>
            <a:endParaRPr lang="en-US" dirty="0" smtClean="0"/>
          </a:p>
          <a:p>
            <a:pPr lvl="0"/>
            <a:r>
              <a:rPr lang="en-US" dirty="0" smtClean="0"/>
              <a:t>Augustus </a:t>
            </a:r>
            <a:r>
              <a:rPr lang="en-US" dirty="0"/>
              <a:t>was the first and perhaps the greatest of all the Roman emperors; his forty-five years of government restored peace, stability, justice and </a:t>
            </a:r>
            <a:r>
              <a:rPr lang="en-US" dirty="0" smtClean="0"/>
              <a:t>civilization </a:t>
            </a:r>
            <a:r>
              <a:rPr lang="en-US" dirty="0"/>
              <a:t>to a war-torn world. </a:t>
            </a:r>
            <a:endParaRPr lang="en-US" dirty="0" smtClean="0"/>
          </a:p>
          <a:p>
            <a:pPr lvl="0"/>
            <a:r>
              <a:rPr lang="en-US" dirty="0" smtClean="0"/>
              <a:t>It </a:t>
            </a:r>
            <a:r>
              <a:rPr lang="en-US" dirty="0"/>
              <a:t>is little wonder that grateful millions looked on him as a divine </a:t>
            </a:r>
            <a:r>
              <a:rPr lang="en-US" dirty="0" smtClean="0"/>
              <a:t>savior </a:t>
            </a:r>
            <a:r>
              <a:rPr lang="en-US" dirty="0"/>
              <a:t>sent from </a:t>
            </a:r>
            <a:r>
              <a:rPr lang="en-US" dirty="0" smtClean="0"/>
              <a:t>heaven.</a:t>
            </a:r>
            <a:endParaRPr lang="en-US" dirty="0"/>
          </a:p>
          <a:p>
            <a:pPr lvl="0"/>
            <a:endParaRPr lang="en-US" dirty="0"/>
          </a:p>
          <a:p>
            <a:pPr lvl="0"/>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297-301)</a:t>
            </a:r>
            <a:endParaRPr lang="en-US" sz="1600" dirty="0"/>
          </a:p>
        </p:txBody>
      </p:sp>
    </p:spTree>
    <p:extLst>
      <p:ext uri="{BB962C8B-B14F-4D97-AF65-F5344CB8AC3E}">
        <p14:creationId xmlns:p14="http://schemas.microsoft.com/office/powerpoint/2010/main" val="3571968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*Early Roman Political History</a:t>
            </a:r>
            <a:endParaRPr lang="en-US" b="1" dirty="0"/>
          </a:p>
        </p:txBody>
      </p:sp>
      <p:sp>
        <p:nvSpPr>
          <p:cNvPr id="4" name="Content Placeholder 3"/>
          <p:cNvSpPr>
            <a:spLocks noGrp="1"/>
          </p:cNvSpPr>
          <p:nvPr>
            <p:ph idx="1"/>
          </p:nvPr>
        </p:nvSpPr>
        <p:spPr>
          <a:xfrm>
            <a:off x="228600" y="838200"/>
            <a:ext cx="8763000" cy="5638800"/>
          </a:xfrm>
        </p:spPr>
        <p:txBody>
          <a:bodyPr>
            <a:normAutofit lnSpcReduction="10000"/>
          </a:bodyPr>
          <a:lstStyle/>
          <a:p>
            <a:pPr lvl="0"/>
            <a:r>
              <a:rPr lang="en-US" sz="2700" dirty="0" smtClean="0"/>
              <a:t>Augustus started out </a:t>
            </a:r>
            <a:r>
              <a:rPr lang="en-US" sz="2700" dirty="0"/>
              <a:t>as a ruthless power-seeker who would murder his opponents without any qualms of </a:t>
            </a:r>
            <a:r>
              <a:rPr lang="en-US" sz="2700" dirty="0" smtClean="0"/>
              <a:t>conscience.</a:t>
            </a:r>
          </a:p>
          <a:p>
            <a:pPr lvl="0"/>
            <a:r>
              <a:rPr lang="en-US" sz="2700" dirty="0" smtClean="0"/>
              <a:t>But over time he </a:t>
            </a:r>
            <a:r>
              <a:rPr lang="en-US" sz="2700" dirty="0"/>
              <a:t>matured into a wise, moderate, generous ruler, certainly a far more decent and upright character than most of the emperors who came after him. </a:t>
            </a:r>
            <a:endParaRPr lang="en-US" sz="2700" dirty="0" smtClean="0"/>
          </a:p>
          <a:p>
            <a:pPr lvl="0"/>
            <a:r>
              <a:rPr lang="en-US" sz="2700" dirty="0" smtClean="0"/>
              <a:t>His </a:t>
            </a:r>
            <a:r>
              <a:rPr lang="en-US" sz="2700" dirty="0"/>
              <a:t>reign lasted from 31 BC to AD 14. </a:t>
            </a:r>
            <a:endParaRPr lang="en-US" sz="2700" dirty="0" smtClean="0"/>
          </a:p>
          <a:p>
            <a:pPr lvl="0"/>
            <a:r>
              <a:rPr lang="en-US" sz="2700" dirty="0" smtClean="0"/>
              <a:t>Which means he was </a:t>
            </a:r>
            <a:r>
              <a:rPr lang="en-US" sz="2700" dirty="0"/>
              <a:t>emperor at the time of Jesus’s </a:t>
            </a:r>
            <a:r>
              <a:rPr lang="en-US" sz="2700" dirty="0" smtClean="0"/>
              <a:t>birth and is </a:t>
            </a:r>
            <a:r>
              <a:rPr lang="en-US" sz="2700" dirty="0" smtClean="0"/>
              <a:t>the one mentioned </a:t>
            </a:r>
            <a:r>
              <a:rPr lang="en-US" sz="2700" dirty="0" smtClean="0"/>
              <a:t>in the Gospel of Luke: </a:t>
            </a:r>
            <a:r>
              <a:rPr lang="en-US" sz="2700" i="1" dirty="0" smtClean="0">
                <a:solidFill>
                  <a:srgbClr val="344BF6"/>
                </a:solidFill>
                <a:latin typeface="Cambria" panose="02040503050406030204" pitchFamily="18" charset="0"/>
                <a:ea typeface="Cambria" panose="02040503050406030204" pitchFamily="18" charset="0"/>
              </a:rPr>
              <a:t>In </a:t>
            </a:r>
            <a:r>
              <a:rPr lang="en-US" sz="2700" i="1" dirty="0">
                <a:solidFill>
                  <a:srgbClr val="344BF6"/>
                </a:solidFill>
                <a:latin typeface="Cambria" panose="02040503050406030204" pitchFamily="18" charset="0"/>
                <a:ea typeface="Cambria" panose="02040503050406030204" pitchFamily="18" charset="0"/>
              </a:rPr>
              <a:t>those days a decree went out from Caesar Augustus that all the world should be registered. </a:t>
            </a:r>
            <a:r>
              <a:rPr lang="en-US" sz="2700" dirty="0"/>
              <a:t>(Luke 2:1)</a:t>
            </a:r>
          </a:p>
          <a:p>
            <a:pPr lvl="0"/>
            <a:r>
              <a:rPr lang="en-US" sz="2700" dirty="0" smtClean="0"/>
              <a:t>It </a:t>
            </a:r>
            <a:r>
              <a:rPr lang="en-US" sz="2700" dirty="0"/>
              <a:t>was Augustus who ordered the census which took the Virgin Mary and Joseph on their fateful journey to Bethlehem, where </a:t>
            </a:r>
            <a:r>
              <a:rPr lang="en-US" sz="2700" dirty="0" smtClean="0"/>
              <a:t>Jesus </a:t>
            </a:r>
            <a:r>
              <a:rPr lang="en-US" sz="2700" dirty="0" smtClean="0"/>
              <a:t>was </a:t>
            </a:r>
            <a:r>
              <a:rPr lang="en-US" sz="2700" dirty="0"/>
              <a:t>born</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301-306</a:t>
            </a:r>
            <a:r>
              <a:rPr lang="en-US" sz="1600" dirty="0" smtClean="0"/>
              <a:t>)</a:t>
            </a:r>
            <a:endParaRPr lang="en-US" sz="1600" dirty="0"/>
          </a:p>
        </p:txBody>
      </p:sp>
    </p:spTree>
    <p:extLst>
      <p:ext uri="{BB962C8B-B14F-4D97-AF65-F5344CB8AC3E}">
        <p14:creationId xmlns:p14="http://schemas.microsoft.com/office/powerpoint/2010/main" val="542116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*Early Roman Political History</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a:t>Augustus was such a successful ruler that the principle of government by a single supreme figure, the emperor, became the established pattern for most of the rest of Rome’s long history. </a:t>
            </a:r>
            <a:endParaRPr lang="en-US" sz="2700" dirty="0" smtClean="0"/>
          </a:p>
          <a:p>
            <a:pPr lvl="0"/>
            <a:r>
              <a:rPr lang="en-US" sz="2700" dirty="0" smtClean="0"/>
              <a:t>The </a:t>
            </a:r>
            <a:r>
              <a:rPr lang="en-US" sz="2700" dirty="0"/>
              <a:t>Roman Empire depended on the emperor and his armies for maintaining peace and security within the Empire, and also for defending the Empire against aggression from outside, especially from two great enemies: </a:t>
            </a:r>
            <a:endParaRPr lang="en-US" sz="2700" dirty="0" smtClean="0"/>
          </a:p>
          <a:p>
            <a:pPr lvl="1"/>
            <a:r>
              <a:rPr lang="en-US" sz="2300" dirty="0" smtClean="0"/>
              <a:t>The </a:t>
            </a:r>
            <a:r>
              <a:rPr lang="en-US" sz="2300" dirty="0"/>
              <a:t>mighty Parthian (Persian) Empire in the </a:t>
            </a:r>
            <a:r>
              <a:rPr lang="en-US" sz="2300" dirty="0" smtClean="0"/>
              <a:t>east (modern day Iran)</a:t>
            </a:r>
          </a:p>
          <a:p>
            <a:pPr lvl="1"/>
            <a:r>
              <a:rPr lang="en-US" sz="2300" dirty="0" smtClean="0"/>
              <a:t>The </a:t>
            </a:r>
            <a:r>
              <a:rPr lang="en-US" sz="2300" dirty="0"/>
              <a:t>Germanic tribes who lived across the Rhine and Danube rivers in the north. </a:t>
            </a:r>
            <a:endParaRPr lang="en-US" sz="23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306-311</a:t>
            </a:r>
            <a:r>
              <a:rPr lang="en-US" sz="1600" dirty="0" smtClean="0"/>
              <a:t>)</a:t>
            </a:r>
            <a:endParaRPr lang="en-US" sz="1600" dirty="0"/>
          </a:p>
        </p:txBody>
      </p:sp>
    </p:spTree>
    <p:extLst>
      <p:ext uri="{BB962C8B-B14F-4D97-AF65-F5344CB8AC3E}">
        <p14:creationId xmlns:p14="http://schemas.microsoft.com/office/powerpoint/2010/main" val="592077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457200" y="29592"/>
            <a:ext cx="8229600" cy="503808"/>
          </a:xfrm>
        </p:spPr>
        <p:txBody>
          <a:bodyPr>
            <a:noAutofit/>
          </a:bodyPr>
          <a:lstStyle/>
          <a:p>
            <a:r>
              <a:rPr lang="en-US" sz="3600" b="1" dirty="0" smtClean="0"/>
              <a:t>The Roman Empire</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13" y="609600"/>
            <a:ext cx="735403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2512" y="6478882"/>
            <a:ext cx="7354031" cy="369332"/>
          </a:xfrm>
          <a:prstGeom prst="rect">
            <a:avLst/>
          </a:prstGeom>
          <a:noFill/>
        </p:spPr>
        <p:txBody>
          <a:bodyPr wrap="square" rtlCol="0">
            <a:spAutoFit/>
          </a:bodyPr>
          <a:lstStyle/>
          <a:p>
            <a:r>
              <a:rPr lang="en-US" dirty="0">
                <a:hlinkClick r:id="rId4"/>
              </a:rPr>
              <a:t>https://</a:t>
            </a:r>
            <a:r>
              <a:rPr lang="en-US" dirty="0" smtClean="0">
                <a:hlinkClick r:id="rId4"/>
              </a:rPr>
              <a:t>sljglobal.wikispaces.com/Roman+Geography</a:t>
            </a:r>
            <a:r>
              <a:rPr lang="en-US" dirty="0" smtClean="0"/>
              <a:t> </a:t>
            </a:r>
            <a:endParaRPr lang="en-US" dirty="0"/>
          </a:p>
        </p:txBody>
      </p:sp>
    </p:spTree>
    <p:extLst>
      <p:ext uri="{BB962C8B-B14F-4D97-AF65-F5344CB8AC3E}">
        <p14:creationId xmlns:p14="http://schemas.microsoft.com/office/powerpoint/2010/main" val="1386570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1837"/>
            <a:ext cx="8229600" cy="1143000"/>
          </a:xfrm>
        </p:spPr>
        <p:txBody>
          <a:bodyPr>
            <a:normAutofit/>
            <a:scene3d>
              <a:camera prst="orthographicFront"/>
              <a:lightRig rig="threePt" dir="t"/>
            </a:scene3d>
            <a:sp3d extrusionH="57150">
              <a:bevelT w="82550" h="38100" prst="coolSlant"/>
            </a:sp3d>
          </a:bodyPr>
          <a:lstStyle/>
          <a:p>
            <a:r>
              <a:rPr lang="en-US" sz="6600" b="1" dirty="0" smtClean="0">
                <a:solidFill>
                  <a:srgbClr val="5731F9"/>
                </a:solidFill>
                <a:effectLst>
                  <a:glow rad="101600">
                    <a:schemeClr val="accent6">
                      <a:alpha val="60000"/>
                    </a:schemeClr>
                  </a:glow>
                  <a:outerShdw blurRad="50800" dist="38100" dir="18900000" algn="bl" rotWithShape="0">
                    <a:prstClr val="black">
                      <a:alpha val="40000"/>
                    </a:prstClr>
                  </a:outerShdw>
                </a:effectLst>
              </a:rPr>
              <a:t>The Roman Economy</a:t>
            </a:r>
            <a:endParaRPr lang="en-US" sz="6600" b="1" dirty="0">
              <a:solidFill>
                <a:srgbClr val="5731F9"/>
              </a:solidFill>
              <a:effectLst>
                <a:glow rad="101600">
                  <a:schemeClr val="accent6">
                    <a:alpha val="60000"/>
                  </a:schemeClr>
                </a:glow>
                <a:outerShdw blurRad="50800" dist="38100" dir="18900000" algn="bl" rotWithShape="0">
                  <a:prstClr val="black">
                    <a:alpha val="40000"/>
                  </a:prstClr>
                </a:outerShdw>
              </a:effectLst>
            </a:endParaRPr>
          </a:p>
        </p:txBody>
      </p:sp>
      <p:sp>
        <p:nvSpPr>
          <p:cNvPr id="5" name="TextBox 4"/>
          <p:cNvSpPr txBox="1"/>
          <p:nvPr/>
        </p:nvSpPr>
        <p:spPr>
          <a:xfrm>
            <a:off x="0" y="6519446"/>
            <a:ext cx="9144000" cy="369332"/>
          </a:xfrm>
          <a:prstGeom prst="rect">
            <a:avLst/>
          </a:prstGeom>
          <a:noFill/>
        </p:spPr>
        <p:txBody>
          <a:bodyPr wrap="square" rtlCol="0">
            <a:spAutoFit/>
          </a:bodyPr>
          <a:lstStyle/>
          <a:p>
            <a:pPr lvl="0"/>
            <a:r>
              <a:rPr lang="en-US" dirty="0">
                <a:effectLst>
                  <a:glow rad="101600">
                    <a:srgbClr val="FFC000">
                      <a:alpha val="60000"/>
                    </a:srgbClr>
                  </a:glow>
                </a:effectLst>
                <a:hlinkClick r:id="rId4"/>
              </a:rPr>
              <a:t>https://</a:t>
            </a:r>
            <a:r>
              <a:rPr lang="en-US" dirty="0" smtClean="0">
                <a:effectLst>
                  <a:glow rad="101600">
                    <a:srgbClr val="FFC000">
                      <a:alpha val="60000"/>
                    </a:srgbClr>
                  </a:glow>
                </a:effectLst>
                <a:hlinkClick r:id="rId4"/>
              </a:rPr>
              <a:t>en.wikipedia.org/wiki/Military_of_ancient_Rome</a:t>
            </a:r>
            <a:r>
              <a:rPr lang="en-US" dirty="0" smtClean="0">
                <a:effectLst>
                  <a:glow rad="101600">
                    <a:srgbClr val="FFC000">
                      <a:alpha val="60000"/>
                    </a:srgbClr>
                  </a:glow>
                </a:effectLst>
              </a:rPr>
              <a:t> </a:t>
            </a:r>
            <a:endParaRPr lang="en-US" dirty="0">
              <a:effectLst>
                <a:glow rad="101600">
                  <a:srgbClr val="FFC000">
                    <a:alpha val="60000"/>
                  </a:srgbClr>
                </a:glow>
              </a:effectLst>
            </a:endParaRPr>
          </a:p>
        </p:txBody>
      </p:sp>
    </p:spTree>
    <p:extLst>
      <p:ext uri="{BB962C8B-B14F-4D97-AF65-F5344CB8AC3E}">
        <p14:creationId xmlns:p14="http://schemas.microsoft.com/office/powerpoint/2010/main" val="693332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*The Roman Economy</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a:t>The sea-coast cities of the Mediterranean, especially the large ones such as Rome itself in the west and Alexandria in the east, depended on trade and commerce for the basic necessities of life. </a:t>
            </a:r>
            <a:endParaRPr lang="en-US" sz="2700" dirty="0" smtClean="0"/>
          </a:p>
          <a:p>
            <a:pPr lvl="0"/>
            <a:r>
              <a:rPr lang="en-US" sz="2700" dirty="0" smtClean="0"/>
              <a:t>For </a:t>
            </a:r>
            <a:r>
              <a:rPr lang="en-US" sz="2700" dirty="0"/>
              <a:t>example, grain from North Africa fed the population of Rome, and the wines of Italy were exported throughout the Mediterranean. </a:t>
            </a:r>
            <a:endParaRPr lang="en-US" sz="2700" dirty="0" smtClean="0"/>
          </a:p>
          <a:p>
            <a:r>
              <a:rPr lang="en-US" sz="2700" dirty="0"/>
              <a:t>So a great network of trade bound together the coastal cities of the Empire into a single shared economy</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311-314</a:t>
            </a:r>
            <a:r>
              <a:rPr lang="en-US" sz="1600" dirty="0" smtClean="0"/>
              <a:t>)</a:t>
            </a:r>
            <a:endParaRPr lang="en-US" sz="1600" dirty="0"/>
          </a:p>
        </p:txBody>
      </p:sp>
    </p:spTree>
    <p:extLst>
      <p:ext uri="{BB962C8B-B14F-4D97-AF65-F5344CB8AC3E}">
        <p14:creationId xmlns:p14="http://schemas.microsoft.com/office/powerpoint/2010/main" val="3840016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*The Roman Economy</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smtClean="0"/>
              <a:t>One of the early turning points in Rome’s economic </a:t>
            </a:r>
            <a:r>
              <a:rPr lang="en-US" sz="2700" dirty="0"/>
              <a:t>fortunes </a:t>
            </a:r>
            <a:r>
              <a:rPr lang="en-US" sz="2700" dirty="0" smtClean="0"/>
              <a:t>came with the </a:t>
            </a:r>
            <a:r>
              <a:rPr lang="en-US" sz="2700" dirty="0"/>
              <a:t>capture of </a:t>
            </a:r>
            <a:r>
              <a:rPr lang="en-US" sz="2700" dirty="0" smtClean="0"/>
              <a:t>Egypt. After the conquest </a:t>
            </a:r>
            <a:r>
              <a:rPr lang="en-US" sz="2700" dirty="0"/>
              <a:t>of Egypt, Rome’s eyes were opened by the world it encountered in the east. </a:t>
            </a:r>
            <a:endParaRPr lang="en-US" sz="2700" dirty="0" smtClean="0"/>
          </a:p>
          <a:p>
            <a:pPr lvl="0"/>
            <a:r>
              <a:rPr lang="en-US" sz="2700" dirty="0" smtClean="0"/>
              <a:t>Within </a:t>
            </a:r>
            <a:r>
              <a:rPr lang="en-US" sz="2700" dirty="0"/>
              <a:t>a few years of the occupation of Egypt, </a:t>
            </a:r>
            <a:r>
              <a:rPr lang="en-US" sz="2700" dirty="0" smtClean="0"/>
              <a:t>commercial </a:t>
            </a:r>
            <a:r>
              <a:rPr lang="en-US" sz="2700" dirty="0"/>
              <a:t>exchange with India </a:t>
            </a:r>
            <a:r>
              <a:rPr lang="en-US" sz="2700" dirty="0" smtClean="0"/>
              <a:t>practically exploded.</a:t>
            </a:r>
          </a:p>
          <a:p>
            <a:r>
              <a:rPr lang="en-US" sz="2700" dirty="0"/>
              <a:t>Trade with ports in India </a:t>
            </a:r>
            <a:r>
              <a:rPr lang="en-US" sz="2700" dirty="0" smtClean="0"/>
              <a:t>were not</a:t>
            </a:r>
            <a:r>
              <a:rPr lang="en-US" sz="2700" dirty="0"/>
              <a:t>, however, limited to products that originated in </a:t>
            </a:r>
            <a:r>
              <a:rPr lang="en-US" sz="2700" dirty="0" smtClean="0"/>
              <a:t>India. </a:t>
            </a:r>
          </a:p>
          <a:p>
            <a:r>
              <a:rPr lang="en-US" sz="2700" dirty="0" smtClean="0"/>
              <a:t>As </a:t>
            </a:r>
            <a:r>
              <a:rPr lang="en-US" sz="2700" dirty="0"/>
              <a:t>recent </a:t>
            </a:r>
            <a:r>
              <a:rPr lang="en-US" sz="2700" dirty="0" smtClean="0"/>
              <a:t>excavations in </a:t>
            </a:r>
            <a:r>
              <a:rPr lang="en-US" sz="2700" dirty="0"/>
              <a:t>Egypt have shown, an array of goods from as far </a:t>
            </a:r>
            <a:r>
              <a:rPr lang="en-US" sz="2700" dirty="0" smtClean="0"/>
              <a:t>away </a:t>
            </a:r>
            <a:r>
              <a:rPr lang="en-US" sz="2700" dirty="0"/>
              <a:t>as Vietnam and Java found their way </a:t>
            </a:r>
            <a:r>
              <a:rPr lang="en-US" sz="2700" dirty="0" smtClean="0"/>
              <a:t>to the </a:t>
            </a:r>
            <a:r>
              <a:rPr lang="en-US" sz="2700" dirty="0"/>
              <a:t>Mediterranean</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a:t>
            </a:r>
            <a:r>
              <a:rPr lang="en-US" sz="1600" dirty="0" err="1"/>
              <a:t>Frankopan</a:t>
            </a:r>
            <a:r>
              <a:rPr lang="en-US" sz="1600" dirty="0"/>
              <a:t>, Peter. </a:t>
            </a:r>
            <a:r>
              <a:rPr lang="en-US" sz="1600" i="1" dirty="0"/>
              <a:t>The Silk Roads: A New History of the World</a:t>
            </a:r>
            <a:r>
              <a:rPr lang="en-US" sz="1600" dirty="0"/>
              <a:t> p. </a:t>
            </a:r>
            <a:r>
              <a:rPr lang="en-US" sz="1600" dirty="0" smtClean="0"/>
              <a:t>14-16</a:t>
            </a:r>
            <a:endParaRPr lang="en-US" sz="1600" dirty="0"/>
          </a:p>
        </p:txBody>
      </p:sp>
    </p:spTree>
    <p:extLst>
      <p:ext uri="{BB962C8B-B14F-4D97-AF65-F5344CB8AC3E}">
        <p14:creationId xmlns:p14="http://schemas.microsoft.com/office/powerpoint/2010/main" val="2959418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457200" y="29592"/>
            <a:ext cx="8229600" cy="503808"/>
          </a:xfrm>
        </p:spPr>
        <p:txBody>
          <a:bodyPr>
            <a:noAutofit/>
          </a:bodyPr>
          <a:lstStyle/>
          <a:p>
            <a:r>
              <a:rPr lang="en-US" sz="3600" b="1" dirty="0" smtClean="0"/>
              <a:t>The Roman Empire</a:t>
            </a:r>
            <a:endParaRPr lang="en-US" sz="3600" b="1" dirty="0"/>
          </a:p>
        </p:txBody>
      </p:sp>
      <p:sp>
        <p:nvSpPr>
          <p:cNvPr id="2" name="TextBox 1"/>
          <p:cNvSpPr txBox="1"/>
          <p:nvPr/>
        </p:nvSpPr>
        <p:spPr>
          <a:xfrm>
            <a:off x="377261" y="6281652"/>
            <a:ext cx="8136745" cy="369332"/>
          </a:xfrm>
          <a:prstGeom prst="rect">
            <a:avLst/>
          </a:prstGeom>
          <a:noFill/>
        </p:spPr>
        <p:txBody>
          <a:bodyPr wrap="square" rtlCol="0">
            <a:spAutoFit/>
          </a:bodyPr>
          <a:lstStyle/>
          <a:p>
            <a:r>
              <a:rPr lang="en-US" dirty="0">
                <a:hlinkClick r:id="rId4"/>
              </a:rPr>
              <a:t>http://</a:t>
            </a:r>
            <a:r>
              <a:rPr lang="en-US" dirty="0" smtClean="0">
                <a:hlinkClick r:id="rId4"/>
              </a:rPr>
              <a:t>ontheworldmap.com/indonesia/islands/java/java-on-the-world-map.html</a:t>
            </a:r>
            <a:r>
              <a:rPr lang="en-US" dirty="0" smtClean="0"/>
              <a:t> </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164" y="1447800"/>
            <a:ext cx="8506725" cy="423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673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143000"/>
          </a:xfrm>
        </p:spPr>
        <p:txBody>
          <a:bodyPr>
            <a:norm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50800" dist="38100" dir="13500000" algn="br" rotWithShape="0">
                    <a:prstClr val="black">
                      <a:alpha val="40000"/>
                    </a:prstClr>
                  </a:outerShdw>
                </a:effectLst>
              </a:rPr>
              <a:t>Roman Intellectual Culture</a:t>
            </a:r>
            <a:endParaRPr lang="en-US" sz="5400" b="1" dirty="0">
              <a:ln w="12700">
                <a:solidFill>
                  <a:schemeClr val="tx2">
                    <a:satMod val="155000"/>
                  </a:schemeClr>
                </a:solidFill>
                <a:prstDash val="solid"/>
              </a:ln>
              <a:solidFill>
                <a:schemeClr val="bg2">
                  <a:tint val="85000"/>
                  <a:satMod val="155000"/>
                </a:schemeClr>
              </a:solidFill>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4124657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Brief Review</a:t>
            </a:r>
            <a:endParaRPr lang="en-US" b="1" dirty="0"/>
          </a:p>
        </p:txBody>
      </p:sp>
      <p:sp>
        <p:nvSpPr>
          <p:cNvPr id="4" name="Content Placeholder 3"/>
          <p:cNvSpPr>
            <a:spLocks noGrp="1"/>
          </p:cNvSpPr>
          <p:nvPr>
            <p:ph idx="1"/>
          </p:nvPr>
        </p:nvSpPr>
        <p:spPr>
          <a:xfrm>
            <a:off x="457200" y="838200"/>
            <a:ext cx="8229600" cy="5943600"/>
          </a:xfrm>
        </p:spPr>
        <p:txBody>
          <a:bodyPr>
            <a:normAutofit fontScale="92500"/>
          </a:bodyPr>
          <a:lstStyle/>
          <a:p>
            <a:r>
              <a:rPr lang="en-US" dirty="0">
                <a:ea typeface="Cambria" panose="02040503050406030204" pitchFamily="18" charset="0"/>
              </a:rPr>
              <a:t>By the time of Jesus, there were sizable Jewish communities in every major city in the Roman Empire. </a:t>
            </a:r>
          </a:p>
          <a:p>
            <a:pPr lvl="0"/>
            <a:r>
              <a:rPr lang="en-US" dirty="0" smtClean="0"/>
              <a:t>What was the term used to describe these Jews scattered throughout the Roman world? Give at least one scripture verse where that term is used.</a:t>
            </a:r>
          </a:p>
          <a:p>
            <a:pPr lvl="1"/>
            <a:r>
              <a:rPr lang="en-US" i="1" dirty="0" smtClean="0"/>
              <a:t>Diaspora </a:t>
            </a:r>
            <a:r>
              <a:rPr lang="en-US" dirty="0" smtClean="0"/>
              <a:t>(Greek) or the </a:t>
            </a:r>
            <a:r>
              <a:rPr lang="en-US" i="1" dirty="0" smtClean="0"/>
              <a:t>Dispersion</a:t>
            </a:r>
          </a:p>
          <a:p>
            <a:pPr lvl="1"/>
            <a:r>
              <a:rPr lang="en-US" i="1" dirty="0" smtClean="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James</a:t>
            </a:r>
            <a:r>
              <a:rPr lang="en-US" i="1" dirty="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 a servant of God and of the Lord Jesus Christ, To the twelve tribes in the </a:t>
            </a:r>
            <a:r>
              <a:rPr lang="en-US" b="1" i="1" dirty="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Dispersion</a:t>
            </a:r>
            <a:r>
              <a:rPr lang="en-US" i="1" dirty="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 Greetings. </a:t>
            </a:r>
            <a:r>
              <a:rPr lang="en-US" dirty="0">
                <a:effectLst>
                  <a:innerShdw blurRad="63500" dist="50800" dir="18900000">
                    <a:prstClr val="black">
                      <a:alpha val="50000"/>
                    </a:prstClr>
                  </a:innerShdw>
                </a:effectLst>
              </a:rPr>
              <a:t>(James </a:t>
            </a:r>
            <a:r>
              <a:rPr lang="en-US" dirty="0" smtClean="0">
                <a:effectLst>
                  <a:innerShdw blurRad="63500" dist="50800" dir="18900000">
                    <a:prstClr val="black">
                      <a:alpha val="50000"/>
                    </a:prstClr>
                  </a:innerShdw>
                </a:effectLst>
              </a:rPr>
              <a:t>1:1)</a:t>
            </a:r>
          </a:p>
          <a:p>
            <a:pPr lvl="1"/>
            <a:r>
              <a:rPr lang="en-US" i="1" dirty="0" smtClean="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Peter</a:t>
            </a:r>
            <a:r>
              <a:rPr lang="en-US" i="1" dirty="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 an apostle of Jesus Christ, To those who are elect exiles of the </a:t>
            </a:r>
            <a:r>
              <a:rPr lang="en-US" b="1" i="1" dirty="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Dispersion</a:t>
            </a:r>
            <a:r>
              <a:rPr lang="en-US" i="1" dirty="0">
                <a:solidFill>
                  <a:srgbClr val="344BF6"/>
                </a:solidFill>
                <a:effectLst>
                  <a:innerShdw blurRad="63500" dist="50800" dir="18900000">
                    <a:prstClr val="black">
                      <a:alpha val="50000"/>
                    </a:prstClr>
                  </a:innerShdw>
                </a:effectLst>
                <a:latin typeface="Cambria" panose="02040503050406030204" pitchFamily="18" charset="0"/>
                <a:ea typeface="Cambria" panose="02040503050406030204" pitchFamily="18" charset="0"/>
              </a:rPr>
              <a:t> in Pontus, Galatia, Cappadocia, Asia, and Bithynia… </a:t>
            </a:r>
            <a:r>
              <a:rPr lang="en-US" dirty="0">
                <a:effectLst>
                  <a:innerShdw blurRad="63500" dist="50800" dir="18900000">
                    <a:prstClr val="black">
                      <a:alpha val="50000"/>
                    </a:prstClr>
                  </a:innerShdw>
                </a:effectLst>
                <a:ea typeface="Cambria" panose="02040503050406030204" pitchFamily="18" charset="0"/>
              </a:rPr>
              <a:t>(1Peter 1:1)</a:t>
            </a:r>
          </a:p>
          <a:p>
            <a:pPr lvl="1"/>
            <a:endParaRPr lang="en-US" dirty="0"/>
          </a:p>
          <a:p>
            <a:endParaRPr lang="en-US" dirty="0"/>
          </a:p>
        </p:txBody>
      </p:sp>
    </p:spTree>
    <p:extLst>
      <p:ext uri="{BB962C8B-B14F-4D97-AF65-F5344CB8AC3E}">
        <p14:creationId xmlns:p14="http://schemas.microsoft.com/office/powerpoint/2010/main" val="4015158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*Roman Intellectual Culture</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pPr lvl="0"/>
            <a:r>
              <a:rPr lang="en-US" sz="2800" dirty="0" smtClean="0"/>
              <a:t>The </a:t>
            </a:r>
            <a:r>
              <a:rPr lang="en-US" sz="2800" dirty="0"/>
              <a:t>dominant culture in the Roman Empire was not Roman but Greek. </a:t>
            </a:r>
            <a:endParaRPr lang="en-US" sz="2800" dirty="0" smtClean="0"/>
          </a:p>
          <a:p>
            <a:pPr lvl="0"/>
            <a:r>
              <a:rPr lang="en-US" sz="2800" dirty="0" smtClean="0"/>
              <a:t>At </a:t>
            </a:r>
            <a:r>
              <a:rPr lang="en-US" sz="2800" dirty="0"/>
              <a:t>the end of the 4th century BC, the language and values of Greek </a:t>
            </a:r>
            <a:r>
              <a:rPr lang="en-US" sz="2800" dirty="0" smtClean="0"/>
              <a:t>civilization </a:t>
            </a:r>
            <a:r>
              <a:rPr lang="en-US" sz="2800" dirty="0"/>
              <a:t>had spread out from Greece itself across the whole of the Eastern world – the Balkans, Asia Minor, Syria, Persia, Palestine and Egypt – through the amazing conquests of Alexander the Great (336-323 BC), king of the Greek state of Macedonia. </a:t>
            </a:r>
            <a:endParaRPr lang="en-US" sz="2800" dirty="0" smtClean="0"/>
          </a:p>
          <a:p>
            <a:pPr lvl="0"/>
            <a:r>
              <a:rPr lang="en-US" sz="2800" dirty="0" smtClean="0"/>
              <a:t>Alexander’s </a:t>
            </a:r>
            <a:r>
              <a:rPr lang="en-US" sz="2800" dirty="0"/>
              <a:t>empire broke up after his death, but it left throughout the East an enduring legacy of Hellenism – the term historians use for Greek culture (from the word </a:t>
            </a:r>
            <a:r>
              <a:rPr lang="en-US" sz="2800" dirty="0" smtClean="0"/>
              <a:t>Hellas (</a:t>
            </a:r>
            <a:r>
              <a:rPr lang="el-GR" sz="2800" dirty="0" smtClean="0"/>
              <a:t>Ἑλλάς</a:t>
            </a:r>
            <a:r>
              <a:rPr lang="en-US" sz="2800" dirty="0" smtClean="0"/>
              <a:t>)</a:t>
            </a:r>
            <a:r>
              <a:rPr lang="en-US" sz="2800" dirty="0" smtClean="0"/>
              <a:t>, </a:t>
            </a:r>
            <a:r>
              <a:rPr lang="en-US" sz="2800" dirty="0"/>
              <a:t>which is </a:t>
            </a:r>
            <a:r>
              <a:rPr lang="en-US" sz="2800" dirty="0" smtClean="0"/>
              <a:t>the Greek word for </a:t>
            </a:r>
            <a:r>
              <a:rPr lang="en-US" sz="2800" dirty="0"/>
              <a:t>“Greece</a:t>
            </a:r>
            <a:r>
              <a:rPr lang="en-US" sz="2800" dirty="0" smtClean="0"/>
              <a:t>” – cf. Acts 20:2). </a:t>
            </a:r>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315-319)</a:t>
            </a:r>
            <a:endParaRPr lang="en-US" sz="1600" dirty="0"/>
          </a:p>
        </p:txBody>
      </p:sp>
    </p:spTree>
    <p:extLst>
      <p:ext uri="{BB962C8B-B14F-4D97-AF65-F5344CB8AC3E}">
        <p14:creationId xmlns:p14="http://schemas.microsoft.com/office/powerpoint/2010/main" val="4218650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*Roman Intellectual Culture</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pPr lvl="0"/>
            <a:r>
              <a:rPr lang="en-US" sz="2700" dirty="0"/>
              <a:t>When the Romans began to gain control of the Eastern world, they came into contact with Hellenism, and found it immensely attractive. </a:t>
            </a:r>
            <a:endParaRPr lang="en-US" sz="2700" dirty="0" smtClean="0"/>
          </a:p>
          <a:p>
            <a:pPr lvl="0"/>
            <a:r>
              <a:rPr lang="en-US" sz="2700" dirty="0" smtClean="0"/>
              <a:t>The </a:t>
            </a:r>
            <a:r>
              <a:rPr lang="en-US" sz="2700" dirty="0"/>
              <a:t>armies of Rome vanquished the East, but Eastern culture vanquished Rome. </a:t>
            </a:r>
            <a:endParaRPr lang="en-US" sz="2700" dirty="0" smtClean="0"/>
          </a:p>
          <a:p>
            <a:pPr lvl="0"/>
            <a:r>
              <a:rPr lang="en-US" sz="2700" dirty="0" smtClean="0"/>
              <a:t>By </a:t>
            </a:r>
            <a:r>
              <a:rPr lang="en-US" sz="2700" dirty="0"/>
              <a:t>the 1st century BC, the Greek language, Greek methods of education, Greek art and literature, and Greek philosophy and science had taken root across the entire Roman Empire. </a:t>
            </a:r>
            <a:endParaRPr lang="en-US" sz="2700" dirty="0" smtClean="0"/>
          </a:p>
          <a:p>
            <a:pPr lvl="0"/>
            <a:r>
              <a:rPr lang="en-US" sz="2700" dirty="0" smtClean="0"/>
              <a:t>Everyone </a:t>
            </a:r>
            <a:r>
              <a:rPr lang="en-US" sz="2700" dirty="0"/>
              <a:t>in the eastern half of the Empire who lived in a city spoke Greek as his first language</a:t>
            </a:r>
            <a:r>
              <a:rPr lang="en-US" sz="2700" dirty="0" smtClean="0"/>
              <a:t>.</a:t>
            </a:r>
          </a:p>
          <a:p>
            <a:pPr lvl="0"/>
            <a:r>
              <a:rPr lang="en-US" sz="2700" dirty="0"/>
              <a:t>In the western half of the Empire, Latin was the first language, but most educated people would have spoken Greek as their second language</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319-323)</a:t>
            </a:r>
            <a:endParaRPr lang="en-US" sz="1600" dirty="0"/>
          </a:p>
        </p:txBody>
      </p:sp>
    </p:spTree>
    <p:extLst>
      <p:ext uri="{BB962C8B-B14F-4D97-AF65-F5344CB8AC3E}">
        <p14:creationId xmlns:p14="http://schemas.microsoft.com/office/powerpoint/2010/main" val="2562485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37147"/>
          </a:xfrm>
        </p:spPr>
        <p:txBody>
          <a:bodyPr>
            <a:normAutofit fontScale="90000"/>
          </a:bodyPr>
          <a:lstStyle/>
          <a:p>
            <a:r>
              <a:rPr lang="en-US" dirty="0" smtClean="0"/>
              <a:t>Languages Spoken in the Roman Empire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44" y="613347"/>
            <a:ext cx="7394512" cy="593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91630" y="5248947"/>
            <a:ext cx="998738" cy="830997"/>
          </a:xfrm>
          <a:prstGeom prst="rect">
            <a:avLst/>
          </a:prstGeom>
          <a:solidFill>
            <a:schemeClr val="accent3">
              <a:lumMod val="60000"/>
              <a:lumOff val="40000"/>
            </a:schemeClr>
          </a:solidFill>
        </p:spPr>
        <p:txBody>
          <a:bodyPr wrap="square" rtlCol="0">
            <a:spAutoFit/>
          </a:bodyPr>
          <a:lstStyle/>
          <a:p>
            <a:pPr algn="r"/>
            <a:r>
              <a:rPr lang="en-US" sz="1600" b="1" dirty="0" smtClean="0"/>
              <a:t>Latin Speaking West</a:t>
            </a:r>
            <a:endParaRPr lang="en-US" sz="1600" b="1" dirty="0"/>
          </a:p>
        </p:txBody>
      </p:sp>
      <p:sp>
        <p:nvSpPr>
          <p:cNvPr id="11" name="TextBox 10"/>
          <p:cNvSpPr txBox="1"/>
          <p:nvPr/>
        </p:nvSpPr>
        <p:spPr>
          <a:xfrm>
            <a:off x="4707384" y="5248921"/>
            <a:ext cx="965446" cy="830997"/>
          </a:xfrm>
          <a:prstGeom prst="rect">
            <a:avLst/>
          </a:prstGeom>
          <a:solidFill>
            <a:schemeClr val="accent1">
              <a:lumMod val="60000"/>
              <a:lumOff val="40000"/>
            </a:schemeClr>
          </a:solidFill>
        </p:spPr>
        <p:txBody>
          <a:bodyPr wrap="square" rtlCol="0">
            <a:spAutoFit/>
          </a:bodyPr>
          <a:lstStyle/>
          <a:p>
            <a:r>
              <a:rPr lang="en-US" sz="1600" b="1" dirty="0" smtClean="0"/>
              <a:t>Greek Speaking East</a:t>
            </a:r>
            <a:endParaRPr lang="en-US" sz="1600" b="1" dirty="0"/>
          </a:p>
        </p:txBody>
      </p:sp>
      <p:cxnSp>
        <p:nvCxnSpPr>
          <p:cNvPr id="6" name="Straight Connector 5"/>
          <p:cNvCxnSpPr/>
          <p:nvPr/>
        </p:nvCxnSpPr>
        <p:spPr>
          <a:xfrm>
            <a:off x="4698876" y="2658121"/>
            <a:ext cx="17016" cy="34217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6519446"/>
            <a:ext cx="9144000" cy="338554"/>
          </a:xfrm>
          <a:prstGeom prst="rect">
            <a:avLst/>
          </a:prstGeom>
          <a:noFill/>
        </p:spPr>
        <p:txBody>
          <a:bodyPr wrap="square" rtlCol="0">
            <a:spAutoFit/>
          </a:bodyPr>
          <a:lstStyle/>
          <a:p>
            <a:pPr lvl="0"/>
            <a:r>
              <a:rPr lang="en-US" sz="1600" dirty="0" smtClean="0"/>
              <a:t>*Gonzalez</a:t>
            </a:r>
            <a:r>
              <a:rPr lang="en-US" sz="1600" dirty="0"/>
              <a:t>, </a:t>
            </a:r>
            <a:r>
              <a:rPr lang="en-US" sz="1600" dirty="0" smtClean="0"/>
              <a:t>Justo; </a:t>
            </a:r>
            <a:r>
              <a:rPr lang="en-US" sz="1600" i="1" dirty="0"/>
              <a:t>The Story of Christianity: </a:t>
            </a:r>
            <a:r>
              <a:rPr lang="en-US" sz="1600" i="1" dirty="0" smtClean="0"/>
              <a:t>Vol. </a:t>
            </a:r>
            <a:r>
              <a:rPr lang="en-US" sz="1600" i="1" dirty="0"/>
              <a:t>1: The Early Church to the Dawn of the </a:t>
            </a:r>
            <a:r>
              <a:rPr lang="en-US" sz="1600" i="1" dirty="0" smtClean="0"/>
              <a:t>Reformation;</a:t>
            </a:r>
            <a:r>
              <a:rPr lang="en-US" sz="1600" dirty="0" smtClean="0"/>
              <a:t> p.20 </a:t>
            </a:r>
            <a:endParaRPr lang="en-US" sz="1600" dirty="0"/>
          </a:p>
        </p:txBody>
      </p:sp>
    </p:spTree>
    <p:extLst>
      <p:ext uri="{BB962C8B-B14F-4D97-AF65-F5344CB8AC3E}">
        <p14:creationId xmlns:p14="http://schemas.microsoft.com/office/powerpoint/2010/main" val="444021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Brief Review</a:t>
            </a:r>
            <a:endParaRPr lang="en-US" b="1" dirty="0"/>
          </a:p>
        </p:txBody>
      </p:sp>
      <p:sp>
        <p:nvSpPr>
          <p:cNvPr id="4" name="Content Placeholder 3"/>
          <p:cNvSpPr>
            <a:spLocks noGrp="1"/>
          </p:cNvSpPr>
          <p:nvPr>
            <p:ph idx="1"/>
          </p:nvPr>
        </p:nvSpPr>
        <p:spPr>
          <a:xfrm>
            <a:off x="457200" y="838200"/>
            <a:ext cx="8534400" cy="5943600"/>
          </a:xfrm>
        </p:spPr>
        <p:txBody>
          <a:bodyPr>
            <a:normAutofit fontScale="85000" lnSpcReduction="10000"/>
          </a:bodyPr>
          <a:lstStyle/>
          <a:p>
            <a:r>
              <a:rPr lang="en-US" dirty="0" smtClean="0">
                <a:ea typeface="Cambria" panose="02040503050406030204" pitchFamily="18" charset="0"/>
              </a:rPr>
              <a:t>What is the Septuagint?</a:t>
            </a:r>
          </a:p>
          <a:p>
            <a:pPr lvl="1"/>
            <a:r>
              <a:rPr lang="en-US" dirty="0" smtClean="0">
                <a:ea typeface="Cambria" panose="02040503050406030204" pitchFamily="18" charset="0"/>
              </a:rPr>
              <a:t>It was the first Greek translation of the Hebrew OT (or TaNaK)</a:t>
            </a:r>
          </a:p>
          <a:p>
            <a:pPr lvl="1"/>
            <a:r>
              <a:rPr lang="en-US" dirty="0" smtClean="0">
                <a:ea typeface="Cambria" panose="02040503050406030204" pitchFamily="18" charset="0"/>
              </a:rPr>
              <a:t>It was </a:t>
            </a:r>
            <a:r>
              <a:rPr lang="en-US" b="1" i="1" dirty="0" smtClean="0">
                <a:ea typeface="Cambria" panose="02040503050406030204" pitchFamily="18" charset="0"/>
              </a:rPr>
              <a:t>the</a:t>
            </a:r>
            <a:r>
              <a:rPr lang="en-US" dirty="0" smtClean="0">
                <a:ea typeface="Cambria" panose="02040503050406030204" pitchFamily="18" charset="0"/>
              </a:rPr>
              <a:t> Bible of the early church</a:t>
            </a:r>
          </a:p>
          <a:p>
            <a:r>
              <a:rPr lang="en-US" dirty="0" smtClean="0">
                <a:ea typeface="Cambria" panose="02040503050406030204" pitchFamily="18" charset="0"/>
              </a:rPr>
              <a:t>Where did </a:t>
            </a:r>
            <a:r>
              <a:rPr lang="en-US" dirty="0">
                <a:ea typeface="Cambria" panose="02040503050406030204" pitchFamily="18" charset="0"/>
              </a:rPr>
              <a:t>the Septuagint </a:t>
            </a:r>
            <a:r>
              <a:rPr lang="en-US" dirty="0" smtClean="0">
                <a:ea typeface="Cambria" panose="02040503050406030204" pitchFamily="18" charset="0"/>
              </a:rPr>
              <a:t>get it’s name?</a:t>
            </a:r>
          </a:p>
          <a:p>
            <a:pPr lvl="1"/>
            <a:r>
              <a:rPr lang="en-US" dirty="0" smtClean="0">
                <a:ea typeface="Cambria" panose="02040503050406030204" pitchFamily="18" charset="0"/>
              </a:rPr>
              <a:t>From the Latin word for seventy.</a:t>
            </a:r>
          </a:p>
          <a:p>
            <a:pPr lvl="1"/>
            <a:r>
              <a:rPr lang="en-US" dirty="0" smtClean="0">
                <a:ea typeface="Cambria" panose="02040503050406030204" pitchFamily="18" charset="0"/>
              </a:rPr>
              <a:t>References to the Septuagint are often abbreviated as the Roman numeral LXX (seventy)</a:t>
            </a:r>
          </a:p>
          <a:p>
            <a:pPr lvl="1"/>
            <a:r>
              <a:rPr lang="en-US" dirty="0">
                <a:ea typeface="Cambria" panose="02040503050406030204" pitchFamily="18" charset="0"/>
              </a:rPr>
              <a:t>It was named this because of an ancient legend that told of seventy Jewish scholars commissioned to translate </a:t>
            </a:r>
            <a:r>
              <a:rPr lang="en-US" dirty="0" smtClean="0">
                <a:ea typeface="Cambria" panose="02040503050406030204" pitchFamily="18" charset="0"/>
              </a:rPr>
              <a:t>it.</a:t>
            </a:r>
          </a:p>
          <a:p>
            <a:r>
              <a:rPr lang="en-US" dirty="0" smtClean="0">
                <a:ea typeface="Cambria" panose="02040503050406030204" pitchFamily="18" charset="0"/>
              </a:rPr>
              <a:t>What is the relationship between the Septuagint and the Jews in the Dispersion?</a:t>
            </a:r>
          </a:p>
          <a:p>
            <a:pPr lvl="1"/>
            <a:r>
              <a:rPr lang="en-US" dirty="0" smtClean="0">
                <a:ea typeface="Cambria" panose="02040503050406030204" pitchFamily="18" charset="0"/>
              </a:rPr>
              <a:t>When the </a:t>
            </a:r>
            <a:r>
              <a:rPr lang="en-US" dirty="0">
                <a:ea typeface="Cambria" panose="02040503050406030204" pitchFamily="18" charset="0"/>
              </a:rPr>
              <a:t>Jews of the Diaspora began losing their Hebrew they </a:t>
            </a:r>
            <a:r>
              <a:rPr lang="en-US" dirty="0" smtClean="0">
                <a:ea typeface="Cambria" panose="02040503050406030204" pitchFamily="18" charset="0"/>
              </a:rPr>
              <a:t>produced the Septuagint so that they could read their scriptures in Greek - the common language of the day.</a:t>
            </a:r>
            <a:endParaRPr lang="en-US" dirty="0">
              <a:ea typeface="Cambria" panose="02040503050406030204" pitchFamily="18" charset="0"/>
            </a:endParaRPr>
          </a:p>
          <a:p>
            <a:pPr lvl="1"/>
            <a:endParaRPr lang="en-US" dirty="0"/>
          </a:p>
          <a:p>
            <a:endParaRPr lang="en-US" dirty="0"/>
          </a:p>
        </p:txBody>
      </p:sp>
    </p:spTree>
    <p:extLst>
      <p:ext uri="{BB962C8B-B14F-4D97-AF65-F5344CB8AC3E}">
        <p14:creationId xmlns:p14="http://schemas.microsoft.com/office/powerpoint/2010/main" val="849867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Brief Review</a:t>
            </a:r>
            <a:endParaRPr lang="en-US" b="1" dirty="0"/>
          </a:p>
        </p:txBody>
      </p:sp>
      <p:sp>
        <p:nvSpPr>
          <p:cNvPr id="4" name="Content Placeholder 3"/>
          <p:cNvSpPr>
            <a:spLocks noGrp="1"/>
          </p:cNvSpPr>
          <p:nvPr>
            <p:ph idx="1"/>
          </p:nvPr>
        </p:nvSpPr>
        <p:spPr>
          <a:xfrm>
            <a:off x="457200" y="838200"/>
            <a:ext cx="8229600" cy="5943600"/>
          </a:xfrm>
        </p:spPr>
        <p:txBody>
          <a:bodyPr>
            <a:normAutofit fontScale="85000" lnSpcReduction="20000"/>
          </a:bodyPr>
          <a:lstStyle/>
          <a:p>
            <a:r>
              <a:rPr lang="en-US" dirty="0" smtClean="0">
                <a:ea typeface="Cambria" panose="02040503050406030204" pitchFamily="18" charset="0"/>
              </a:rPr>
              <a:t>In what way did Alexander’s previous conquest of the eastern Mediterranean world help the spread of the Gospel during the NT period?</a:t>
            </a:r>
          </a:p>
          <a:p>
            <a:pPr lvl="1"/>
            <a:r>
              <a:rPr lang="en-US" dirty="0" smtClean="0">
                <a:ea typeface="Cambria" panose="02040503050406030204" pitchFamily="18" charset="0"/>
              </a:rPr>
              <a:t>Established Greek as a common language, allowing the gospel to quickly reach many nations</a:t>
            </a:r>
          </a:p>
          <a:p>
            <a:r>
              <a:rPr lang="en-US" dirty="0" smtClean="0">
                <a:ea typeface="Cambria" panose="02040503050406030204" pitchFamily="18" charset="0"/>
              </a:rPr>
              <a:t>In what way did the Roman Empire </a:t>
            </a:r>
            <a:r>
              <a:rPr lang="en-US" b="1" i="1" dirty="0" smtClean="0">
                <a:ea typeface="Cambria" panose="02040503050406030204" pitchFamily="18" charset="0"/>
              </a:rPr>
              <a:t>aid</a:t>
            </a:r>
            <a:r>
              <a:rPr lang="en-US" dirty="0" smtClean="0">
                <a:ea typeface="Cambria" panose="02040503050406030204" pitchFamily="18" charset="0"/>
              </a:rPr>
              <a:t> in the spread of Christianity?</a:t>
            </a:r>
          </a:p>
          <a:p>
            <a:pPr lvl="1"/>
            <a:r>
              <a:rPr lang="en-US" dirty="0">
                <a:ea typeface="Cambria" panose="02040503050406030204" pitchFamily="18" charset="0"/>
              </a:rPr>
              <a:t>The political unity brought about by the Roman Empire </a:t>
            </a:r>
            <a:r>
              <a:rPr lang="en-US" dirty="0" smtClean="0">
                <a:ea typeface="Cambria" panose="02040503050406030204" pitchFamily="18" charset="0"/>
              </a:rPr>
              <a:t>(</a:t>
            </a:r>
            <a:r>
              <a:rPr lang="en-US" i="1" dirty="0" smtClean="0">
                <a:ea typeface="Cambria" panose="02040503050406030204" pitchFamily="18" charset="0"/>
              </a:rPr>
              <a:t>Pax Romana</a:t>
            </a:r>
            <a:r>
              <a:rPr lang="en-US" dirty="0" smtClean="0">
                <a:ea typeface="Cambria" panose="02040503050406030204" pitchFamily="18" charset="0"/>
              </a:rPr>
              <a:t>) allowed </a:t>
            </a:r>
            <a:r>
              <a:rPr lang="en-US" dirty="0">
                <a:ea typeface="Cambria" panose="02040503050406030204" pitchFamily="18" charset="0"/>
              </a:rPr>
              <a:t>the early Christians to </a:t>
            </a:r>
            <a:r>
              <a:rPr lang="en-US" dirty="0" smtClean="0">
                <a:ea typeface="Cambria" panose="02040503050406030204" pitchFamily="18" charset="0"/>
              </a:rPr>
              <a:t>carry the Gospel from place to place without </a:t>
            </a:r>
            <a:r>
              <a:rPr lang="en-US" dirty="0">
                <a:ea typeface="Cambria" panose="02040503050406030204" pitchFamily="18" charset="0"/>
              </a:rPr>
              <a:t>having to fear bandits or local wars. </a:t>
            </a:r>
            <a:endParaRPr lang="en-US" dirty="0" smtClean="0">
              <a:ea typeface="Cambria" panose="02040503050406030204" pitchFamily="18" charset="0"/>
            </a:endParaRPr>
          </a:p>
          <a:p>
            <a:r>
              <a:rPr lang="en-US" dirty="0" smtClean="0">
                <a:ea typeface="Cambria" panose="02040503050406030204" pitchFamily="18" charset="0"/>
              </a:rPr>
              <a:t>In what way did the Romans attempt to </a:t>
            </a:r>
            <a:r>
              <a:rPr lang="en-US" b="1" i="1" dirty="0" smtClean="0">
                <a:ea typeface="Cambria" panose="02040503050406030204" pitchFamily="18" charset="0"/>
              </a:rPr>
              <a:t>hinder</a:t>
            </a:r>
            <a:r>
              <a:rPr lang="en-US" dirty="0" smtClean="0">
                <a:ea typeface="Cambria" panose="02040503050406030204" pitchFamily="18" charset="0"/>
              </a:rPr>
              <a:t> the growth of Christianity and why did they do so?</a:t>
            </a:r>
          </a:p>
          <a:p>
            <a:pPr lvl="1"/>
            <a:r>
              <a:rPr lang="en-US" dirty="0">
                <a:ea typeface="Cambria" panose="02040503050406030204" pitchFamily="18" charset="0"/>
              </a:rPr>
              <a:t>Jews and Christians were seen as unbending fanatics who insisted on the sole worship of their One God—an alien cyst that must be removed for the good of society.</a:t>
            </a:r>
          </a:p>
          <a:p>
            <a:pPr lvl="1"/>
            <a:endParaRPr lang="en-US" dirty="0" smtClean="0">
              <a:ea typeface="Cambria" panose="02040503050406030204" pitchFamily="18" charset="0"/>
            </a:endParaRPr>
          </a:p>
          <a:p>
            <a:endParaRPr lang="en-US" dirty="0">
              <a:ea typeface="Cambria" panose="02040503050406030204" pitchFamily="18" charset="0"/>
            </a:endParaRPr>
          </a:p>
          <a:p>
            <a:endParaRPr lang="en-US" dirty="0">
              <a:ea typeface="Cambria" panose="02040503050406030204" pitchFamily="18" charset="0"/>
            </a:endParaRPr>
          </a:p>
          <a:p>
            <a:pPr lvl="1"/>
            <a:endParaRPr lang="en-US" dirty="0"/>
          </a:p>
          <a:p>
            <a:endParaRPr lang="en-US" dirty="0"/>
          </a:p>
        </p:txBody>
      </p:sp>
    </p:spTree>
    <p:extLst>
      <p:ext uri="{BB962C8B-B14F-4D97-AF65-F5344CB8AC3E}">
        <p14:creationId xmlns:p14="http://schemas.microsoft.com/office/powerpoint/2010/main" val="3387565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58" y="685800"/>
            <a:ext cx="8858842" cy="59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title"/>
          </p:nvPr>
        </p:nvSpPr>
        <p:spPr>
          <a:xfrm>
            <a:off x="457200" y="29592"/>
            <a:ext cx="8229600" cy="503808"/>
          </a:xfrm>
        </p:spPr>
        <p:txBody>
          <a:bodyPr>
            <a:noAutofit/>
          </a:bodyPr>
          <a:lstStyle/>
          <a:p>
            <a:r>
              <a:rPr lang="en-US" sz="3600" b="1" dirty="0" smtClean="0"/>
              <a:t>The Roman Empire</a:t>
            </a:r>
            <a:endParaRPr lang="en-US" sz="3600" b="1" dirty="0"/>
          </a:p>
        </p:txBody>
      </p:sp>
    </p:spTree>
    <p:extLst>
      <p:ext uri="{BB962C8B-B14F-4D97-AF65-F5344CB8AC3E}">
        <p14:creationId xmlns:p14="http://schemas.microsoft.com/office/powerpoint/2010/main" val="175890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*The Roman Empire</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dirty="0"/>
              <a:t>At the time of Jesus in the 1st century AD, the Roman Empire controlled the whole of Mediterranean Europe, North Africa and the Middle East. </a:t>
            </a:r>
            <a:endParaRPr lang="en-US" dirty="0" smtClean="0"/>
          </a:p>
          <a:p>
            <a:pPr lvl="0"/>
            <a:r>
              <a:rPr lang="en-US" dirty="0" smtClean="0"/>
              <a:t>The </a:t>
            </a:r>
            <a:r>
              <a:rPr lang="en-US" dirty="0"/>
              <a:t>Empire was made up of a vast variety of ethnic and religious groups, </a:t>
            </a:r>
            <a:r>
              <a:rPr lang="en-US" dirty="0" smtClean="0"/>
              <a:t>but there were three </a:t>
            </a:r>
            <a:r>
              <a:rPr lang="en-US" dirty="0"/>
              <a:t>main forces held it together:</a:t>
            </a:r>
          </a:p>
          <a:p>
            <a:pPr lvl="1"/>
            <a:r>
              <a:rPr lang="en-US" dirty="0"/>
              <a:t>A </a:t>
            </a:r>
            <a:r>
              <a:rPr lang="en-US" dirty="0" smtClean="0"/>
              <a:t>Common </a:t>
            </a:r>
            <a:r>
              <a:rPr lang="en-US" b="1" i="1" dirty="0" smtClean="0"/>
              <a:t>Political</a:t>
            </a:r>
            <a:r>
              <a:rPr lang="en-US" dirty="0" smtClean="0"/>
              <a:t> Loyalty</a:t>
            </a:r>
          </a:p>
          <a:p>
            <a:pPr lvl="1"/>
            <a:r>
              <a:rPr lang="en-US" dirty="0"/>
              <a:t>A </a:t>
            </a:r>
            <a:r>
              <a:rPr lang="en-US" dirty="0" smtClean="0"/>
              <a:t>Common </a:t>
            </a:r>
            <a:r>
              <a:rPr lang="en-US" b="1" i="1" dirty="0" smtClean="0"/>
              <a:t>Economy</a:t>
            </a:r>
            <a:endParaRPr lang="en-US" b="1" i="1" dirty="0"/>
          </a:p>
          <a:p>
            <a:pPr lvl="1"/>
            <a:r>
              <a:rPr lang="en-US" dirty="0"/>
              <a:t>A </a:t>
            </a:r>
            <a:r>
              <a:rPr lang="en-US" dirty="0" smtClean="0"/>
              <a:t>Common </a:t>
            </a:r>
            <a:r>
              <a:rPr lang="en-US" b="1" i="1" dirty="0" smtClean="0"/>
              <a:t>Intellectual</a:t>
            </a:r>
            <a:r>
              <a:rPr lang="en-US" dirty="0" smtClean="0"/>
              <a:t> </a:t>
            </a:r>
            <a:r>
              <a:rPr lang="en-US" dirty="0" smtClean="0"/>
              <a:t>Culture (which included religion and philosophy)</a:t>
            </a:r>
            <a:endParaRPr lang="en-US" dirty="0"/>
          </a:p>
          <a:p>
            <a:pPr marL="457200" lvl="1" indent="0">
              <a:buNone/>
            </a:pP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282-284)</a:t>
            </a:r>
            <a:endParaRPr lang="en-US" sz="1600" dirty="0"/>
          </a:p>
        </p:txBody>
      </p:sp>
    </p:spTree>
    <p:extLst>
      <p:ext uri="{BB962C8B-B14F-4D97-AF65-F5344CB8AC3E}">
        <p14:creationId xmlns:p14="http://schemas.microsoft.com/office/powerpoint/2010/main" val="1953061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2133600"/>
          </a:xfrm>
        </p:spPr>
        <p:txBody>
          <a:bodyPr>
            <a:noAutofit/>
          </a:bodyPr>
          <a:lstStyle/>
          <a:p>
            <a:r>
              <a:rPr lang="en-US" sz="8000" b="1" dirty="0" smtClean="0">
                <a:solidFill>
                  <a:schemeClr val="bg1"/>
                </a:solidFill>
                <a:effectLst>
                  <a:glow rad="101600">
                    <a:schemeClr val="accent6">
                      <a:lumMod val="75000"/>
                      <a:alpha val="60000"/>
                    </a:schemeClr>
                  </a:glow>
                  <a:innerShdw blurRad="63500" dist="50800" dir="18900000">
                    <a:prstClr val="black">
                      <a:alpha val="50000"/>
                    </a:prstClr>
                  </a:innerShdw>
                </a:effectLst>
              </a:rPr>
              <a:t>Early Roman Political History</a:t>
            </a:r>
            <a:endParaRPr lang="en-US" sz="8000" b="1" dirty="0">
              <a:solidFill>
                <a:schemeClr val="bg1"/>
              </a:solidFill>
              <a:effectLst>
                <a:glow rad="101600">
                  <a:schemeClr val="accent6">
                    <a:lumMod val="75000"/>
                    <a:alpha val="60000"/>
                  </a:schemeClr>
                </a:glow>
                <a:innerShdw blurRad="63500" dist="50800" dir="18900000">
                  <a:prstClr val="black">
                    <a:alpha val="50000"/>
                  </a:prstClr>
                </a:innerShdw>
              </a:effectLst>
            </a:endParaRPr>
          </a:p>
        </p:txBody>
      </p:sp>
      <p:sp>
        <p:nvSpPr>
          <p:cNvPr id="5" name="TextBox 4"/>
          <p:cNvSpPr txBox="1"/>
          <p:nvPr/>
        </p:nvSpPr>
        <p:spPr>
          <a:xfrm>
            <a:off x="0" y="6519446"/>
            <a:ext cx="9144000" cy="584775"/>
          </a:xfrm>
          <a:prstGeom prst="rect">
            <a:avLst/>
          </a:prstGeom>
          <a:noFill/>
        </p:spPr>
        <p:txBody>
          <a:bodyPr wrap="square" rtlCol="0">
            <a:spAutoFit/>
          </a:bodyPr>
          <a:lstStyle/>
          <a:p>
            <a:pPr lvl="0"/>
            <a:r>
              <a:rPr lang="en-US" sz="1600" dirty="0">
                <a:effectLst>
                  <a:glow rad="101600">
                    <a:schemeClr val="accent6">
                      <a:lumMod val="75000"/>
                      <a:alpha val="60000"/>
                    </a:schemeClr>
                  </a:glow>
                </a:effectLst>
                <a:hlinkClick r:id="rId4"/>
              </a:rPr>
              <a:t>https://</a:t>
            </a:r>
            <a:r>
              <a:rPr lang="en-US" sz="1600" dirty="0" smtClean="0">
                <a:effectLst>
                  <a:glow rad="101600">
                    <a:schemeClr val="accent6">
                      <a:lumMod val="75000"/>
                      <a:alpha val="60000"/>
                    </a:schemeClr>
                  </a:glow>
                </a:effectLst>
                <a:hlinkClick r:id="rId4"/>
              </a:rPr>
              <a:t>en.wikipedia.org/wiki/Roman_Forum</a:t>
            </a:r>
            <a:endParaRPr lang="en-US" sz="1600" dirty="0" smtClean="0">
              <a:effectLst>
                <a:glow rad="101600">
                  <a:schemeClr val="accent6">
                    <a:lumMod val="75000"/>
                    <a:alpha val="60000"/>
                  </a:schemeClr>
                </a:glow>
              </a:effectLst>
            </a:endParaRPr>
          </a:p>
          <a:p>
            <a:pPr lvl="0"/>
            <a:endParaRPr lang="en-US" sz="1600" dirty="0">
              <a:effectLst>
                <a:glow rad="101600">
                  <a:schemeClr val="accent6">
                    <a:lumMod val="75000"/>
                    <a:alpha val="60000"/>
                  </a:schemeClr>
                </a:glow>
              </a:effectLst>
            </a:endParaRPr>
          </a:p>
        </p:txBody>
      </p:sp>
    </p:spTree>
    <p:extLst>
      <p:ext uri="{BB962C8B-B14F-4D97-AF65-F5344CB8AC3E}">
        <p14:creationId xmlns:p14="http://schemas.microsoft.com/office/powerpoint/2010/main" val="726934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*Early Roman Political History</a:t>
            </a:r>
            <a:endParaRPr lang="en-US" b="1" dirty="0"/>
          </a:p>
        </p:txBody>
      </p:sp>
      <p:sp>
        <p:nvSpPr>
          <p:cNvPr id="4" name="Content Placeholder 3"/>
          <p:cNvSpPr>
            <a:spLocks noGrp="1"/>
          </p:cNvSpPr>
          <p:nvPr>
            <p:ph idx="1"/>
          </p:nvPr>
        </p:nvSpPr>
        <p:spPr>
          <a:xfrm>
            <a:off x="457200" y="838200"/>
            <a:ext cx="8229600" cy="5638800"/>
          </a:xfrm>
        </p:spPr>
        <p:txBody>
          <a:bodyPr>
            <a:normAutofit fontScale="85000" lnSpcReduction="10000"/>
          </a:bodyPr>
          <a:lstStyle/>
          <a:p>
            <a:pPr lvl="0"/>
            <a:r>
              <a:rPr lang="en-US" dirty="0"/>
              <a:t>One man ruled the Empire: the emperor, whose government was based in the capital city of Rome, in central Italy, from which the whole Empire had grown. </a:t>
            </a:r>
            <a:endParaRPr lang="en-US" dirty="0" smtClean="0"/>
          </a:p>
          <a:p>
            <a:pPr lvl="0"/>
            <a:r>
              <a:rPr lang="en-US" dirty="0" smtClean="0"/>
              <a:t>The </a:t>
            </a:r>
            <a:r>
              <a:rPr lang="en-US" dirty="0"/>
              <a:t>city of Rome was founded in the 8th century BC – the year 753 BC, according to tradition. This was around the same time that the Old Testament prophets Isaiah and Hosea lived. </a:t>
            </a:r>
            <a:endParaRPr lang="en-US" dirty="0" smtClean="0"/>
          </a:p>
          <a:p>
            <a:pPr lvl="0"/>
            <a:r>
              <a:rPr lang="en-US" dirty="0" smtClean="0"/>
              <a:t>After </a:t>
            </a:r>
            <a:r>
              <a:rPr lang="en-US" dirty="0"/>
              <a:t>two centuries of being governed by kings, in 510 BC a political revolution transformed Rome into a “Republic”, with aristocratic and democratic elements blended in its government, and a deep hostility to monarchy or rule by one man. </a:t>
            </a:r>
            <a:endParaRPr lang="en-US" dirty="0" smtClean="0"/>
          </a:p>
          <a:p>
            <a:pPr lvl="0"/>
            <a:r>
              <a:rPr lang="en-US" dirty="0" smtClean="0"/>
              <a:t>Power </a:t>
            </a:r>
            <a:r>
              <a:rPr lang="en-US" dirty="0"/>
              <a:t>now rested in the hands of the Senate, a sort of parliament dominated by the upper classes.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282-289)</a:t>
            </a:r>
            <a:endParaRPr lang="en-US" sz="1600" dirty="0"/>
          </a:p>
        </p:txBody>
      </p:sp>
    </p:spTree>
    <p:extLst>
      <p:ext uri="{BB962C8B-B14F-4D97-AF65-F5344CB8AC3E}">
        <p14:creationId xmlns:p14="http://schemas.microsoft.com/office/powerpoint/2010/main" val="201598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5000" r="-6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*Early Roman Political History</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dirty="0" smtClean="0"/>
              <a:t>From </a:t>
            </a:r>
            <a:r>
              <a:rPr lang="en-US" dirty="0"/>
              <a:t>the 3rd century BC onward, Rome’s dominion grew steadily, through conflicts and diplomatic alliances, until it stretched across the whole of the Mediterranean world. </a:t>
            </a:r>
            <a:endParaRPr lang="en-US" dirty="0" smtClean="0"/>
          </a:p>
          <a:p>
            <a:pPr lvl="0"/>
            <a:r>
              <a:rPr lang="en-US" dirty="0" smtClean="0"/>
              <a:t>And </a:t>
            </a:r>
            <a:r>
              <a:rPr lang="en-US" dirty="0"/>
              <a:t>then disaster struck: a series of devastating civil wars in the 1st century BC blew the Republic to fragments, as well as spreading bloodshed and destruction across Europe, North Africa and the Middle East, making it necessary for a single strong ruler to restore order</a:t>
            </a:r>
            <a:r>
              <a:rPr lang="en-US" dirty="0" smtClean="0"/>
              <a:t>.</a:t>
            </a:r>
            <a:endParaRPr lang="en-US" dirty="0"/>
          </a:p>
          <a:p>
            <a:pPr lvl="0"/>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289-292</a:t>
            </a:r>
            <a:r>
              <a:rPr lang="en-US" sz="1600" dirty="0" smtClean="0"/>
              <a:t>)</a:t>
            </a:r>
            <a:endParaRPr lang="en-US" sz="1600" dirty="0"/>
          </a:p>
        </p:txBody>
      </p:sp>
    </p:spTree>
    <p:extLst>
      <p:ext uri="{BB962C8B-B14F-4D97-AF65-F5344CB8AC3E}">
        <p14:creationId xmlns:p14="http://schemas.microsoft.com/office/powerpoint/2010/main" val="1922733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25965</TotalTime>
  <Words>1948</Words>
  <Application>Microsoft Office PowerPoint</Application>
  <PresentationFormat>On-screen Show (4:3)</PresentationFormat>
  <Paragraphs>105</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3_Office Theme</vt:lpstr>
      <vt:lpstr>4_Office Theme</vt:lpstr>
      <vt:lpstr>6_Office Theme</vt:lpstr>
      <vt:lpstr>PowerPoint Presentation</vt:lpstr>
      <vt:lpstr>Brief Review</vt:lpstr>
      <vt:lpstr>Brief Review</vt:lpstr>
      <vt:lpstr>Brief Review</vt:lpstr>
      <vt:lpstr>The Roman Empire</vt:lpstr>
      <vt:lpstr>*The Roman Empire</vt:lpstr>
      <vt:lpstr>Early Roman Political History</vt:lpstr>
      <vt:lpstr>*Early Roman Political History</vt:lpstr>
      <vt:lpstr>*Early Roman Political History</vt:lpstr>
      <vt:lpstr>*Early Roman Political History</vt:lpstr>
      <vt:lpstr>*Early Roman Political History</vt:lpstr>
      <vt:lpstr>*Early Roman Political History</vt:lpstr>
      <vt:lpstr>*Early Roman Political History</vt:lpstr>
      <vt:lpstr>The Roman Empire</vt:lpstr>
      <vt:lpstr>The Roman Economy</vt:lpstr>
      <vt:lpstr>*The Roman Economy</vt:lpstr>
      <vt:lpstr>*The Roman Economy</vt:lpstr>
      <vt:lpstr>The Roman Empire</vt:lpstr>
      <vt:lpstr>Roman Intellectual Culture</vt:lpstr>
      <vt:lpstr>*Roman Intellectual Culture</vt:lpstr>
      <vt:lpstr>*Roman Intellectual Culture</vt:lpstr>
      <vt:lpstr>Languages Spoken in the Roman Empire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272</cp:revision>
  <dcterms:created xsi:type="dcterms:W3CDTF">2018-06-08T00:19:32Z</dcterms:created>
  <dcterms:modified xsi:type="dcterms:W3CDTF">2018-07-15T23:53:53Z</dcterms:modified>
</cp:coreProperties>
</file>