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2" r:id="rId2"/>
    <p:sldMasterId id="2147483804" r:id="rId3"/>
  </p:sldMasterIdLst>
  <p:sldIdLst>
    <p:sldId id="455" r:id="rId4"/>
    <p:sldId id="456" r:id="rId5"/>
    <p:sldId id="457" r:id="rId6"/>
    <p:sldId id="458" r:id="rId7"/>
    <p:sldId id="459" r:id="rId8"/>
    <p:sldId id="461" r:id="rId9"/>
    <p:sldId id="442" r:id="rId10"/>
    <p:sldId id="444" r:id="rId11"/>
    <p:sldId id="466" r:id="rId12"/>
    <p:sldId id="445" r:id="rId13"/>
    <p:sldId id="446" r:id="rId14"/>
    <p:sldId id="460" r:id="rId15"/>
    <p:sldId id="447" r:id="rId16"/>
    <p:sldId id="467" r:id="rId17"/>
    <p:sldId id="448" r:id="rId18"/>
    <p:sldId id="449" r:id="rId19"/>
    <p:sldId id="462" r:id="rId20"/>
    <p:sldId id="463" r:id="rId21"/>
    <p:sldId id="450" r:id="rId22"/>
    <p:sldId id="451" r:id="rId23"/>
    <p:sldId id="454" r:id="rId24"/>
    <p:sldId id="452" r:id="rId25"/>
    <p:sldId id="453" r:id="rId26"/>
    <p:sldId id="464" r:id="rId27"/>
    <p:sldId id="4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3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02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26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00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87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178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55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613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511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578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303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27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809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248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87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540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66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503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597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292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61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4422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5001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8.xml"/><Relationship Id="rId5" Type="http://schemas.openxmlformats.org/officeDocument/2006/relationships/image" Target="../media/image4.png"/><Relationship Id="rId4" Type="http://schemas.openxmlformats.org/officeDocument/2006/relationships/hyperlink" Target="https://churchages.net/en/study/the-church-ages-thyatira-the-fourth-age-606-ad-1520-a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en.wikipedia.org/wiki/Our_Lady_of_the_Pilla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openxmlformats.org/officeDocument/2006/relationships/hyperlink" Target="https://www.sutori.com/story/world-religions-christianity-7ba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iconreader.wordpress.com/2010/08/17/how-to-recognize-the-holy-apostles-in-ic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944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fontScale="85000" lnSpcReduction="10000"/>
          </a:bodyPr>
          <a:lstStyle/>
          <a:p>
            <a:r>
              <a:rPr lang="en-US" dirty="0" smtClean="0"/>
              <a:t>The </a:t>
            </a:r>
            <a:r>
              <a:rPr lang="en-US" dirty="0"/>
              <a:t>case of Paul is somewhat more complex. </a:t>
            </a:r>
            <a:endParaRPr lang="en-US" dirty="0" smtClean="0"/>
          </a:p>
          <a:p>
            <a:r>
              <a:rPr lang="en-US" dirty="0" smtClean="0"/>
              <a:t>The </a:t>
            </a:r>
            <a:r>
              <a:rPr lang="en-US" dirty="0"/>
              <a:t>book of Acts leaves him while preaching in Rome. Ancient writers agree that he died in Rome—probably beheaded, as befitted a Roman citizen—at the time of Nero. </a:t>
            </a:r>
            <a:endParaRPr lang="en-US" dirty="0" smtClean="0"/>
          </a:p>
          <a:p>
            <a:r>
              <a:rPr lang="en-US" dirty="0" smtClean="0"/>
              <a:t>But </a:t>
            </a:r>
            <a:r>
              <a:rPr lang="en-US" dirty="0"/>
              <a:t>others say that he undertook some journeys that are not mentioned in Acts, including one trip to Spain. </a:t>
            </a:r>
            <a:endParaRPr lang="en-US" dirty="0" smtClean="0"/>
          </a:p>
          <a:p>
            <a:r>
              <a:rPr lang="en-US" dirty="0" smtClean="0"/>
              <a:t>Some </a:t>
            </a:r>
            <a:r>
              <a:rPr lang="en-US" dirty="0"/>
              <a:t>have tried to </a:t>
            </a:r>
            <a:r>
              <a:rPr lang="en-US" dirty="0" smtClean="0"/>
              <a:t>combine these </a:t>
            </a:r>
            <a:r>
              <a:rPr lang="en-US" dirty="0"/>
              <a:t>two traditions by supposing that Paul went to Spain between the end of Acts and </a:t>
            </a:r>
            <a:r>
              <a:rPr lang="en-US" dirty="0" smtClean="0"/>
              <a:t>his death at the hands of Nero. </a:t>
            </a:r>
            <a:r>
              <a:rPr lang="en-US" dirty="0"/>
              <a:t>But </a:t>
            </a:r>
            <a:r>
              <a:rPr lang="en-US" dirty="0" smtClean="0"/>
              <a:t>there are chronological difficulties with this view. </a:t>
            </a:r>
            <a:endParaRPr lang="en-US" dirty="0" smtClean="0"/>
          </a:p>
          <a:p>
            <a:r>
              <a:rPr lang="en-US" dirty="0" smtClean="0"/>
              <a:t>At </a:t>
            </a:r>
            <a:r>
              <a:rPr lang="en-US" dirty="0"/>
              <a:t>best, all that can be said is that nothing is known for certain between the end of the book of Acts and Paul’s death during the reign of Nero.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p.36 </a:t>
            </a:r>
            <a:endParaRPr lang="en-US" sz="1600" dirty="0"/>
          </a:p>
        </p:txBody>
      </p:sp>
    </p:spTree>
    <p:extLst>
      <p:ext uri="{BB962C8B-B14F-4D97-AF65-F5344CB8AC3E}">
        <p14:creationId xmlns:p14="http://schemas.microsoft.com/office/powerpoint/2010/main" val="20463385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dirty="0" smtClean="0"/>
              <a:t>The </a:t>
            </a:r>
            <a:r>
              <a:rPr lang="en-US" dirty="0"/>
              <a:t>task of reconstructing John’s later career is complicated by the frequency with which the name of John appears in early records. </a:t>
            </a:r>
            <a:endParaRPr lang="en-US" dirty="0" smtClean="0"/>
          </a:p>
          <a:p>
            <a:r>
              <a:rPr lang="en-US" dirty="0" smtClean="0"/>
              <a:t>There </a:t>
            </a:r>
            <a:r>
              <a:rPr lang="en-US" dirty="0"/>
              <a:t>is an ancient tradition that claims that John was killed in a pot of boiling oil. </a:t>
            </a:r>
            <a:endParaRPr lang="en-US" dirty="0" smtClean="0"/>
          </a:p>
          <a:p>
            <a:r>
              <a:rPr lang="en-US" dirty="0" smtClean="0"/>
              <a:t>But </a:t>
            </a:r>
            <a:r>
              <a:rPr lang="en-US" dirty="0"/>
              <a:t>the book of Revelation places John, at about the same time, in exile on the island of Patmos. </a:t>
            </a:r>
            <a:endParaRPr lang="en-US" dirty="0" smtClean="0"/>
          </a:p>
          <a:p>
            <a:r>
              <a:rPr lang="en-US" dirty="0" smtClean="0"/>
              <a:t>Another </a:t>
            </a:r>
            <a:r>
              <a:rPr lang="en-US" dirty="0"/>
              <a:t>very trustworthy tradition speaks of John as a teacher at Ephesus, where he died around the year 100. </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p.36 </a:t>
            </a:r>
            <a:endParaRPr lang="en-US" sz="1600" dirty="0"/>
          </a:p>
        </p:txBody>
      </p:sp>
    </p:spTree>
    <p:extLst>
      <p:ext uri="{BB962C8B-B14F-4D97-AF65-F5344CB8AC3E}">
        <p14:creationId xmlns:p14="http://schemas.microsoft.com/office/powerpoint/2010/main" val="269228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dirty="0" smtClean="0"/>
              <a:t>The </a:t>
            </a:r>
            <a:r>
              <a:rPr lang="en-US" dirty="0"/>
              <a:t>Christian historian, Eusebius (AD 260-340</a:t>
            </a:r>
            <a:r>
              <a:rPr lang="en-US" dirty="0" smtClean="0"/>
              <a:t>) gives us two accounts </a:t>
            </a:r>
            <a:r>
              <a:rPr lang="en-US" dirty="0" smtClean="0"/>
              <a:t>of the martyrdom of the Apostle James (half brother of Christ and author of the book of James): </a:t>
            </a:r>
          </a:p>
          <a:p>
            <a:pPr lvl="1"/>
            <a:r>
              <a:rPr lang="en-US" dirty="0" smtClean="0"/>
              <a:t>An account </a:t>
            </a:r>
            <a:r>
              <a:rPr lang="en-US" dirty="0"/>
              <a:t>by </a:t>
            </a:r>
            <a:r>
              <a:rPr lang="en-US" dirty="0" smtClean="0"/>
              <a:t>the Jewish historian, </a:t>
            </a:r>
            <a:r>
              <a:rPr lang="en-US" dirty="0"/>
              <a:t>Josephus </a:t>
            </a:r>
            <a:r>
              <a:rPr lang="en-US" dirty="0" smtClean="0"/>
              <a:t>(AD 30-100) which says that the high priest </a:t>
            </a:r>
            <a:r>
              <a:rPr lang="en-US" dirty="0" err="1" smtClean="0"/>
              <a:t>Ananus</a:t>
            </a:r>
            <a:r>
              <a:rPr lang="en-US" dirty="0" smtClean="0"/>
              <a:t> had James stoned to death, but that the people revolted against him as a result.</a:t>
            </a:r>
          </a:p>
          <a:p>
            <a:pPr lvl="1"/>
            <a:r>
              <a:rPr lang="en-US" dirty="0" smtClean="0"/>
              <a:t>An account by an early Christian writer named  </a:t>
            </a:r>
            <a:r>
              <a:rPr lang="en-US" dirty="0" err="1" smtClean="0"/>
              <a:t>Hegesippus</a:t>
            </a:r>
            <a:r>
              <a:rPr lang="en-US" dirty="0" smtClean="0"/>
              <a:t> (AD 100-180) which says that James was noted for his piety and constant prayers in the temple. He was called “camel knees” and was respected by Christians an Jews alike. But that eventually the Jewish leaders threw him down from a pinnacle of the temple and as he still lived, they began to stone him, and then finally he was clubbed to death.</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a:t>
            </a:r>
            <a:r>
              <a:rPr lang="en-US" sz="1600" i="1" dirty="0"/>
              <a:t> </a:t>
            </a:r>
            <a:r>
              <a:rPr lang="en-US" sz="1600" dirty="0"/>
              <a:t>Eusebius of </a:t>
            </a:r>
            <a:r>
              <a:rPr lang="en-US" sz="1600" dirty="0" smtClean="0"/>
              <a:t>Caesarea, </a:t>
            </a:r>
            <a:r>
              <a:rPr lang="en-US" sz="1600" i="1" dirty="0"/>
              <a:t>History of the Church</a:t>
            </a:r>
            <a:r>
              <a:rPr lang="en-US" sz="1600" dirty="0"/>
              <a:t>, Book 2, chapter 23</a:t>
            </a:r>
            <a:endParaRPr lang="en-US" sz="1600" dirty="0"/>
          </a:p>
        </p:txBody>
      </p:sp>
    </p:spTree>
    <p:extLst>
      <p:ext uri="{BB962C8B-B14F-4D97-AF65-F5344CB8AC3E}">
        <p14:creationId xmlns:p14="http://schemas.microsoft.com/office/powerpoint/2010/main" val="181335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dirty="0"/>
              <a:t>Late in the second century, a development took place that greatly hinders the task of the historian </a:t>
            </a:r>
            <a:r>
              <a:rPr lang="en-US" dirty="0" smtClean="0"/>
              <a:t>trying to determine what actually happened in </a:t>
            </a:r>
            <a:r>
              <a:rPr lang="en-US" dirty="0"/>
              <a:t>the later career of the </a:t>
            </a:r>
            <a:r>
              <a:rPr lang="en-US" dirty="0" smtClean="0"/>
              <a:t>apostles: churches </a:t>
            </a:r>
            <a:r>
              <a:rPr lang="en-US" dirty="0"/>
              <a:t>in every important city began claiming apostolic </a:t>
            </a:r>
            <a:r>
              <a:rPr lang="en-US" dirty="0" smtClean="0"/>
              <a:t>origins: </a:t>
            </a:r>
            <a:endParaRPr lang="en-US" dirty="0" smtClean="0"/>
          </a:p>
          <a:p>
            <a:pPr lvl="1"/>
            <a:r>
              <a:rPr lang="en-US" dirty="0" smtClean="0"/>
              <a:t>In </a:t>
            </a:r>
            <a:r>
              <a:rPr lang="en-US" dirty="0"/>
              <a:t>its rivalry with Rome and Antioch, the church in </a:t>
            </a:r>
            <a:r>
              <a:rPr lang="en-US" b="1" i="1" dirty="0"/>
              <a:t>Alexandria</a:t>
            </a:r>
            <a:r>
              <a:rPr lang="en-US" dirty="0"/>
              <a:t> felt the need to have a founder with apostolic connections, and thus the tradition appeared that Saint Mark had founded the church there. </a:t>
            </a:r>
            <a:endParaRPr lang="en-US" dirty="0" smtClean="0"/>
          </a:p>
          <a:p>
            <a:pPr lvl="1"/>
            <a:r>
              <a:rPr lang="en-US" dirty="0" smtClean="0"/>
              <a:t>Likewise</a:t>
            </a:r>
            <a:r>
              <a:rPr lang="en-US" dirty="0"/>
              <a:t>, when </a:t>
            </a:r>
            <a:r>
              <a:rPr lang="en-US" b="1" i="1" dirty="0"/>
              <a:t>Constantinople</a:t>
            </a:r>
            <a:r>
              <a:rPr lang="en-US" dirty="0"/>
              <a:t> became a capital city in the empire, its church too needed apostolic roots, and thus it was claimed that Philip had preached in Byzantium, the ancient site on which Constantinople was later built</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p.37 </a:t>
            </a:r>
            <a:endParaRPr lang="en-US" sz="1600" dirty="0"/>
          </a:p>
        </p:txBody>
      </p:sp>
    </p:spTree>
    <p:extLst>
      <p:ext uri="{BB962C8B-B14F-4D97-AF65-F5344CB8AC3E}">
        <p14:creationId xmlns:p14="http://schemas.microsoft.com/office/powerpoint/2010/main" val="3732616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a:t>
            </a:r>
            <a:r>
              <a:rPr lang="en-US" b="1" dirty="0"/>
              <a:t>Apostles: </a:t>
            </a:r>
            <a:r>
              <a:rPr lang="en-US" b="1" dirty="0" smtClean="0"/>
              <a:t>Facts </a:t>
            </a:r>
            <a:r>
              <a:rPr lang="en-US" b="1" dirty="0"/>
              <a:t>and Legends</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hlinkClick r:id="rId4"/>
              </a:rPr>
              <a:t>https://</a:t>
            </a:r>
            <a:r>
              <a:rPr lang="en-US" sz="1600" dirty="0" smtClean="0">
                <a:hlinkClick r:id="rId4"/>
              </a:rPr>
              <a:t>churchages.net/en/study/the-church-ages-thyatira-the-fourth-age-606-ad-1520-ad</a:t>
            </a:r>
            <a:r>
              <a:rPr lang="en-US" sz="1600" dirty="0" smtClean="0"/>
              <a:t> </a:t>
            </a:r>
            <a:endParaRPr lang="en-US" sz="16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975" y="1066799"/>
            <a:ext cx="7346049" cy="506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6062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dirty="0"/>
              <a:t>There are other traditions regarding apostolic activities that are worthy of note, if not for their truthfulness, at least for their popularity and their significance for later history. </a:t>
            </a:r>
            <a:endParaRPr lang="en-US" dirty="0" smtClean="0"/>
          </a:p>
          <a:p>
            <a:r>
              <a:rPr lang="en-US" dirty="0" smtClean="0"/>
              <a:t>This </a:t>
            </a:r>
            <a:r>
              <a:rPr lang="en-US" dirty="0"/>
              <a:t>is particularly true of the traditions regarding the origins of Christianity in Spain and in India. </a:t>
            </a:r>
            <a:endParaRPr lang="en-US" dirty="0" smtClean="0"/>
          </a:p>
          <a:p>
            <a:r>
              <a:rPr lang="en-US" dirty="0" smtClean="0"/>
              <a:t>Christians </a:t>
            </a:r>
            <a:r>
              <a:rPr lang="en-US" dirty="0"/>
              <a:t>in Spain have claimed that their land was evangelized, not only by Paul, but also by </a:t>
            </a:r>
            <a:r>
              <a:rPr lang="en-US" dirty="0" smtClean="0"/>
              <a:t>James, half brother of our Lord and author of the NT book of James.</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pp.37-38 </a:t>
            </a:r>
            <a:endParaRPr lang="en-US" sz="1600" dirty="0"/>
          </a:p>
        </p:txBody>
      </p:sp>
    </p:spTree>
    <p:extLst>
      <p:ext uri="{BB962C8B-B14F-4D97-AF65-F5344CB8AC3E}">
        <p14:creationId xmlns:p14="http://schemas.microsoft.com/office/powerpoint/2010/main" val="2355142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a:bodyPr>
          <a:lstStyle/>
          <a:p>
            <a:r>
              <a:rPr lang="en-US" dirty="0"/>
              <a:t>According to this tradition, James </a:t>
            </a:r>
            <a:r>
              <a:rPr lang="en-US" dirty="0" smtClean="0"/>
              <a:t>supposedly proclaimed </a:t>
            </a:r>
            <a:r>
              <a:rPr lang="en-US" dirty="0"/>
              <a:t>the </a:t>
            </a:r>
            <a:r>
              <a:rPr lang="en-US" dirty="0" smtClean="0"/>
              <a:t>gospel in parts of Spain, </a:t>
            </a:r>
            <a:r>
              <a:rPr lang="en-US" dirty="0"/>
              <a:t>without much </a:t>
            </a:r>
            <a:r>
              <a:rPr lang="en-US" dirty="0" smtClean="0"/>
              <a:t>success. </a:t>
            </a:r>
            <a:endParaRPr lang="en-US" dirty="0"/>
          </a:p>
          <a:p>
            <a:r>
              <a:rPr lang="en-US" dirty="0" smtClean="0"/>
              <a:t>On </a:t>
            </a:r>
            <a:r>
              <a:rPr lang="en-US" dirty="0"/>
              <a:t>his way back, the Virgin </a:t>
            </a:r>
            <a:r>
              <a:rPr lang="en-US" dirty="0" smtClean="0"/>
              <a:t>Mary supposedly appeared </a:t>
            </a:r>
            <a:r>
              <a:rPr lang="en-US" dirty="0"/>
              <a:t>to him standing on a pillar, and gave him words of encouragement. This is the origin of the </a:t>
            </a:r>
            <a:r>
              <a:rPr lang="en-US" b="1" i="1" dirty="0"/>
              <a:t>Virgen del Pilar</a:t>
            </a:r>
            <a:r>
              <a:rPr lang="en-US" dirty="0"/>
              <a:t>, still venerated by many in the Spanish tradition.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pp.37-38 </a:t>
            </a:r>
            <a:endParaRPr lang="en-US" sz="1600" dirty="0"/>
          </a:p>
        </p:txBody>
      </p:sp>
    </p:spTree>
    <p:extLst>
      <p:ext uri="{BB962C8B-B14F-4D97-AF65-F5344CB8AC3E}">
        <p14:creationId xmlns:p14="http://schemas.microsoft.com/office/powerpoint/2010/main" val="745789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i="1" dirty="0"/>
              <a:t>Virgen del Pilar</a:t>
            </a:r>
            <a:endParaRPr lang="en-US" b="1" dirty="0"/>
          </a:p>
        </p:txBody>
      </p:sp>
      <p:sp>
        <p:nvSpPr>
          <p:cNvPr id="5" name="TextBox 4"/>
          <p:cNvSpPr txBox="1"/>
          <p:nvPr/>
        </p:nvSpPr>
        <p:spPr>
          <a:xfrm>
            <a:off x="0" y="6516158"/>
            <a:ext cx="9144000" cy="338554"/>
          </a:xfrm>
          <a:prstGeom prst="rect">
            <a:avLst/>
          </a:prstGeom>
          <a:noFill/>
        </p:spPr>
        <p:txBody>
          <a:bodyPr wrap="square" rtlCol="0">
            <a:spAutoFit/>
          </a:bodyPr>
          <a:lstStyle/>
          <a:p>
            <a:pPr lvl="0"/>
            <a:r>
              <a:rPr lang="en-US" sz="1600" dirty="0">
                <a:hlinkClick r:id="rId4"/>
              </a:rPr>
              <a:t>https://</a:t>
            </a:r>
            <a:r>
              <a:rPr lang="en-US" sz="1600" dirty="0" smtClean="0">
                <a:hlinkClick r:id="rId4"/>
              </a:rPr>
              <a:t>en.wikipedia.org/wiki/Our_Lady_of_the_Pillar</a:t>
            </a:r>
            <a:r>
              <a:rPr lang="en-US" sz="1600" dirty="0" smtClean="0"/>
              <a:t> </a:t>
            </a:r>
            <a:endParaRPr lang="en-US" sz="16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3047072"/>
            <a:ext cx="451232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838200"/>
            <a:ext cx="3886200" cy="289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995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dirty="0">
                <a:solidFill>
                  <a:schemeClr val="bg1">
                    <a:lumMod val="50000"/>
                  </a:schemeClr>
                </a:solidFill>
              </a:rPr>
              <a:t>According to this tradition, James </a:t>
            </a:r>
            <a:r>
              <a:rPr lang="en-US" dirty="0" smtClean="0">
                <a:solidFill>
                  <a:schemeClr val="bg1">
                    <a:lumMod val="50000"/>
                  </a:schemeClr>
                </a:solidFill>
              </a:rPr>
              <a:t>supposedly proclaimed </a:t>
            </a:r>
            <a:r>
              <a:rPr lang="en-US" dirty="0">
                <a:solidFill>
                  <a:schemeClr val="bg1">
                    <a:lumMod val="50000"/>
                  </a:schemeClr>
                </a:solidFill>
              </a:rPr>
              <a:t>the </a:t>
            </a:r>
            <a:r>
              <a:rPr lang="en-US" dirty="0" smtClean="0">
                <a:solidFill>
                  <a:schemeClr val="bg1">
                    <a:lumMod val="50000"/>
                  </a:schemeClr>
                </a:solidFill>
              </a:rPr>
              <a:t>gospel in parts of Spain, </a:t>
            </a:r>
            <a:r>
              <a:rPr lang="en-US" dirty="0">
                <a:solidFill>
                  <a:schemeClr val="bg1">
                    <a:lumMod val="50000"/>
                  </a:schemeClr>
                </a:solidFill>
              </a:rPr>
              <a:t>without much </a:t>
            </a:r>
            <a:r>
              <a:rPr lang="en-US" dirty="0" smtClean="0">
                <a:solidFill>
                  <a:schemeClr val="bg1">
                    <a:lumMod val="50000"/>
                  </a:schemeClr>
                </a:solidFill>
              </a:rPr>
              <a:t>success. </a:t>
            </a:r>
            <a:endParaRPr lang="en-US" dirty="0">
              <a:solidFill>
                <a:schemeClr val="bg1">
                  <a:lumMod val="50000"/>
                </a:schemeClr>
              </a:solidFill>
            </a:endParaRPr>
          </a:p>
          <a:p>
            <a:r>
              <a:rPr lang="en-US" dirty="0" smtClean="0">
                <a:solidFill>
                  <a:schemeClr val="bg1">
                    <a:lumMod val="50000"/>
                  </a:schemeClr>
                </a:solidFill>
              </a:rPr>
              <a:t>On </a:t>
            </a:r>
            <a:r>
              <a:rPr lang="en-US" dirty="0">
                <a:solidFill>
                  <a:schemeClr val="bg1">
                    <a:lumMod val="50000"/>
                  </a:schemeClr>
                </a:solidFill>
              </a:rPr>
              <a:t>his way back, the Virgin </a:t>
            </a:r>
            <a:r>
              <a:rPr lang="en-US" dirty="0" smtClean="0">
                <a:solidFill>
                  <a:schemeClr val="bg1">
                    <a:lumMod val="50000"/>
                  </a:schemeClr>
                </a:solidFill>
              </a:rPr>
              <a:t>Mary supposedly appeared </a:t>
            </a:r>
            <a:r>
              <a:rPr lang="en-US" dirty="0">
                <a:solidFill>
                  <a:schemeClr val="bg1">
                    <a:lumMod val="50000"/>
                  </a:schemeClr>
                </a:solidFill>
              </a:rPr>
              <a:t>to him standing on a pillar, and gave him words of encouragement. This is the origin of the Virgen del Pilar, still venerated by many in the Spanish tradition. </a:t>
            </a:r>
            <a:endParaRPr lang="en-US" dirty="0" smtClean="0">
              <a:solidFill>
                <a:schemeClr val="bg1">
                  <a:lumMod val="50000"/>
                </a:schemeClr>
              </a:solidFill>
            </a:endParaRPr>
          </a:p>
          <a:p>
            <a:r>
              <a:rPr lang="en-US" dirty="0" smtClean="0"/>
              <a:t>Then, according to this tradition</a:t>
            </a:r>
            <a:r>
              <a:rPr lang="en-US" dirty="0"/>
              <a:t>, </a:t>
            </a:r>
            <a:r>
              <a:rPr lang="en-US" dirty="0" smtClean="0"/>
              <a:t>James, upon </a:t>
            </a:r>
            <a:r>
              <a:rPr lang="en-US" dirty="0"/>
              <a:t>his return to Jerusalem, </a:t>
            </a:r>
            <a:r>
              <a:rPr lang="en-US" dirty="0" smtClean="0"/>
              <a:t>was </a:t>
            </a:r>
            <a:r>
              <a:rPr lang="en-US" dirty="0"/>
              <a:t>beheaded by </a:t>
            </a:r>
            <a:r>
              <a:rPr lang="en-US" dirty="0" smtClean="0"/>
              <a:t>Herod, </a:t>
            </a:r>
            <a:r>
              <a:rPr lang="en-US" dirty="0"/>
              <a:t>and </a:t>
            </a:r>
            <a:r>
              <a:rPr lang="en-US" dirty="0" smtClean="0"/>
              <a:t>his </a:t>
            </a:r>
            <a:r>
              <a:rPr lang="en-US" dirty="0"/>
              <a:t>disciples took his remains back to </a:t>
            </a:r>
            <a:r>
              <a:rPr lang="en-US" dirty="0" err="1"/>
              <a:t>Compostela</a:t>
            </a:r>
            <a:r>
              <a:rPr lang="en-US" dirty="0"/>
              <a:t> in Spain, where they are supposedly buried to this day.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1: The Early Church to the Dawn of the Reformation;</a:t>
            </a:r>
            <a:r>
              <a:rPr lang="en-US" sz="1600" dirty="0">
                <a:solidFill>
                  <a:prstClr val="black"/>
                </a:solidFill>
              </a:rPr>
              <a:t> </a:t>
            </a:r>
            <a:r>
              <a:rPr lang="en-US" sz="1600" dirty="0" smtClean="0">
                <a:solidFill>
                  <a:prstClr val="black"/>
                </a:solidFill>
              </a:rPr>
              <a:t>pp.37-38 </a:t>
            </a:r>
            <a:endParaRPr lang="en-US" sz="1600" dirty="0">
              <a:solidFill>
                <a:prstClr val="black"/>
              </a:solidFill>
            </a:endParaRPr>
          </a:p>
        </p:txBody>
      </p:sp>
    </p:spTree>
    <p:extLst>
      <p:ext uri="{BB962C8B-B14F-4D97-AF65-F5344CB8AC3E}">
        <p14:creationId xmlns:p14="http://schemas.microsoft.com/office/powerpoint/2010/main" val="1539356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382000" cy="5638800"/>
          </a:xfrm>
        </p:spPr>
        <p:txBody>
          <a:bodyPr>
            <a:normAutofit fontScale="92500" lnSpcReduction="20000"/>
          </a:bodyPr>
          <a:lstStyle/>
          <a:p>
            <a:r>
              <a:rPr lang="en-US" dirty="0" smtClean="0"/>
              <a:t>This </a:t>
            </a:r>
            <a:r>
              <a:rPr lang="en-US" dirty="0"/>
              <a:t>legend has been of great significance for the later history of Spain, for Saint James (in </a:t>
            </a:r>
            <a:r>
              <a:rPr lang="en-US" dirty="0" smtClean="0"/>
              <a:t>Spanish: “Santiago”) </a:t>
            </a:r>
            <a:r>
              <a:rPr lang="en-US" dirty="0"/>
              <a:t>became the patron saint of the nation. </a:t>
            </a:r>
            <a:endParaRPr lang="en-US" dirty="0" smtClean="0"/>
          </a:p>
          <a:p>
            <a:r>
              <a:rPr lang="en-US" dirty="0" smtClean="0"/>
              <a:t>During </a:t>
            </a:r>
            <a:r>
              <a:rPr lang="en-US" dirty="0"/>
              <a:t>the wars against the Moors, Santiago was often the battle cry to which various small kingdoms would rally. </a:t>
            </a:r>
            <a:endParaRPr lang="en-US" dirty="0" smtClean="0"/>
          </a:p>
          <a:p>
            <a:r>
              <a:rPr lang="en-US" dirty="0" smtClean="0"/>
              <a:t>At </a:t>
            </a:r>
            <a:r>
              <a:rPr lang="en-US" dirty="0"/>
              <a:t>the same time, pilgrimages to the shrine of Saint James in </a:t>
            </a:r>
            <a:r>
              <a:rPr lang="en-US" dirty="0" err="1"/>
              <a:t>Compostela</a:t>
            </a:r>
            <a:r>
              <a:rPr lang="en-US" dirty="0"/>
              <a:t> played an important role both in European religiosity and in the unification of northern Spain. </a:t>
            </a:r>
            <a:endParaRPr lang="en-US" dirty="0" smtClean="0"/>
          </a:p>
          <a:p>
            <a:r>
              <a:rPr lang="en-US" dirty="0" smtClean="0"/>
              <a:t>Thus</a:t>
            </a:r>
            <a:r>
              <a:rPr lang="en-US" dirty="0"/>
              <a:t>, although it is highly unlikely that James ever gave any thought to Spain, the legends regarding his visit were very influential in the later history of that country</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pp.37-38 </a:t>
            </a:r>
            <a:endParaRPr lang="en-US" sz="1600" dirty="0"/>
          </a:p>
        </p:txBody>
      </p:sp>
    </p:spTree>
    <p:extLst>
      <p:ext uri="{BB962C8B-B14F-4D97-AF65-F5344CB8AC3E}">
        <p14:creationId xmlns:p14="http://schemas.microsoft.com/office/powerpoint/2010/main" val="4592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sz="2800" dirty="0" smtClean="0"/>
              <a:t>Last time I gave three reasons why the Apostle Paul was </a:t>
            </a:r>
            <a:r>
              <a:rPr lang="en-US" sz="2800" dirty="0"/>
              <a:t>uniquely qualified to bridge the gap between Jewish and Gentile </a:t>
            </a:r>
            <a:r>
              <a:rPr lang="en-US" sz="2800" dirty="0" smtClean="0"/>
              <a:t>Christianity. What were they?</a:t>
            </a:r>
          </a:p>
          <a:p>
            <a:pPr lvl="1"/>
            <a:r>
              <a:rPr lang="en-US" sz="2400" dirty="0" smtClean="0"/>
              <a:t>Paul </a:t>
            </a:r>
            <a:r>
              <a:rPr lang="en-US" sz="2400" dirty="0"/>
              <a:t>was a man of three worlds: Jewish, Greek, and </a:t>
            </a:r>
            <a:r>
              <a:rPr lang="en-US" sz="2400" dirty="0" smtClean="0"/>
              <a:t>Roman:</a:t>
            </a:r>
          </a:p>
          <a:p>
            <a:pPr lvl="2"/>
            <a:r>
              <a:rPr lang="en-US" dirty="0" smtClean="0"/>
              <a:t>He </a:t>
            </a:r>
            <a:r>
              <a:rPr lang="en-US" dirty="0"/>
              <a:t>had been educated in the </a:t>
            </a:r>
            <a:r>
              <a:rPr lang="en-US" b="1" i="1" dirty="0"/>
              <a:t>strictest Jewish tradition</a:t>
            </a:r>
            <a:r>
              <a:rPr lang="en-US" dirty="0"/>
              <a:t> and had studied under the famous rabbi Gamaliel in </a:t>
            </a:r>
            <a:r>
              <a:rPr lang="en-US" dirty="0" smtClean="0"/>
              <a:t>Jerusalem</a:t>
            </a:r>
            <a:r>
              <a:rPr lang="en-US" dirty="0" smtClean="0"/>
              <a:t>. (Acts 22:3)</a:t>
            </a:r>
            <a:endParaRPr lang="en-US" dirty="0" smtClean="0"/>
          </a:p>
          <a:p>
            <a:pPr lvl="2"/>
            <a:r>
              <a:rPr lang="en-US" dirty="0" smtClean="0"/>
              <a:t>He </a:t>
            </a:r>
            <a:r>
              <a:rPr lang="en-US" b="1" i="1" dirty="0" smtClean="0"/>
              <a:t>spoke </a:t>
            </a:r>
            <a:r>
              <a:rPr lang="en-US" b="1" i="1" dirty="0"/>
              <a:t>Greek fluently</a:t>
            </a:r>
            <a:r>
              <a:rPr lang="en-US" dirty="0"/>
              <a:t> and was familiar with Greek thought and literature</a:t>
            </a:r>
            <a:r>
              <a:rPr lang="en-US" dirty="0" smtClean="0"/>
              <a:t>.</a:t>
            </a:r>
            <a:r>
              <a:rPr lang="en-US" dirty="0"/>
              <a:t> </a:t>
            </a:r>
            <a:r>
              <a:rPr lang="en-US" dirty="0" smtClean="0"/>
              <a:t>(cf. Acts 17:28)</a:t>
            </a:r>
            <a:endParaRPr lang="en-US" dirty="0" smtClean="0"/>
          </a:p>
          <a:p>
            <a:pPr lvl="2"/>
            <a:r>
              <a:rPr lang="en-US" dirty="0" smtClean="0"/>
              <a:t>He </a:t>
            </a:r>
            <a:r>
              <a:rPr lang="en-US" dirty="0"/>
              <a:t>was a </a:t>
            </a:r>
            <a:r>
              <a:rPr lang="en-US" b="1" i="1" dirty="0"/>
              <a:t>Roman citizen</a:t>
            </a:r>
            <a:r>
              <a:rPr lang="en-US" dirty="0"/>
              <a:t>, which gave him special freedom of movement, protection in his travels, and access to the higher levels of society. (cf. Acts 22:26-29; 23:27)</a:t>
            </a:r>
          </a:p>
          <a:p>
            <a:pPr lvl="2"/>
            <a:endParaRPr lang="en-US" sz="2000" dirty="0"/>
          </a:p>
          <a:p>
            <a:pPr lvl="1"/>
            <a:endParaRPr lang="en-US" sz="2000" dirty="0" smtClean="0"/>
          </a:p>
        </p:txBody>
      </p:sp>
    </p:spTree>
    <p:extLst>
      <p:ext uri="{BB962C8B-B14F-4D97-AF65-F5344CB8AC3E}">
        <p14:creationId xmlns:p14="http://schemas.microsoft.com/office/powerpoint/2010/main" val="174929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dirty="0"/>
              <a:t>The tradition that claims Thomas visited India leaves historians somewhat baffled. </a:t>
            </a:r>
            <a:endParaRPr lang="en-US" dirty="0" smtClean="0"/>
          </a:p>
          <a:p>
            <a:r>
              <a:rPr lang="en-US" dirty="0" smtClean="0"/>
              <a:t>This tradition </a:t>
            </a:r>
            <a:r>
              <a:rPr lang="en-US" dirty="0"/>
              <a:t>appears for the first time in the </a:t>
            </a:r>
            <a:r>
              <a:rPr lang="en-US" i="1" dirty="0"/>
              <a:t>Acts of Thomas</a:t>
            </a:r>
            <a:r>
              <a:rPr lang="en-US" dirty="0"/>
              <a:t>, </a:t>
            </a:r>
            <a:r>
              <a:rPr lang="en-US" dirty="0" smtClean="0"/>
              <a:t>a gnostic document which </a:t>
            </a:r>
            <a:r>
              <a:rPr lang="en-US" dirty="0"/>
              <a:t>may have been written as early as the end of the second century. </a:t>
            </a:r>
            <a:endParaRPr lang="en-US" dirty="0" smtClean="0"/>
          </a:p>
          <a:p>
            <a:r>
              <a:rPr lang="en-US" dirty="0" smtClean="0"/>
              <a:t>But </a:t>
            </a:r>
            <a:r>
              <a:rPr lang="en-US" dirty="0" smtClean="0"/>
              <a:t>it </a:t>
            </a:r>
            <a:r>
              <a:rPr lang="en-US" dirty="0"/>
              <a:t>is embellished with legendary tales that make the entire account suspicious. </a:t>
            </a:r>
            <a:endParaRPr lang="en-US" dirty="0" smtClean="0"/>
          </a:p>
          <a:p>
            <a:r>
              <a:rPr lang="en-US" dirty="0" smtClean="0"/>
              <a:t>We </a:t>
            </a:r>
            <a:r>
              <a:rPr lang="en-US" dirty="0"/>
              <a:t>are told that an Indian king, Gondophares, was seeking an architect to build a palace, and that Thomas, who was no architect, offered himself for the job.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 38 </a:t>
            </a:r>
            <a:endParaRPr lang="en-US" sz="1600" dirty="0"/>
          </a:p>
        </p:txBody>
      </p:sp>
    </p:spTree>
    <p:extLst>
      <p:ext uri="{BB962C8B-B14F-4D97-AF65-F5344CB8AC3E}">
        <p14:creationId xmlns:p14="http://schemas.microsoft.com/office/powerpoint/2010/main" val="605002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dirty="0" smtClean="0"/>
              <a:t>When </a:t>
            </a:r>
            <a:r>
              <a:rPr lang="en-US" dirty="0"/>
              <a:t>the king found </a:t>
            </a:r>
            <a:r>
              <a:rPr lang="en-US" dirty="0" smtClean="0"/>
              <a:t>out that </a:t>
            </a:r>
            <a:r>
              <a:rPr lang="en-US" dirty="0"/>
              <a:t>Thomas was giving </a:t>
            </a:r>
            <a:r>
              <a:rPr lang="en-US" dirty="0"/>
              <a:t>the money allotted for the construction to </a:t>
            </a:r>
            <a:r>
              <a:rPr lang="en-US" dirty="0"/>
              <a:t>the poor </a:t>
            </a:r>
            <a:r>
              <a:rPr lang="en-US" dirty="0" smtClean="0"/>
              <a:t>of </a:t>
            </a:r>
            <a:r>
              <a:rPr lang="en-US" dirty="0"/>
              <a:t>the palace, he had the apostle put in prison. </a:t>
            </a:r>
            <a:endParaRPr lang="en-US" dirty="0" smtClean="0"/>
          </a:p>
          <a:p>
            <a:r>
              <a:rPr lang="en-US" dirty="0" smtClean="0"/>
              <a:t>But </a:t>
            </a:r>
            <a:r>
              <a:rPr lang="en-US" dirty="0" smtClean="0"/>
              <a:t>then, according to the legend,  </a:t>
            </a:r>
            <a:r>
              <a:rPr lang="en-US" dirty="0" err="1"/>
              <a:t>Gondophares’s</a:t>
            </a:r>
            <a:r>
              <a:rPr lang="en-US" dirty="0"/>
              <a:t> brother, Gad, </a:t>
            </a:r>
            <a:r>
              <a:rPr lang="en-US" dirty="0" smtClean="0"/>
              <a:t>died, came </a:t>
            </a:r>
            <a:r>
              <a:rPr lang="en-US" dirty="0"/>
              <a:t>back from the </a:t>
            </a:r>
            <a:r>
              <a:rPr lang="en-US" dirty="0" smtClean="0"/>
              <a:t>dead, and </a:t>
            </a:r>
            <a:r>
              <a:rPr lang="en-US" dirty="0" smtClean="0"/>
              <a:t>told </a:t>
            </a:r>
            <a:r>
              <a:rPr lang="en-US" dirty="0"/>
              <a:t>his </a:t>
            </a:r>
            <a:r>
              <a:rPr lang="en-US" dirty="0"/>
              <a:t>brother </a:t>
            </a:r>
            <a:r>
              <a:rPr lang="en-US" dirty="0" smtClean="0"/>
              <a:t>of a magnificent </a:t>
            </a:r>
            <a:r>
              <a:rPr lang="en-US" dirty="0"/>
              <a:t>heavenly palace that he had seen, which was being built through Thomas’s gifts to the poor. </a:t>
            </a:r>
            <a:endParaRPr lang="en-US" dirty="0" smtClean="0"/>
          </a:p>
          <a:p>
            <a:r>
              <a:rPr lang="en-US" dirty="0" smtClean="0"/>
              <a:t>The </a:t>
            </a:r>
            <a:r>
              <a:rPr lang="en-US" dirty="0"/>
              <a:t>king was then converted and baptized, and Thomas moved on to other parts of India, until he </a:t>
            </a:r>
            <a:r>
              <a:rPr lang="en-US" dirty="0" smtClean="0"/>
              <a:t>eventually died </a:t>
            </a:r>
            <a:r>
              <a:rPr lang="en-US" dirty="0"/>
              <a:t>as a martyr.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 38 </a:t>
            </a:r>
            <a:endParaRPr lang="en-US" sz="1600" dirty="0"/>
          </a:p>
        </p:txBody>
      </p:sp>
    </p:spTree>
    <p:extLst>
      <p:ext uri="{BB962C8B-B14F-4D97-AF65-F5344CB8AC3E}">
        <p14:creationId xmlns:p14="http://schemas.microsoft.com/office/powerpoint/2010/main" val="689670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fontScale="85000" lnSpcReduction="20000"/>
          </a:bodyPr>
          <a:lstStyle/>
          <a:p>
            <a:r>
              <a:rPr lang="en-US" dirty="0" smtClean="0"/>
              <a:t>Historians </a:t>
            </a:r>
            <a:r>
              <a:rPr lang="en-US" dirty="0" smtClean="0"/>
              <a:t>believe that </a:t>
            </a:r>
            <a:r>
              <a:rPr lang="en-US" dirty="0"/>
              <a:t>much in this legend is of questionable authenticity, and have often discarded </a:t>
            </a:r>
            <a:r>
              <a:rPr lang="en-US" dirty="0" smtClean="0"/>
              <a:t>it as completely </a:t>
            </a:r>
            <a:r>
              <a:rPr lang="en-US" dirty="0" smtClean="0"/>
              <a:t>as fictitious. </a:t>
            </a:r>
          </a:p>
          <a:p>
            <a:r>
              <a:rPr lang="en-US" dirty="0" smtClean="0"/>
              <a:t>In recent years, </a:t>
            </a:r>
            <a:r>
              <a:rPr lang="en-US" dirty="0"/>
              <a:t>however, coins have been found that prove that there was indeed a ruler by that name, and that he had a brother named Gad. </a:t>
            </a:r>
            <a:endParaRPr lang="en-US" dirty="0" smtClean="0"/>
          </a:p>
          <a:p>
            <a:r>
              <a:rPr lang="en-US" dirty="0" smtClean="0"/>
              <a:t>This</a:t>
            </a:r>
            <a:r>
              <a:rPr lang="en-US" dirty="0"/>
              <a:t>, coupled with the undeniable antiquity of Christianity in India, and with the fact </a:t>
            </a:r>
            <a:r>
              <a:rPr lang="en-US" dirty="0" smtClean="0"/>
              <a:t>that, </a:t>
            </a:r>
            <a:r>
              <a:rPr lang="en-US" dirty="0"/>
              <a:t>at the </a:t>
            </a:r>
            <a:r>
              <a:rPr lang="en-US" dirty="0" smtClean="0"/>
              <a:t>time, </a:t>
            </a:r>
            <a:r>
              <a:rPr lang="en-US" dirty="0"/>
              <a:t>there was significant trade between India and the Near East, makes it more difficult to reject categorically the possibility that Thomas may have visited that land, and that the story may have been embellished with all kinds of legendary details later. </a:t>
            </a:r>
            <a:endParaRPr lang="en-US" dirty="0" smtClean="0"/>
          </a:p>
          <a:p>
            <a:r>
              <a:rPr lang="en-US" dirty="0" smtClean="0"/>
              <a:t>In </a:t>
            </a:r>
            <a:r>
              <a:rPr lang="en-US" dirty="0"/>
              <a:t>any case, it is significant that from a relatively early date there was a church in India, and that this church has long claimed Thomas as its founder</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 38 </a:t>
            </a:r>
            <a:endParaRPr lang="en-US" sz="1600" dirty="0"/>
          </a:p>
        </p:txBody>
      </p:sp>
    </p:spTree>
    <p:extLst>
      <p:ext uri="{BB962C8B-B14F-4D97-AF65-F5344CB8AC3E}">
        <p14:creationId xmlns:p14="http://schemas.microsoft.com/office/powerpoint/2010/main" val="6274522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fontScale="85000" lnSpcReduction="20000"/>
          </a:bodyPr>
          <a:lstStyle/>
          <a:p>
            <a:r>
              <a:rPr lang="en-US" dirty="0"/>
              <a:t>In conclusion, it is certain that some of the apostles—particularly Peter, John, and Paul—did travel proclaiming the gospel and supervising </a:t>
            </a:r>
            <a:r>
              <a:rPr lang="en-US" dirty="0" smtClean="0"/>
              <a:t>the </a:t>
            </a:r>
            <a:r>
              <a:rPr lang="en-US" dirty="0"/>
              <a:t>churches that had been founded, either by them or by others. </a:t>
            </a:r>
            <a:endParaRPr lang="en-US" dirty="0" smtClean="0"/>
          </a:p>
          <a:p>
            <a:r>
              <a:rPr lang="en-US" dirty="0" smtClean="0"/>
              <a:t>Perhaps </a:t>
            </a:r>
            <a:r>
              <a:rPr lang="en-US" dirty="0"/>
              <a:t>other apostles, such as Thomas, did likewise. </a:t>
            </a:r>
            <a:endParaRPr lang="en-US" dirty="0" smtClean="0"/>
          </a:p>
          <a:p>
            <a:r>
              <a:rPr lang="en-US" dirty="0" smtClean="0"/>
              <a:t>But </a:t>
            </a:r>
            <a:r>
              <a:rPr lang="en-US" dirty="0"/>
              <a:t>most of the traditions regarding apostolic travels date from a later period, when it was believed that the apostles divided the world among themselves, and when the church in each country or city sought to claim apostolic origins. </a:t>
            </a:r>
            <a:endParaRPr lang="en-US" dirty="0" smtClean="0"/>
          </a:p>
          <a:p>
            <a:r>
              <a:rPr lang="en-US" dirty="0" smtClean="0"/>
              <a:t>In </a:t>
            </a:r>
            <a:r>
              <a:rPr lang="en-US" dirty="0"/>
              <a:t>truth, most missionary work was not carried out by the apostles, but rather by the countless and nameless Christians who for different reasons—persecution, business, or missionary calling—traveled from place to place taking the news of the gospel with them</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pp.38-40 </a:t>
            </a:r>
            <a:endParaRPr lang="en-US" sz="1600" dirty="0"/>
          </a:p>
        </p:txBody>
      </p:sp>
    </p:spTree>
    <p:extLst>
      <p:ext uri="{BB962C8B-B14F-4D97-AF65-F5344CB8AC3E}">
        <p14:creationId xmlns:p14="http://schemas.microsoft.com/office/powerpoint/2010/main" val="18191188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7391400" cy="1676400"/>
          </a:xfrm>
        </p:spPr>
        <p:txBody>
          <a:bodyPr>
            <a:noAutofit/>
          </a:bodyPr>
          <a:lstStyle/>
          <a:p>
            <a:r>
              <a:rPr lang="en-US" sz="6600" b="1" dirty="0">
                <a:solidFill>
                  <a:schemeClr val="bg1"/>
                </a:solidFill>
                <a:effectLst>
                  <a:glow rad="228600">
                    <a:schemeClr val="accent6">
                      <a:satMod val="175000"/>
                      <a:alpha val="40000"/>
                    </a:schemeClr>
                  </a:glow>
                  <a:outerShdw blurRad="114300" dist="38100" dir="13500000" algn="br" rotWithShape="0">
                    <a:prstClr val="black"/>
                  </a:outerShdw>
                </a:effectLst>
              </a:rPr>
              <a:t>First Conflicts </a:t>
            </a:r>
            <a:r>
              <a:rPr lang="en-US" sz="6600" b="1" dirty="0" smtClean="0">
                <a:solidFill>
                  <a:schemeClr val="bg1"/>
                </a:solidFill>
                <a:effectLst>
                  <a:glow rad="228600">
                    <a:schemeClr val="accent6">
                      <a:satMod val="175000"/>
                      <a:alpha val="40000"/>
                    </a:schemeClr>
                  </a:glow>
                  <a:outerShdw blurRad="114300" dist="38100" dir="13500000" algn="br" rotWithShape="0">
                    <a:prstClr val="black"/>
                  </a:outerShdw>
                </a:effectLst>
              </a:rPr>
              <a:t>With </a:t>
            </a:r>
            <a:r>
              <a:rPr lang="en-US" sz="6600" b="1" dirty="0">
                <a:solidFill>
                  <a:schemeClr val="bg1"/>
                </a:solidFill>
                <a:effectLst>
                  <a:glow rad="228600">
                    <a:schemeClr val="accent6">
                      <a:satMod val="175000"/>
                      <a:alpha val="40000"/>
                    </a:schemeClr>
                  </a:glow>
                  <a:outerShdw blurRad="114300" dist="38100" dir="13500000" algn="br" rotWithShape="0">
                    <a:prstClr val="black"/>
                  </a:outerShdw>
                </a:effectLst>
              </a:rPr>
              <a:t>the State</a:t>
            </a:r>
            <a:endParaRPr lang="en-US" sz="6600" b="1" dirty="0">
              <a:ln w="12700">
                <a:solidFill>
                  <a:schemeClr val="tx2">
                    <a:satMod val="155000"/>
                  </a:schemeClr>
                </a:solidFill>
                <a:prstDash val="solid"/>
              </a:ln>
              <a:solidFill>
                <a:schemeClr val="bg1"/>
              </a:solidFill>
              <a:effectLst>
                <a:glow rad="228600">
                  <a:schemeClr val="accent6">
                    <a:satMod val="175000"/>
                    <a:alpha val="40000"/>
                  </a:schemeClr>
                </a:glow>
                <a:outerShdw blurRad="114300" dist="38100" dir="13500000" algn="br" rotWithShape="0">
                  <a:prstClr val="black"/>
                </a:outerShdw>
              </a:effectLst>
            </a:endParaRPr>
          </a:p>
        </p:txBody>
      </p:sp>
      <p:sp>
        <p:nvSpPr>
          <p:cNvPr id="2" name="TextBox 1"/>
          <p:cNvSpPr txBox="1"/>
          <p:nvPr/>
        </p:nvSpPr>
        <p:spPr>
          <a:xfrm>
            <a:off x="2286000" y="2281561"/>
            <a:ext cx="4953000" cy="2554545"/>
          </a:xfrm>
          <a:prstGeom prst="rect">
            <a:avLst/>
          </a:prstGeom>
          <a:solidFill>
            <a:schemeClr val="bg1"/>
          </a:solidFill>
        </p:spPr>
        <p:txBody>
          <a:bodyPr wrap="square" rtlCol="0">
            <a:spAutoFit/>
          </a:bodyPr>
          <a:lstStyle/>
          <a:p>
            <a:pPr algn="ct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I know that you have but little power, and yet you have kept my word and have not </a:t>
            </a:r>
            <a:r>
              <a:rPr lang="en-US" sz="32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denied my </a:t>
            </a: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name </a:t>
            </a:r>
            <a:endParaRPr lang="en-US" sz="32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endParaRPr>
          </a:p>
          <a:p>
            <a:pPr algn="ctr"/>
            <a:r>
              <a:rPr lang="en-US" sz="3200" dirty="0" smtClean="0">
                <a:solidFill>
                  <a:prstClr val="black"/>
                </a:solidFill>
                <a:effectLst>
                  <a:glow rad="101600">
                    <a:prstClr val="white">
                      <a:alpha val="60000"/>
                    </a:prstClr>
                  </a:glow>
                  <a:innerShdw blurRad="63500" dist="50800" dir="8100000">
                    <a:prstClr val="black">
                      <a:alpha val="50000"/>
                    </a:prstClr>
                  </a:innerShdw>
                </a:effectLst>
              </a:rPr>
              <a:t>(</a:t>
            </a:r>
            <a:r>
              <a:rPr lang="en-US" sz="3200" dirty="0">
                <a:solidFill>
                  <a:prstClr val="black"/>
                </a:solidFill>
                <a:effectLst>
                  <a:glow rad="101600">
                    <a:prstClr val="white">
                      <a:alpha val="60000"/>
                    </a:prstClr>
                  </a:glow>
                  <a:innerShdw blurRad="63500" dist="50800" dir="8100000">
                    <a:prstClr val="black">
                      <a:alpha val="50000"/>
                    </a:prstClr>
                  </a:innerShdw>
                </a:effectLst>
              </a:rPr>
              <a:t>Rev </a:t>
            </a:r>
            <a:r>
              <a:rPr lang="en-US" sz="3200" dirty="0" smtClean="0">
                <a:solidFill>
                  <a:prstClr val="black"/>
                </a:solidFill>
                <a:effectLst>
                  <a:glow rad="101600">
                    <a:prstClr val="white">
                      <a:alpha val="60000"/>
                    </a:prstClr>
                  </a:glow>
                  <a:innerShdw blurRad="63500" dist="50800" dir="8100000">
                    <a:prstClr val="black">
                      <a:alpha val="50000"/>
                    </a:prstClr>
                  </a:innerShdw>
                </a:effectLst>
              </a:rPr>
              <a:t>3:8)</a:t>
            </a:r>
            <a:endParaRPr lang="en-US" sz="3200" dirty="0">
              <a:solidFill>
                <a:prstClr val="black"/>
              </a:solidFill>
              <a:effectLst>
                <a:glow rad="101600">
                  <a:prstClr val="white">
                    <a:alpha val="60000"/>
                  </a:prstClr>
                </a:glow>
                <a:innerShdw blurRad="63500" dist="50800" dir="8100000">
                  <a:prstClr val="black">
                    <a:alpha val="50000"/>
                  </a:prstClr>
                </a:innerShdw>
              </a:effectLst>
            </a:endParaRPr>
          </a:p>
        </p:txBody>
      </p:sp>
      <p:sp>
        <p:nvSpPr>
          <p:cNvPr id="4" name="Rectangle 3"/>
          <p:cNvSpPr/>
          <p:nvPr/>
        </p:nvSpPr>
        <p:spPr>
          <a:xfrm>
            <a:off x="0" y="6480516"/>
            <a:ext cx="9144000"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www.sutori.com/story/world-religions-christianity-7ba5</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223129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6000" r="-2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*First Conflicts With the State</a:t>
            </a:r>
            <a:endParaRPr lang="en-US" b="1" dirty="0"/>
          </a:p>
        </p:txBody>
      </p:sp>
      <p:sp>
        <p:nvSpPr>
          <p:cNvPr id="4" name="Content Placeholder 3"/>
          <p:cNvSpPr>
            <a:spLocks noGrp="1"/>
          </p:cNvSpPr>
          <p:nvPr>
            <p:ph idx="1"/>
          </p:nvPr>
        </p:nvSpPr>
        <p:spPr>
          <a:xfrm>
            <a:off x="457200" y="838200"/>
            <a:ext cx="8229600" cy="5638800"/>
          </a:xfrm>
        </p:spPr>
        <p:txBody>
          <a:bodyPr>
            <a:normAutofit fontScale="85000" lnSpcReduction="20000"/>
          </a:bodyPr>
          <a:lstStyle/>
          <a:p>
            <a:r>
              <a:rPr lang="en-US" dirty="0"/>
              <a:t>From its very beginnings, Christianity was no easy </a:t>
            </a:r>
            <a:r>
              <a:rPr lang="en-US" dirty="0" smtClean="0"/>
              <a:t>matter</a:t>
            </a:r>
            <a:r>
              <a:rPr lang="en-US" dirty="0"/>
              <a:t>:</a:t>
            </a:r>
            <a:endParaRPr lang="en-US" dirty="0" smtClean="0"/>
          </a:p>
          <a:p>
            <a:pPr lvl="1"/>
            <a:r>
              <a:rPr lang="en-US" dirty="0" smtClean="0"/>
              <a:t>The </a:t>
            </a:r>
            <a:r>
              <a:rPr lang="en-US" dirty="0"/>
              <a:t>Lord whom Christians served had died on the cross, condemned as a criminal. </a:t>
            </a:r>
            <a:endParaRPr lang="en-US" dirty="0" smtClean="0"/>
          </a:p>
          <a:p>
            <a:pPr lvl="1"/>
            <a:r>
              <a:rPr lang="en-US" dirty="0" smtClean="0"/>
              <a:t>Soon </a:t>
            </a:r>
            <a:r>
              <a:rPr lang="en-US" dirty="0"/>
              <a:t>thereafter Stephen was stoned to death following his witness before the Council of the Jews. </a:t>
            </a:r>
            <a:endParaRPr lang="en-US" dirty="0" smtClean="0"/>
          </a:p>
          <a:p>
            <a:pPr lvl="1"/>
            <a:r>
              <a:rPr lang="en-US" dirty="0" smtClean="0"/>
              <a:t>Then </a:t>
            </a:r>
            <a:r>
              <a:rPr lang="en-US" dirty="0"/>
              <a:t>James was killed at Herod Agrippa’s order. </a:t>
            </a:r>
            <a:endParaRPr lang="en-US" dirty="0" smtClean="0"/>
          </a:p>
          <a:p>
            <a:pPr lvl="1"/>
            <a:r>
              <a:rPr lang="en-US" dirty="0" smtClean="0"/>
              <a:t>Ever </a:t>
            </a:r>
            <a:r>
              <a:rPr lang="en-US" dirty="0"/>
              <a:t>since then, and up to our own days, there have been those who have had to seal their witness with their blood. </a:t>
            </a:r>
            <a:endParaRPr lang="en-US" dirty="0" smtClean="0"/>
          </a:p>
          <a:p>
            <a:r>
              <a:rPr lang="en-US" dirty="0" smtClean="0"/>
              <a:t>We have seen that the earliest persecution of Christians occurred at the hands of the Jewish authorities.</a:t>
            </a:r>
          </a:p>
          <a:p>
            <a:r>
              <a:rPr lang="en-US" dirty="0" smtClean="0"/>
              <a:t>In this section, we will begin exploring the persecution that Christians began to experience at the hand of the Roman authorities.</a:t>
            </a:r>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*Gonzalez, Justo; </a:t>
            </a:r>
            <a:r>
              <a:rPr lang="en-US" sz="1600" i="1" dirty="0">
                <a:solidFill>
                  <a:prstClr val="black"/>
                </a:solidFill>
              </a:rPr>
              <a:t>The Story of Christianity: Vol. </a:t>
            </a:r>
            <a:r>
              <a:rPr lang="en-US" sz="1600" i="1" dirty="0">
                <a:solidFill>
                  <a:prstClr val="black"/>
                </a:solidFill>
              </a:rPr>
              <a:t>1: The Early Church to the Dawn of the Reformation;</a:t>
            </a:r>
            <a:r>
              <a:rPr lang="en-US" sz="1600" dirty="0">
                <a:solidFill>
                  <a:prstClr val="black"/>
                </a:solidFill>
              </a:rPr>
              <a:t> </a:t>
            </a:r>
            <a:r>
              <a:rPr lang="en-US" sz="1600" dirty="0" smtClean="0">
                <a:solidFill>
                  <a:prstClr val="black"/>
                </a:solidFill>
              </a:rPr>
              <a:t>p.41 </a:t>
            </a:r>
            <a:endParaRPr lang="en-US" sz="1600" dirty="0">
              <a:solidFill>
                <a:prstClr val="black"/>
              </a:solidFill>
            </a:endParaRPr>
          </a:p>
        </p:txBody>
      </p:sp>
    </p:spTree>
    <p:extLst>
      <p:ext uri="{BB962C8B-B14F-4D97-AF65-F5344CB8AC3E}">
        <p14:creationId xmlns:p14="http://schemas.microsoft.com/office/powerpoint/2010/main" val="1631597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sz="2800" dirty="0" smtClean="0"/>
              <a:t>We saw how the Apostle Paul carried the Gospel to a number of places throughout the Mediterranean world, as did many other Christians in Paul’s day.</a:t>
            </a:r>
          </a:p>
          <a:p>
            <a:r>
              <a:rPr lang="en-US" sz="2800" dirty="0" smtClean="0"/>
              <a:t>Humanly speaking, what was </a:t>
            </a:r>
            <a:r>
              <a:rPr lang="en-US" sz="2800" dirty="0" smtClean="0"/>
              <a:t>the Apostle </a:t>
            </a:r>
            <a:r>
              <a:rPr lang="en-US" sz="2800" dirty="0" smtClean="0"/>
              <a:t>Paul’s other, perhaps most significant,  </a:t>
            </a:r>
            <a:r>
              <a:rPr lang="en-US" sz="2800" dirty="0"/>
              <a:t>contribution to the </a:t>
            </a:r>
            <a:r>
              <a:rPr lang="en-US" sz="2800" dirty="0" smtClean="0"/>
              <a:t>formation and shaping </a:t>
            </a:r>
            <a:r>
              <a:rPr lang="en-US" sz="2800" dirty="0"/>
              <a:t>of </a:t>
            </a:r>
            <a:r>
              <a:rPr lang="en-US" sz="2800" dirty="0" smtClean="0"/>
              <a:t>the Christian Church? </a:t>
            </a:r>
          </a:p>
          <a:p>
            <a:pPr lvl="1"/>
            <a:r>
              <a:rPr lang="en-US" dirty="0" smtClean="0"/>
              <a:t>His letters – altogether Paul wrote </a:t>
            </a:r>
            <a:r>
              <a:rPr lang="en-US" dirty="0" smtClean="0"/>
              <a:t>(at least) 13 </a:t>
            </a:r>
            <a:r>
              <a:rPr lang="en-US" dirty="0" smtClean="0"/>
              <a:t>of the 27 books of the NT</a:t>
            </a:r>
            <a:endParaRPr lang="en-US" sz="2000" dirty="0"/>
          </a:p>
          <a:p>
            <a:pPr lvl="1"/>
            <a:endParaRPr lang="en-US" sz="2000" dirty="0" smtClean="0"/>
          </a:p>
        </p:txBody>
      </p:sp>
    </p:spTree>
    <p:extLst>
      <p:ext uri="{BB962C8B-B14F-4D97-AF65-F5344CB8AC3E}">
        <p14:creationId xmlns:p14="http://schemas.microsoft.com/office/powerpoint/2010/main" val="2258129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sz="2800" dirty="0" smtClean="0"/>
              <a:t>We have seen that over the course of the first century the Christian church became less and less Jewish and more and more Gentile. </a:t>
            </a:r>
          </a:p>
          <a:p>
            <a:r>
              <a:rPr lang="en-US" sz="2800" dirty="0" smtClean="0"/>
              <a:t>What are some of the ways that Gentile Christians lived differently from the early Jewish Christians in Jerusalem?</a:t>
            </a:r>
          </a:p>
          <a:p>
            <a:pPr lvl="1"/>
            <a:r>
              <a:rPr lang="en-US" sz="2400" dirty="0" smtClean="0"/>
              <a:t>They were </a:t>
            </a:r>
            <a:r>
              <a:rPr lang="en-US" sz="2400" dirty="0"/>
              <a:t>not circumcised</a:t>
            </a:r>
          </a:p>
          <a:p>
            <a:pPr lvl="1"/>
            <a:r>
              <a:rPr lang="en-US" sz="2400" dirty="0" smtClean="0"/>
              <a:t>They neither </a:t>
            </a:r>
            <a:r>
              <a:rPr lang="en-US" sz="2400" dirty="0"/>
              <a:t>knew nor practiced Jewish dietary laws</a:t>
            </a:r>
          </a:p>
          <a:p>
            <a:pPr lvl="1"/>
            <a:r>
              <a:rPr lang="en-US" sz="2400" dirty="0" smtClean="0"/>
              <a:t>In </a:t>
            </a:r>
            <a:r>
              <a:rPr lang="en-US" sz="2400" dirty="0"/>
              <a:t>most areas the Sabbath (seventh day) observance had given way to worship on the first day of the week, the day on which Jesus rose from the dead.</a:t>
            </a:r>
          </a:p>
          <a:p>
            <a:pPr lvl="1"/>
            <a:endParaRPr lang="en-US" sz="2400" dirty="0"/>
          </a:p>
          <a:p>
            <a:pPr lvl="2"/>
            <a:endParaRPr lang="en-US" sz="2000" dirty="0"/>
          </a:p>
          <a:p>
            <a:pPr lvl="1"/>
            <a:endParaRPr lang="en-US" sz="2000" dirty="0" smtClean="0"/>
          </a:p>
        </p:txBody>
      </p:sp>
    </p:spTree>
    <p:extLst>
      <p:ext uri="{BB962C8B-B14F-4D97-AF65-F5344CB8AC3E}">
        <p14:creationId xmlns:p14="http://schemas.microsoft.com/office/powerpoint/2010/main" val="2404313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lnSpcReduction="10000"/>
          </a:bodyPr>
          <a:lstStyle/>
          <a:p>
            <a:r>
              <a:rPr lang="en-US" sz="2800" dirty="0" smtClean="0"/>
              <a:t>Prior to AD 70, who was the main source of Christian persecution, especially in and around Jerusalem?</a:t>
            </a:r>
          </a:p>
          <a:p>
            <a:pPr lvl="1"/>
            <a:r>
              <a:rPr lang="en-US" sz="2400" dirty="0" smtClean="0"/>
              <a:t>The Jewish authorities</a:t>
            </a:r>
          </a:p>
          <a:p>
            <a:r>
              <a:rPr lang="en-US" sz="2800" dirty="0" smtClean="0"/>
              <a:t>What major event took place in AD 70 that changed everything for </a:t>
            </a:r>
            <a:r>
              <a:rPr lang="en-US" sz="2800" dirty="0" smtClean="0"/>
              <a:t>Judaism (and Christianity)?</a:t>
            </a:r>
            <a:endParaRPr lang="en-US" sz="2800" dirty="0" smtClean="0"/>
          </a:p>
          <a:p>
            <a:pPr lvl="1"/>
            <a:r>
              <a:rPr lang="en-US" sz="2400" dirty="0"/>
              <a:t>The Emperor Vespasian’s forces, led by Titus, broke through the walls of Jerusalem, looted and burned the temple, and carried off the spoils to Rome. The </a:t>
            </a:r>
            <a:r>
              <a:rPr lang="en-US" sz="2400" dirty="0" smtClean="0"/>
              <a:t>remaining Jews were killed or exiled. </a:t>
            </a:r>
          </a:p>
          <a:p>
            <a:r>
              <a:rPr lang="en-US" sz="2800" dirty="0"/>
              <a:t>W</a:t>
            </a:r>
            <a:r>
              <a:rPr lang="en-US" sz="2800" dirty="0" smtClean="0"/>
              <a:t>hat effect did </a:t>
            </a:r>
            <a:r>
              <a:rPr lang="en-US" sz="2800" dirty="0" smtClean="0"/>
              <a:t>the fall of Jerusalem </a:t>
            </a:r>
            <a:r>
              <a:rPr lang="en-US" sz="2800" dirty="0" smtClean="0"/>
              <a:t>have on traditional Judaism?</a:t>
            </a:r>
          </a:p>
          <a:p>
            <a:pPr lvl="1"/>
            <a:r>
              <a:rPr lang="en-US" sz="2400" dirty="0" smtClean="0"/>
              <a:t>With their capital and their temple destroyed, the Jews scattered throughout the world were forced to carry on their worship in synagogues.</a:t>
            </a:r>
          </a:p>
          <a:p>
            <a:pPr lvl="1"/>
            <a:endParaRPr lang="en-US" sz="2400" dirty="0"/>
          </a:p>
          <a:p>
            <a:pPr lvl="1"/>
            <a:endParaRPr lang="en-US" sz="2400" dirty="0"/>
          </a:p>
          <a:p>
            <a:pPr lvl="2"/>
            <a:endParaRPr lang="en-US" sz="2000" dirty="0"/>
          </a:p>
          <a:p>
            <a:pPr lvl="1"/>
            <a:endParaRPr lang="en-US" sz="2000" dirty="0" smtClean="0"/>
          </a:p>
        </p:txBody>
      </p:sp>
    </p:spTree>
    <p:extLst>
      <p:ext uri="{BB962C8B-B14F-4D97-AF65-F5344CB8AC3E}">
        <p14:creationId xmlns:p14="http://schemas.microsoft.com/office/powerpoint/2010/main" val="1191465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fontScale="92500"/>
          </a:bodyPr>
          <a:lstStyle/>
          <a:p>
            <a:r>
              <a:rPr lang="en-US" sz="2800" dirty="0" smtClean="0"/>
              <a:t>What </a:t>
            </a:r>
            <a:r>
              <a:rPr lang="en-US" sz="2800" dirty="0" smtClean="0"/>
              <a:t>effect did </a:t>
            </a:r>
            <a:r>
              <a:rPr lang="en-US" sz="2800" dirty="0"/>
              <a:t>the fall of Jerusalem </a:t>
            </a:r>
            <a:r>
              <a:rPr lang="en-US" sz="2800" dirty="0" smtClean="0"/>
              <a:t>have on </a:t>
            </a:r>
            <a:r>
              <a:rPr lang="en-US" sz="2800" dirty="0" smtClean="0"/>
              <a:t>Christians</a:t>
            </a:r>
            <a:r>
              <a:rPr lang="en-US" sz="2800" dirty="0" smtClean="0"/>
              <a:t>?</a:t>
            </a:r>
          </a:p>
          <a:p>
            <a:pPr lvl="1"/>
            <a:r>
              <a:rPr lang="en-US" sz="2400" dirty="0" smtClean="0"/>
              <a:t>Christians lost their “mother church” and their apostolic leaders.</a:t>
            </a:r>
          </a:p>
          <a:p>
            <a:pPr lvl="1"/>
            <a:r>
              <a:rPr lang="en-US" sz="2400" dirty="0" smtClean="0"/>
              <a:t>Many </a:t>
            </a:r>
            <a:r>
              <a:rPr lang="en-US" sz="2400" dirty="0" smtClean="0"/>
              <a:t>of the Christians living in Jerusalem fled the city in obedience to Jesus’ prophetic warning (Matthew 24:15ff; Luke 21:20-22):</a:t>
            </a:r>
          </a:p>
          <a:p>
            <a:pPr lvl="2"/>
            <a:r>
              <a:rPr lang="en-US"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When </a:t>
            </a:r>
            <a:r>
              <a:rPr lang="en-US"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you see Jerusalem being surrounded by armies, you will know that its desolation is </a:t>
            </a:r>
            <a:r>
              <a:rPr lang="en-US"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near. </a:t>
            </a:r>
            <a:r>
              <a:rPr lang="en-US"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Then let those who are in Judea flee to the mountains, let those in the city get out, and let those in the country not enter the </a:t>
            </a:r>
            <a:r>
              <a:rPr lang="en-US"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city. </a:t>
            </a:r>
            <a:r>
              <a:rPr lang="en-US"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For this is the time of punishment in fulfillment of all that has been written. </a:t>
            </a:r>
            <a:r>
              <a:rPr lang="en-US" dirty="0"/>
              <a:t>(</a:t>
            </a:r>
            <a:r>
              <a:rPr lang="en-US" dirty="0" smtClean="0"/>
              <a:t>Luke </a:t>
            </a:r>
            <a:r>
              <a:rPr lang="en-US" dirty="0"/>
              <a:t>21:20-22 NIV)</a:t>
            </a:r>
            <a:endParaRPr lang="en-US" dirty="0" smtClean="0"/>
          </a:p>
          <a:p>
            <a:pPr lvl="1"/>
            <a:r>
              <a:rPr lang="en-US" sz="2400" dirty="0" smtClean="0"/>
              <a:t>Consequently, the Jews came to view Christians as traitors and turncoats, </a:t>
            </a:r>
            <a:r>
              <a:rPr lang="en-US" sz="2400" dirty="0"/>
              <a:t>and it sealed the fate of the church in the Jewish world. </a:t>
            </a:r>
            <a:endParaRPr lang="en-US" sz="2400" dirty="0" smtClean="0"/>
          </a:p>
          <a:p>
            <a:pPr lvl="1"/>
            <a:r>
              <a:rPr lang="en-US" sz="2400" dirty="0" smtClean="0"/>
              <a:t>From then on, any </a:t>
            </a:r>
            <a:r>
              <a:rPr lang="en-US" sz="2400" dirty="0"/>
              <a:t>Jew who wished to remain faithful to his </a:t>
            </a:r>
            <a:r>
              <a:rPr lang="en-US" sz="2400" dirty="0" smtClean="0"/>
              <a:t>Judaism could </a:t>
            </a:r>
            <a:r>
              <a:rPr lang="en-US" sz="2400" dirty="0"/>
              <a:t>not also be a Christian.</a:t>
            </a:r>
          </a:p>
          <a:p>
            <a:pPr lvl="1"/>
            <a:endParaRPr lang="en-US" sz="2400" dirty="0"/>
          </a:p>
          <a:p>
            <a:pPr lvl="1"/>
            <a:endParaRPr lang="en-US" sz="2400" dirty="0"/>
          </a:p>
          <a:p>
            <a:pPr lvl="2"/>
            <a:endParaRPr lang="en-US" sz="2000" dirty="0"/>
          </a:p>
          <a:p>
            <a:pPr lvl="1"/>
            <a:endParaRPr lang="en-US" sz="2000" dirty="0" smtClean="0"/>
          </a:p>
        </p:txBody>
      </p:sp>
    </p:spTree>
    <p:extLst>
      <p:ext uri="{BB962C8B-B14F-4D97-AF65-F5344CB8AC3E}">
        <p14:creationId xmlns:p14="http://schemas.microsoft.com/office/powerpoint/2010/main" val="2904664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1676400"/>
          </a:xfrm>
        </p:spPr>
        <p:txBody>
          <a:bodyPr>
            <a:noAutofit/>
          </a:bodyPr>
          <a:lstStyle/>
          <a:p>
            <a:r>
              <a:rPr lang="en-US" sz="6600" b="1" dirty="0" smtClean="0">
                <a:solidFill>
                  <a:schemeClr val="bg1"/>
                </a:solidFill>
                <a:effectLst>
                  <a:glow rad="228600">
                    <a:schemeClr val="accent6">
                      <a:satMod val="175000"/>
                      <a:alpha val="40000"/>
                    </a:schemeClr>
                  </a:glow>
                  <a:outerShdw blurRad="114300" dist="38100" dir="13500000" algn="br" rotWithShape="0">
                    <a:prstClr val="black"/>
                  </a:outerShdw>
                </a:effectLst>
              </a:rPr>
              <a:t>The Apostles: </a:t>
            </a:r>
            <a:br>
              <a:rPr lang="en-US" sz="6600" b="1" dirty="0" smtClean="0">
                <a:solidFill>
                  <a:schemeClr val="bg1"/>
                </a:solidFill>
                <a:effectLst>
                  <a:glow rad="228600">
                    <a:schemeClr val="accent6">
                      <a:satMod val="175000"/>
                      <a:alpha val="40000"/>
                    </a:schemeClr>
                  </a:glow>
                  <a:outerShdw blurRad="114300" dist="38100" dir="13500000" algn="br" rotWithShape="0">
                    <a:prstClr val="black"/>
                  </a:outerShdw>
                </a:effectLst>
              </a:rPr>
            </a:br>
            <a:r>
              <a:rPr lang="en-US" sz="6600" b="1" dirty="0" smtClean="0">
                <a:solidFill>
                  <a:schemeClr val="bg1"/>
                </a:solidFill>
                <a:effectLst>
                  <a:glow rad="228600">
                    <a:schemeClr val="accent6">
                      <a:satMod val="175000"/>
                      <a:alpha val="40000"/>
                    </a:schemeClr>
                  </a:glow>
                  <a:outerShdw blurRad="114300" dist="38100" dir="13500000" algn="br" rotWithShape="0">
                    <a:prstClr val="black"/>
                  </a:outerShdw>
                </a:effectLst>
              </a:rPr>
              <a:t>Facts and Legends</a:t>
            </a:r>
            <a:endParaRPr lang="en-US" sz="6600" b="1" dirty="0">
              <a:ln w="12700">
                <a:solidFill>
                  <a:schemeClr val="tx2">
                    <a:satMod val="155000"/>
                  </a:schemeClr>
                </a:solidFill>
                <a:prstDash val="solid"/>
              </a:ln>
              <a:solidFill>
                <a:schemeClr val="bg1"/>
              </a:solidFill>
              <a:effectLst>
                <a:glow rad="228600">
                  <a:schemeClr val="accent6">
                    <a:satMod val="175000"/>
                    <a:alpha val="40000"/>
                  </a:schemeClr>
                </a:glow>
                <a:outerShdw blurRad="114300" dist="38100" dir="13500000" algn="br" rotWithShape="0">
                  <a:prstClr val="black"/>
                </a:outerShdw>
              </a:effectLst>
            </a:endParaRPr>
          </a:p>
        </p:txBody>
      </p:sp>
      <p:sp>
        <p:nvSpPr>
          <p:cNvPr id="2" name="TextBox 1"/>
          <p:cNvSpPr txBox="1"/>
          <p:nvPr/>
        </p:nvSpPr>
        <p:spPr>
          <a:xfrm>
            <a:off x="1905000" y="2209800"/>
            <a:ext cx="5638800" cy="3046988"/>
          </a:xfrm>
          <a:prstGeom prst="rect">
            <a:avLst/>
          </a:prstGeom>
          <a:solidFill>
            <a:schemeClr val="bg1"/>
          </a:solidFill>
        </p:spPr>
        <p:txBody>
          <a:bodyPr wrap="square" rtlCol="0">
            <a:spAutoFit/>
          </a:bodyPr>
          <a:lstStyle/>
          <a:p>
            <a:pPr algn="ctr"/>
            <a:r>
              <a:rPr lang="en-US" sz="32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You are… members </a:t>
            </a: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of the household of </a:t>
            </a:r>
            <a:r>
              <a:rPr lang="en-US" sz="32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God, </a:t>
            </a: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built on the foundation of the </a:t>
            </a:r>
            <a:r>
              <a:rPr lang="en-US" sz="3200" b="1"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apostles</a:t>
            </a: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 and prophets, Christ Jesus himself being the cornerstone,</a:t>
            </a:r>
          </a:p>
          <a:p>
            <a:pPr algn="ct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 </a:t>
            </a:r>
            <a:r>
              <a:rPr lang="en-US" sz="3200" dirty="0">
                <a:solidFill>
                  <a:prstClr val="black"/>
                </a:solidFill>
                <a:effectLst>
                  <a:glow rad="101600">
                    <a:prstClr val="white">
                      <a:alpha val="60000"/>
                    </a:prstClr>
                  </a:glow>
                  <a:innerShdw blurRad="63500" dist="50800" dir="8100000">
                    <a:prstClr val="black">
                      <a:alpha val="50000"/>
                    </a:prstClr>
                  </a:innerShdw>
                </a:effectLst>
              </a:rPr>
              <a:t>(</a:t>
            </a:r>
            <a:r>
              <a:rPr lang="en-US" sz="3200" dirty="0" smtClean="0">
                <a:solidFill>
                  <a:prstClr val="black"/>
                </a:solidFill>
                <a:effectLst>
                  <a:glow rad="101600">
                    <a:prstClr val="white">
                      <a:alpha val="60000"/>
                    </a:prstClr>
                  </a:glow>
                  <a:innerShdw blurRad="63500" dist="50800" dir="8100000">
                    <a:prstClr val="black">
                      <a:alpha val="50000"/>
                    </a:prstClr>
                  </a:innerShdw>
                </a:effectLst>
              </a:rPr>
              <a:t>Eph. 2:19-20)</a:t>
            </a:r>
            <a:endParaRPr lang="en-US" sz="3200" dirty="0">
              <a:solidFill>
                <a:prstClr val="black"/>
              </a:solidFill>
              <a:effectLst>
                <a:glow rad="101600">
                  <a:prstClr val="white">
                    <a:alpha val="60000"/>
                  </a:prstClr>
                </a:glow>
                <a:innerShdw blurRad="63500" dist="50800" dir="8100000">
                  <a:prstClr val="black">
                    <a:alpha val="50000"/>
                  </a:prstClr>
                </a:innerShdw>
              </a:effectLst>
            </a:endParaRPr>
          </a:p>
        </p:txBody>
      </p:sp>
      <p:sp>
        <p:nvSpPr>
          <p:cNvPr id="4" name="Rectangle 3"/>
          <p:cNvSpPr/>
          <p:nvPr/>
        </p:nvSpPr>
        <p:spPr>
          <a:xfrm>
            <a:off x="0" y="6480516"/>
            <a:ext cx="9144000"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iconreader.wordpress.com/2010/08/17/how-to-recognize-the-holy-apostles-in-icons</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4091893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dirty="0" smtClean="0"/>
              <a:t>From </a:t>
            </a:r>
            <a:r>
              <a:rPr lang="en-US" dirty="0"/>
              <a:t>an early date, traditions began to appear claiming that one or another of </a:t>
            </a:r>
            <a:r>
              <a:rPr lang="en-US" dirty="0" smtClean="0"/>
              <a:t>the apostles </a:t>
            </a:r>
            <a:r>
              <a:rPr lang="en-US" dirty="0"/>
              <a:t>had preached in a particular region, or had suffered martyrdom in one way or another. </a:t>
            </a:r>
            <a:endParaRPr lang="en-US" dirty="0" smtClean="0"/>
          </a:p>
          <a:p>
            <a:r>
              <a:rPr lang="en-US" dirty="0" smtClean="0"/>
              <a:t>Most </a:t>
            </a:r>
            <a:r>
              <a:rPr lang="en-US" dirty="0"/>
              <a:t>of these traditions are </a:t>
            </a:r>
            <a:r>
              <a:rPr lang="en-US" dirty="0" smtClean="0"/>
              <a:t>nothing </a:t>
            </a:r>
            <a:r>
              <a:rPr lang="en-US" dirty="0" smtClean="0"/>
              <a:t>more </a:t>
            </a:r>
            <a:r>
              <a:rPr lang="en-US" dirty="0"/>
              <a:t>than the result of the desire of a church in a particular city to claim an apostolic origin. </a:t>
            </a:r>
            <a:r>
              <a:rPr lang="en-US" dirty="0" smtClean="0"/>
              <a:t>Others </a:t>
            </a:r>
            <a:r>
              <a:rPr lang="en-US" dirty="0"/>
              <a:t>are more worthy of credit. </a:t>
            </a:r>
            <a:endParaRPr lang="en-US" dirty="0" smtClean="0"/>
          </a:p>
          <a:p>
            <a:r>
              <a:rPr lang="en-US" dirty="0" smtClean="0"/>
              <a:t>Of </a:t>
            </a:r>
            <a:r>
              <a:rPr lang="en-US" dirty="0"/>
              <a:t>all these traditions, the most trustworthy is the one that affirms that Peter was in Rome, and that he suffered martyrdom in that city during Nero’s persecution. On these points, several writers of the first and second centuries seem to agree.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p.36 </a:t>
            </a:r>
            <a:endParaRPr lang="en-US" sz="1600" dirty="0"/>
          </a:p>
        </p:txBody>
      </p:sp>
    </p:spTree>
    <p:extLst>
      <p:ext uri="{BB962C8B-B14F-4D97-AF65-F5344CB8AC3E}">
        <p14:creationId xmlns:p14="http://schemas.microsoft.com/office/powerpoint/2010/main" val="1560392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a:bodyPr>
          <a:lstStyle/>
          <a:p>
            <a:r>
              <a:rPr lang="en-US" dirty="0" smtClean="0"/>
              <a:t>We </a:t>
            </a:r>
            <a:r>
              <a:rPr lang="en-US" dirty="0"/>
              <a:t>are also told that </a:t>
            </a:r>
            <a:r>
              <a:rPr lang="en-US" dirty="0" smtClean="0"/>
              <a:t>Peter </a:t>
            </a:r>
            <a:r>
              <a:rPr lang="en-US" dirty="0"/>
              <a:t>was crucified—according to one version, upside-down—and this seems to be implied by the otherwise obscure words in John </a:t>
            </a:r>
            <a:r>
              <a:rPr lang="en-US" dirty="0" smtClean="0"/>
              <a:t>21:18-19: </a:t>
            </a:r>
          </a:p>
          <a:p>
            <a:pPr lvl="1"/>
            <a:r>
              <a:rPr lang="en-US" sz="27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a:t>
            </a:r>
            <a:r>
              <a:rPr lang="en-US" sz="27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Jesus speaking</a:t>
            </a:r>
            <a:r>
              <a:rPr lang="en-US" sz="27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 “Truly</a:t>
            </a:r>
            <a:r>
              <a:rPr lang="en-US" sz="27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 </a:t>
            </a:r>
            <a:r>
              <a:rPr lang="en-US" sz="27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truly</a:t>
            </a:r>
            <a:r>
              <a:rPr lang="en-US" sz="27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 I say to you, when you were young, you used to dress yourself and walk wherever you wanted, but when you are old, </a:t>
            </a:r>
            <a:r>
              <a:rPr lang="en-US" sz="2700" b="1"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you will stretch out your hands</a:t>
            </a:r>
            <a:r>
              <a:rPr lang="en-US" sz="27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 and another will dress you and carry you where you do not want to go</a:t>
            </a:r>
            <a:r>
              <a:rPr lang="en-US" sz="27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 (</a:t>
            </a:r>
            <a:r>
              <a:rPr lang="en-US" sz="27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This he said to show by what kind of death he was to glorify God.)  </a:t>
            </a:r>
            <a:r>
              <a:rPr lang="en-US" dirty="0"/>
              <a:t>(</a:t>
            </a:r>
            <a:r>
              <a:rPr lang="en-US" dirty="0" smtClean="0"/>
              <a:t>John 21:18-19)</a:t>
            </a:r>
            <a:r>
              <a:rPr lang="en-US" dirty="0" smtClean="0"/>
              <a:t>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p.36 </a:t>
            </a:r>
            <a:endParaRPr lang="en-US" sz="1600" dirty="0"/>
          </a:p>
        </p:txBody>
      </p:sp>
    </p:spTree>
    <p:extLst>
      <p:ext uri="{BB962C8B-B14F-4D97-AF65-F5344CB8AC3E}">
        <p14:creationId xmlns:p14="http://schemas.microsoft.com/office/powerpoint/2010/main" val="2717585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40362</TotalTime>
  <Words>2796</Words>
  <Application>Microsoft Office PowerPoint</Application>
  <PresentationFormat>On-screen Show (4:3)</PresentationFormat>
  <Paragraphs>131</Paragraphs>
  <Slides>25</Slides>
  <Notes>0</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12_Office Theme</vt:lpstr>
      <vt:lpstr>13_Office Theme</vt:lpstr>
      <vt:lpstr>PowerPoint Presentation</vt:lpstr>
      <vt:lpstr>Review</vt:lpstr>
      <vt:lpstr>Review</vt:lpstr>
      <vt:lpstr>Review</vt:lpstr>
      <vt:lpstr>Review</vt:lpstr>
      <vt:lpstr>Review</vt:lpstr>
      <vt:lpstr>The Apostles:  Facts and Legends</vt:lpstr>
      <vt:lpstr>*The Apostles: Facts and Legends</vt:lpstr>
      <vt:lpstr>*The Apostles: Facts and Legends</vt:lpstr>
      <vt:lpstr>*The Apostles: Facts and Legends</vt:lpstr>
      <vt:lpstr>*The Apostles: Facts and Legends</vt:lpstr>
      <vt:lpstr>*The Apostles: Facts and Legends</vt:lpstr>
      <vt:lpstr>*The Apostles: Facts and Legends</vt:lpstr>
      <vt:lpstr>The Apostles: Facts and Legends</vt:lpstr>
      <vt:lpstr>*The Apostles: Facts and Legends</vt:lpstr>
      <vt:lpstr>*The Apostles: Facts and Legends</vt:lpstr>
      <vt:lpstr>Virgen del Pilar</vt:lpstr>
      <vt:lpstr>*The Apostles: Facts and Legends</vt:lpstr>
      <vt:lpstr>*The Apostles: Facts and Legends</vt:lpstr>
      <vt:lpstr>*The Apostles: Facts and Legends</vt:lpstr>
      <vt:lpstr>*The Apostles: Facts and Legends</vt:lpstr>
      <vt:lpstr>*The Apostles: Facts and Legends</vt:lpstr>
      <vt:lpstr>*The Apostles: Facts and Legends</vt:lpstr>
      <vt:lpstr>First Conflicts With the State</vt:lpstr>
      <vt:lpstr>*First Conflicts With the State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543</cp:revision>
  <dcterms:created xsi:type="dcterms:W3CDTF">2018-06-08T00:19:32Z</dcterms:created>
  <dcterms:modified xsi:type="dcterms:W3CDTF">2018-08-26T18:04:39Z</dcterms:modified>
</cp:coreProperties>
</file>