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notesSlides/notesSlide2.xml" ContentType="application/vnd.openxmlformats-officedocument.presentationml.notesSlide+xml"/>
  <Override PartName="/ppt/theme/themeOverride20.xml" ContentType="application/vnd.openxmlformats-officedocument.themeOverride+xml"/>
  <Override PartName="/ppt/theme/themeOverride2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5568" r:id="rId2"/>
  </p:sldMasterIdLst>
  <p:notesMasterIdLst>
    <p:notesMasterId r:id="rId26"/>
  </p:notesMasterIdLst>
  <p:handoutMasterIdLst>
    <p:handoutMasterId r:id="rId27"/>
  </p:handoutMasterIdLst>
  <p:sldIdLst>
    <p:sldId id="3605" r:id="rId3"/>
    <p:sldId id="3610" r:id="rId4"/>
    <p:sldId id="3576" r:id="rId5"/>
    <p:sldId id="3574" r:id="rId6"/>
    <p:sldId id="3575" r:id="rId7"/>
    <p:sldId id="3581" r:id="rId8"/>
    <p:sldId id="3583" r:id="rId9"/>
    <p:sldId id="3584" r:id="rId10"/>
    <p:sldId id="3582" r:id="rId11"/>
    <p:sldId id="3585" r:id="rId12"/>
    <p:sldId id="3586" r:id="rId13"/>
    <p:sldId id="3587" r:id="rId14"/>
    <p:sldId id="3588" r:id="rId15"/>
    <p:sldId id="3589" r:id="rId16"/>
    <p:sldId id="3592" r:id="rId17"/>
    <p:sldId id="3591" r:id="rId18"/>
    <p:sldId id="3593" r:id="rId19"/>
    <p:sldId id="3594" r:id="rId20"/>
    <p:sldId id="3590" r:id="rId21"/>
    <p:sldId id="3595" r:id="rId22"/>
    <p:sldId id="3596" r:id="rId23"/>
    <p:sldId id="3606" r:id="rId24"/>
    <p:sldId id="3607" r:id="rId2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4BF6"/>
    <a:srgbClr val="5731F9"/>
    <a:srgbClr val="336600"/>
    <a:srgbClr val="009900"/>
    <a:srgbClr val="008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78" autoAdjust="0"/>
    <p:restoredTop sz="94660"/>
  </p:normalViewPr>
  <p:slideViewPr>
    <p:cSldViewPr>
      <p:cViewPr varScale="1">
        <p:scale>
          <a:sx n="162" d="100"/>
          <a:sy n="162" d="100"/>
        </p:scale>
        <p:origin x="1852" y="88"/>
      </p:cViewPr>
      <p:guideLst>
        <p:guide orient="horz" pos="2160"/>
        <p:guide pos="2880"/>
      </p:guideLst>
    </p:cSldViewPr>
  </p:slideViewPr>
  <p:notesTextViewPr>
    <p:cViewPr>
      <p:scale>
        <a:sx n="1" d="1"/>
        <a:sy n="1" d="1"/>
      </p:scale>
      <p:origin x="0" y="0"/>
    </p:cViewPr>
  </p:notesTextViewPr>
  <p:sorterViewPr>
    <p:cViewPr>
      <p:scale>
        <a:sx n="100" d="100"/>
        <a:sy n="100" d="100"/>
      </p:scale>
      <p:origin x="0" y="47280"/>
    </p:cViewPr>
  </p:sorterViewPr>
  <p:notesViewPr>
    <p:cSldViewPr>
      <p:cViewPr varScale="1">
        <p:scale>
          <a:sx n="121" d="100"/>
          <a:sy n="121" d="100"/>
        </p:scale>
        <p:origin x="4924" y="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864"/>
          </a:xfrm>
          <a:prstGeom prst="rect">
            <a:avLst/>
          </a:prstGeom>
        </p:spPr>
        <p:txBody>
          <a:bodyPr vert="horz" lIns="93241" tIns="46621" rIns="93241" bIns="46621"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8864"/>
          </a:xfrm>
          <a:prstGeom prst="rect">
            <a:avLst/>
          </a:prstGeom>
        </p:spPr>
        <p:txBody>
          <a:bodyPr vert="horz" lIns="93241" tIns="46621" rIns="93241" bIns="46621" rtlCol="0"/>
          <a:lstStyle>
            <a:lvl1pPr algn="r">
              <a:defRPr sz="1200"/>
            </a:lvl1pPr>
          </a:lstStyle>
          <a:p>
            <a:fld id="{23B20E6D-5301-4921-965A-4165F13FB2F9}" type="datetimeFigureOut">
              <a:rPr lang="en-US" smtClean="0"/>
              <a:t>10/11/2020</a:t>
            </a:fld>
            <a:endParaRPr lang="en-US"/>
          </a:p>
        </p:txBody>
      </p:sp>
      <p:sp>
        <p:nvSpPr>
          <p:cNvPr id="4" name="Footer Placeholder 3"/>
          <p:cNvSpPr>
            <a:spLocks noGrp="1"/>
          </p:cNvSpPr>
          <p:nvPr>
            <p:ph type="ftr" sz="quarter" idx="2"/>
          </p:nvPr>
        </p:nvSpPr>
        <p:spPr>
          <a:xfrm>
            <a:off x="0" y="8918012"/>
            <a:ext cx="3077739" cy="468863"/>
          </a:xfrm>
          <a:prstGeom prst="rect">
            <a:avLst/>
          </a:prstGeom>
        </p:spPr>
        <p:txBody>
          <a:bodyPr vert="horz" lIns="93241" tIns="46621" rIns="93241" bIns="46621"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8012"/>
            <a:ext cx="3077739" cy="468863"/>
          </a:xfrm>
          <a:prstGeom prst="rect">
            <a:avLst/>
          </a:prstGeom>
        </p:spPr>
        <p:txBody>
          <a:bodyPr vert="horz" lIns="93241" tIns="46621" rIns="93241" bIns="46621" rtlCol="0" anchor="b"/>
          <a:lstStyle>
            <a:lvl1pPr algn="r">
              <a:defRPr sz="1200"/>
            </a:lvl1pPr>
          </a:lstStyle>
          <a:p>
            <a:fld id="{2F07797D-08FD-4963-A2E4-D0D9FD415FE4}" type="slidenum">
              <a:rPr lang="en-US" smtClean="0"/>
              <a:t>‹#›</a:t>
            </a:fld>
            <a:endParaRPr lang="en-US"/>
          </a:p>
        </p:txBody>
      </p:sp>
    </p:spTree>
    <p:extLst>
      <p:ext uri="{BB962C8B-B14F-4D97-AF65-F5344CB8AC3E}">
        <p14:creationId xmlns:p14="http://schemas.microsoft.com/office/powerpoint/2010/main" val="400459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3241" tIns="46621" rIns="93241" bIns="46621"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3241" tIns="46621" rIns="93241" bIns="46621" rtlCol="0"/>
          <a:lstStyle>
            <a:lvl1pPr algn="r">
              <a:defRPr sz="1200"/>
            </a:lvl1pPr>
          </a:lstStyle>
          <a:p>
            <a:fld id="{CD1EC55D-DF11-4B6E-B8E2-8ED8B7CB6743}" type="datetimeFigureOut">
              <a:rPr lang="en-US" smtClean="0"/>
              <a:t>10/11/2020</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241" tIns="46621" rIns="93241" bIns="46621" rtlCol="0" anchor="ctr"/>
          <a:lstStyle/>
          <a:p>
            <a:endParaRPr lang="en-US" dirty="0"/>
          </a:p>
        </p:txBody>
      </p:sp>
      <p:sp>
        <p:nvSpPr>
          <p:cNvPr id="5" name="Notes Placeholder 4"/>
          <p:cNvSpPr>
            <a:spLocks noGrp="1"/>
          </p:cNvSpPr>
          <p:nvPr>
            <p:ph type="body" sz="quarter" idx="3"/>
          </p:nvPr>
        </p:nvSpPr>
        <p:spPr>
          <a:xfrm>
            <a:off x="710248" y="4459526"/>
            <a:ext cx="5681980" cy="4224813"/>
          </a:xfrm>
          <a:prstGeom prst="rect">
            <a:avLst/>
          </a:prstGeom>
        </p:spPr>
        <p:txBody>
          <a:bodyPr vert="horz" lIns="93241" tIns="46621" rIns="93241" bIns="4662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3241" tIns="46621" rIns="93241" bIns="4662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3241" tIns="46621" rIns="93241" bIns="46621"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53186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670172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608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8529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24210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16799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2885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9701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32940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80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493198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8856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5823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10/11/2020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10/11/2020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10/11/2020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10/11/2020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10/11/2020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10/11/2020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6005581"/>
      </p:ext>
    </p:extLst>
  </p:cSld>
  <p:clrMap bg1="lt1" tx1="dk1" bg2="lt2" tx2="dk2" accent1="accent1" accent2="accent2" accent3="accent3" accent4="accent4" accent5="accent5" accent6="accent6" hlink="hlink" folHlink="folHlink"/>
  <p:sldLayoutIdLst>
    <p:sldLayoutId id="2147485569" r:id="rId1"/>
    <p:sldLayoutId id="2147485570" r:id="rId2"/>
    <p:sldLayoutId id="2147485571" r:id="rId3"/>
    <p:sldLayoutId id="2147485572" r:id="rId4"/>
    <p:sldLayoutId id="2147485573" r:id="rId5"/>
    <p:sldLayoutId id="2147485574" r:id="rId6"/>
    <p:sldLayoutId id="2147485575" r:id="rId7"/>
    <p:sldLayoutId id="2147485576" r:id="rId8"/>
    <p:sldLayoutId id="2147485577" r:id="rId9"/>
    <p:sldLayoutId id="2147485578" r:id="rId10"/>
    <p:sldLayoutId id="21474855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8.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hemeOverride" Target="../theme/themeOverride19.xml"/><Relationship Id="rId5" Type="http://schemas.openxmlformats.org/officeDocument/2006/relationships/hyperlink" Target="https://www.museeprotestant.org/en/notice/portraits-of-calvin/" TargetMode="External"/><Relationship Id="rId4" Type="http://schemas.openxmlformats.org/officeDocument/2006/relationships/image" Target="../media/image4.jpg"/></Relationships>
</file>

<file path=ppt/slides/_rels/slide2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6.xml"/><Relationship Id="rId1" Type="http://schemas.openxmlformats.org/officeDocument/2006/relationships/themeOverride" Target="../theme/themeOverride20.xml"/><Relationship Id="rId4" Type="http://schemas.openxmlformats.org/officeDocument/2006/relationships/hyperlink" Target="https://www.weareteachers.com/moving-beyond-classroom-discussions/"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7.xml"/><Relationship Id="rId1" Type="http://schemas.openxmlformats.org/officeDocument/2006/relationships/themeOverride" Target="../theme/themeOverride1.xml"/><Relationship Id="rId5" Type="http://schemas.openxmlformats.org/officeDocument/2006/relationships/hyperlink" Target="https://faculty.wts.edu/posts/why-pastors-should-engage-calvins-institutes-of-the-christian-religion/" TargetMode="Externa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71282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Church</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dirty="0"/>
              <a:t>Calvin rejected all three views, but borrowed </a:t>
            </a:r>
            <a:r>
              <a:rPr lang="en-US" b="1" i="1" dirty="0"/>
              <a:t>elements</a:t>
            </a:r>
            <a:r>
              <a:rPr lang="en-US" dirty="0"/>
              <a:t> from </a:t>
            </a:r>
            <a:r>
              <a:rPr lang="en-US" b="1" i="1" dirty="0"/>
              <a:t>all three </a:t>
            </a:r>
            <a:r>
              <a:rPr lang="en-US" dirty="0"/>
              <a:t>in forming his own understanding. </a:t>
            </a:r>
          </a:p>
          <a:p>
            <a:r>
              <a:rPr lang="en-US" dirty="0"/>
              <a:t>He was not alone in his thinking here; Martin Bucer had already set forth most of what Calvin was to say. </a:t>
            </a:r>
          </a:p>
          <a:p>
            <a:r>
              <a:rPr lang="en-US" dirty="0"/>
              <a:t>Calvin, however, said it with greater force, and more importantly, was able to put his and Bucer’s ideal into practical effect in Geneva, something Bucer had never managed to achieve in Strasbourg. </a:t>
            </a:r>
          </a:p>
          <a:p>
            <a:r>
              <a:rPr lang="en-US" dirty="0"/>
              <a:t>But when we talk about Calvin’s view, we should keep in mind that Calvin was building on foundations laid by Bucer.</a:t>
            </a:r>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057476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Church</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fontScale="92500" lnSpcReduction="20000"/>
          </a:bodyPr>
          <a:lstStyle/>
          <a:p>
            <a:r>
              <a:rPr lang="en-US" dirty="0"/>
              <a:t>Calvin agreed with Luther that the true Church was the spiritual body of all true believers, infallibly known to God alone. </a:t>
            </a:r>
          </a:p>
          <a:p>
            <a:r>
              <a:rPr lang="en-US" dirty="0"/>
              <a:t>But he agreed with Rome that the outward visible Church was of supreme practical importance, and must enter into partnership with the state in order to build a Christian society – Calvin accepted the concept of the Christian state. </a:t>
            </a:r>
          </a:p>
          <a:p>
            <a:r>
              <a:rPr lang="en-US" dirty="0"/>
              <a:t>However, he also agreed with Rome and the Anabaptists that the institutional Church was </a:t>
            </a:r>
            <a:r>
              <a:rPr lang="en-US" b="1" i="1" dirty="0"/>
              <a:t>independent</a:t>
            </a:r>
            <a:r>
              <a:rPr lang="en-US" dirty="0"/>
              <a:t> of the state and should </a:t>
            </a:r>
            <a:r>
              <a:rPr lang="en-US" b="1" i="1" dirty="0"/>
              <a:t>not</a:t>
            </a:r>
            <a:r>
              <a:rPr lang="en-US" dirty="0"/>
              <a:t> be controlled by it. </a:t>
            </a:r>
          </a:p>
          <a:p>
            <a:r>
              <a:rPr lang="en-US" dirty="0"/>
              <a:t>And he agreed with the Anabaptists that the power of excommunication belonged to the </a:t>
            </a:r>
            <a:r>
              <a:rPr lang="en-US" b="1" i="1" dirty="0"/>
              <a:t>Church</a:t>
            </a:r>
            <a:r>
              <a:rPr lang="en-US" dirty="0"/>
              <a:t>, </a:t>
            </a:r>
            <a:r>
              <a:rPr lang="en-US" b="1" i="1" dirty="0"/>
              <a:t>not</a:t>
            </a:r>
            <a:r>
              <a:rPr lang="en-US" dirty="0"/>
              <a:t> to the Christian </a:t>
            </a:r>
            <a:r>
              <a:rPr lang="en-US" b="1" i="1" dirty="0"/>
              <a:t>state</a:t>
            </a:r>
            <a:r>
              <a:rPr lang="en-US" dirty="0"/>
              <a:t> and that the Church must exercise a strong internal discipline to ensure that its members were made up of those who professed the true faith and lived a Christian life.</a:t>
            </a:r>
          </a:p>
          <a:p>
            <a:endParaRPr lang="en-US" dirty="0"/>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916914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Church</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fontScale="92500" lnSpcReduction="10000"/>
          </a:bodyPr>
          <a:lstStyle/>
          <a:p>
            <a:r>
              <a:rPr lang="en-US" dirty="0"/>
              <a:t>This Bucer–Calvin view of Church and state, and the relationship between them, constituted a distinctive and powerful force within the Magisterial Reformation. </a:t>
            </a:r>
          </a:p>
          <a:p>
            <a:r>
              <a:rPr lang="en-US" dirty="0"/>
              <a:t>It saved most of the Reformed Churches from becoming merely departments of state, politically controlled – the condition into which the “statist” Lutheran Churches had drifted. </a:t>
            </a:r>
          </a:p>
          <a:p>
            <a:r>
              <a:rPr lang="en-US" dirty="0"/>
              <a:t>In Bucer’s and Calvin’s thought, as in Roman Catholicism, the Church once again stood forth as a divinely ordained, free, independent society, with its own God-given laws and officers. </a:t>
            </a:r>
          </a:p>
          <a:p>
            <a:r>
              <a:rPr lang="en-US" dirty="0"/>
              <a:t>This time, however, the Church was a Protestant body, with </a:t>
            </a:r>
            <a:r>
              <a:rPr lang="en-US" b="1" i="1" dirty="0"/>
              <a:t>no pope</a:t>
            </a:r>
            <a:r>
              <a:rPr lang="en-US" dirty="0"/>
              <a:t>, acknowledging </a:t>
            </a:r>
            <a:r>
              <a:rPr lang="en-US" b="1" i="1" dirty="0"/>
              <a:t>Christ</a:t>
            </a:r>
            <a:r>
              <a:rPr lang="en-US" dirty="0"/>
              <a:t> as its </a:t>
            </a:r>
            <a:r>
              <a:rPr lang="en-US" b="1" i="1" dirty="0"/>
              <a:t>only</a:t>
            </a:r>
            <a:r>
              <a:rPr lang="en-US" dirty="0"/>
              <a:t> Head, submitting to Scripture </a:t>
            </a:r>
            <a:r>
              <a:rPr lang="en-US" b="1" i="1" dirty="0"/>
              <a:t>alone</a:t>
            </a:r>
            <a:r>
              <a:rPr lang="en-US" dirty="0"/>
              <a:t>, and teaching justification by faith </a:t>
            </a:r>
            <a:r>
              <a:rPr lang="en-US" b="1" i="1" dirty="0"/>
              <a:t>alone</a:t>
            </a:r>
            <a:r>
              <a:rPr lang="en-US" dirty="0"/>
              <a:t>.</a:t>
            </a:r>
          </a:p>
          <a:p>
            <a:endParaRPr lang="en-US" dirty="0"/>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7788828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Church</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fontScale="92500" lnSpcReduction="20000"/>
          </a:bodyPr>
          <a:lstStyle/>
          <a:p>
            <a:r>
              <a:rPr lang="en-US" dirty="0"/>
              <a:t>Calvin maintained that there were four permanent offices in the New Testament Church: pastor, teacher, elder, and deacon.</a:t>
            </a:r>
          </a:p>
          <a:p>
            <a:r>
              <a:rPr lang="en-US" dirty="0"/>
              <a:t>The </a:t>
            </a:r>
            <a:r>
              <a:rPr lang="en-US" b="1" dirty="0"/>
              <a:t>pastors</a:t>
            </a:r>
            <a:r>
              <a:rPr lang="en-US" dirty="0"/>
              <a:t> led the public services of worship; their chief duties were expounding the Scriptures to a congregation, administering the two Protestant sacraments of baptism and the Lord’s Supper, and exercising Church discipline together with the elders. </a:t>
            </a:r>
          </a:p>
          <a:p>
            <a:r>
              <a:rPr lang="en-US" dirty="0"/>
              <a:t>Normally there would only be </a:t>
            </a:r>
            <a:r>
              <a:rPr lang="en-US" b="1" i="1" dirty="0"/>
              <a:t>one</a:t>
            </a:r>
            <a:r>
              <a:rPr lang="en-US" dirty="0"/>
              <a:t> pastor, but in larger congregations Calvin was quite happy to see </a:t>
            </a:r>
            <a:r>
              <a:rPr lang="en-US" b="1" i="1" dirty="0"/>
              <a:t>several</a:t>
            </a:r>
            <a:r>
              <a:rPr lang="en-US" dirty="0"/>
              <a:t> pastors sharing the work.</a:t>
            </a:r>
          </a:p>
          <a:p>
            <a:r>
              <a:rPr lang="en-US" dirty="0"/>
              <a:t>The </a:t>
            </a:r>
            <a:r>
              <a:rPr lang="en-US" b="1" dirty="0"/>
              <a:t>teachers</a:t>
            </a:r>
            <a:r>
              <a:rPr lang="en-US" dirty="0"/>
              <a:t> (or “doctors”) were responsible for instructing people in Christian doctrine: </a:t>
            </a:r>
          </a:p>
          <a:p>
            <a:pPr lvl="1"/>
            <a:r>
              <a:rPr lang="en-US" dirty="0"/>
              <a:t>The young who were in school</a:t>
            </a:r>
          </a:p>
          <a:p>
            <a:pPr lvl="1"/>
            <a:r>
              <a:rPr lang="en-US" dirty="0"/>
              <a:t>Those training for the ministry in theology colleges. </a:t>
            </a:r>
          </a:p>
          <a:p>
            <a:r>
              <a:rPr lang="en-US" dirty="0"/>
              <a:t>The teachers took </a:t>
            </a:r>
            <a:r>
              <a:rPr lang="en-US" b="1" i="1" dirty="0"/>
              <a:t>no</a:t>
            </a:r>
            <a:r>
              <a:rPr lang="en-US" dirty="0"/>
              <a:t> part in Church discipline.</a:t>
            </a:r>
          </a:p>
          <a:p>
            <a:endParaRPr lang="en-US" dirty="0"/>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728777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8">
                                            <p:txEl>
                                              <p:pRg st="6" end="6"/>
                                            </p:txEl>
                                          </p:spTgt>
                                        </p:tgtEl>
                                        <p:attrNameLst>
                                          <p:attrName>style.visibility</p:attrName>
                                        </p:attrNameLst>
                                      </p:cBhvr>
                                      <p:to>
                                        <p:strVal val="visible"/>
                                      </p:to>
                                    </p:set>
                                    <p:anim calcmode="lin" valueType="num">
                                      <p:cBhvr>
                                        <p:cTn id="42"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Church</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fontScale="92500" lnSpcReduction="20000"/>
          </a:bodyPr>
          <a:lstStyle/>
          <a:p>
            <a:r>
              <a:rPr lang="en-US" dirty="0"/>
              <a:t>By contrast with the teachers, the function of the </a:t>
            </a:r>
            <a:r>
              <a:rPr lang="en-US" b="1" i="1" dirty="0"/>
              <a:t>elders</a:t>
            </a:r>
            <a:r>
              <a:rPr lang="en-US" dirty="0"/>
              <a:t> was to help the pastors exercise moral discipline within congregations. </a:t>
            </a:r>
          </a:p>
          <a:p>
            <a:r>
              <a:rPr lang="en-US" dirty="0"/>
              <a:t>All the pastors and elders of all the churches in a recognized district (e.g. a city) would meet as a “consistory”, and together exercise a general spiritual oversight over the affairs of all their churches. </a:t>
            </a:r>
          </a:p>
          <a:p>
            <a:r>
              <a:rPr lang="en-US" dirty="0"/>
              <a:t>The consistory had the ultimate power of being able to excommunicate for heresy or sinful conduct. </a:t>
            </a:r>
          </a:p>
          <a:p>
            <a:r>
              <a:rPr lang="en-US" dirty="0"/>
              <a:t>In Calvin’s thinking, then, the oversight of the Church was in the hands of presbyters – pastors, teachers, elders; and all the congregations of a particular region were subject to the authority of all their pastors and elders meeting together as a consistory. </a:t>
            </a:r>
          </a:p>
          <a:p>
            <a:r>
              <a:rPr lang="en-US" dirty="0"/>
              <a:t>This form of Church government came to be called Presbyterianism.</a:t>
            </a:r>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336091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Church</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dirty="0"/>
              <a:t>The fourth office of </a:t>
            </a:r>
            <a:r>
              <a:rPr lang="en-US" b="1" dirty="0"/>
              <a:t>deacons</a:t>
            </a:r>
            <a:r>
              <a:rPr lang="en-US" dirty="0"/>
              <a:t> did not share in ruling the Church by teaching or discipline. </a:t>
            </a:r>
          </a:p>
          <a:p>
            <a:r>
              <a:rPr lang="en-US" dirty="0"/>
              <a:t>Calvin distinguished between two kinds of deacon: </a:t>
            </a:r>
          </a:p>
          <a:p>
            <a:pPr lvl="1"/>
            <a:r>
              <a:rPr lang="en-US" dirty="0"/>
              <a:t>The </a:t>
            </a:r>
            <a:r>
              <a:rPr lang="en-US" b="1" i="1" dirty="0"/>
              <a:t>first</a:t>
            </a:r>
            <a:r>
              <a:rPr lang="en-US" dirty="0"/>
              <a:t> type managed the congregation’s funds; </a:t>
            </a:r>
          </a:p>
          <a:p>
            <a:pPr lvl="1"/>
            <a:r>
              <a:rPr lang="en-US" dirty="0"/>
              <a:t>The </a:t>
            </a:r>
            <a:r>
              <a:rPr lang="en-US" b="1" i="1" dirty="0"/>
              <a:t>second</a:t>
            </a:r>
            <a:r>
              <a:rPr lang="en-US" dirty="0"/>
              <a:t> type looked after the poor and sick, administering a system of Christian social care (including medical care in hospitals).</a:t>
            </a:r>
          </a:p>
          <a:p>
            <a:r>
              <a:rPr lang="en-US" dirty="0"/>
              <a:t>All those nominated for any of the four offices of pastor, teacher, elder, and deacon required the approval of a congregation before they could assume their responsibilities within it.</a:t>
            </a:r>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8115633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Church</a:t>
            </a:r>
            <a:endParaRPr lang="en-US" sz="3600" i="1" dirty="0">
              <a:latin typeface="+mn-lt"/>
            </a:endParaRPr>
          </a:p>
        </p:txBody>
      </p:sp>
      <p:sp>
        <p:nvSpPr>
          <p:cNvPr id="8" name="Content Placeholder 7"/>
          <p:cNvSpPr>
            <a:spLocks noGrp="1"/>
          </p:cNvSpPr>
          <p:nvPr>
            <p:ph idx="1"/>
          </p:nvPr>
        </p:nvSpPr>
        <p:spPr>
          <a:xfrm>
            <a:off x="152400" y="762000"/>
            <a:ext cx="8839200" cy="5791200"/>
          </a:xfrm>
        </p:spPr>
        <p:txBody>
          <a:bodyPr>
            <a:normAutofit fontScale="92500" lnSpcReduction="20000"/>
          </a:bodyPr>
          <a:lstStyle/>
          <a:p>
            <a:r>
              <a:rPr lang="en-US" dirty="0"/>
              <a:t>Calvin believed that the most scriptural method by which a congregation expressed its approval of candidates for church office was by electing them </a:t>
            </a:r>
            <a:r>
              <a:rPr lang="en-US" b="1" i="1" dirty="0"/>
              <a:t>democratically</a:t>
            </a:r>
            <a:r>
              <a:rPr lang="en-US" dirty="0"/>
              <a:t>. </a:t>
            </a:r>
          </a:p>
          <a:p>
            <a:r>
              <a:rPr lang="en-US" dirty="0"/>
              <a:t>As a result, lay members of Reformed Churches were far more active, and took more responsibility in congregational affairs, than the Lutheran laity did in their state-controlled Churches. </a:t>
            </a:r>
          </a:p>
          <a:p>
            <a:r>
              <a:rPr lang="en-US" dirty="0"/>
              <a:t>Some historians have argued that we can trace some of the roots of modern democracy back to Calvin’s pattern of Church government. </a:t>
            </a:r>
          </a:p>
          <a:p>
            <a:r>
              <a:rPr lang="en-US" dirty="0"/>
              <a:t>Certainly Calvin had outlined a system of ecclesiastical organization which would enable the Reformed Churches to function successfully in the most adverse conditions. </a:t>
            </a:r>
          </a:p>
          <a:p>
            <a:r>
              <a:rPr lang="en-US" dirty="0"/>
              <a:t>He helped to raise up a whole new generation of heroic, pioneering Protestants who did not rely on state support, but could govern themselves and spread their faith even when the political authorities were fiercely hostile.</a:t>
            </a:r>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49399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Communion</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lnSpcReduction="10000"/>
          </a:bodyPr>
          <a:lstStyle/>
          <a:p>
            <a:r>
              <a:rPr lang="en-US" dirty="0"/>
              <a:t>Calvin’s differences with Luther over the doctrine of the Church extended to their views on holy communion. </a:t>
            </a:r>
          </a:p>
          <a:p>
            <a:r>
              <a:rPr lang="en-US" dirty="0"/>
              <a:t>Building once again on foundations laid by Bucer, Calvin agreed with Zwingli that Christ’s flesh and blood were not physically present in the bread and wine; “This </a:t>
            </a:r>
            <a:r>
              <a:rPr lang="en-US" b="1" i="1" dirty="0"/>
              <a:t>is</a:t>
            </a:r>
            <a:r>
              <a:rPr lang="en-US" dirty="0"/>
              <a:t> My body” meant “This </a:t>
            </a:r>
            <a:r>
              <a:rPr lang="en-US" b="1" i="1" dirty="0"/>
              <a:t>signifies</a:t>
            </a:r>
            <a:r>
              <a:rPr lang="en-US" dirty="0"/>
              <a:t> My body.” </a:t>
            </a:r>
          </a:p>
          <a:p>
            <a:r>
              <a:rPr lang="en-US" dirty="0"/>
              <a:t>He also agreed with Zwingli that Luther’s Christology was </a:t>
            </a:r>
            <a:r>
              <a:rPr lang="en-US" b="1" i="1" dirty="0"/>
              <a:t>wrong</a:t>
            </a:r>
            <a:r>
              <a:rPr lang="en-US" dirty="0"/>
              <a:t>. </a:t>
            </a:r>
          </a:p>
          <a:p>
            <a:r>
              <a:rPr lang="en-US" dirty="0"/>
              <a:t>Christ could </a:t>
            </a:r>
            <a:r>
              <a:rPr lang="en-US" b="1" i="1" dirty="0"/>
              <a:t>not</a:t>
            </a:r>
            <a:r>
              <a:rPr lang="en-US" dirty="0"/>
              <a:t> be </a:t>
            </a:r>
            <a:r>
              <a:rPr lang="en-US" b="1" i="1" dirty="0"/>
              <a:t>everywhere</a:t>
            </a:r>
            <a:r>
              <a:rPr lang="en-US" dirty="0"/>
              <a:t> in His </a:t>
            </a:r>
            <a:r>
              <a:rPr lang="en-US" b="1" i="1" dirty="0"/>
              <a:t>human body</a:t>
            </a:r>
            <a:r>
              <a:rPr lang="en-US" dirty="0"/>
              <a:t>, as Luther argued; the risen body of the Savior was in </a:t>
            </a:r>
            <a:r>
              <a:rPr lang="en-US" b="1" i="1" dirty="0"/>
              <a:t>one</a:t>
            </a:r>
            <a:r>
              <a:rPr lang="en-US" dirty="0"/>
              <a:t> definite place, </a:t>
            </a:r>
            <a:r>
              <a:rPr lang="en-US" b="1" i="1" dirty="0"/>
              <a:t>heaven</a:t>
            </a:r>
            <a:r>
              <a:rPr lang="en-US" dirty="0"/>
              <a:t>, where it would remain until the second coming. </a:t>
            </a:r>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182829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Communion</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fontScale="92500" lnSpcReduction="10000"/>
          </a:bodyPr>
          <a:lstStyle/>
          <a:p>
            <a:r>
              <a:rPr lang="en-US" dirty="0"/>
              <a:t>However, Calvin </a:t>
            </a:r>
            <a:r>
              <a:rPr lang="en-US" b="1" i="1" dirty="0"/>
              <a:t>agreed</a:t>
            </a:r>
            <a:r>
              <a:rPr lang="en-US" dirty="0"/>
              <a:t> with Luther that in the eucharist there was a real reception of Christ’s body and blood. </a:t>
            </a:r>
          </a:p>
          <a:p>
            <a:r>
              <a:rPr lang="en-US" dirty="0"/>
              <a:t>Unlike Luther, Calvin understood this reception to take place through </a:t>
            </a:r>
            <a:r>
              <a:rPr lang="en-US" b="1" i="1" dirty="0"/>
              <a:t>faith alone</a:t>
            </a:r>
            <a:r>
              <a:rPr lang="en-US" dirty="0"/>
              <a:t>, so that </a:t>
            </a:r>
            <a:r>
              <a:rPr lang="en-US" b="1" i="1" dirty="0"/>
              <a:t>only the believer </a:t>
            </a:r>
            <a:r>
              <a:rPr lang="en-US" dirty="0"/>
              <a:t>partook of Christ; the unbeliever received </a:t>
            </a:r>
            <a:r>
              <a:rPr lang="en-US" b="1" i="1" dirty="0"/>
              <a:t>only</a:t>
            </a:r>
            <a:r>
              <a:rPr lang="en-US" dirty="0"/>
              <a:t> bread and wine. </a:t>
            </a:r>
          </a:p>
          <a:p>
            <a:r>
              <a:rPr lang="en-US" dirty="0"/>
              <a:t>For Calvin, Christ was present in the Lord’s Supper not physically in the bread and wine (as Luther said), nor in His divine nature alone (as Zwingli said), but in the power of the Holy Spirit. </a:t>
            </a:r>
          </a:p>
          <a:p>
            <a:r>
              <a:rPr lang="en-US" dirty="0"/>
              <a:t>As the mouths of believers received the sacramental signs (bread and wine), the Spirit fed their souls with the things signified (the body and blood of the crucified and risen Christ). </a:t>
            </a:r>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0648794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Communion</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fontScale="92500" lnSpcReduction="10000"/>
          </a:bodyPr>
          <a:lstStyle/>
          <a:p>
            <a:r>
              <a:rPr lang="en-US" dirty="0"/>
              <a:t>Bucer and Calvin’s non-Zwinglian view of the real eucharistic presence of Christ’s body and blood through the Spirit became the standard Reformed doctrine. </a:t>
            </a:r>
          </a:p>
          <a:p>
            <a:r>
              <a:rPr lang="en-US" dirty="0"/>
              <a:t>It is found in </a:t>
            </a:r>
            <a:r>
              <a:rPr lang="en-US" b="1" i="1" dirty="0"/>
              <a:t>all</a:t>
            </a:r>
            <a:r>
              <a:rPr lang="en-US" dirty="0"/>
              <a:t> the Reformed confessions of faith, including: </a:t>
            </a:r>
          </a:p>
          <a:p>
            <a:pPr lvl="1"/>
            <a:r>
              <a:rPr lang="en-US" dirty="0"/>
              <a:t>The Thirty-Nine Articles of the Church of England (article 28), </a:t>
            </a:r>
          </a:p>
          <a:p>
            <a:pPr lvl="1"/>
            <a:r>
              <a:rPr lang="en-US" dirty="0"/>
              <a:t>The Westminster Confession (chapter 29, section 7), </a:t>
            </a:r>
          </a:p>
          <a:p>
            <a:pPr lvl="1"/>
            <a:r>
              <a:rPr lang="en-US" dirty="0"/>
              <a:t>The 1689 London Baptist Confession (chapter 30, section 7). </a:t>
            </a:r>
          </a:p>
          <a:p>
            <a:r>
              <a:rPr lang="en-US" dirty="0"/>
              <a:t>Naturally, holding so positive a view of the believer’s communion with Christ in the Lord’s Supper, Calvin argued that the Supper was an integral part of normal Sunday worship. </a:t>
            </a:r>
          </a:p>
          <a:p>
            <a:r>
              <a:rPr lang="en-US" dirty="0"/>
              <a:t>Hence, he wanted it to be celebrated with </a:t>
            </a:r>
            <a:r>
              <a:rPr lang="en-US" b="1" i="1" dirty="0"/>
              <a:t>great frequency</a:t>
            </a:r>
            <a:r>
              <a:rPr lang="en-US" dirty="0"/>
              <a:t> – “</a:t>
            </a:r>
            <a:r>
              <a:rPr lang="en-US" b="1" i="1" dirty="0"/>
              <a:t>at least once a week</a:t>
            </a:r>
            <a:r>
              <a:rPr lang="en-US" dirty="0"/>
              <a:t>” (Institutes 4:17:43). </a:t>
            </a:r>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436872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8">
                                            <p:txEl>
                                              <p:pRg st="6" end="6"/>
                                            </p:txEl>
                                          </p:spTgt>
                                        </p:tgtEl>
                                        <p:attrNameLst>
                                          <p:attrName>style.visibility</p:attrName>
                                        </p:attrNameLst>
                                      </p:cBhvr>
                                      <p:to>
                                        <p:strVal val="visible"/>
                                      </p:to>
                                    </p:set>
                                    <p:anim calcmode="lin" valueType="num">
                                      <p:cBhvr>
                                        <p:cTn id="42"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a:t>Review</a:t>
            </a:r>
          </a:p>
        </p:txBody>
      </p:sp>
      <p:sp>
        <p:nvSpPr>
          <p:cNvPr id="4" name="Content Placeholder 3"/>
          <p:cNvSpPr>
            <a:spLocks noGrp="1"/>
          </p:cNvSpPr>
          <p:nvPr>
            <p:ph idx="1"/>
          </p:nvPr>
        </p:nvSpPr>
        <p:spPr>
          <a:xfrm>
            <a:off x="304800" y="757687"/>
            <a:ext cx="8458200" cy="5947913"/>
          </a:xfrm>
          <a:effectLst>
            <a:glow rad="228600">
              <a:schemeClr val="accent3">
                <a:satMod val="175000"/>
                <a:alpha val="40000"/>
              </a:schemeClr>
            </a:glow>
            <a:innerShdw blurRad="63500" dist="50800" dir="13500000">
              <a:prstClr val="black">
                <a:alpha val="50000"/>
              </a:prstClr>
            </a:innerShdw>
          </a:effectLst>
        </p:spPr>
        <p:txBody>
          <a:bodyPr>
            <a:normAutofit fontScale="92500" lnSpcReduction="20000"/>
          </a:bodyPr>
          <a:lstStyle/>
          <a:p>
            <a:r>
              <a:rPr lang="en-US" sz="3200" dirty="0"/>
              <a:t>Martin Bucer was a theological giant, but, historically, he has become almost totally eclipsed by whom?</a:t>
            </a:r>
          </a:p>
          <a:p>
            <a:pPr lvl="1"/>
            <a:r>
              <a:rPr lang="en-US" sz="2800" dirty="0"/>
              <a:t>John Calvin</a:t>
            </a:r>
          </a:p>
          <a:p>
            <a:r>
              <a:rPr lang="en-US" dirty="0"/>
              <a:t>How did John Calvin’s social background compare with Luther’s (financially)?</a:t>
            </a:r>
          </a:p>
          <a:p>
            <a:pPr lvl="1"/>
            <a:r>
              <a:rPr lang="en-US" dirty="0"/>
              <a:t>His background was more “upper class” than Luther’s</a:t>
            </a:r>
          </a:p>
          <a:p>
            <a:r>
              <a:rPr lang="en-US" dirty="0"/>
              <a:t>What two vocations was Calvin trained for (at his father’s behest) and what languages did he learn in the process?</a:t>
            </a:r>
          </a:p>
          <a:p>
            <a:pPr lvl="1"/>
            <a:r>
              <a:rPr lang="en-US" dirty="0"/>
              <a:t>Priest and then lawyer</a:t>
            </a:r>
          </a:p>
          <a:p>
            <a:pPr lvl="1"/>
            <a:r>
              <a:rPr lang="en-US" dirty="0"/>
              <a:t>Latin, Greek, and Hebrew</a:t>
            </a:r>
          </a:p>
          <a:p>
            <a:r>
              <a:rPr lang="en-US" dirty="0"/>
              <a:t>What was the original context in which Calvin wrote the </a:t>
            </a:r>
            <a:r>
              <a:rPr lang="en-US" i="1" dirty="0"/>
              <a:t>Institutes of the Christian Religion</a:t>
            </a:r>
            <a:r>
              <a:rPr lang="en-US" dirty="0"/>
              <a:t>?</a:t>
            </a:r>
          </a:p>
          <a:p>
            <a:pPr lvl="1"/>
            <a:r>
              <a:rPr lang="en-US" dirty="0"/>
              <a:t>It was written along with an open letter to Francis I, the Catholic king of France, to defend his persecuted Protestant brothers, and set forth the essence of the Protestant teaching.</a:t>
            </a:r>
          </a:p>
          <a:p>
            <a:pPr lvl="1"/>
            <a:endParaRPr lang="en-US" dirty="0"/>
          </a:p>
          <a:p>
            <a:pPr lvl="1"/>
            <a:endParaRPr lang="en-US" dirty="0"/>
          </a:p>
          <a:p>
            <a:pPr lvl="1"/>
            <a:endParaRPr lang="en-US" dirty="0"/>
          </a:p>
          <a:p>
            <a:pPr lvl="1"/>
            <a:endParaRPr lang="en-US" dirty="0"/>
          </a:p>
          <a:p>
            <a:pPr lvl="1"/>
            <a:endParaRPr lang="en-US" dirty="0"/>
          </a:p>
          <a:p>
            <a:endParaRPr lang="en-US" dirty="0"/>
          </a:p>
          <a:p>
            <a:pPr lvl="1"/>
            <a:endParaRPr lang="en-US" dirty="0"/>
          </a:p>
        </p:txBody>
      </p:sp>
    </p:spTree>
    <p:extLst>
      <p:ext uri="{BB962C8B-B14F-4D97-AF65-F5344CB8AC3E}">
        <p14:creationId xmlns:p14="http://schemas.microsoft.com/office/powerpoint/2010/main" val="15346162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p:cTn id="49"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4">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7" end="7"/>
                                            </p:txEl>
                                          </p:spTgt>
                                        </p:tgtEl>
                                        <p:attrNameLst>
                                          <p:attrName>style.visibility</p:attrName>
                                        </p:attrNameLst>
                                      </p:cBhvr>
                                      <p:to>
                                        <p:strVal val="visible"/>
                                      </p:to>
                                    </p:set>
                                    <p:anim calcmode="lin" valueType="num">
                                      <p:cBhvr>
                                        <p:cTn id="56"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4">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4">
                                            <p:txEl>
                                              <p:pRg st="8" end="8"/>
                                            </p:txEl>
                                          </p:spTgt>
                                        </p:tgtEl>
                                        <p:attrNameLst>
                                          <p:attrName>style.visibility</p:attrName>
                                        </p:attrNameLst>
                                      </p:cBhvr>
                                      <p:to>
                                        <p:strVal val="visible"/>
                                      </p:to>
                                    </p:set>
                                    <p:anim calcmode="lin" valueType="num">
                                      <p:cBhvr>
                                        <p:cTn id="63"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Communion</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dirty="0"/>
              <a:t>Calvin was never able to get his way on this in Geneva, owing mostly to opposition from the city magistrates, who did not want the awesome power of excommunication to receive the high profile which weekly communion would inevitably give it. </a:t>
            </a:r>
          </a:p>
          <a:p>
            <a:r>
              <a:rPr lang="en-US" dirty="0"/>
              <a:t>However, Calvin’s clearly expressed ideal was that the Lord’s Supper should be celebrated whenever the local church gathered for worship.</a:t>
            </a:r>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547702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34844" y="6519446"/>
            <a:ext cx="9032956"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hlinkClick r:id="rId5"/>
              </a:rPr>
              <a:t>https://www.museeprotestant.org/en/notice/portraits-of-calvin/</a:t>
            </a:r>
            <a:r>
              <a:rPr kumimoji="0" lang="en-US" sz="14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3" name="Title 2"/>
          <p:cNvSpPr>
            <a:spLocks noGrp="1"/>
          </p:cNvSpPr>
          <p:nvPr>
            <p:ph type="title"/>
          </p:nvPr>
        </p:nvSpPr>
        <p:spPr>
          <a:xfrm>
            <a:off x="-34844" y="12095"/>
            <a:ext cx="9178844" cy="1359505"/>
          </a:xfrm>
          <a:noFill/>
        </p:spPr>
        <p:txBody>
          <a:bodyPr>
            <a:noAutofit/>
          </a:bodyPr>
          <a:lstStyle/>
          <a:p>
            <a:r>
              <a:rPr lang="en-US" sz="5400" b="1" dirty="0">
                <a:solidFill>
                  <a:schemeClr val="bg1"/>
                </a:solidFill>
                <a:effectLst>
                  <a:glow rad="228600">
                    <a:schemeClr val="accent2">
                      <a:satMod val="175000"/>
                      <a:alpha val="40000"/>
                    </a:schemeClr>
                  </a:glow>
                  <a:outerShdw blurRad="114300" dist="38100" dir="13500000" algn="br" rotWithShape="0">
                    <a:prstClr val="black"/>
                  </a:outerShdw>
                </a:effectLst>
              </a:rPr>
              <a:t>Calvin the Reformer of Geneva </a:t>
            </a:r>
            <a:br>
              <a:rPr lang="en-US" sz="5400" b="1" dirty="0">
                <a:solidFill>
                  <a:schemeClr val="bg1"/>
                </a:solidFill>
                <a:effectLst>
                  <a:glow rad="228600">
                    <a:schemeClr val="accent2">
                      <a:satMod val="175000"/>
                      <a:alpha val="40000"/>
                    </a:schemeClr>
                  </a:glow>
                  <a:outerShdw blurRad="114300" dist="38100" dir="13500000" algn="br" rotWithShape="0">
                    <a:prstClr val="black"/>
                  </a:outerShdw>
                </a:effectLst>
              </a:rPr>
            </a:br>
            <a:r>
              <a:rPr lang="en-US" sz="4000" b="1" dirty="0">
                <a:solidFill>
                  <a:schemeClr val="bg1"/>
                </a:solidFill>
                <a:effectLst>
                  <a:glow rad="228600">
                    <a:schemeClr val="accent2">
                      <a:satMod val="175000"/>
                      <a:alpha val="40000"/>
                    </a:schemeClr>
                  </a:glow>
                  <a:outerShdw blurRad="114300" dist="38100" dir="13500000" algn="br" rotWithShape="0">
                    <a:prstClr val="black"/>
                  </a:outerShdw>
                </a:effectLst>
              </a:rPr>
              <a:t>1536-1538</a:t>
            </a:r>
            <a:endParaRPr lang="en-US" sz="4000" dirty="0">
              <a:effectLst>
                <a:glow rad="228600">
                  <a:schemeClr val="accent2">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359346082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dirty="0">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26494365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*Class Discussion Time</a:t>
            </a:r>
          </a:p>
        </p:txBody>
      </p:sp>
      <p:sp>
        <p:nvSpPr>
          <p:cNvPr id="4" name="Content Placeholder 3"/>
          <p:cNvSpPr>
            <a:spLocks noGrp="1"/>
          </p:cNvSpPr>
          <p:nvPr>
            <p:ph idx="1"/>
          </p:nvPr>
        </p:nvSpPr>
        <p:spPr>
          <a:xfrm>
            <a:off x="31630" y="685800"/>
            <a:ext cx="8991600" cy="6172200"/>
          </a:xfrm>
        </p:spPr>
        <p:txBody>
          <a:bodyPr>
            <a:normAutofit fontScale="85000" lnSpcReduction="20000"/>
          </a:bodyPr>
          <a:lstStyle/>
          <a:p>
            <a:r>
              <a:rPr lang="en-US" dirty="0"/>
              <a:t>In Calvin’s ecclesiology, all the pastors and elders of all the churches in a recognized </a:t>
            </a:r>
            <a:r>
              <a:rPr lang="en-US" b="1" i="1" dirty="0"/>
              <a:t>district</a:t>
            </a:r>
            <a:r>
              <a:rPr lang="en-US" dirty="0"/>
              <a:t> (e.g. a city) would meet as a “consistory”, and together exercise a general spiritual oversight over the affairs of </a:t>
            </a:r>
            <a:r>
              <a:rPr lang="en-US" b="1" i="1" dirty="0"/>
              <a:t>all</a:t>
            </a:r>
            <a:r>
              <a:rPr lang="en-US" dirty="0"/>
              <a:t> their churche</a:t>
            </a:r>
            <a:r>
              <a:rPr lang="en-US" b="1" i="1" dirty="0"/>
              <a:t>s</a:t>
            </a:r>
            <a:r>
              <a:rPr lang="en-US" dirty="0"/>
              <a:t>.</a:t>
            </a:r>
          </a:p>
          <a:p>
            <a:r>
              <a:rPr lang="en-US" dirty="0"/>
              <a:t>Assuming that you disagree with this form of ecclesiology, what biblical argument would you make against this kind of arrangement?</a:t>
            </a:r>
          </a:p>
          <a:p>
            <a:r>
              <a:rPr lang="en-US" dirty="0"/>
              <a:t>Furthermore, Calvin believed that it was </a:t>
            </a:r>
            <a:r>
              <a:rPr lang="en-US" b="1" i="1" dirty="0"/>
              <a:t>the consistory </a:t>
            </a:r>
            <a:r>
              <a:rPr lang="en-US" dirty="0"/>
              <a:t>that</a:t>
            </a:r>
            <a:r>
              <a:rPr lang="en-US" b="1" i="1" dirty="0"/>
              <a:t> </a:t>
            </a:r>
            <a:r>
              <a:rPr lang="en-US" dirty="0"/>
              <a:t>had the ultimate power of being able to excommunicate for heresy or sinful conduct. Is this biblical? Why or why not?</a:t>
            </a:r>
          </a:p>
          <a:p>
            <a:r>
              <a:rPr lang="en-US" dirty="0"/>
              <a:t> What are your thoughts on Bucer and Calvin’s non-Zwinglian view – a view later endorsed by nearly all of the Reformed Confessions of faith –  that, as the mouths of believers receive the “sacramental signs” (bread and wine), the Spirit “feeds their souls” with the body and blood of the crucified and risen Christ?</a:t>
            </a:r>
          </a:p>
          <a:p>
            <a:r>
              <a:rPr lang="en-US" dirty="0"/>
              <a:t>Calvin thought the Lord’s Supper should be celebrated </a:t>
            </a:r>
            <a:r>
              <a:rPr lang="en-US" b="1" i="1" dirty="0"/>
              <a:t>at least </a:t>
            </a:r>
            <a:r>
              <a:rPr lang="en-US" dirty="0"/>
              <a:t>once a week. What do you think, and why?</a:t>
            </a:r>
          </a:p>
          <a:p>
            <a:r>
              <a:rPr lang="en-US" dirty="0"/>
              <a:t>Do </a:t>
            </a:r>
            <a:r>
              <a:rPr lang="en-US" b="1" i="1" dirty="0"/>
              <a:t>you</a:t>
            </a:r>
            <a:r>
              <a:rPr lang="en-US" dirty="0"/>
              <a:t> have a topic or question that </a:t>
            </a:r>
            <a:r>
              <a:rPr lang="en-US" b="1" i="1" dirty="0"/>
              <a:t>you</a:t>
            </a:r>
            <a:r>
              <a:rPr lang="en-US" dirty="0"/>
              <a:t> would like to see us to discuss?</a:t>
            </a:r>
          </a:p>
          <a:p>
            <a:endParaRPr lang="en-US" dirty="0"/>
          </a:p>
        </p:txBody>
      </p:sp>
    </p:spTree>
    <p:extLst>
      <p:ext uri="{BB962C8B-B14F-4D97-AF65-F5344CB8AC3E}">
        <p14:creationId xmlns:p14="http://schemas.microsoft.com/office/powerpoint/2010/main" val="387240315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43000" r="-43000"/>
          </a:stretch>
        </a:blipFill>
        <a:effectLst/>
      </p:bgPr>
    </p:bg>
    <p:spTree>
      <p:nvGrpSpPr>
        <p:cNvPr id="1" name=""/>
        <p:cNvGrpSpPr/>
        <p:nvPr/>
      </p:nvGrpSpPr>
      <p:grpSpPr>
        <a:xfrm>
          <a:off x="0" y="0"/>
          <a:ext cx="0" cy="0"/>
          <a:chOff x="0" y="0"/>
          <a:chExt cx="0" cy="0"/>
        </a:xfrm>
      </p:grpSpPr>
      <p:sp>
        <p:nvSpPr>
          <p:cNvPr id="4" name="Rectangle 3"/>
          <p:cNvSpPr/>
          <p:nvPr/>
        </p:nvSpPr>
        <p:spPr>
          <a:xfrm>
            <a:off x="-34844" y="6519446"/>
            <a:ext cx="9032956"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hlinkClick r:id="rId5"/>
              </a:rPr>
              <a:t>https://faculty.wts.edu/posts/why-pastors-should-engage-calvins-institutes-of-the-christian-religion/</a:t>
            </a:r>
            <a:r>
              <a:rPr kumimoji="0" lang="en-US" sz="14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3" name="Title 2"/>
          <p:cNvSpPr>
            <a:spLocks noGrp="1"/>
          </p:cNvSpPr>
          <p:nvPr>
            <p:ph type="title"/>
          </p:nvPr>
        </p:nvSpPr>
        <p:spPr>
          <a:xfrm>
            <a:off x="-34844" y="12095"/>
            <a:ext cx="9178844" cy="978505"/>
          </a:xfrm>
          <a:noFill/>
        </p:spPr>
        <p:txBody>
          <a:bodyPr>
            <a:noAutofit/>
          </a:bodyPr>
          <a:lstStyle/>
          <a:p>
            <a:r>
              <a:rPr lang="en-US" sz="5400" b="1" dirty="0">
                <a:solidFill>
                  <a:schemeClr val="bg1"/>
                </a:solidFill>
                <a:effectLst>
                  <a:glow rad="228600">
                    <a:schemeClr val="accent2">
                      <a:satMod val="175000"/>
                      <a:alpha val="40000"/>
                    </a:schemeClr>
                  </a:glow>
                  <a:outerShdw blurRad="114300" dist="38100" dir="13500000" algn="br" rotWithShape="0">
                    <a:prstClr val="black"/>
                  </a:outerShdw>
                </a:effectLst>
              </a:rPr>
              <a:t>John Calvin’s Theology</a:t>
            </a:r>
            <a:endParaRPr lang="en-US" sz="4000" dirty="0">
              <a:effectLst>
                <a:glow rad="228600">
                  <a:schemeClr val="accent2">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19527111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Gospel</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lnSpcReduction="10000"/>
          </a:bodyPr>
          <a:lstStyle/>
          <a:p>
            <a:r>
              <a:rPr lang="en-US" dirty="0"/>
              <a:t>The basic theology of the Institutes was the Reformation gospel of salvation by God’s grace alone through faith alone in Christ alone. </a:t>
            </a:r>
          </a:p>
          <a:p>
            <a:r>
              <a:rPr lang="en-US" dirty="0"/>
              <a:t>Like Luther, Zwingli, and the other Magisterial Reformers, Calvin was a disciple of Augustine, and taught a strongly Augustinian doctrine of humanity’s helpless bondage to sin, and the absolute sovereignty of God’s grace in predestination and salvation. </a:t>
            </a:r>
          </a:p>
          <a:p>
            <a:r>
              <a:rPr lang="en-US" dirty="0"/>
              <a:t>Many people today associate the doctrine of predestination with Calvin in particular, as if he invented it, but this is a very serious misunderstanding of Church history. </a:t>
            </a:r>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2504614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Gospel</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lnSpcReduction="10000"/>
          </a:bodyPr>
          <a:lstStyle/>
          <a:p>
            <a:r>
              <a:rPr lang="en-US" dirty="0"/>
              <a:t>Most of the great Western theologians of the Middle Ages held a form of Augustinianism, and all the leading Protestant theologians of the Magisterial Reformation stood with Calvin in teaching the doctrine of God’s sovereignty in salvation – because they had all alike drunk deeply from the fountain of Augustine’s writings. </a:t>
            </a:r>
          </a:p>
          <a:p>
            <a:r>
              <a:rPr lang="en-US" dirty="0"/>
              <a:t>Indeed, many loyal </a:t>
            </a:r>
            <a:r>
              <a:rPr lang="en-US" b="1" i="1" dirty="0"/>
              <a:t>Roman Catholics </a:t>
            </a:r>
            <a:r>
              <a:rPr lang="en-US" dirty="0"/>
              <a:t>in the 16th century were convinced Augustinians in their theology. </a:t>
            </a:r>
          </a:p>
          <a:p>
            <a:r>
              <a:rPr lang="en-US" dirty="0"/>
              <a:t>What divided the Protestant and Roman Catholic Augustinians was their differing views of the Church, and it was in this area that Calvin made his outstanding contribution to the Reformation. </a:t>
            </a:r>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2040394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Church</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sz="3200" b="1" i="1" dirty="0"/>
              <a:t>Three</a:t>
            </a:r>
            <a:r>
              <a:rPr lang="en-US" sz="3200" dirty="0"/>
              <a:t> main views on the Church had come to dominate the minds of those who were living through the upheavals of the Reformation:</a:t>
            </a:r>
          </a:p>
          <a:p>
            <a:pPr lvl="1"/>
            <a:r>
              <a:rPr lang="en-US" sz="2800" dirty="0"/>
              <a:t>The Roman Catholic View</a:t>
            </a:r>
          </a:p>
          <a:p>
            <a:pPr lvl="1"/>
            <a:r>
              <a:rPr lang="en-US" sz="2800" dirty="0"/>
              <a:t>The Lutheran View </a:t>
            </a:r>
          </a:p>
          <a:p>
            <a:pPr lvl="1"/>
            <a:r>
              <a:rPr lang="en-US" sz="2800" dirty="0"/>
              <a:t>The Anabaptist View </a:t>
            </a:r>
          </a:p>
          <a:p>
            <a:pPr marL="0" indent="0">
              <a:buNone/>
            </a:pPr>
            <a:endParaRPr lang="en-US" dirty="0"/>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739336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Church</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sz="3200" b="1" dirty="0"/>
              <a:t>The Roman Catholic View: </a:t>
            </a:r>
          </a:p>
          <a:p>
            <a:pPr lvl="1"/>
            <a:r>
              <a:rPr lang="en-US" sz="2800" dirty="0"/>
              <a:t>Roman Catholics saw the Church as the </a:t>
            </a:r>
            <a:r>
              <a:rPr lang="en-US" sz="2800" b="1" i="1" dirty="0"/>
              <a:t>outward and visible</a:t>
            </a:r>
            <a:r>
              <a:rPr lang="en-US" sz="2800" dirty="0"/>
              <a:t> organization governed by the </a:t>
            </a:r>
            <a:r>
              <a:rPr lang="en-US" sz="2800" b="1" i="1" dirty="0"/>
              <a:t>papacy</a:t>
            </a:r>
            <a:r>
              <a:rPr lang="en-US" sz="2800" dirty="0"/>
              <a:t>, in which life-giving grace flowed through the </a:t>
            </a:r>
            <a:r>
              <a:rPr lang="en-US" sz="2800" b="1" i="1" dirty="0"/>
              <a:t>sacraments</a:t>
            </a:r>
            <a:r>
              <a:rPr lang="en-US" sz="2800" dirty="0"/>
              <a:t> administered by the Roman Catholic </a:t>
            </a:r>
            <a:r>
              <a:rPr lang="en-US" sz="2800" b="1" i="1" dirty="0"/>
              <a:t>priesthood</a:t>
            </a:r>
            <a:r>
              <a:rPr lang="en-US" sz="2800" dirty="0"/>
              <a:t>. </a:t>
            </a:r>
          </a:p>
          <a:p>
            <a:pPr lvl="1"/>
            <a:r>
              <a:rPr lang="en-US" sz="2800" dirty="0"/>
              <a:t>The Church was separate from the state and independent of state control, but entered into partnership with the state in order to create a Christian society.</a:t>
            </a:r>
          </a:p>
          <a:p>
            <a:pPr marL="0" indent="0">
              <a:buNone/>
            </a:pPr>
            <a:endParaRPr lang="en-US" dirty="0"/>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0317918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Church</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fontScale="92500" lnSpcReduction="10000"/>
          </a:bodyPr>
          <a:lstStyle/>
          <a:p>
            <a:r>
              <a:rPr lang="en-US" sz="3200" b="1" dirty="0"/>
              <a:t>The Lutheran View: </a:t>
            </a:r>
          </a:p>
          <a:p>
            <a:pPr lvl="1"/>
            <a:r>
              <a:rPr lang="en-US" sz="2800" dirty="0"/>
              <a:t>Lutherans defined the Church as the spiritual body of all who were truly united to Christ by personal faith – a body infallibly known to God </a:t>
            </a:r>
            <a:r>
              <a:rPr lang="en-US" sz="2800" b="1" i="1" dirty="0"/>
              <a:t>alone</a:t>
            </a:r>
            <a:r>
              <a:rPr lang="en-US" sz="2800" dirty="0"/>
              <a:t>, and thus invisible to human eyes, with Christ alone as its head. </a:t>
            </a:r>
          </a:p>
          <a:p>
            <a:pPr lvl="1"/>
            <a:r>
              <a:rPr lang="en-US" sz="2800" dirty="0"/>
              <a:t>The </a:t>
            </a:r>
            <a:r>
              <a:rPr lang="en-US" sz="2800" b="1" i="1" dirty="0"/>
              <a:t>outward and visible </a:t>
            </a:r>
            <a:r>
              <a:rPr lang="en-US" sz="2800" dirty="0"/>
              <a:t>Church of professing Christians and their children was characterized by: </a:t>
            </a:r>
          </a:p>
          <a:p>
            <a:pPr lvl="2"/>
            <a:r>
              <a:rPr lang="en-US" sz="2400" dirty="0"/>
              <a:t>The preaching of the gospel </a:t>
            </a:r>
          </a:p>
          <a:p>
            <a:pPr lvl="2"/>
            <a:r>
              <a:rPr lang="en-US" sz="2400" dirty="0"/>
              <a:t>The administration of the genuine New Testament sacraments of </a:t>
            </a:r>
            <a:r>
              <a:rPr lang="en-US" sz="2400" b="1" i="1" dirty="0"/>
              <a:t>baptism</a:t>
            </a:r>
            <a:r>
              <a:rPr lang="en-US" sz="2400" dirty="0"/>
              <a:t> and </a:t>
            </a:r>
            <a:r>
              <a:rPr lang="en-US" sz="2400" b="1" i="1" dirty="0"/>
              <a:t>eucharist</a:t>
            </a:r>
            <a:r>
              <a:rPr lang="en-US" sz="2400" dirty="0"/>
              <a:t>, </a:t>
            </a:r>
          </a:p>
          <a:p>
            <a:pPr lvl="1"/>
            <a:r>
              <a:rPr lang="en-US" sz="2800" dirty="0"/>
              <a:t>The church was governed by the </a:t>
            </a:r>
            <a:r>
              <a:rPr lang="en-US" sz="2800" b="1" i="1" dirty="0"/>
              <a:t>state</a:t>
            </a:r>
            <a:r>
              <a:rPr lang="en-US" sz="2800" dirty="0"/>
              <a:t> – the Christian king, prince, or city council. </a:t>
            </a:r>
          </a:p>
          <a:p>
            <a:pPr lvl="1"/>
            <a:r>
              <a:rPr lang="en-US" sz="2800" dirty="0"/>
              <a:t>The power of excommunication belonged to the Christian </a:t>
            </a:r>
            <a:r>
              <a:rPr lang="en-US" sz="2800" b="1" i="1" dirty="0"/>
              <a:t>state</a:t>
            </a:r>
            <a:r>
              <a:rPr lang="en-US" sz="2800" dirty="0"/>
              <a:t>, </a:t>
            </a:r>
            <a:r>
              <a:rPr lang="en-US" sz="2800" b="1" i="1" dirty="0"/>
              <a:t>not</a:t>
            </a:r>
            <a:r>
              <a:rPr lang="en-US" sz="2800" dirty="0"/>
              <a:t> to the Church.</a:t>
            </a:r>
          </a:p>
          <a:p>
            <a:endParaRPr lang="en-US" dirty="0"/>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926709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8">
                                            <p:txEl>
                                              <p:pRg st="6" end="6"/>
                                            </p:txEl>
                                          </p:spTgt>
                                        </p:tgtEl>
                                        <p:attrNameLst>
                                          <p:attrName>style.visibility</p:attrName>
                                        </p:attrNameLst>
                                      </p:cBhvr>
                                      <p:to>
                                        <p:strVal val="visible"/>
                                      </p:to>
                                    </p:set>
                                    <p:anim calcmode="lin" valueType="num">
                                      <p:cBhvr>
                                        <p:cTn id="42"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43000" r="-4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John Calvin’s View of the Church</a:t>
            </a:r>
            <a:endParaRPr lang="en-US" sz="3600" i="1" dirty="0">
              <a:latin typeface="+mn-lt"/>
            </a:endParaRPr>
          </a:p>
        </p:txBody>
      </p:sp>
      <p:sp>
        <p:nvSpPr>
          <p:cNvPr id="8" name="Content Placeholder 7"/>
          <p:cNvSpPr>
            <a:spLocks noGrp="1"/>
          </p:cNvSpPr>
          <p:nvPr>
            <p:ph idx="1"/>
          </p:nvPr>
        </p:nvSpPr>
        <p:spPr>
          <a:xfrm>
            <a:off x="457200" y="762000"/>
            <a:ext cx="8229600" cy="5791200"/>
          </a:xfrm>
        </p:spPr>
        <p:txBody>
          <a:bodyPr>
            <a:normAutofit lnSpcReduction="10000"/>
          </a:bodyPr>
          <a:lstStyle/>
          <a:p>
            <a:r>
              <a:rPr lang="en-US" sz="3200" b="1" dirty="0"/>
              <a:t>The Anabaptist View: </a:t>
            </a:r>
          </a:p>
          <a:p>
            <a:pPr lvl="1"/>
            <a:r>
              <a:rPr lang="en-US" sz="2800" dirty="0"/>
              <a:t>Anabaptists saw the Church as the visible congregational fellowship of the redeemed, made up exclusively of those who had experienced conversion, to which they testified by believers’ baptism and the Lord’s Supper. </a:t>
            </a:r>
          </a:p>
          <a:p>
            <a:pPr lvl="1"/>
            <a:r>
              <a:rPr lang="en-US" sz="2800" dirty="0"/>
              <a:t>It was kept pure by the exercise of Church discipline, ultimately by the power of excommunication which belonged to the local congregation. </a:t>
            </a:r>
          </a:p>
          <a:p>
            <a:pPr lvl="1"/>
            <a:r>
              <a:rPr lang="en-US" sz="2800" dirty="0"/>
              <a:t>The Church was </a:t>
            </a:r>
            <a:r>
              <a:rPr lang="en-US" sz="2800" b="1" i="1" dirty="0"/>
              <a:t>separate</a:t>
            </a:r>
            <a:r>
              <a:rPr lang="en-US" sz="2800" dirty="0"/>
              <a:t> from the state, and must never enter into </a:t>
            </a:r>
            <a:r>
              <a:rPr lang="en-US" sz="2800" b="1" i="1" dirty="0"/>
              <a:t>any</a:t>
            </a:r>
            <a:r>
              <a:rPr lang="en-US" sz="2800" dirty="0"/>
              <a:t> partnership with the state.</a:t>
            </a:r>
          </a:p>
        </p:txBody>
      </p:sp>
      <p:sp>
        <p:nvSpPr>
          <p:cNvPr id="5" name="TextBox 4"/>
          <p:cNvSpPr txBox="1"/>
          <p:nvPr/>
        </p:nvSpPr>
        <p:spPr>
          <a:xfrm>
            <a:off x="465881" y="65550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6869518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343094</TotalTime>
  <Words>2553</Words>
  <Application>Microsoft Office PowerPoint</Application>
  <PresentationFormat>On-screen Show (4:3)</PresentationFormat>
  <Paragraphs>139</Paragraphs>
  <Slides>23</Slides>
  <Notes>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23</vt:i4>
      </vt:variant>
    </vt:vector>
  </HeadingPairs>
  <TitlesOfParts>
    <vt:vector size="27" baseType="lpstr">
      <vt:lpstr>Arial</vt:lpstr>
      <vt:lpstr>Calibri</vt:lpstr>
      <vt:lpstr>Office Theme</vt:lpstr>
      <vt:lpstr>140_Office Theme</vt:lpstr>
      <vt:lpstr>PowerPoint Presentation</vt:lpstr>
      <vt:lpstr>Review</vt:lpstr>
      <vt:lpstr>John Calvin’s Theology</vt:lpstr>
      <vt:lpstr>John Calvin’s View of the Gospel</vt:lpstr>
      <vt:lpstr>John Calvin’s View of the Gospel</vt:lpstr>
      <vt:lpstr>John Calvin’s View of the Church</vt:lpstr>
      <vt:lpstr>John Calvin’s View of the Church</vt:lpstr>
      <vt:lpstr>John Calvin’s View of the Church</vt:lpstr>
      <vt:lpstr>John Calvin’s View of the Church</vt:lpstr>
      <vt:lpstr>John Calvin’s View of the Church</vt:lpstr>
      <vt:lpstr>John Calvin’s View of the Church</vt:lpstr>
      <vt:lpstr>John Calvin’s View of the Church</vt:lpstr>
      <vt:lpstr>John Calvin’s View of the Church</vt:lpstr>
      <vt:lpstr>John Calvin’s View of the Church</vt:lpstr>
      <vt:lpstr>John Calvin’s View of the Church</vt:lpstr>
      <vt:lpstr>John Calvin’s View of the Church</vt:lpstr>
      <vt:lpstr>John Calvin’s View of Communion</vt:lpstr>
      <vt:lpstr>John Calvin’s View of Communion</vt:lpstr>
      <vt:lpstr>John Calvin’s View of Communion</vt:lpstr>
      <vt:lpstr>John Calvin’s View of Communion</vt:lpstr>
      <vt:lpstr>Calvin the Reformer of Geneva  1536-1538</vt:lpstr>
      <vt:lpstr>Class Discussion Time</vt:lpstr>
      <vt:lpstr>*Class Discussion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6501</cp:revision>
  <cp:lastPrinted>2020-10-11T13:02:03Z</cp:lastPrinted>
  <dcterms:created xsi:type="dcterms:W3CDTF">2018-06-08T00:19:32Z</dcterms:created>
  <dcterms:modified xsi:type="dcterms:W3CDTF">2020-10-12T01:38:44Z</dcterms:modified>
</cp:coreProperties>
</file>