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5568" r:id="rId2"/>
  </p:sldMasterIdLst>
  <p:notesMasterIdLst>
    <p:notesMasterId r:id="rId10"/>
  </p:notesMasterIdLst>
  <p:handoutMasterIdLst>
    <p:handoutMasterId r:id="rId11"/>
  </p:handoutMasterIdLst>
  <p:sldIdLst>
    <p:sldId id="3645" r:id="rId3"/>
    <p:sldId id="3653" r:id="rId4"/>
    <p:sldId id="3644" r:id="rId5"/>
    <p:sldId id="3660" r:id="rId6"/>
    <p:sldId id="3656" r:id="rId7"/>
    <p:sldId id="3659" r:id="rId8"/>
    <p:sldId id="3661" r:id="rId9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4BF6"/>
    <a:srgbClr val="5731F9"/>
    <a:srgbClr val="336600"/>
    <a:srgbClr val="009900"/>
    <a:srgbClr val="008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78" autoAdjust="0"/>
    <p:restoredTop sz="94660"/>
  </p:normalViewPr>
  <p:slideViewPr>
    <p:cSldViewPr>
      <p:cViewPr varScale="1">
        <p:scale>
          <a:sx n="162" d="100"/>
          <a:sy n="162" d="100"/>
        </p:scale>
        <p:origin x="1852" y="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280"/>
    </p:cViewPr>
  </p:sorterViewPr>
  <p:notesViewPr>
    <p:cSldViewPr>
      <p:cViewPr varScale="1">
        <p:scale>
          <a:sx n="121" d="100"/>
          <a:sy n="121" d="100"/>
        </p:scale>
        <p:origin x="4924" y="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886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886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r">
              <a:defRPr sz="1200"/>
            </a:lvl1pPr>
          </a:lstStyle>
          <a:p>
            <a:fld id="{23B20E6D-5301-4921-965A-4165F13FB2F9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8012"/>
            <a:ext cx="3077739" cy="468863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8012"/>
            <a:ext cx="3077739" cy="468863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r">
              <a:defRPr sz="1200"/>
            </a:lvl1pPr>
          </a:lstStyle>
          <a:p>
            <a:fld id="{2F07797D-08FD-4963-A2E4-D0D9FD415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97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r">
              <a:defRPr sz="1200"/>
            </a:lvl1pPr>
          </a:lstStyle>
          <a:p>
            <a:fld id="{CD1EC55D-DF11-4B6E-B8E2-8ED8B7CB6743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41" tIns="46621" rIns="93241" bIns="4662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3"/>
          </a:xfrm>
          <a:prstGeom prst="rect">
            <a:avLst/>
          </a:prstGeom>
        </p:spPr>
        <p:txBody>
          <a:bodyPr vert="horz" lIns="93241" tIns="46621" rIns="93241" bIns="4662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r">
              <a:defRPr sz="1200"/>
            </a:lvl1pPr>
          </a:lstStyle>
          <a:p>
            <a:fld id="{15D63987-A83F-4245-81BE-0B37BAA48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11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24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D63987-A83F-4245-81BE-0B37BAA4814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324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781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24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D63987-A83F-4245-81BE-0B37BAA4814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324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0945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8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99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81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081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529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210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799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885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701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294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0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9947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319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8566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23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7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5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65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9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9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011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3684F-6E02-41A5-B07B-A82B4A395C65}" type="datetimeFigureOut">
              <a:rPr lang="en-US" smtClean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4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0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69" r:id="rId1"/>
    <p:sldLayoutId id="2147485570" r:id="rId2"/>
    <p:sldLayoutId id="2147485571" r:id="rId3"/>
    <p:sldLayoutId id="2147485572" r:id="rId4"/>
    <p:sldLayoutId id="2147485573" r:id="rId5"/>
    <p:sldLayoutId id="2147485574" r:id="rId6"/>
    <p:sldLayoutId id="2147485575" r:id="rId7"/>
    <p:sldLayoutId id="2147485576" r:id="rId8"/>
    <p:sldLayoutId id="2147485577" r:id="rId9"/>
    <p:sldLayoutId id="2147485578" r:id="rId10"/>
    <p:sldLayoutId id="21474855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.xml"/><Relationship Id="rId5" Type="http://schemas.openxmlformats.org/officeDocument/2006/relationships/hyperlink" Target="https://www.ets.ac.uk/engage/17-john-calvin/" TargetMode="Externa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6.xml"/><Relationship Id="rId5" Type="http://schemas.openxmlformats.org/officeDocument/2006/relationships/hyperlink" Target="https://www.ets.ac.uk/engage/17-john-calvin/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28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4844" y="6519446"/>
            <a:ext cx="90329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5"/>
              </a:rPr>
              <a:t>https://www.ets.ac.uk/engage/17-john-calvin/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4844" y="12095"/>
            <a:ext cx="9178844" cy="749905"/>
          </a:xfrm>
          <a:noFill/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114300" dist="38100" dir="13500000" algn="br" rotWithShape="0">
                    <a:prstClr val="black"/>
                  </a:outerShdw>
                </a:effectLst>
              </a:rPr>
              <a:t>Summary of  Calvin’s Achievements</a:t>
            </a:r>
            <a:endParaRPr lang="en-US" sz="48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114300" dist="38100" dir="13500000" algn="br" rotWithShape="0">
                  <a:prstClr val="black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9253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732408"/>
          </a:xfrm>
          <a:noFill/>
        </p:spPr>
        <p:txBody>
          <a:bodyPr>
            <a:noAutofit/>
          </a:bodyPr>
          <a:lstStyle/>
          <a:p>
            <a:pPr fontAlgn="base"/>
            <a:r>
              <a:rPr lang="en-US" b="1" dirty="0"/>
              <a:t>Summary of  Calvin’s Achievements</a:t>
            </a:r>
            <a:endParaRPr lang="en-US" sz="3200" i="1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fontScale="92500"/>
          </a:bodyPr>
          <a:lstStyle/>
          <a:p>
            <a:r>
              <a:rPr lang="en-US" dirty="0"/>
              <a:t>Calvin produced a great </a:t>
            </a:r>
            <a:r>
              <a:rPr lang="en-US" b="1" i="1" dirty="0"/>
              <a:t>number</a:t>
            </a:r>
            <a:r>
              <a:rPr lang="en-US" dirty="0"/>
              <a:t> of important writings during his second period in Geneva. </a:t>
            </a:r>
          </a:p>
          <a:p>
            <a:pPr lvl="1"/>
            <a:r>
              <a:rPr lang="en-US" dirty="0"/>
              <a:t>He continued to revise and enlarge </a:t>
            </a:r>
            <a:r>
              <a:rPr lang="en-US" i="1" dirty="0"/>
              <a:t>the Institutes </a:t>
            </a:r>
            <a:r>
              <a:rPr lang="en-US" dirty="0"/>
              <a:t>until it reached its final form in 1559. </a:t>
            </a:r>
          </a:p>
          <a:p>
            <a:pPr lvl="1"/>
            <a:r>
              <a:rPr lang="en-US" dirty="0"/>
              <a:t>He wrote the </a:t>
            </a:r>
            <a:r>
              <a:rPr lang="en-US" i="1" dirty="0"/>
              <a:t>Genevan Catechism of 1541, </a:t>
            </a:r>
            <a:r>
              <a:rPr lang="en-US" dirty="0"/>
              <a:t>a catechism for the Church in Geneva, which had great influence over other Reformed catechisms.</a:t>
            </a:r>
          </a:p>
          <a:p>
            <a:pPr lvl="1"/>
            <a:r>
              <a:rPr lang="en-US" dirty="0"/>
              <a:t>Calvin wrote commentaries on 24 of the 39 books of the OT and 24 of  the 27 books of the NT. </a:t>
            </a:r>
          </a:p>
          <a:p>
            <a:pPr lvl="1"/>
            <a:r>
              <a:rPr lang="en-US" dirty="0"/>
              <a:t>Many of his sermons, too, were written down by a secretary as Calvin preached them, and were then published, with the result that we sometimes have both a commentary and a series of sermons by Calvin on the same books of the Bible. </a:t>
            </a:r>
          </a:p>
          <a:p>
            <a:pPr lvl="1"/>
            <a:r>
              <a:rPr lang="en-US" dirty="0"/>
              <a:t>He also produced a host of writings against the various enemies of the Reformed faith.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5881" y="6555046"/>
            <a:ext cx="8701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Needham, Nick. 2,000 Years of Christ's Power Vol. 3: Renaissance and Reformation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840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732408"/>
          </a:xfrm>
          <a:noFill/>
        </p:spPr>
        <p:txBody>
          <a:bodyPr>
            <a:noAutofit/>
          </a:bodyPr>
          <a:lstStyle/>
          <a:p>
            <a:pPr fontAlgn="base"/>
            <a:r>
              <a:rPr lang="en-US" b="1" dirty="0"/>
              <a:t>Summary of  Calvin’s Achievements</a:t>
            </a:r>
            <a:endParaRPr lang="en-US" sz="3200" i="1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/>
          </a:bodyPr>
          <a:lstStyle/>
          <a:p>
            <a:r>
              <a:rPr lang="en-US" dirty="0"/>
              <a:t>Calvin’s work was done against a background of chronic ill-health: </a:t>
            </a:r>
          </a:p>
          <a:p>
            <a:pPr lvl="1"/>
            <a:r>
              <a:rPr lang="en-US" dirty="0"/>
              <a:t>Arthritis </a:t>
            </a:r>
          </a:p>
          <a:p>
            <a:pPr lvl="1"/>
            <a:r>
              <a:rPr lang="en-US" dirty="0"/>
              <a:t>Migraine headaches </a:t>
            </a:r>
          </a:p>
          <a:p>
            <a:pPr lvl="1"/>
            <a:r>
              <a:rPr lang="en-US" dirty="0"/>
              <a:t>Bleeding from the stomach </a:t>
            </a:r>
          </a:p>
          <a:p>
            <a:pPr lvl="1"/>
            <a:r>
              <a:rPr lang="en-US" dirty="0"/>
              <a:t>Bowel disorders, hemorrhoids </a:t>
            </a:r>
          </a:p>
          <a:p>
            <a:pPr lvl="1"/>
            <a:r>
              <a:rPr lang="en-US" dirty="0"/>
              <a:t>Inflamed kidneys and kidney stones </a:t>
            </a:r>
          </a:p>
          <a:p>
            <a:pPr lvl="1"/>
            <a:r>
              <a:rPr lang="en-US" dirty="0"/>
              <a:t>Fever </a:t>
            </a:r>
          </a:p>
          <a:p>
            <a:pPr lvl="1"/>
            <a:r>
              <a:rPr lang="en-US" dirty="0"/>
              <a:t>Muscle cramps </a:t>
            </a:r>
          </a:p>
          <a:p>
            <a:pPr lvl="1"/>
            <a:r>
              <a:rPr lang="en-US" dirty="0"/>
              <a:t>Gout </a:t>
            </a:r>
          </a:p>
          <a:p>
            <a:r>
              <a:rPr lang="en-US" dirty="0"/>
              <a:t>Yet this sick man achieved more in one lifetime than most healthy people could encompass in a hundred.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5881" y="6555046"/>
            <a:ext cx="8701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Needham, Nick. 2,000 Years of Christ's Power Vol. 3: Renaissance and Reformation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751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732408"/>
          </a:xfrm>
          <a:noFill/>
        </p:spPr>
        <p:txBody>
          <a:bodyPr>
            <a:noAutofit/>
          </a:bodyPr>
          <a:lstStyle/>
          <a:p>
            <a:pPr fontAlgn="base"/>
            <a:r>
              <a:rPr lang="en-US" b="1" dirty="0"/>
              <a:t>Summary of  Calvin’s Achievements</a:t>
            </a:r>
            <a:endParaRPr lang="en-US" sz="3200" i="1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/>
          </a:bodyPr>
          <a:lstStyle/>
          <a:p>
            <a:r>
              <a:rPr lang="en-US" dirty="0"/>
              <a:t>Calvin provided the Reformed Churches with a clear, deep, solid theology.</a:t>
            </a:r>
          </a:p>
          <a:p>
            <a:r>
              <a:rPr lang="en-US" dirty="0"/>
              <a:t>Calvin gave the Reformed movement a pattern of Church government which mobilized the laity and enabled Reformed believers to survive, organize, and flourish despite state opposition and persecution.</a:t>
            </a:r>
          </a:p>
          <a:p>
            <a:r>
              <a:rPr lang="en-US" dirty="0"/>
              <a:t>He showed the world a city – Geneva – which embodied the Reformed faith and lived it out. The infectious power of Geneva’s example inspired others to reform their communities as Calvin had reformed his.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5881" y="6555046"/>
            <a:ext cx="8701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Needham, Nick. 2,000 Years of Christ's Power Vol. 3: Renaissance and Reformation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94562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732408"/>
          </a:xfrm>
          <a:noFill/>
        </p:spPr>
        <p:txBody>
          <a:bodyPr>
            <a:noAutofit/>
          </a:bodyPr>
          <a:lstStyle/>
          <a:p>
            <a:pPr fontAlgn="base"/>
            <a:r>
              <a:rPr lang="en-US" b="1" dirty="0"/>
              <a:t>Summary of  Calvin’s Achievements</a:t>
            </a:r>
            <a:endParaRPr lang="en-US" sz="3200" i="1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Calvin fashioned the Reformed faith into an international movement, with a sense of brotherhood which crossed national boundaries. From Geneva, Calvin kept up a vast correspondence with Reformed leaders throughout Europe, advising, encouraging, exhorting, rebuking. </a:t>
            </a:r>
          </a:p>
          <a:p>
            <a:r>
              <a:rPr lang="en-US" dirty="0"/>
              <a:t>He made the Reformed faith into the great Protestant “missionary” movement of the 16th century. Geneva was an international training center for Reformed pastors, preachers, theologians and missionaries. </a:t>
            </a:r>
          </a:p>
          <a:p>
            <a:r>
              <a:rPr lang="en-US" dirty="0"/>
              <a:t>The Genevan Academy, founded by Calvin in 1559 and headed by the psalm-translator Theodore Beza (who was also a distinguished theologian), attracted students from all over Europe. </a:t>
            </a:r>
          </a:p>
          <a:p>
            <a:r>
              <a:rPr lang="en-US" dirty="0"/>
              <a:t>The Academy began with 162 students; within six years, the number had rocketed to more like 1,600.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5881" y="6555046"/>
            <a:ext cx="8701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Needham, Nick. 2,000 Years of Christ's Power Vol. 3: Renaissance and Reformation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1502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4844" y="6519446"/>
            <a:ext cx="90329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5"/>
              </a:rPr>
              <a:t>https://www.ets.ac.uk/engage/17-john-calvin/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4844" y="12095"/>
            <a:ext cx="9178844" cy="749905"/>
          </a:xfrm>
          <a:noFill/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114300" dist="38100" dir="13500000" algn="br" rotWithShape="0">
                    <a:prstClr val="black"/>
                  </a:outerShdw>
                </a:effectLst>
              </a:rPr>
              <a:t>Guest Speaker!</a:t>
            </a:r>
            <a:endParaRPr lang="en-US" sz="48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114300" dist="38100" dir="13500000" algn="br" rotWithShape="0">
                  <a:prstClr val="black"/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17B27D-7AE9-439F-9F9F-5DA0991A5251}"/>
              </a:ext>
            </a:extLst>
          </p:cNvPr>
          <p:cNvSpPr txBox="1"/>
          <p:nvPr/>
        </p:nvSpPr>
        <p:spPr>
          <a:xfrm>
            <a:off x="5562600" y="2743200"/>
            <a:ext cx="297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114300" dist="38100" dir="13500000" algn="br" rotWithShape="0">
                    <a:prstClr val="black"/>
                  </a:outerShdw>
                </a:effectLst>
                <a:latin typeface="+mj-lt"/>
                <a:ea typeface="+mj-ea"/>
                <a:cs typeface="+mj-cs"/>
              </a:rPr>
              <a:t>Sermon text: </a:t>
            </a:r>
          </a:p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114300" dist="38100" dir="13500000" algn="br" rotWithShape="0">
                    <a:prstClr val="black"/>
                  </a:outerShdw>
                </a:effectLst>
                <a:latin typeface="+mj-lt"/>
                <a:ea typeface="+mj-ea"/>
                <a:cs typeface="+mj-cs"/>
              </a:rPr>
              <a:t>2 Timothy 1:8-9</a:t>
            </a:r>
          </a:p>
        </p:txBody>
      </p:sp>
    </p:spTree>
    <p:extLst>
      <p:ext uri="{BB962C8B-B14F-4D97-AF65-F5344CB8AC3E}">
        <p14:creationId xmlns:p14="http://schemas.microsoft.com/office/powerpoint/2010/main" val="3208469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4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347919</TotalTime>
  <Words>526</Words>
  <Application>Microsoft Office PowerPoint</Application>
  <PresentationFormat>On-screen Show (4:3)</PresentationFormat>
  <Paragraphs>39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140_Office Theme</vt:lpstr>
      <vt:lpstr>PowerPoint Presentation</vt:lpstr>
      <vt:lpstr>Summary of  Calvin’s Achievements</vt:lpstr>
      <vt:lpstr>Summary of  Calvin’s Achievements</vt:lpstr>
      <vt:lpstr>Summary of  Calvin’s Achievements</vt:lpstr>
      <vt:lpstr>Summary of  Calvin’s Achievements</vt:lpstr>
      <vt:lpstr>Summary of  Calvin’s Achievements</vt:lpstr>
      <vt:lpstr>Guest Speaker!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Connolly</dc:creator>
  <cp:lastModifiedBy>Robert Connolly</cp:lastModifiedBy>
  <cp:revision>6570</cp:revision>
  <cp:lastPrinted>2020-10-25T13:48:07Z</cp:lastPrinted>
  <dcterms:created xsi:type="dcterms:W3CDTF">2018-06-08T00:19:32Z</dcterms:created>
  <dcterms:modified xsi:type="dcterms:W3CDTF">2020-11-02T02:57:41Z</dcterms:modified>
</cp:coreProperties>
</file>