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2.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3.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9"/>
  </p:notesMasterIdLst>
  <p:handoutMasterIdLst>
    <p:handoutMasterId r:id="rId30"/>
  </p:handoutMasterIdLst>
  <p:sldIdLst>
    <p:sldId id="3877" r:id="rId3"/>
    <p:sldId id="3893" r:id="rId4"/>
    <p:sldId id="3878" r:id="rId5"/>
    <p:sldId id="3860" r:id="rId6"/>
    <p:sldId id="3861" r:id="rId7"/>
    <p:sldId id="3872" r:id="rId8"/>
    <p:sldId id="3874" r:id="rId9"/>
    <p:sldId id="3866" r:id="rId10"/>
    <p:sldId id="3883" r:id="rId11"/>
    <p:sldId id="3884" r:id="rId12"/>
    <p:sldId id="3882" r:id="rId13"/>
    <p:sldId id="3885" r:id="rId14"/>
    <p:sldId id="3867" r:id="rId15"/>
    <p:sldId id="3868" r:id="rId16"/>
    <p:sldId id="3888" r:id="rId17"/>
    <p:sldId id="3887" r:id="rId18"/>
    <p:sldId id="3886" r:id="rId19"/>
    <p:sldId id="3889" r:id="rId20"/>
    <p:sldId id="3869" r:id="rId21"/>
    <p:sldId id="3870" r:id="rId22"/>
    <p:sldId id="3891" r:id="rId23"/>
    <p:sldId id="3890" r:id="rId24"/>
    <p:sldId id="3894" r:id="rId25"/>
    <p:sldId id="3892" r:id="rId26"/>
    <p:sldId id="3895" r:id="rId27"/>
    <p:sldId id="3896"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5" autoAdjust="0"/>
    <p:restoredTop sz="94660"/>
  </p:normalViewPr>
  <p:slideViewPr>
    <p:cSldViewPr>
      <p:cViewPr varScale="1">
        <p:scale>
          <a:sx n="162" d="100"/>
          <a:sy n="162" d="100"/>
        </p:scale>
        <p:origin x="161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21" d="100"/>
          <a:sy n="121" d="100"/>
        </p:scale>
        <p:origin x="4924"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12/13/2020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12/13/2020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034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263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280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12/13/2020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0.xml"/><Relationship Id="rId5" Type="http://schemas.openxmlformats.org/officeDocument/2006/relationships/hyperlink" Target="https://www.artwarefineart.com/gallery/john-knox-preaching-lords-congregation-parish-church-st-andrews-10th-june-1559"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wikiwand.com/en/House_of_Tudor" TargetMode="External"/><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hyperlink" Target="https://www.history.com/this-day-in-history/mary-queen-of-scots-behead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9.xml"/><Relationship Id="rId5" Type="http://schemas.openxmlformats.org/officeDocument/2006/relationships/hyperlink" Target="https://www.history.com/this-day-in-history/mary-queen-of-scots-beheaded" TargetMode="External"/><Relationship Id="rId4" Type="http://schemas.openxmlformats.org/officeDocument/2006/relationships/hyperlink" Target="https://www.wikiwand.com/en/James_VI_and_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20.xml"/><Relationship Id="rId5" Type="http://schemas.openxmlformats.org/officeDocument/2006/relationships/hyperlink" Target="https://www.history.com/this-day-in-history/mary-queen-of-scots-beheaded" TargetMode="External"/><Relationship Id="rId4" Type="http://schemas.openxmlformats.org/officeDocument/2006/relationships/hyperlink" Target="https://www.wikiwand.com/en/James_VI_and_I"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21.xml"/><Relationship Id="rId5" Type="http://schemas.openxmlformats.org/officeDocument/2006/relationships/hyperlink" Target="https://christianreformedink.wordpress.com/reformed-theology-2/ecclesiology/reformation-events/nine-things-you-should-know-about-the-council-of-trent/" TargetMode="Externa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artwarefineart.com/gallery/john-knox-preaching-lords-congregation-parish-church-st-andrews-10th-june-1559"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7946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John Knox Returns to Scotland</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The other great document of the Scottish Reformation, the </a:t>
            </a:r>
            <a:r>
              <a:rPr lang="en-US" b="1" i="1" dirty="0"/>
              <a:t>First Book of Discipline</a:t>
            </a:r>
            <a:r>
              <a:rPr lang="en-US" dirty="0"/>
              <a:t>, was a comprehensive blueprint for a Protestant society. </a:t>
            </a:r>
          </a:p>
          <a:p>
            <a:r>
              <a:rPr lang="en-US" dirty="0"/>
              <a:t>It outlined a Presbyterian form of Church polity, which included the popular election of ministers by congregations, elders who were to assist ministers in the exercise of moral discipline, and deacons who were to take charge of the finances of the Church.</a:t>
            </a:r>
          </a:p>
          <a:p>
            <a:r>
              <a:rPr lang="en-US" dirty="0"/>
              <a:t>The First Book of Discipline also set out a program of relief for the poor on a scale unknown in Western Europe until the coming of the welfare state.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8124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John Knox Returns to Scotland</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sz="3200" dirty="0"/>
              <a:t>A massive educational program was likewise drafted; every parish was to have a school as well as a church. All of this was to be financed by the wealth of the old (Catholic) Church.</a:t>
            </a:r>
          </a:p>
          <a:p>
            <a:r>
              <a:rPr lang="en-US" sz="3200" dirty="0"/>
              <a:t>Such was Knox’s dream. But it never ended up happening. </a:t>
            </a:r>
          </a:p>
          <a:p>
            <a:r>
              <a:rPr lang="en-US" sz="3200" dirty="0"/>
              <a:t>The democratic tone of the First Book of Discipline made the nobility uneasy, and most of them preferred to seize the old Church’s assets for </a:t>
            </a:r>
            <a:r>
              <a:rPr lang="en-US" sz="3200" b="1" i="1" dirty="0"/>
              <a:t>themselves</a:t>
            </a:r>
            <a:r>
              <a:rPr lang="en-US" sz="3200" dirty="0"/>
              <a:t> rather than for Knox’s utopian program.</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339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https://www.artwarefineart.com/gallery/john-knox-preaching-lords-congregation-parish-church-st-andrews-10th-june-1559</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6737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Mary Queen of Scotts Returns</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73777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Mary Queen of Scotts Returns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In the midst of such struggles, the nobles decided to invite Mary Stuart (aka Mary Queen of Scotts) to return to Scotland and claim the throne she had inherited from her father (James V). </a:t>
            </a:r>
          </a:p>
          <a:p>
            <a:r>
              <a:rPr lang="en-US" dirty="0"/>
              <a:t>Mary had hoped to remain in France as queen of </a:t>
            </a:r>
            <a:r>
              <a:rPr lang="en-US" b="1" i="1" dirty="0"/>
              <a:t>that</a:t>
            </a:r>
            <a:r>
              <a:rPr lang="en-US" dirty="0"/>
              <a:t> country, but the death of her husband had deprived her of that honor, and therefore she agreed to the Scottish request. </a:t>
            </a:r>
          </a:p>
          <a:p>
            <a:r>
              <a:rPr lang="en-US" dirty="0"/>
              <a:t>She arrived in Scotland in 1561. </a:t>
            </a:r>
          </a:p>
          <a:p>
            <a:r>
              <a:rPr lang="en-US" dirty="0"/>
              <a:t>Although she had never been popular, at first she was content to follow the advice of her illegitimate half-brother James Stuart, earl of Moray, a Protestant leader who prevented her from immediately alienating the other Protestant lords.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252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Mary Queen of Scotts Returns</a:t>
            </a:r>
            <a:endParaRPr lang="en-US" sz="3600" i="1" dirty="0">
              <a:latin typeface="+mn-lt"/>
            </a:endParaRPr>
          </a:p>
        </p:txBody>
      </p:sp>
      <p:sp>
        <p:nvSpPr>
          <p:cNvPr id="8" name="Content Placeholder 7"/>
          <p:cNvSpPr>
            <a:spLocks noGrp="1"/>
          </p:cNvSpPr>
          <p:nvPr>
            <p:ph idx="1"/>
          </p:nvPr>
        </p:nvSpPr>
        <p:spPr>
          <a:xfrm>
            <a:off x="457200" y="762000"/>
            <a:ext cx="8229600" cy="5562600"/>
          </a:xfrm>
        </p:spPr>
        <p:txBody>
          <a:bodyPr>
            <a:normAutofit fontScale="92500" lnSpcReduction="20000"/>
          </a:bodyPr>
          <a:lstStyle/>
          <a:p>
            <a:r>
              <a:rPr lang="en-US" dirty="0"/>
              <a:t>Mary was young, beautiful, charming, spirited, highly intelligent, well educated in the learning of the French Renaissance.</a:t>
            </a:r>
            <a:r>
              <a:rPr lang="en-US" baseline="30000" dirty="0">
                <a:solidFill>
                  <a:prstClr val="black"/>
                </a:solidFill>
              </a:rPr>
              <a:t> 1</a:t>
            </a:r>
            <a:r>
              <a:rPr lang="en-US" dirty="0"/>
              <a:t> </a:t>
            </a:r>
          </a:p>
          <a:p>
            <a:r>
              <a:rPr lang="en-US" dirty="0"/>
              <a:t>These qualities won her widespread popularity, and few men (even devout Protestant men) could resist her attractions, with the notable exception of John Knox who viewed her simply and exclusively as an enemy of the Reformation.</a:t>
            </a:r>
            <a:r>
              <a:rPr lang="en-US" baseline="30000" dirty="0">
                <a:solidFill>
                  <a:prstClr val="black"/>
                </a:solidFill>
              </a:rPr>
              <a:t> 1</a:t>
            </a:r>
            <a:r>
              <a:rPr lang="en-US" dirty="0"/>
              <a:t> </a:t>
            </a:r>
          </a:p>
          <a:p>
            <a:r>
              <a:rPr lang="en-US" dirty="0"/>
              <a:t>From the time of her arrival, Mary insisted on having mass celebrated in her private chapel, and the fiery reformer began preaching against the “idolatry” of the “new Jezebel.”</a:t>
            </a:r>
            <a:r>
              <a:rPr lang="en-US" baseline="30000" dirty="0">
                <a:solidFill>
                  <a:prstClr val="black"/>
                </a:solidFill>
              </a:rPr>
              <a:t> 2</a:t>
            </a:r>
            <a:r>
              <a:rPr lang="en-US" dirty="0"/>
              <a:t> </a:t>
            </a:r>
          </a:p>
          <a:p>
            <a:r>
              <a:rPr lang="en-US" dirty="0"/>
              <a:t>But in the end, Mary Stuart caused her own downfall.</a:t>
            </a:r>
            <a:r>
              <a:rPr lang="en-US" baseline="30000" dirty="0">
                <a:solidFill>
                  <a:prstClr val="black"/>
                </a:solidFill>
              </a:rPr>
              <a:t> 2</a:t>
            </a:r>
            <a:r>
              <a:rPr lang="en-US" dirty="0"/>
              <a:t> </a:t>
            </a:r>
          </a:p>
          <a:p>
            <a:r>
              <a:rPr lang="en-US" dirty="0"/>
              <a:t>She had always dreamed of sitting on the throne of England, and in pursuit of that dream she lost first her own throne and then her life.</a:t>
            </a:r>
            <a:r>
              <a:rPr lang="en-US" baseline="30000" dirty="0">
                <a:solidFill>
                  <a:prstClr val="black"/>
                </a:solidFill>
              </a:rPr>
              <a:t> 2</a:t>
            </a:r>
            <a:r>
              <a:rPr lang="en-US" dirty="0"/>
              <a:t> </a:t>
            </a:r>
          </a:p>
        </p:txBody>
      </p:sp>
      <p:sp>
        <p:nvSpPr>
          <p:cNvPr id="5" name="TextBox 4"/>
          <p:cNvSpPr txBox="1"/>
          <p:nvPr/>
        </p:nvSpPr>
        <p:spPr>
          <a:xfrm>
            <a:off x="446743" y="6251654"/>
            <a:ext cx="8701268" cy="584775"/>
          </a:xfrm>
          <a:prstGeom prst="rect">
            <a:avLst/>
          </a:prstGeom>
          <a:noFill/>
        </p:spPr>
        <p:txBody>
          <a:bodyPr wrap="square" rtlCol="0">
            <a:spAutoFit/>
          </a:bodyPr>
          <a:lstStyle/>
          <a:p>
            <a:pPr>
              <a:defRPr/>
            </a:pPr>
            <a:r>
              <a:rPr lang="en-US" sz="1600" baseline="30000" dirty="0">
                <a:solidFill>
                  <a:prstClr val="black"/>
                </a:solidFill>
              </a:rPr>
              <a:t>1</a:t>
            </a:r>
            <a:r>
              <a:rPr lang="en-US" sz="1600" dirty="0">
                <a:solidFill>
                  <a:prstClr val="black"/>
                </a:solidFill>
              </a:rPr>
              <a:t> Needham, Nick. 2,000 Years of Christ's Power Vol. 3: Renaissance and Reformation</a:t>
            </a:r>
            <a:endParaRPr lang="en-US" sz="900" dirty="0">
              <a:solidFill>
                <a:prstClr val="black"/>
              </a:solidFill>
            </a:endParaRPr>
          </a:p>
          <a:p>
            <a:pPr>
              <a:defRPr/>
            </a:pPr>
            <a:r>
              <a:rPr lang="en-US" sz="1600" baseline="30000" dirty="0">
                <a:solidFill>
                  <a:prstClr val="black"/>
                </a:solidFill>
              </a:rPr>
              <a:t>2</a:t>
            </a:r>
            <a:r>
              <a:rPr lang="en-US" sz="1600" dirty="0">
                <a:solidFill>
                  <a:prstClr val="black"/>
                </a:solidFill>
              </a:rPr>
              <a:t> González, Justo L. . The Story of Christianity: Volume 2: The Reformation to the Present Day</a:t>
            </a:r>
          </a:p>
        </p:txBody>
      </p:sp>
    </p:spTree>
    <p:extLst>
      <p:ext uri="{BB962C8B-B14F-4D97-AF65-F5344CB8AC3E}">
        <p14:creationId xmlns:p14="http://schemas.microsoft.com/office/powerpoint/2010/main" val="461925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Mary Queen of Scotts Returns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In order to strengthen her claim to the English throne, she married her cousin Henry Stuart, Lord Darnley, who also had a distant claim to it. </a:t>
            </a:r>
          </a:p>
          <a:p>
            <a:r>
              <a:rPr lang="en-US" dirty="0"/>
              <a:t>Moray objected to this marriage and to Mary’s agreement with Spain to uproot Protestantism in her own country, and when his objections went unheeded he rebelled. </a:t>
            </a:r>
          </a:p>
          <a:p>
            <a:r>
              <a:rPr lang="en-US" dirty="0"/>
              <a:t>Mary then called upon James Hepburn, Lord Bothwell, an able military leader who defeated Moray and forced him to seek refuge in London. </a:t>
            </a:r>
          </a:p>
          <a:p>
            <a:r>
              <a:rPr lang="en-US" dirty="0"/>
              <a:t>Encouraged by this victory, Mary declared that she would soon sit on the throne in London.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0821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9F0E3-AFDD-4187-8639-C8A0AE93AC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0" y="1295400"/>
            <a:ext cx="8900055" cy="4038600"/>
          </a:xfrm>
          <a:prstGeom prst="rect">
            <a:avLst/>
          </a:prstGeom>
        </p:spPr>
      </p:pic>
      <p:sp>
        <p:nvSpPr>
          <p:cNvPr id="4" name="TextBox 3">
            <a:extLst>
              <a:ext uri="{FF2B5EF4-FFF2-40B4-BE49-F238E27FC236}">
                <a16:creationId xmlns:a16="http://schemas.microsoft.com/office/drawing/2014/main" id="{46ECBA7C-859B-4C88-B239-3E733DDB0B96}"/>
              </a:ext>
            </a:extLst>
          </p:cNvPr>
          <p:cNvSpPr txBox="1"/>
          <p:nvPr/>
        </p:nvSpPr>
        <p:spPr>
          <a:xfrm>
            <a:off x="29761" y="6553200"/>
            <a:ext cx="8901337" cy="307777"/>
          </a:xfrm>
          <a:prstGeom prst="rect">
            <a:avLst/>
          </a:prstGeom>
          <a:noFill/>
        </p:spPr>
        <p:txBody>
          <a:bodyPr wrap="square">
            <a:spAutoFit/>
          </a:bodyPr>
          <a:lstStyle/>
          <a:p>
            <a:r>
              <a:rPr lang="en-US" sz="1400" dirty="0">
                <a:hlinkClick r:id="rId3"/>
              </a:rPr>
              <a:t>https://www.wikiwand.com/en/House_of_Tudor</a:t>
            </a:r>
            <a:r>
              <a:rPr lang="en-US" sz="1400" dirty="0"/>
              <a:t> </a:t>
            </a:r>
          </a:p>
        </p:txBody>
      </p:sp>
      <p:sp>
        <p:nvSpPr>
          <p:cNvPr id="2" name="TextBox 1">
            <a:extLst>
              <a:ext uri="{FF2B5EF4-FFF2-40B4-BE49-F238E27FC236}">
                <a16:creationId xmlns:a16="http://schemas.microsoft.com/office/drawing/2014/main" id="{D675AB92-CB90-4CAD-B11B-54E3567BD2DE}"/>
              </a:ext>
            </a:extLst>
          </p:cNvPr>
          <p:cNvSpPr txBox="1"/>
          <p:nvPr/>
        </p:nvSpPr>
        <p:spPr>
          <a:xfrm>
            <a:off x="2477957" y="99093"/>
            <a:ext cx="4075668" cy="830997"/>
          </a:xfrm>
          <a:prstGeom prst="rect">
            <a:avLst/>
          </a:prstGeom>
          <a:noFill/>
        </p:spPr>
        <p:txBody>
          <a:bodyPr wrap="none" rtlCol="0">
            <a:spAutoFit/>
          </a:bodyPr>
          <a:lstStyle/>
          <a:p>
            <a:r>
              <a:rPr lang="en-US" sz="4800" b="1" dirty="0"/>
              <a:t>House of Tudor</a:t>
            </a:r>
          </a:p>
        </p:txBody>
      </p:sp>
      <p:grpSp>
        <p:nvGrpSpPr>
          <p:cNvPr id="7" name="Group 6">
            <a:extLst>
              <a:ext uri="{FF2B5EF4-FFF2-40B4-BE49-F238E27FC236}">
                <a16:creationId xmlns:a16="http://schemas.microsoft.com/office/drawing/2014/main" id="{27FBE7C4-EEA0-4788-A9D2-FB550D863351}"/>
              </a:ext>
            </a:extLst>
          </p:cNvPr>
          <p:cNvGrpSpPr/>
          <p:nvPr/>
        </p:nvGrpSpPr>
        <p:grpSpPr>
          <a:xfrm>
            <a:off x="142775" y="762000"/>
            <a:ext cx="8925025" cy="5791201"/>
            <a:chOff x="142775" y="762000"/>
            <a:chExt cx="8925025" cy="5791201"/>
          </a:xfrm>
        </p:grpSpPr>
        <p:sp>
          <p:nvSpPr>
            <p:cNvPr id="6" name="Rectangle 5">
              <a:extLst>
                <a:ext uri="{FF2B5EF4-FFF2-40B4-BE49-F238E27FC236}">
                  <a16:creationId xmlns:a16="http://schemas.microsoft.com/office/drawing/2014/main" id="{FB83639C-C541-443E-8669-8B12F7D32819}"/>
                </a:ext>
              </a:extLst>
            </p:cNvPr>
            <p:cNvSpPr/>
            <p:nvPr/>
          </p:nvSpPr>
          <p:spPr>
            <a:xfrm>
              <a:off x="142775" y="762000"/>
              <a:ext cx="8925025" cy="518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4E7EFB4-AEE8-431C-A17B-6836A1DBC26E}"/>
                </a:ext>
              </a:extLst>
            </p:cNvPr>
            <p:cNvPicPr>
              <a:picLocks noChangeAspect="1"/>
            </p:cNvPicPr>
            <p:nvPr/>
          </p:nvPicPr>
          <p:blipFill>
            <a:blip r:embed="rId4"/>
            <a:stretch>
              <a:fillRect/>
            </a:stretch>
          </p:blipFill>
          <p:spPr>
            <a:xfrm>
              <a:off x="2159820" y="878079"/>
              <a:ext cx="4711942" cy="5675122"/>
            </a:xfrm>
            <a:prstGeom prst="rect">
              <a:avLst/>
            </a:prstGeom>
          </p:spPr>
        </p:pic>
      </p:grpSp>
    </p:spTree>
    <p:extLst>
      <p:ext uri="{BB962C8B-B14F-4D97-AF65-F5344CB8AC3E}">
        <p14:creationId xmlns:p14="http://schemas.microsoft.com/office/powerpoint/2010/main" val="382303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Mary Queen of Scotts Returns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Having lost Moray’s counsel, Mary’s policies became increasingly unwise. </a:t>
            </a:r>
          </a:p>
          <a:p>
            <a:r>
              <a:rPr lang="en-US" dirty="0"/>
              <a:t>She decided that she had made a mistake in marrying Darnley, and let her feelings be known to Bothwell and others. </a:t>
            </a:r>
          </a:p>
          <a:p>
            <a:r>
              <a:rPr lang="en-US" dirty="0"/>
              <a:t>Shortly thereafter, Darnley was murdered, and the main suspect was Bothwell. </a:t>
            </a:r>
          </a:p>
          <a:p>
            <a:r>
              <a:rPr lang="en-US" dirty="0"/>
              <a:t>Bothwell was </a:t>
            </a:r>
            <a:r>
              <a:rPr lang="en-US" b="1" i="1" dirty="0"/>
              <a:t>legally</a:t>
            </a:r>
            <a:r>
              <a:rPr lang="en-US" dirty="0"/>
              <a:t> exonerated in a trial in which no witnesses for the prosecution were allowed. </a:t>
            </a:r>
          </a:p>
          <a:p>
            <a:r>
              <a:rPr lang="en-US" dirty="0"/>
              <a:t>But this did little to allay suspicion, particularly since Mary </a:t>
            </a:r>
            <a:r>
              <a:rPr lang="en-US" b="1" i="1" dirty="0"/>
              <a:t>married</a:t>
            </a:r>
            <a:r>
              <a:rPr lang="en-US" dirty="0"/>
              <a:t> Bothwell a few months later.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0529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Mary Queen of Scotts Returns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The Scottish lords hated Bothwell, and they soon rebelled. </a:t>
            </a:r>
          </a:p>
          <a:p>
            <a:r>
              <a:rPr lang="en-US" dirty="0"/>
              <a:t>When the queen sought to quell the rebellion, she discovered that her troops were not willing to support her cause, and she found herself in the hands of the lords. </a:t>
            </a:r>
          </a:p>
          <a:p>
            <a:r>
              <a:rPr lang="en-US" dirty="0"/>
              <a:t>They convinced her that they had proof of her participation in Darnley’s death, and gave her the choice of either abdicating or being tried for murder. </a:t>
            </a:r>
          </a:p>
          <a:p>
            <a:r>
              <a:rPr lang="en-US" dirty="0"/>
              <a:t>She abdicated in favor of her one-year-old son James VI, whom she had had with Darnley, and Moray returned from England as to serve as </a:t>
            </a:r>
            <a:r>
              <a:rPr lang="en-US" b="1" i="1" dirty="0"/>
              <a:t>regent</a:t>
            </a:r>
            <a:r>
              <a:rPr lang="en-US" dirty="0"/>
              <a:t> of Scotland. </a:t>
            </a:r>
          </a:p>
          <a:p>
            <a:r>
              <a:rPr lang="en-US" dirty="0"/>
              <a:t>Mary managed to escape and raise an army in support of her cause. But she was defeated by Moray’s troops, and her only recourse was to flee to England and seek refuge under her hated cousin Elizabeth.</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5058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Mary Queen of Scotts Returns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Romantic imagination has woven many a tale around Mary’s captivity and death, making her a martyr in the hands of a cruel and ambitious cousin. </a:t>
            </a:r>
          </a:p>
          <a:p>
            <a:r>
              <a:rPr lang="en-US" dirty="0"/>
              <a:t>The truth is that Elizabeth received her with greater courtesy than could be expected for someone who had so long declared her illegitimate in an effort to take possession of her crown. </a:t>
            </a:r>
          </a:p>
          <a:p>
            <a:r>
              <a:rPr lang="en-US" dirty="0"/>
              <a:t>Although she was a prisoner in the sense that she was not allowed to leave the castle of her residence, there were strict orders that she should be treated as a queen, and she was allowed to choose her own body of thirty servants.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0219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What country on the continent had Scotland traditionally looked to for support in it’s fights against England?</a:t>
            </a:r>
          </a:p>
          <a:p>
            <a:pPr lvl="1"/>
            <a:r>
              <a:rPr lang="en-US" dirty="0"/>
              <a:t>France</a:t>
            </a:r>
          </a:p>
          <a:p>
            <a:r>
              <a:rPr lang="en-US" dirty="0"/>
              <a:t>What name was given to those who supported this traditional policy? What name was given to those who favored looking to England for support?</a:t>
            </a:r>
          </a:p>
          <a:p>
            <a:pPr lvl="1"/>
            <a:r>
              <a:rPr lang="en-US" dirty="0"/>
              <a:t>Francophiles</a:t>
            </a:r>
          </a:p>
          <a:p>
            <a:pPr lvl="1"/>
            <a:r>
              <a:rPr lang="en-US" dirty="0"/>
              <a:t>Anglophiles</a:t>
            </a:r>
          </a:p>
          <a:p>
            <a:r>
              <a:rPr lang="en-US" dirty="0"/>
              <a:t>What great reformer had the relationship to Scotland that Luther had to Germany and Calvin had to Geneva?</a:t>
            </a:r>
          </a:p>
          <a:p>
            <a:pPr lvl="1"/>
            <a:r>
              <a:rPr lang="en-US" dirty="0"/>
              <a:t>John Knox</a:t>
            </a:r>
          </a:p>
          <a:p>
            <a:r>
              <a:rPr lang="en-US" dirty="0"/>
              <a:t>What eventually happened to John Knox after he joined a group of Protestants holed up in St. Andrews Cathedral?</a:t>
            </a:r>
          </a:p>
          <a:p>
            <a:pPr lvl="1"/>
            <a:r>
              <a:rPr lang="en-US" dirty="0"/>
              <a:t>He was captured by the French and sold as a galley slave.</a:t>
            </a:r>
          </a:p>
          <a:p>
            <a:pPr lvl="1"/>
            <a:r>
              <a:rPr lang="en-US" dirty="0"/>
              <a:t>Later he was released and served as a pastor first in England and then Geneva</a:t>
            </a:r>
          </a:p>
          <a:p>
            <a:pPr lvl="2"/>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35597725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Mary Queen of Scotts Returns</a:t>
            </a:r>
            <a:endParaRPr lang="en-US" sz="3600" i="1" dirty="0">
              <a:latin typeface="+mn-lt"/>
            </a:endParaRPr>
          </a:p>
        </p:txBody>
      </p:sp>
      <p:sp>
        <p:nvSpPr>
          <p:cNvPr id="8" name="Content Placeholder 7"/>
          <p:cNvSpPr>
            <a:spLocks noGrp="1"/>
          </p:cNvSpPr>
          <p:nvPr>
            <p:ph idx="1"/>
          </p:nvPr>
        </p:nvSpPr>
        <p:spPr>
          <a:xfrm>
            <a:off x="457200" y="762000"/>
            <a:ext cx="8229600" cy="5468224"/>
          </a:xfrm>
        </p:spPr>
        <p:txBody>
          <a:bodyPr>
            <a:normAutofit/>
          </a:bodyPr>
          <a:lstStyle/>
          <a:p>
            <a:r>
              <a:rPr lang="en-US" dirty="0"/>
              <a:t>But even in prison Mary was a danger to Elizabeth; one Roman Catholic plot after another was formed to topple Elizabeth and replace her with Mary.</a:t>
            </a:r>
            <a:r>
              <a:rPr lang="en-US" sz="2800" baseline="30000" dirty="0">
                <a:solidFill>
                  <a:prstClr val="black"/>
                </a:solidFill>
              </a:rPr>
              <a:t> 1</a:t>
            </a:r>
            <a:r>
              <a:rPr lang="en-US" dirty="0"/>
              <a:t> </a:t>
            </a:r>
          </a:p>
          <a:p>
            <a:r>
              <a:rPr lang="en-US" dirty="0"/>
              <a:t>When a plot was exposed, in which Mary was implicated in a conspiracy to assassinate Elizabeth, the English queen’s patience was at an end.</a:t>
            </a:r>
            <a:r>
              <a:rPr lang="en-US" sz="2800" baseline="30000" dirty="0">
                <a:solidFill>
                  <a:prstClr val="black"/>
                </a:solidFill>
              </a:rPr>
              <a:t> 1</a:t>
            </a:r>
            <a:r>
              <a:rPr lang="en-US" dirty="0"/>
              <a:t> </a:t>
            </a:r>
          </a:p>
          <a:p>
            <a:r>
              <a:rPr lang="en-US" dirty="0"/>
              <a:t>So on February 8, 1587, Mary was beheaded for treason.</a:t>
            </a:r>
            <a:r>
              <a:rPr lang="en-US" sz="2800" baseline="30000" dirty="0">
                <a:solidFill>
                  <a:prstClr val="black"/>
                </a:solidFill>
              </a:rPr>
              <a:t> 2</a:t>
            </a:r>
          </a:p>
        </p:txBody>
      </p:sp>
      <p:sp>
        <p:nvSpPr>
          <p:cNvPr id="5" name="TextBox 4"/>
          <p:cNvSpPr txBox="1"/>
          <p:nvPr/>
        </p:nvSpPr>
        <p:spPr>
          <a:xfrm>
            <a:off x="457776" y="6230224"/>
            <a:ext cx="87012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30000" dirty="0">
                <a:solidFill>
                  <a:prstClr val="black"/>
                </a:solidFill>
              </a:rPr>
              <a:t>1 </a:t>
            </a:r>
            <a:r>
              <a:rPr lang="en-US" sz="1600" dirty="0">
                <a:solidFill>
                  <a:prstClr val="black"/>
                </a:solidFill>
              </a:rPr>
              <a:t>Needham, Nick. 2,000 Years of Christ's Power Vol. 3: Renaissance and Reformation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30000" dirty="0">
                <a:solidFill>
                  <a:prstClr val="black"/>
                </a:solidFill>
              </a:rPr>
              <a:t>2 </a:t>
            </a:r>
            <a:r>
              <a:rPr lang="en-US" sz="1600" dirty="0">
                <a:solidFill>
                  <a:prstClr val="black"/>
                </a:solidFill>
                <a:hlinkClick r:id="rId4"/>
              </a:rPr>
              <a:t>https://www.history.com/this-day-in-history/mary-queen-of-scots-beheaded</a:t>
            </a:r>
            <a:r>
              <a:rPr lang="en-US" sz="1600" dirty="0">
                <a:solidFill>
                  <a:prstClr val="black"/>
                </a:solidFill>
              </a:rPr>
              <a:t> </a:t>
            </a:r>
          </a:p>
        </p:txBody>
      </p:sp>
    </p:spTree>
    <p:extLst>
      <p:ext uri="{BB962C8B-B14F-4D97-AF65-F5344CB8AC3E}">
        <p14:creationId xmlns:p14="http://schemas.microsoft.com/office/powerpoint/2010/main" val="2081012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Mary Queen of Scotts Returns</a:t>
            </a:r>
            <a:endParaRPr lang="en-US" sz="3600" i="1" dirty="0">
              <a:latin typeface="+mn-lt"/>
            </a:endParaRPr>
          </a:p>
        </p:txBody>
      </p:sp>
      <p:sp>
        <p:nvSpPr>
          <p:cNvPr id="8" name="Content Placeholder 7"/>
          <p:cNvSpPr>
            <a:spLocks noGrp="1"/>
          </p:cNvSpPr>
          <p:nvPr>
            <p:ph idx="1"/>
          </p:nvPr>
        </p:nvSpPr>
        <p:spPr>
          <a:xfrm>
            <a:off x="457200" y="762000"/>
            <a:ext cx="8229600" cy="5481633"/>
          </a:xfrm>
        </p:spPr>
        <p:txBody>
          <a:bodyPr>
            <a:normAutofit fontScale="92500" lnSpcReduction="20000"/>
          </a:bodyPr>
          <a:lstStyle/>
          <a:p>
            <a:r>
              <a:rPr lang="en-US" dirty="0"/>
              <a:t>In Scotland, Mary’s exile did not put an end to disputes among the various parties.</a:t>
            </a:r>
            <a:r>
              <a:rPr lang="en-US" sz="2800" baseline="30000" dirty="0">
                <a:solidFill>
                  <a:prstClr val="black"/>
                </a:solidFill>
              </a:rPr>
              <a:t> 1</a:t>
            </a:r>
            <a:r>
              <a:rPr lang="en-US" dirty="0"/>
              <a:t> </a:t>
            </a:r>
          </a:p>
          <a:p>
            <a:r>
              <a:rPr lang="en-US" dirty="0"/>
              <a:t>Eventually the King’s Party, led by the earl of Morton, triumphed in the civil war.</a:t>
            </a:r>
            <a:r>
              <a:rPr lang="en-US" sz="2800" baseline="30000" dirty="0">
                <a:solidFill>
                  <a:prstClr val="black"/>
                </a:solidFill>
              </a:rPr>
              <a:t> 2</a:t>
            </a:r>
            <a:r>
              <a:rPr lang="en-US" dirty="0"/>
              <a:t> </a:t>
            </a:r>
          </a:p>
          <a:p>
            <a:r>
              <a:rPr lang="en-US" dirty="0"/>
              <a:t>From then until 1580 Morton ruled Scotland with a strong hand; peace and Protestantism were secure under his government.</a:t>
            </a:r>
            <a:r>
              <a:rPr lang="en-US" sz="2800" baseline="30000" dirty="0">
                <a:solidFill>
                  <a:prstClr val="black"/>
                </a:solidFill>
              </a:rPr>
              <a:t> 2</a:t>
            </a:r>
            <a:endParaRPr lang="en-US" dirty="0"/>
          </a:p>
          <a:p>
            <a:r>
              <a:rPr lang="en-US" dirty="0"/>
              <a:t>Knox himself was by now a very sick man, having suffered a stroke, and he no longer preached with the power that had once dazzled a nation. </a:t>
            </a:r>
          </a:p>
          <a:p>
            <a:r>
              <a:rPr lang="en-US" dirty="0"/>
              <a:t>He died on November 24, 1572 and was buried in the churchyard of St Giles Kirk.</a:t>
            </a:r>
            <a:r>
              <a:rPr lang="en-US" sz="2800" baseline="30000" dirty="0">
                <a:solidFill>
                  <a:prstClr val="black"/>
                </a:solidFill>
              </a:rPr>
              <a:t> 2</a:t>
            </a:r>
            <a:r>
              <a:rPr lang="en-US" dirty="0"/>
              <a:t> </a:t>
            </a:r>
          </a:p>
          <a:p>
            <a:r>
              <a:rPr lang="en-US" dirty="0"/>
              <a:t>Morton’s epitaph, spoken at the funeral, was fitting: “There lies one who neither feared nor flattered any flesh.”</a:t>
            </a:r>
            <a:r>
              <a:rPr lang="en-US" sz="2800" baseline="30000" dirty="0">
                <a:solidFill>
                  <a:prstClr val="black"/>
                </a:solidFill>
              </a:rPr>
              <a:t> 2</a:t>
            </a:r>
            <a:endParaRPr lang="en-US" dirty="0"/>
          </a:p>
        </p:txBody>
      </p:sp>
      <p:sp>
        <p:nvSpPr>
          <p:cNvPr id="5" name="TextBox 4"/>
          <p:cNvSpPr txBox="1"/>
          <p:nvPr/>
        </p:nvSpPr>
        <p:spPr>
          <a:xfrm>
            <a:off x="442732" y="6243633"/>
            <a:ext cx="8701268" cy="584775"/>
          </a:xfrm>
          <a:prstGeom prst="rect">
            <a:avLst/>
          </a:prstGeom>
          <a:noFill/>
        </p:spPr>
        <p:txBody>
          <a:bodyPr wrap="square" rtlCol="0">
            <a:spAutoFit/>
          </a:bodyPr>
          <a:lstStyle/>
          <a:p>
            <a:pPr>
              <a:defRPr/>
            </a:pPr>
            <a:r>
              <a:rPr lang="en-US" sz="1600" baseline="30000" dirty="0">
                <a:solidFill>
                  <a:prstClr val="black"/>
                </a:solidFill>
              </a:rPr>
              <a:t>1</a:t>
            </a:r>
            <a:r>
              <a:rPr lang="en-US" sz="1600" dirty="0">
                <a:solidFill>
                  <a:prstClr val="black"/>
                </a:solidFill>
              </a:rPr>
              <a:t> González, Justo L. . The Story of Christianity: Volume 2: The Reformation to the Present Day</a:t>
            </a:r>
          </a:p>
          <a:p>
            <a:pPr>
              <a:defRPr/>
            </a:pPr>
            <a:r>
              <a:rPr lang="en-US" sz="1600" baseline="30000" dirty="0">
                <a:solidFill>
                  <a:prstClr val="black"/>
                </a:solidFill>
              </a:rPr>
              <a:t>2</a:t>
            </a:r>
            <a:r>
              <a:rPr lang="en-US" sz="1600" dirty="0">
                <a:solidFill>
                  <a:prstClr val="black"/>
                </a:solidFill>
              </a:rPr>
              <a:t> Needham, Nick. 2,000 Years of Christ's Power Vol. 3: Renaissance and Reformation</a:t>
            </a:r>
            <a:endParaRPr lang="en-US" sz="900" dirty="0">
              <a:solidFill>
                <a:prstClr val="black"/>
              </a:solidFill>
            </a:endParaRPr>
          </a:p>
        </p:txBody>
      </p:sp>
      <p:pic>
        <p:nvPicPr>
          <p:cNvPr id="4" name="Picture 3">
            <a:extLst>
              <a:ext uri="{FF2B5EF4-FFF2-40B4-BE49-F238E27FC236}">
                <a16:creationId xmlns:a16="http://schemas.microsoft.com/office/drawing/2014/main" id="{BD9D42A2-ABC4-45F1-9680-BE541F055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762000"/>
            <a:ext cx="5257800" cy="3505200"/>
          </a:xfrm>
          <a:prstGeom prst="rect">
            <a:avLst/>
          </a:prstGeom>
        </p:spPr>
      </p:pic>
    </p:spTree>
    <p:extLst>
      <p:ext uri="{BB962C8B-B14F-4D97-AF65-F5344CB8AC3E}">
        <p14:creationId xmlns:p14="http://schemas.microsoft.com/office/powerpoint/2010/main" val="61747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Mary Queen of Scotts Returns</a:t>
            </a:r>
            <a:endParaRPr lang="en-US" sz="3600" i="1" dirty="0">
              <a:latin typeface="+mn-lt"/>
            </a:endParaRPr>
          </a:p>
        </p:txBody>
      </p:sp>
      <p:sp>
        <p:nvSpPr>
          <p:cNvPr id="8" name="Content Placeholder 7"/>
          <p:cNvSpPr>
            <a:spLocks noGrp="1"/>
          </p:cNvSpPr>
          <p:nvPr>
            <p:ph idx="1"/>
          </p:nvPr>
        </p:nvSpPr>
        <p:spPr>
          <a:xfrm>
            <a:off x="457200" y="762000"/>
            <a:ext cx="8229600" cy="5481633"/>
          </a:xfrm>
        </p:spPr>
        <p:txBody>
          <a:bodyPr>
            <a:normAutofit/>
          </a:bodyPr>
          <a:lstStyle/>
          <a:p>
            <a:r>
              <a:rPr lang="en-US" dirty="0"/>
              <a:t>Mary’s son, James was anointed King of Scots at the age of thirteen months on July 29, 1567.</a:t>
            </a:r>
            <a:r>
              <a:rPr lang="en-US" sz="2800" baseline="30000" dirty="0">
                <a:solidFill>
                  <a:prstClr val="black"/>
                </a:solidFill>
              </a:rPr>
              <a:t>  </a:t>
            </a:r>
            <a:r>
              <a:rPr lang="en-US" dirty="0"/>
              <a:t>The sermon at the coronation was preached by John Knox.</a:t>
            </a:r>
            <a:r>
              <a:rPr lang="en-US" sz="2800" baseline="30000" dirty="0">
                <a:solidFill>
                  <a:prstClr val="black"/>
                </a:solidFill>
              </a:rPr>
              <a:t> 1</a:t>
            </a:r>
            <a:r>
              <a:rPr lang="en-US" dirty="0"/>
              <a:t> </a:t>
            </a:r>
          </a:p>
          <a:p>
            <a:r>
              <a:rPr lang="en-US" dirty="0"/>
              <a:t>James was put under the tutelage of George Buchanan, a Scottish writer and educator, who instilled in him a lifelong passion for literature and learning and sought to turn James into a God-fearing, Protestant king who accepted the limitations of monarchy. </a:t>
            </a:r>
            <a:r>
              <a:rPr lang="en-US" baseline="30000" dirty="0">
                <a:solidFill>
                  <a:prstClr val="black"/>
                </a:solidFill>
              </a:rPr>
              <a:t>1</a:t>
            </a:r>
          </a:p>
          <a:p>
            <a:r>
              <a:rPr lang="en-US" dirty="0"/>
              <a:t>Upon Queen Elizabeth’s death in 1603 he became king of England (James I), Scotland and Ireland.</a:t>
            </a:r>
            <a:r>
              <a:rPr lang="en-US" sz="2800" baseline="30000" dirty="0">
                <a:solidFill>
                  <a:prstClr val="black"/>
                </a:solidFill>
              </a:rPr>
              <a:t> 2</a:t>
            </a:r>
            <a:endParaRPr lang="en-US" dirty="0"/>
          </a:p>
        </p:txBody>
      </p:sp>
      <p:sp>
        <p:nvSpPr>
          <p:cNvPr id="5" name="TextBox 4"/>
          <p:cNvSpPr txBox="1"/>
          <p:nvPr/>
        </p:nvSpPr>
        <p:spPr>
          <a:xfrm>
            <a:off x="457200" y="6243633"/>
            <a:ext cx="87012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30000" dirty="0">
                <a:solidFill>
                  <a:prstClr val="black"/>
                </a:solidFill>
              </a:rPr>
              <a:t>1 </a:t>
            </a:r>
            <a:r>
              <a:rPr lang="en-US" sz="1600" dirty="0">
                <a:solidFill>
                  <a:prstClr val="black"/>
                </a:solidFill>
                <a:hlinkClick r:id="rId4"/>
              </a:rPr>
              <a:t>https://www.wikiwand.com/en/James_VI_and_I</a:t>
            </a:r>
            <a:endParaRPr lang="en-US" sz="16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30000" dirty="0">
                <a:solidFill>
                  <a:prstClr val="black"/>
                </a:solidFill>
              </a:rPr>
              <a:t>2 </a:t>
            </a:r>
            <a:r>
              <a:rPr lang="en-US" sz="1600" dirty="0">
                <a:solidFill>
                  <a:prstClr val="black"/>
                </a:solidFill>
                <a:hlinkClick r:id="rId5"/>
              </a:rPr>
              <a:t>https://www.history.com/this-day-in-history/mary-queen-of-scots-beheaded</a:t>
            </a:r>
            <a:r>
              <a:rPr lang="en-US" sz="1600" dirty="0">
                <a:solidFill>
                  <a:prstClr val="black"/>
                </a:solidFill>
              </a:rPr>
              <a:t>  </a:t>
            </a:r>
          </a:p>
        </p:txBody>
      </p:sp>
    </p:spTree>
    <p:extLst>
      <p:ext uri="{BB962C8B-B14F-4D97-AF65-F5344CB8AC3E}">
        <p14:creationId xmlns:p14="http://schemas.microsoft.com/office/powerpoint/2010/main" val="3683657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Mary Queen of Scotts Returns</a:t>
            </a:r>
            <a:endParaRPr lang="en-US" sz="3600" i="1" dirty="0">
              <a:latin typeface="+mn-lt"/>
            </a:endParaRPr>
          </a:p>
        </p:txBody>
      </p:sp>
      <p:sp>
        <p:nvSpPr>
          <p:cNvPr id="8" name="Content Placeholder 7"/>
          <p:cNvSpPr>
            <a:spLocks noGrp="1"/>
          </p:cNvSpPr>
          <p:nvPr>
            <p:ph idx="1"/>
          </p:nvPr>
        </p:nvSpPr>
        <p:spPr>
          <a:xfrm>
            <a:off x="457200" y="762000"/>
            <a:ext cx="8229600" cy="5481633"/>
          </a:xfrm>
        </p:spPr>
        <p:txBody>
          <a:bodyPr>
            <a:normAutofit fontScale="92500" lnSpcReduction="20000"/>
          </a:bodyPr>
          <a:lstStyle/>
          <a:p>
            <a:r>
              <a:rPr lang="en-US" dirty="0"/>
              <a:t>The triumph of Protestantism in Scotland through the Reformation Parliament had a profound impact both on Scottish identity and on Anglo-Scottish relationships. </a:t>
            </a:r>
          </a:p>
          <a:p>
            <a:r>
              <a:rPr lang="en-US" dirty="0"/>
              <a:t>Traditionally, England had been the “Old Enemy” of Scotland since the 13th century, and Scots had in some senses defined themselves as those who existed in this context of hostilities with the English. The Reformation changed all this. </a:t>
            </a:r>
          </a:p>
          <a:p>
            <a:r>
              <a:rPr lang="en-US" dirty="0"/>
              <a:t>The victory of the Protestant faith over Roman Catholicism in both England and Scotland – and with English help in Scotland – forged a new psychological bond between the two nations. </a:t>
            </a:r>
          </a:p>
          <a:p>
            <a:r>
              <a:rPr lang="en-US" dirty="0"/>
              <a:t>Not surprisingly, then, Protestant Scotland became a pro-English country. This helped pave the way for the union between their monarchies in 1603, and their parliaments in 1707</a:t>
            </a:r>
          </a:p>
        </p:txBody>
      </p:sp>
      <p:sp>
        <p:nvSpPr>
          <p:cNvPr id="5" name="TextBox 4"/>
          <p:cNvSpPr txBox="1"/>
          <p:nvPr/>
        </p:nvSpPr>
        <p:spPr>
          <a:xfrm>
            <a:off x="457200" y="6243633"/>
            <a:ext cx="87012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30000" dirty="0">
                <a:solidFill>
                  <a:prstClr val="black"/>
                </a:solidFill>
              </a:rPr>
              <a:t>1 </a:t>
            </a:r>
            <a:r>
              <a:rPr lang="en-US" sz="1600" dirty="0">
                <a:solidFill>
                  <a:prstClr val="black"/>
                </a:solidFill>
                <a:hlinkClick r:id="rId4"/>
              </a:rPr>
              <a:t>https://www.wikiwand.com/en/James_VI_and_I</a:t>
            </a:r>
            <a:endParaRPr lang="en-US" sz="16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30000" dirty="0">
                <a:solidFill>
                  <a:prstClr val="black"/>
                </a:solidFill>
              </a:rPr>
              <a:t>2 </a:t>
            </a:r>
            <a:r>
              <a:rPr lang="en-US" sz="1600" dirty="0">
                <a:solidFill>
                  <a:prstClr val="black"/>
                </a:solidFill>
                <a:hlinkClick r:id="rId5"/>
              </a:rPr>
              <a:t>https://www.history.com/this-day-in-history/mary-queen-of-scots-beheaded</a:t>
            </a:r>
            <a:r>
              <a:rPr lang="en-US" sz="1600" dirty="0">
                <a:solidFill>
                  <a:prstClr val="black"/>
                </a:solidFill>
              </a:rPr>
              <a:t>  </a:t>
            </a:r>
          </a:p>
        </p:txBody>
      </p:sp>
    </p:spTree>
    <p:extLst>
      <p:ext uri="{BB962C8B-B14F-4D97-AF65-F5344CB8AC3E}">
        <p14:creationId xmlns:p14="http://schemas.microsoft.com/office/powerpoint/2010/main" val="2775443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hlinkClick r:id="rId5"/>
              </a:rPr>
              <a:t>https://christianreformedink.wordpress.com/reformed-theology-2/ecclesiology/reformation-events/nine-things-you-should-know-about-the-council-of-trent/</a:t>
            </a:r>
            <a:r>
              <a:rPr kumimoji="0" lang="en-US" sz="10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673705"/>
          </a:xfrm>
          <a:noFill/>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The Catholic Counter-Reformation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464088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036813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a:t>John Knox showed great courage and conviction that did much to shape the history of Scotland in his day for good. Knox not only took a strong theological stance, but involved himself in the </a:t>
            </a:r>
            <a:r>
              <a:rPr lang="en-US" b="1" i="1" dirty="0"/>
              <a:t>politics</a:t>
            </a:r>
            <a:r>
              <a:rPr lang="en-US" dirty="0"/>
              <a:t> of his day where he preached and applied his theology. Do you see room for this kind of role on the part of preachers/ theologians in our present day? Explain.</a:t>
            </a:r>
          </a:p>
          <a:p>
            <a:r>
              <a:rPr lang="en-US" dirty="0"/>
              <a:t>Despite John Knox’s positive influence in the history of Scotland, he seems to have lost much of his luster in the eyes of modern Scotts, who built a parking lot over his grave site! Is this, perhaps, a good reminder to us, that what matters in history is not always how </a:t>
            </a:r>
            <a:r>
              <a:rPr lang="en-US" b="1" i="1" dirty="0"/>
              <a:t>succeeding generations</a:t>
            </a:r>
            <a:r>
              <a:rPr lang="en-US" dirty="0"/>
              <a:t> view us, but ultimately how </a:t>
            </a:r>
            <a:r>
              <a:rPr lang="en-US" b="1" i="1" dirty="0"/>
              <a:t>God</a:t>
            </a:r>
            <a:r>
              <a:rPr lang="en-US" dirty="0"/>
              <a:t> views us?</a:t>
            </a:r>
          </a:p>
          <a:p>
            <a:r>
              <a:rPr lang="en-US" dirty="0"/>
              <a:t>Do </a:t>
            </a:r>
            <a:r>
              <a:rPr lang="en-US" b="1" i="1" dirty="0"/>
              <a:t>you</a:t>
            </a:r>
            <a:r>
              <a:rPr lang="en-US" dirty="0"/>
              <a:t> have a topic or question that </a:t>
            </a:r>
            <a:r>
              <a:rPr lang="en-US" b="1" i="1" dirty="0"/>
              <a:t>you</a:t>
            </a:r>
            <a:r>
              <a:rPr lang="en-US" dirty="0"/>
              <a:t> would like to see us to discuss?</a:t>
            </a:r>
          </a:p>
        </p:txBody>
      </p:sp>
    </p:spTree>
    <p:extLst>
      <p:ext uri="{BB962C8B-B14F-4D97-AF65-F5344CB8AC3E}">
        <p14:creationId xmlns:p14="http://schemas.microsoft.com/office/powerpoint/2010/main" val="169823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https://www.artwarefineart.com/gallery/john-knox-preaching-lords-congregation-parish-church-st-andrews-10th-june-1559</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023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John Knox Returns to Scotland</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910075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John Knox Returns to Scotland</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John Knox returned to Scotland May, 1559 at the urgent request of its Protestant leaders. </a:t>
            </a:r>
          </a:p>
          <a:p>
            <a:r>
              <a:rPr lang="en-US" dirty="0"/>
              <a:t>But a lot had been happening in his native land since his departure for the French galleys in 1547.</a:t>
            </a:r>
          </a:p>
          <a:p>
            <a:r>
              <a:rPr lang="en-US" dirty="0"/>
              <a:t>Mary of Guise, widow of James V and the mother of the then twelve-year-old Queen Mary Stuart (aka  Mary Queen of Scotts), had assumed the regency of Scotland in 1554. </a:t>
            </a:r>
          </a:p>
          <a:p>
            <a:r>
              <a:rPr lang="en-US" dirty="0"/>
              <a:t>At first she was tolerant of Protestants, because she wanted to win them over to her anti-English, pro-French policy.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878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John Knox Returns to Scotland</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But there was growing resentment among many Scots at the way Scotland seemed to be becoming a mere French province, especially after young Mary Stuart was married to Prince Francis of France, the heir to the French throne, in April 1558. </a:t>
            </a:r>
          </a:p>
          <a:p>
            <a:r>
              <a:rPr lang="en-US" dirty="0"/>
              <a:t>This fear of French domination was especially strong among the Scottish </a:t>
            </a:r>
            <a:r>
              <a:rPr lang="en-US" b="1" i="1" dirty="0"/>
              <a:t>Protestants</a:t>
            </a:r>
            <a:r>
              <a:rPr lang="en-US" dirty="0"/>
              <a:t> because the government of France was </a:t>
            </a:r>
            <a:r>
              <a:rPr lang="en-US" b="1" i="1" dirty="0"/>
              <a:t>militantly Roman Catholic</a:t>
            </a:r>
            <a:r>
              <a:rPr lang="en-US" dirty="0"/>
              <a:t>.</a:t>
            </a:r>
          </a:p>
          <a:p>
            <a:r>
              <a:rPr lang="en-US" dirty="0"/>
              <a:t>Within this religious and political context, the Protestant members of the Scottish nobility became increasingly determined to secure a Protestant government for their country.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768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John Knox Returns to Scotland</a:t>
            </a:r>
            <a:endParaRPr lang="en-US" sz="3600" i="1" dirty="0">
              <a:latin typeface="+mn-lt"/>
            </a:endParaRPr>
          </a:p>
        </p:txBody>
      </p:sp>
      <p:sp>
        <p:nvSpPr>
          <p:cNvPr id="8" name="Content Placeholder 7"/>
          <p:cNvSpPr>
            <a:spLocks noGrp="1"/>
          </p:cNvSpPr>
          <p:nvPr>
            <p:ph idx="1"/>
          </p:nvPr>
        </p:nvSpPr>
        <p:spPr>
          <a:xfrm>
            <a:off x="457200" y="762000"/>
            <a:ext cx="8229600" cy="5410200"/>
          </a:xfrm>
        </p:spPr>
        <p:txBody>
          <a:bodyPr>
            <a:normAutofit lnSpcReduction="10000"/>
          </a:bodyPr>
          <a:lstStyle/>
          <a:p>
            <a:r>
              <a:rPr lang="en-US" dirty="0"/>
              <a:t>On December 3, 1557, the leaders of the Protestant nobility banded together by signing a covenant, in which they pledged themselves to renounce Roman Catholicism as “the Congregation of Satan”, and to promote their freedom to preach and practice according to their Protestant beliefs.</a:t>
            </a:r>
            <a:r>
              <a:rPr lang="en-US" sz="2800" baseline="30000" dirty="0">
                <a:solidFill>
                  <a:prstClr val="black"/>
                </a:solidFill>
              </a:rPr>
              <a:t> 1</a:t>
            </a:r>
            <a:r>
              <a:rPr lang="en-US" dirty="0"/>
              <a:t> </a:t>
            </a:r>
          </a:p>
          <a:p>
            <a:r>
              <a:rPr lang="en-US" dirty="0"/>
              <a:t>These Protestant nobles called themselves “</a:t>
            </a:r>
            <a:r>
              <a:rPr lang="en-US" i="1" dirty="0"/>
              <a:t>the Lords of the Congregation of Jesus Christ</a:t>
            </a:r>
            <a:r>
              <a:rPr lang="en-US" dirty="0"/>
              <a:t>”.</a:t>
            </a:r>
            <a:r>
              <a:rPr lang="en-US" sz="2800" baseline="30000" dirty="0">
                <a:solidFill>
                  <a:prstClr val="black"/>
                </a:solidFill>
              </a:rPr>
              <a:t> 1</a:t>
            </a:r>
            <a:r>
              <a:rPr lang="en-US" dirty="0"/>
              <a:t> </a:t>
            </a:r>
          </a:p>
          <a:p>
            <a:r>
              <a:rPr lang="en-US" dirty="0"/>
              <a:t>At first things did not go well for the Scottish Protestants.</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r>
              <a:rPr lang="en-US" dirty="0"/>
              <a:t> </a:t>
            </a:r>
          </a:p>
          <a:p>
            <a:r>
              <a:rPr lang="en-US" dirty="0"/>
              <a:t>Mary of Guise requested troops from France in order to crush the </a:t>
            </a:r>
            <a:r>
              <a:rPr lang="en-US" i="1" dirty="0"/>
              <a:t>Lords of the Congregation</a:t>
            </a:r>
            <a:r>
              <a:rPr lang="en-US" dirty="0"/>
              <a:t>.</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r>
              <a:rPr lang="en-US" dirty="0"/>
              <a:t> </a:t>
            </a:r>
          </a:p>
        </p:txBody>
      </p:sp>
      <p:sp>
        <p:nvSpPr>
          <p:cNvPr id="6" name="TextBox 5">
            <a:extLst>
              <a:ext uri="{FF2B5EF4-FFF2-40B4-BE49-F238E27FC236}">
                <a16:creationId xmlns:a16="http://schemas.microsoft.com/office/drawing/2014/main" id="{9D63647D-E22A-46AA-AEE6-BF38BB673677}"/>
              </a:ext>
            </a:extLst>
          </p:cNvPr>
          <p:cNvSpPr txBox="1"/>
          <p:nvPr/>
        </p:nvSpPr>
        <p:spPr>
          <a:xfrm>
            <a:off x="381000" y="6254752"/>
            <a:ext cx="8701268" cy="523220"/>
          </a:xfrm>
          <a:prstGeom prst="rect">
            <a:avLst/>
          </a:prstGeom>
          <a:noFill/>
        </p:spPr>
        <p:txBody>
          <a:bodyPr wrap="square" rtlCol="0">
            <a:spAutoFit/>
          </a:bodyPr>
          <a:lstStyle/>
          <a:p>
            <a:pPr>
              <a:defRPr/>
            </a:pPr>
            <a:r>
              <a:rPr lang="en-US" sz="1400" baseline="30000" dirty="0">
                <a:solidFill>
                  <a:prstClr val="black"/>
                </a:solidFill>
              </a:rPr>
              <a:t>1</a:t>
            </a:r>
            <a:r>
              <a:rPr lang="en-US" sz="1400" dirty="0">
                <a:solidFill>
                  <a:prstClr val="black"/>
                </a:solidFill>
              </a:rPr>
              <a:t> Needham, Nick. 2,000 Years of Christ's Power Vol. 3: Renaissance and Reformation</a:t>
            </a:r>
            <a:endParaRPr lang="en-US" sz="8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2</a:t>
            </a:r>
            <a:r>
              <a:rPr kumimoji="0" lang="en-US" sz="1400" b="0" i="0" u="none" strike="noStrike" kern="1200" cap="none" spc="0" normalizeH="0" baseline="0" noProof="0" dirty="0">
                <a:ln>
                  <a:noFill/>
                </a:ln>
                <a:solidFill>
                  <a:prstClr val="black"/>
                </a:solidFill>
                <a:effectLst/>
                <a:uLnTx/>
                <a:uFillTx/>
                <a:latin typeface="Calibri"/>
                <a:ea typeface="+mn-ea"/>
                <a:cs typeface="+mn-cs"/>
              </a:rPr>
              <a:t> González, Justo L. . The Story of Christianity: Volume 2: The Reformation to the Present Day (pp. 96-97)</a:t>
            </a:r>
          </a:p>
        </p:txBody>
      </p:sp>
    </p:spTree>
    <p:extLst>
      <p:ext uri="{BB962C8B-B14F-4D97-AF65-F5344CB8AC3E}">
        <p14:creationId xmlns:p14="http://schemas.microsoft.com/office/powerpoint/2010/main" val="2398566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John Knox Returns to Scotland</a:t>
            </a:r>
            <a:endParaRPr lang="en-US" sz="3600" i="1" dirty="0">
              <a:latin typeface="+mn-lt"/>
            </a:endParaRPr>
          </a:p>
        </p:txBody>
      </p:sp>
      <p:sp>
        <p:nvSpPr>
          <p:cNvPr id="8" name="Content Placeholder 7"/>
          <p:cNvSpPr>
            <a:spLocks noGrp="1"/>
          </p:cNvSpPr>
          <p:nvPr>
            <p:ph idx="1"/>
          </p:nvPr>
        </p:nvSpPr>
        <p:spPr>
          <a:xfrm>
            <a:off x="457200" y="762000"/>
            <a:ext cx="8229600" cy="5492752"/>
          </a:xfrm>
        </p:spPr>
        <p:txBody>
          <a:bodyPr>
            <a:normAutofit fontScale="92500" lnSpcReduction="20000"/>
          </a:bodyPr>
          <a:lstStyle/>
          <a:p>
            <a:r>
              <a:rPr lang="en-US" dirty="0"/>
              <a:t>The Protestants did achieve some victories over the invaders. But their army, lacking in material resources, could not remain in the field for long.</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endParaRPr lang="en-US" dirty="0"/>
          </a:p>
          <a:p>
            <a:r>
              <a:rPr lang="en-US" dirty="0"/>
              <a:t>For a time, the military situation hung doubtfully and dangerously in the balance; only Knox’s phenomenal preaching kept alive the courage and constancy of the Scottish Protestant army.</a:t>
            </a:r>
            <a:r>
              <a:rPr lang="en-US" sz="2800" baseline="30000" dirty="0">
                <a:solidFill>
                  <a:prstClr val="black"/>
                </a:solidFill>
              </a:rPr>
              <a:t> 2</a:t>
            </a:r>
            <a:endParaRPr lang="en-US" dirty="0"/>
          </a:p>
          <a:p>
            <a:r>
              <a:rPr lang="en-US" dirty="0"/>
              <a:t>The Protestant army sent repeated appeals to England, arguing that, if the Catholics were able to crush the Protestant rebellion in Scotland, and that kingdom was thus in the hands of the Catholic faction, and closely tied to France, </a:t>
            </a:r>
            <a:r>
              <a:rPr lang="en-US" b="1" i="1" dirty="0"/>
              <a:t>Elizabeth’s</a:t>
            </a:r>
            <a:r>
              <a:rPr lang="en-US" dirty="0"/>
              <a:t> crown would be endangered.</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endParaRPr lang="en-US" dirty="0"/>
          </a:p>
          <a:p>
            <a:r>
              <a:rPr lang="en-US" dirty="0"/>
              <a:t>Finally, early in 1560, Elizabeth decided to send troops to Scotland.</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r>
              <a:rPr lang="en-US" dirty="0"/>
              <a:t> </a:t>
            </a:r>
          </a:p>
          <a:p>
            <a:r>
              <a:rPr lang="en-US" dirty="0"/>
              <a:t>The English army joined the Scottish Protestants, and a long war seemed inevitable.</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r>
              <a:rPr lang="en-US" dirty="0"/>
              <a:t>  </a:t>
            </a:r>
          </a:p>
        </p:txBody>
      </p:sp>
      <p:sp>
        <p:nvSpPr>
          <p:cNvPr id="6" name="TextBox 5">
            <a:extLst>
              <a:ext uri="{FF2B5EF4-FFF2-40B4-BE49-F238E27FC236}">
                <a16:creationId xmlns:a16="http://schemas.microsoft.com/office/drawing/2014/main" id="{E4BD5673-F199-4C49-9F8F-5036E06A0F0D}"/>
              </a:ext>
            </a:extLst>
          </p:cNvPr>
          <p:cNvSpPr txBox="1"/>
          <p:nvPr/>
        </p:nvSpPr>
        <p:spPr>
          <a:xfrm>
            <a:off x="381000" y="6254752"/>
            <a:ext cx="87012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1</a:t>
            </a:r>
            <a:r>
              <a:rPr kumimoji="0" lang="en-US" sz="1400" b="0" i="0" u="none" strike="noStrike" kern="1200" cap="none" spc="0" normalizeH="0" baseline="0" noProof="0" dirty="0">
                <a:ln>
                  <a:noFill/>
                </a:ln>
                <a:solidFill>
                  <a:prstClr val="black"/>
                </a:solidFill>
                <a:effectLst/>
                <a:uLnTx/>
                <a:uFillTx/>
                <a:latin typeface="Calibri"/>
                <a:ea typeface="+mn-ea"/>
                <a:cs typeface="+mn-cs"/>
              </a:rPr>
              <a:t> González, Justo L. . The Story of Christianity: Volume 2: The Reformation to the Present Day (pp. 96-97)</a:t>
            </a:r>
          </a:p>
          <a:p>
            <a:pPr>
              <a:defRPr/>
            </a:pPr>
            <a:r>
              <a:rPr lang="en-US" sz="1400" baseline="30000" dirty="0">
                <a:solidFill>
                  <a:prstClr val="black"/>
                </a:solidFill>
              </a:rPr>
              <a:t>2</a:t>
            </a:r>
            <a:r>
              <a:rPr lang="en-US" sz="1400" dirty="0">
                <a:solidFill>
                  <a:prstClr val="black"/>
                </a:solidFill>
              </a:rPr>
              <a:t> Needham, Nick. 2,000 Years of Christ's Power Vol. 3: Renaissance and Reformation</a:t>
            </a:r>
            <a:endParaRPr lang="en-US" sz="800" dirty="0">
              <a:solidFill>
                <a:prstClr val="black"/>
              </a:solidFill>
            </a:endParaRPr>
          </a:p>
        </p:txBody>
      </p:sp>
    </p:spTree>
    <p:extLst>
      <p:ext uri="{BB962C8B-B14F-4D97-AF65-F5344CB8AC3E}">
        <p14:creationId xmlns:p14="http://schemas.microsoft.com/office/powerpoint/2010/main" val="3480189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John Knox Returns to Scotland</a:t>
            </a:r>
            <a:endParaRPr lang="en-US" sz="3600" i="1" dirty="0">
              <a:latin typeface="+mn-lt"/>
            </a:endParaRPr>
          </a:p>
        </p:txBody>
      </p:sp>
      <p:sp>
        <p:nvSpPr>
          <p:cNvPr id="8" name="Content Placeholder 7"/>
          <p:cNvSpPr>
            <a:spLocks noGrp="1"/>
          </p:cNvSpPr>
          <p:nvPr>
            <p:ph idx="1"/>
          </p:nvPr>
        </p:nvSpPr>
        <p:spPr>
          <a:xfrm>
            <a:off x="457200" y="762000"/>
            <a:ext cx="8229600" cy="5562600"/>
          </a:xfrm>
        </p:spPr>
        <p:txBody>
          <a:bodyPr>
            <a:normAutofit/>
          </a:bodyPr>
          <a:lstStyle/>
          <a:p>
            <a:r>
              <a:rPr lang="en-US" dirty="0"/>
              <a:t>But then the Mary of Guise died, and the French decided that it was time to sue for peace.</a:t>
            </a:r>
            <a:r>
              <a:rPr lang="en-US" sz="2800" baseline="30000" dirty="0">
                <a:solidFill>
                  <a:prstClr val="black"/>
                </a:solidFill>
              </a:rPr>
              <a:t> 1</a:t>
            </a:r>
            <a:r>
              <a:rPr lang="en-US" dirty="0"/>
              <a:t> </a:t>
            </a:r>
          </a:p>
          <a:p>
            <a:r>
              <a:rPr lang="en-US" dirty="0"/>
              <a:t>As a result, on July 6, 1560, the </a:t>
            </a:r>
            <a:r>
              <a:rPr lang="en-US" b="1" i="1" dirty="0"/>
              <a:t>Treaty of Edinburgh </a:t>
            </a:r>
            <a:r>
              <a:rPr lang="en-US" dirty="0"/>
              <a:t>between England and France brought about the withdrawal of both French and English troops from Scotland.</a:t>
            </a:r>
            <a:r>
              <a:rPr lang="en-US" sz="2800" baseline="30000" dirty="0">
                <a:solidFill>
                  <a:prstClr val="black"/>
                </a:solidFill>
              </a:rPr>
              <a:t> 1</a:t>
            </a:r>
            <a:endParaRPr lang="en-US" dirty="0"/>
          </a:p>
          <a:p>
            <a:r>
              <a:rPr lang="en-US" dirty="0"/>
              <a:t>The immediate aftermath of the Treaty of Edinburgh was the “</a:t>
            </a:r>
            <a:r>
              <a:rPr lang="en-US" b="1" i="1" dirty="0"/>
              <a:t>Reformation Parliament</a:t>
            </a:r>
            <a:r>
              <a:rPr lang="en-US" dirty="0"/>
              <a:t>” of July and August 1560.</a:t>
            </a:r>
            <a:r>
              <a:rPr lang="en-US" sz="2800" baseline="30000" dirty="0">
                <a:solidFill>
                  <a:prstClr val="black"/>
                </a:solidFill>
              </a:rPr>
              <a:t> 2</a:t>
            </a:r>
            <a:r>
              <a:rPr lang="en-US" dirty="0"/>
              <a:t> </a:t>
            </a:r>
          </a:p>
          <a:p>
            <a:r>
              <a:rPr lang="en-US" dirty="0"/>
              <a:t>In terms of Scotland’s religious history and cultural identity, this was the most important parliament in the country’s history.</a:t>
            </a:r>
            <a:r>
              <a:rPr lang="en-US" sz="2800" baseline="30000" dirty="0">
                <a:solidFill>
                  <a:prstClr val="black"/>
                </a:solidFill>
              </a:rPr>
              <a:t> 2</a:t>
            </a:r>
            <a:endParaRPr lang="en-US" dirty="0"/>
          </a:p>
        </p:txBody>
      </p:sp>
      <p:sp>
        <p:nvSpPr>
          <p:cNvPr id="5" name="TextBox 4"/>
          <p:cNvSpPr txBox="1"/>
          <p:nvPr/>
        </p:nvSpPr>
        <p:spPr>
          <a:xfrm>
            <a:off x="228600" y="6243633"/>
            <a:ext cx="8701268" cy="584775"/>
          </a:xfrm>
          <a:prstGeom prst="rect">
            <a:avLst/>
          </a:prstGeom>
          <a:noFill/>
        </p:spPr>
        <p:txBody>
          <a:bodyPr wrap="square" rtlCol="0">
            <a:spAutoFit/>
          </a:bodyPr>
          <a:lstStyle/>
          <a:p>
            <a:pPr>
              <a:defRPr/>
            </a:pPr>
            <a:r>
              <a:rPr lang="en-US" sz="1600" baseline="30000" dirty="0">
                <a:solidFill>
                  <a:prstClr val="black"/>
                </a:solidFill>
              </a:rPr>
              <a:t>1</a:t>
            </a:r>
            <a:r>
              <a:rPr lang="en-US" sz="1600" dirty="0">
                <a:solidFill>
                  <a:prstClr val="black"/>
                </a:solidFill>
              </a:rPr>
              <a:t> González, Justo L. . The Story of Christianity: Volume 2: The Reformation to the Present Day</a:t>
            </a:r>
          </a:p>
          <a:p>
            <a:pPr>
              <a:defRPr/>
            </a:pPr>
            <a:r>
              <a:rPr lang="en-US" sz="1600" baseline="30000" dirty="0">
                <a:solidFill>
                  <a:prstClr val="black"/>
                </a:solidFill>
              </a:rPr>
              <a:t>2</a:t>
            </a:r>
            <a:r>
              <a:rPr lang="en-US" sz="1600" dirty="0">
                <a:solidFill>
                  <a:prstClr val="black"/>
                </a:solidFill>
              </a:rPr>
              <a:t> Needham, Nick. 2,000 Years of Christ's Power Vol. 3: Renaissance and Reformation</a:t>
            </a:r>
            <a:endParaRPr lang="en-US" sz="900" dirty="0">
              <a:solidFill>
                <a:prstClr val="black"/>
              </a:solidFill>
            </a:endParaRPr>
          </a:p>
        </p:txBody>
      </p:sp>
    </p:spTree>
    <p:extLst>
      <p:ext uri="{BB962C8B-B14F-4D97-AF65-F5344CB8AC3E}">
        <p14:creationId xmlns:p14="http://schemas.microsoft.com/office/powerpoint/2010/main" val="509658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John Knox Returns to Scotland</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The parliament approved a new Reformed confession of faith for the national Church. </a:t>
            </a:r>
          </a:p>
          <a:p>
            <a:r>
              <a:rPr lang="en-US" dirty="0"/>
              <a:t>This was the Scots Confession, drawn up by John Knox and five other leading Reformed men – John Willock, John </a:t>
            </a:r>
            <a:r>
              <a:rPr lang="en-US" dirty="0" err="1"/>
              <a:t>Winram</a:t>
            </a:r>
            <a:r>
              <a:rPr lang="en-US" dirty="0"/>
              <a:t>, John </a:t>
            </a:r>
            <a:r>
              <a:rPr lang="en-US" dirty="0" err="1"/>
              <a:t>Spottiswoode</a:t>
            </a:r>
            <a:r>
              <a:rPr lang="en-US" dirty="0"/>
              <a:t>, John Row, and John Douglas – the six Johns! </a:t>
            </a:r>
          </a:p>
          <a:p>
            <a:r>
              <a:rPr lang="en-US" dirty="0"/>
              <a:t>It is clearly a Reformed confession: the new Protestant Church of Scotland was to be a </a:t>
            </a:r>
            <a:r>
              <a:rPr lang="en-US" b="1" i="1" dirty="0"/>
              <a:t>Reformed</a:t>
            </a:r>
            <a:r>
              <a:rPr lang="en-US" dirty="0"/>
              <a:t>, </a:t>
            </a:r>
            <a:r>
              <a:rPr lang="en-US" b="1" i="1" dirty="0"/>
              <a:t>not</a:t>
            </a:r>
            <a:r>
              <a:rPr lang="en-US" dirty="0"/>
              <a:t> a </a:t>
            </a:r>
            <a:r>
              <a:rPr lang="en-US" b="1" i="1" dirty="0"/>
              <a:t>Lutheran</a:t>
            </a:r>
            <a:r>
              <a:rPr lang="en-US" dirty="0"/>
              <a:t> body. </a:t>
            </a:r>
          </a:p>
          <a:p>
            <a:r>
              <a:rPr lang="en-US" dirty="0"/>
              <a:t>The parliament also </a:t>
            </a:r>
            <a:r>
              <a:rPr lang="en-US" b="1" i="1" dirty="0"/>
              <a:t>outlawed</a:t>
            </a:r>
            <a:r>
              <a:rPr lang="en-US" dirty="0"/>
              <a:t> the Roman Catholic mass with penalties for its celebration, acknowledged the Reformed preachers as </a:t>
            </a:r>
            <a:r>
              <a:rPr lang="en-US" b="1" i="1" dirty="0"/>
              <a:t>alone</a:t>
            </a:r>
            <a:r>
              <a:rPr lang="en-US" dirty="0"/>
              <a:t> competent to administer the sacraments, and abolished </a:t>
            </a:r>
            <a:r>
              <a:rPr lang="en-US" b="1" i="1" dirty="0"/>
              <a:t>all</a:t>
            </a:r>
            <a:r>
              <a:rPr lang="en-US" dirty="0"/>
              <a:t> papal jurisdiction over Scotland.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5038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364572</TotalTime>
  <Words>2886</Words>
  <Application>Microsoft Office PowerPoint</Application>
  <PresentationFormat>On-screen Show (4:3)</PresentationFormat>
  <Paragraphs>153</Paragraphs>
  <Slides>26</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Office Theme</vt:lpstr>
      <vt:lpstr>140_Office Theme</vt:lpstr>
      <vt:lpstr>PowerPoint Presentation</vt:lpstr>
      <vt:lpstr>Review</vt:lpstr>
      <vt:lpstr>John Knox Returns to Scotland</vt:lpstr>
      <vt:lpstr>John Knox Returns to Scotland</vt:lpstr>
      <vt:lpstr>John Knox Returns to Scotland</vt:lpstr>
      <vt:lpstr>John Knox Returns to Scotland</vt:lpstr>
      <vt:lpstr>John Knox Returns to Scotland</vt:lpstr>
      <vt:lpstr>John Knox Returns to Scotland</vt:lpstr>
      <vt:lpstr>John Knox Returns to Scotland</vt:lpstr>
      <vt:lpstr>John Knox Returns to Scotland</vt:lpstr>
      <vt:lpstr>John Knox Returns to Scotland</vt:lpstr>
      <vt:lpstr>Mary Queen of Scotts Returns</vt:lpstr>
      <vt:lpstr>Mary Queen of Scotts Returns</vt:lpstr>
      <vt:lpstr>Mary Queen of Scotts Returns</vt:lpstr>
      <vt:lpstr>Mary Queen of Scotts Returns</vt:lpstr>
      <vt:lpstr>PowerPoint Presentation</vt:lpstr>
      <vt:lpstr>Mary Queen of Scotts Returns</vt:lpstr>
      <vt:lpstr>Mary Queen of Scotts Returns</vt:lpstr>
      <vt:lpstr>Mary Queen of Scotts Returns</vt:lpstr>
      <vt:lpstr>Mary Queen of Scotts Returns</vt:lpstr>
      <vt:lpstr>Mary Queen of Scotts Returns</vt:lpstr>
      <vt:lpstr>Mary Queen of Scotts Returns</vt:lpstr>
      <vt:lpstr>Mary Queen of Scotts Returns</vt:lpstr>
      <vt:lpstr>The Catholic Counter-Reformation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6788</cp:revision>
  <cp:lastPrinted>2020-12-13T15:07:46Z</cp:lastPrinted>
  <dcterms:created xsi:type="dcterms:W3CDTF">2018-06-08T00:19:32Z</dcterms:created>
  <dcterms:modified xsi:type="dcterms:W3CDTF">2020-12-14T01:26:48Z</dcterms:modified>
</cp:coreProperties>
</file>