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2.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9"/>
  </p:notesMasterIdLst>
  <p:handoutMasterIdLst>
    <p:handoutMasterId r:id="rId30"/>
  </p:handoutMasterIdLst>
  <p:sldIdLst>
    <p:sldId id="3979" r:id="rId3"/>
    <p:sldId id="3988" r:id="rId4"/>
    <p:sldId id="3980" r:id="rId5"/>
    <p:sldId id="3954" r:id="rId6"/>
    <p:sldId id="3957" r:id="rId7"/>
    <p:sldId id="3960" r:id="rId8"/>
    <p:sldId id="3959" r:id="rId9"/>
    <p:sldId id="3962" r:id="rId10"/>
    <p:sldId id="3963" r:id="rId11"/>
    <p:sldId id="3961" r:id="rId12"/>
    <p:sldId id="3966" r:id="rId13"/>
    <p:sldId id="3965" r:id="rId14"/>
    <p:sldId id="3967" r:id="rId15"/>
    <p:sldId id="3969" r:id="rId16"/>
    <p:sldId id="3968" r:id="rId17"/>
    <p:sldId id="3971" r:id="rId18"/>
    <p:sldId id="3970" r:id="rId19"/>
    <p:sldId id="3986" r:id="rId20"/>
    <p:sldId id="3987" r:id="rId21"/>
    <p:sldId id="3982" r:id="rId22"/>
    <p:sldId id="3981" r:id="rId23"/>
    <p:sldId id="3973" r:id="rId24"/>
    <p:sldId id="3972" r:id="rId25"/>
    <p:sldId id="3974" r:id="rId26"/>
    <p:sldId id="3983" r:id="rId27"/>
    <p:sldId id="3984"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5" autoAdjust="0"/>
    <p:restoredTop sz="94660"/>
  </p:normalViewPr>
  <p:slideViewPr>
    <p:cSldViewPr>
      <p:cViewPr varScale="1">
        <p:scale>
          <a:sx n="162" d="100"/>
          <a:sy n="162" d="100"/>
        </p:scale>
        <p:origin x="1612" y="76"/>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1/3/2021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1/3/2021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39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8242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wikiwand.com/en/Counter-Reformation" TargetMode="Externa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wikiwand.com/en/Counter-Reformation" TargetMode="Externa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wikiwand.com/en/Religion_in_Europe" TargetMode="Externa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hyperlink" Target="https://imgur.com/rzv85d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8.xml"/><Relationship Id="rId5" Type="http://schemas.openxmlformats.org/officeDocument/2006/relationships/hyperlink" Target="https://christianreformedink.wordpress.com/reformed-theology-2/ecclesiology/reformation-events/nine-things-you-should-know-about-the-council-of-trent/" TargetMode="Externa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christianreformedink.wordpress.com/reformed-theology-2/ecclesiology/reformation-events/nine-things-you-should-know-about-the-council-of-trent/"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443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Over the next three centuries, Jesuits would be the most zealous advocates of the absolute supremacy of the pope over Church and state.</a:t>
            </a:r>
          </a:p>
          <a:p>
            <a:r>
              <a:rPr lang="en-US" dirty="0"/>
              <a:t>Loyola laid a powerful stress on education as one of the main tasks of the Society, and in 1551 he founded in Rome the first Jesuit college, which became a model for all the others. </a:t>
            </a:r>
          </a:p>
          <a:p>
            <a:r>
              <a:rPr lang="en-US" dirty="0"/>
              <a:t>By the 17th century some 400 Jesuit schools and colleges had been established across Western Europe; they were amazingly popular, charging no fees, and using the best educational methods then in existence, with a novel emphasis on physical games and drama.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84115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The Society’s schools were particularly successful in training a whole new generation of devout and committed Roman Catholics.</a:t>
            </a:r>
          </a:p>
          <a:p>
            <a:r>
              <a:rPr lang="en-US" dirty="0"/>
              <a:t>Jesuits concentrated on educating the sons of Roman Catholic kings and nobles, so that Jesuit teaching and Jesuit ideals would mold the souls of future Roman Catholic rulers. </a:t>
            </a:r>
          </a:p>
          <a:p>
            <a:r>
              <a:rPr lang="en-US" dirty="0"/>
              <a:t>“Give me a child before he is seven,” the Jesuits boasted, “and he will remain a Catholic for the rest of his life.”</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72129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As for the content of Jesuit teaching, the Society’s Constitutions named </a:t>
            </a:r>
            <a:r>
              <a:rPr lang="en-US" b="1" i="1" dirty="0"/>
              <a:t>Aristotle</a:t>
            </a:r>
            <a:r>
              <a:rPr lang="en-US" dirty="0"/>
              <a:t> as the supreme guide in </a:t>
            </a:r>
            <a:r>
              <a:rPr lang="en-US" b="1" i="1" dirty="0"/>
              <a:t>philosophy</a:t>
            </a:r>
            <a:r>
              <a:rPr lang="en-US" dirty="0"/>
              <a:t>, and </a:t>
            </a:r>
            <a:r>
              <a:rPr lang="en-US" b="1" i="1" dirty="0"/>
              <a:t>Thomas Aquinas </a:t>
            </a:r>
            <a:r>
              <a:rPr lang="en-US" dirty="0"/>
              <a:t>in </a:t>
            </a:r>
            <a:r>
              <a:rPr lang="en-US" b="1" i="1" dirty="0"/>
              <a:t>theology</a:t>
            </a:r>
            <a:r>
              <a:rPr lang="en-US" dirty="0"/>
              <a:t>. </a:t>
            </a:r>
          </a:p>
          <a:p>
            <a:r>
              <a:rPr lang="en-US" dirty="0"/>
              <a:t>Because of the blossoming growth and success of the Society, this helped to make Aquinas into the most widely studied theologian in the Roman Catholic Church, a position previously held by Peter Lombard. </a:t>
            </a:r>
          </a:p>
          <a:p>
            <a:r>
              <a:rPr lang="en-US" dirty="0"/>
              <a:t>However, Loyola did state that on some points Aquinas’s views were not binding, especially the great Italian schoolman’s denial of the immaculate conception of the Virgin Mary.</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7016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At first the Society of Jesus was concerned mainly with teaching orthodox Roman Catholic theology within the Church, e.g. to children in schools and to the illiterate, and also with missionary work among Muslims and other unevangelized peoples. </a:t>
            </a:r>
          </a:p>
          <a:p>
            <a:r>
              <a:rPr lang="en-US" dirty="0"/>
              <a:t>However, in the 1550s, the </a:t>
            </a:r>
            <a:r>
              <a:rPr lang="en-US" b="1" i="1" dirty="0"/>
              <a:t>destruction of Protestantism</a:t>
            </a:r>
            <a:r>
              <a:rPr lang="en-US" dirty="0"/>
              <a:t> became another chief purpose of the Society. </a:t>
            </a:r>
          </a:p>
          <a:p>
            <a:r>
              <a:rPr lang="en-US" dirty="0"/>
              <a:t>Jesuit theologians dedicated themselves to studying, mastering, and overthrowing the works of the Protestant Reformers.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9971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The Jesuits soon became Rome’s mightiest weapon in the war against the Reformation; Protestants feared and hated the so-called “Society of Jesus” more than any other Roman Catholic body. </a:t>
            </a:r>
          </a:p>
          <a:p>
            <a:r>
              <a:rPr lang="en-US" dirty="0"/>
              <a:t>The papacy sent Jesuit priests into every Roman Catholic nation which had been affected by Protestantism, to win their peoples back to a full allegiance to Rome, usually with great success. </a:t>
            </a:r>
          </a:p>
          <a:p>
            <a:r>
              <a:rPr lang="en-US" dirty="0"/>
              <a:t>They also went secretly into Protestant nations, to strengthen persecuted Roman Catholic minorities in their faith; Protestant governments put many Jesuits to death, especially in England.</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3220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As a striking example of a Jesuit triumph, we can look at the work of Peter Canisius (1521-97) in southern Germany. </a:t>
            </a:r>
          </a:p>
          <a:p>
            <a:r>
              <a:rPr lang="en-US" dirty="0"/>
              <a:t>Despite Roman Catholic persecution of Protestants, the Reformation still had many followers at grass-roots level in Austria, Bavaria and the smaller German territories that bordered on Switzerland. </a:t>
            </a:r>
          </a:p>
          <a:p>
            <a:r>
              <a:rPr lang="en-US" dirty="0"/>
              <a:t>Rome continued to fear that the whole of Germany might embrace Protestantism. </a:t>
            </a:r>
          </a:p>
          <a:p>
            <a:r>
              <a:rPr lang="en-US" dirty="0"/>
              <a:t>Canisius, a native of the Netherlands and one of Loyola’s favorite disciples, turned the spiritual tide in southern Germany decisively back towards Roman Catholicism.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66878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Roman Catholics sometimes call Canisius “the second apostle of Germany”. Beginning in 1549, Canisius worked tirelessly in Austria and Bavaria, preaching, teaching, founding Jesuit schools and colleges, training a new generation of devout and well-educated Roman Catholic priests. </a:t>
            </a:r>
          </a:p>
          <a:p>
            <a:r>
              <a:rPr lang="en-US" dirty="0"/>
              <a:t>His supreme achievement was his German Catholic Catechism, first published in 1555. </a:t>
            </a:r>
          </a:p>
          <a:p>
            <a:r>
              <a:rPr lang="en-US" dirty="0"/>
              <a:t>Canisius created a Roman Catholic copy of the Lutheran system of catechizing; it was highly effective – some 130 editions of his Catechism were published. </a:t>
            </a:r>
          </a:p>
          <a:p>
            <a:r>
              <a:rPr lang="en-US" dirty="0"/>
              <a:t>Canisius’s vigorous labors almost wiped out Protestantism in Austria and Bavaria, and raised up a strong Jesuit-led Roman Catholic influence in Hussite Bohemia.</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127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By Loyola’s death in 1556, the Jesuits had taken root and flourished swiftly in Italy, Spain and Portugal; it grew more slowly in France and southern Germany. </a:t>
            </a:r>
          </a:p>
          <a:p>
            <a:r>
              <a:rPr lang="en-US" dirty="0"/>
              <a:t>Beyond question, the astonishing discipline, dedication and energy of this “regiment of Jesus” proved to be the single most powerful force in reviving the fortunes of traditional Roman Catholicism.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726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ECBA7C-859B-4C88-B239-3E733DDB0B96}"/>
              </a:ext>
            </a:extLst>
          </p:cNvPr>
          <p:cNvSpPr txBox="1"/>
          <p:nvPr/>
        </p:nvSpPr>
        <p:spPr>
          <a:xfrm>
            <a:off x="29761" y="6553200"/>
            <a:ext cx="89013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2"/>
              </a:rPr>
              <a:t>https://www.wikiwand.com/en/Counter-Reformation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extBox 1">
            <a:extLst>
              <a:ext uri="{FF2B5EF4-FFF2-40B4-BE49-F238E27FC236}">
                <a16:creationId xmlns:a16="http://schemas.microsoft.com/office/drawing/2014/main" id="{D675AB92-CB90-4CAD-B11B-54E3567BD2DE}"/>
              </a:ext>
            </a:extLst>
          </p:cNvPr>
          <p:cNvSpPr txBox="1"/>
          <p:nvPr/>
        </p:nvSpPr>
        <p:spPr>
          <a:xfrm>
            <a:off x="0" y="802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the Peak of the Protestant Reformation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(1545-1620)</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BEA0CE1-F76A-4B63-A979-29F650F6EF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28800" y="1373124"/>
            <a:ext cx="5521471" cy="4645152"/>
          </a:xfrm>
          <a:prstGeom prst="rect">
            <a:avLst/>
          </a:prstGeom>
        </p:spPr>
      </p:pic>
      <p:pic>
        <p:nvPicPr>
          <p:cNvPr id="8" name="Picture 7">
            <a:extLst>
              <a:ext uri="{FF2B5EF4-FFF2-40B4-BE49-F238E27FC236}">
                <a16:creationId xmlns:a16="http://schemas.microsoft.com/office/drawing/2014/main" id="{D84FA490-D0E9-4CD1-9D22-412A0B675003}"/>
              </a:ext>
            </a:extLst>
          </p:cNvPr>
          <p:cNvPicPr>
            <a:picLocks noChangeAspect="1"/>
          </p:cNvPicPr>
          <p:nvPr/>
        </p:nvPicPr>
        <p:blipFill>
          <a:blip r:embed="rId4"/>
          <a:stretch>
            <a:fillRect/>
          </a:stretch>
        </p:blipFill>
        <p:spPr>
          <a:xfrm>
            <a:off x="1219200" y="2743200"/>
            <a:ext cx="2038472" cy="1905000"/>
          </a:xfrm>
          <a:prstGeom prst="rect">
            <a:avLst/>
          </a:prstGeom>
        </p:spPr>
      </p:pic>
    </p:spTree>
    <p:extLst>
      <p:ext uri="{BB962C8B-B14F-4D97-AF65-F5344CB8AC3E}">
        <p14:creationId xmlns:p14="http://schemas.microsoft.com/office/powerpoint/2010/main" val="174948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ECBA7C-859B-4C88-B239-3E733DDB0B96}"/>
              </a:ext>
            </a:extLst>
          </p:cNvPr>
          <p:cNvSpPr txBox="1"/>
          <p:nvPr/>
        </p:nvSpPr>
        <p:spPr>
          <a:xfrm>
            <a:off x="29761" y="6553200"/>
            <a:ext cx="89013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2"/>
              </a:rPr>
              <a:t>https://www.wikiwand.com/en/Counter-Reformation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extBox 1">
            <a:extLst>
              <a:ext uri="{FF2B5EF4-FFF2-40B4-BE49-F238E27FC236}">
                <a16:creationId xmlns:a16="http://schemas.microsoft.com/office/drawing/2014/main" id="{D675AB92-CB90-4CAD-B11B-54E3567BD2DE}"/>
              </a:ext>
            </a:extLst>
          </p:cNvPr>
          <p:cNvSpPr txBox="1"/>
          <p:nvPr/>
        </p:nvSpPr>
        <p:spPr>
          <a:xfrm>
            <a:off x="0" y="0"/>
            <a:ext cx="9144000"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After the Counter-Reformation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(1648)</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BEA0CE1-F76A-4B63-A979-29F650F6EF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28800" y="1371600"/>
            <a:ext cx="5521471" cy="4645151"/>
          </a:xfrm>
          <a:prstGeom prst="rect">
            <a:avLst/>
          </a:prstGeom>
        </p:spPr>
      </p:pic>
      <p:pic>
        <p:nvPicPr>
          <p:cNvPr id="7" name="Picture 6">
            <a:extLst>
              <a:ext uri="{FF2B5EF4-FFF2-40B4-BE49-F238E27FC236}">
                <a16:creationId xmlns:a16="http://schemas.microsoft.com/office/drawing/2014/main" id="{F326721E-C3C8-477F-82AE-6CBF623FBE1B}"/>
              </a:ext>
            </a:extLst>
          </p:cNvPr>
          <p:cNvPicPr>
            <a:picLocks noChangeAspect="1"/>
          </p:cNvPicPr>
          <p:nvPr/>
        </p:nvPicPr>
        <p:blipFill>
          <a:blip r:embed="rId4"/>
          <a:stretch>
            <a:fillRect/>
          </a:stretch>
        </p:blipFill>
        <p:spPr>
          <a:xfrm>
            <a:off x="1219200" y="2740068"/>
            <a:ext cx="2036240" cy="1908213"/>
          </a:xfrm>
          <a:prstGeom prst="rect">
            <a:avLst/>
          </a:prstGeom>
        </p:spPr>
      </p:pic>
    </p:spTree>
    <p:extLst>
      <p:ext uri="{BB962C8B-B14F-4D97-AF65-F5344CB8AC3E}">
        <p14:creationId xmlns:p14="http://schemas.microsoft.com/office/powerpoint/2010/main" val="2224523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What were the two issues over which the Roman Catholic Evangelicals and the Reformers could never reach agreement?</a:t>
            </a:r>
          </a:p>
          <a:p>
            <a:pPr lvl="1"/>
            <a:r>
              <a:rPr lang="en-US" dirty="0"/>
              <a:t>The authority of the pope</a:t>
            </a:r>
          </a:p>
          <a:p>
            <a:pPr lvl="1"/>
            <a:r>
              <a:rPr lang="en-US" dirty="0"/>
              <a:t>Transubstantiation</a:t>
            </a:r>
          </a:p>
          <a:p>
            <a:r>
              <a:rPr lang="en-US" dirty="0"/>
              <a:t>What did Ignatius Loyola, Father of the Catholic Counter-Reformation, originally aspire to become (career-wise)?</a:t>
            </a:r>
          </a:p>
          <a:p>
            <a:pPr lvl="1"/>
            <a:r>
              <a:rPr lang="en-US" dirty="0"/>
              <a:t>A famous knight in service of Spain and the Holy Roman empire</a:t>
            </a:r>
          </a:p>
          <a:p>
            <a:r>
              <a:rPr lang="en-US" dirty="0"/>
              <a:t>What event in Ignatius Loyola’s life providentially prevented him from achieving his original aspiration to become a famous knight and eventually resulted in him wanting to become a </a:t>
            </a:r>
            <a:r>
              <a:rPr lang="en-US" b="1" i="1" dirty="0"/>
              <a:t>spiritual </a:t>
            </a:r>
            <a:r>
              <a:rPr lang="en-US" dirty="0"/>
              <a:t>knight in the heavenly service of the Lord Jesus Christ and His mother, the blessed Virgin Mary?</a:t>
            </a:r>
          </a:p>
          <a:p>
            <a:pPr lvl="1"/>
            <a:r>
              <a:rPr lang="en-US" dirty="0"/>
              <a:t>A knee injury</a:t>
            </a:r>
          </a:p>
          <a:p>
            <a:pPr lvl="2"/>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4362886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ECBA7C-859B-4C88-B239-3E733DDB0B96}"/>
              </a:ext>
            </a:extLst>
          </p:cNvPr>
          <p:cNvSpPr txBox="1"/>
          <p:nvPr/>
        </p:nvSpPr>
        <p:spPr>
          <a:xfrm>
            <a:off x="29761" y="6553200"/>
            <a:ext cx="89013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2"/>
              </a:rPr>
              <a:t>https://www.wikiwand.com/en/Religion_in_Europe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extBox 1">
            <a:extLst>
              <a:ext uri="{FF2B5EF4-FFF2-40B4-BE49-F238E27FC236}">
                <a16:creationId xmlns:a16="http://schemas.microsoft.com/office/drawing/2014/main" id="{D675AB92-CB90-4CAD-B11B-54E3567BD2DE}"/>
              </a:ext>
            </a:extLst>
          </p:cNvPr>
          <p:cNvSpPr txBox="1"/>
          <p:nvPr/>
        </p:nvSpPr>
        <p:spPr>
          <a:xfrm>
            <a:off x="1066800" y="4906"/>
            <a:ext cx="707706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European Religions in 2010</a:t>
            </a:r>
          </a:p>
        </p:txBody>
      </p:sp>
      <p:pic>
        <p:nvPicPr>
          <p:cNvPr id="9" name="Picture 8">
            <a:extLst>
              <a:ext uri="{FF2B5EF4-FFF2-40B4-BE49-F238E27FC236}">
                <a16:creationId xmlns:a16="http://schemas.microsoft.com/office/drawing/2014/main" id="{7BEA0CE1-F76A-4B63-A979-29F650F6EF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35953" y="1106424"/>
            <a:ext cx="6072094" cy="4645152"/>
          </a:xfrm>
          <a:prstGeom prst="rect">
            <a:avLst/>
          </a:prstGeom>
        </p:spPr>
      </p:pic>
      <p:pic>
        <p:nvPicPr>
          <p:cNvPr id="5" name="Picture 4">
            <a:extLst>
              <a:ext uri="{FF2B5EF4-FFF2-40B4-BE49-F238E27FC236}">
                <a16:creationId xmlns:a16="http://schemas.microsoft.com/office/drawing/2014/main" id="{84ADB8AD-FF0A-4FF6-A946-72F2634CAB6D}"/>
              </a:ext>
            </a:extLst>
          </p:cNvPr>
          <p:cNvPicPr>
            <a:picLocks noChangeAspect="1"/>
          </p:cNvPicPr>
          <p:nvPr/>
        </p:nvPicPr>
        <p:blipFill>
          <a:blip r:embed="rId4"/>
          <a:stretch>
            <a:fillRect/>
          </a:stretch>
        </p:blipFill>
        <p:spPr>
          <a:xfrm>
            <a:off x="29761" y="2438400"/>
            <a:ext cx="2749691" cy="1886047"/>
          </a:xfrm>
          <a:prstGeom prst="rect">
            <a:avLst/>
          </a:prstGeom>
        </p:spPr>
      </p:pic>
    </p:spTree>
    <p:extLst>
      <p:ext uri="{BB962C8B-B14F-4D97-AF65-F5344CB8AC3E}">
        <p14:creationId xmlns:p14="http://schemas.microsoft.com/office/powerpoint/2010/main" val="1722752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EA0CE1-F76A-4B63-A979-29F650F6EF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6424"/>
            <a:ext cx="9144000" cy="4645152"/>
          </a:xfrm>
          <a:prstGeom prst="rect">
            <a:avLst/>
          </a:prstGeom>
        </p:spPr>
      </p:pic>
      <p:pic>
        <p:nvPicPr>
          <p:cNvPr id="15" name="Picture 14">
            <a:extLst>
              <a:ext uri="{FF2B5EF4-FFF2-40B4-BE49-F238E27FC236}">
                <a16:creationId xmlns:a16="http://schemas.microsoft.com/office/drawing/2014/main" id="{B3148AD8-4E58-4C82-BA1B-3D83AB8F3BF9}"/>
              </a:ext>
            </a:extLst>
          </p:cNvPr>
          <p:cNvPicPr>
            <a:picLocks noChangeAspect="1"/>
          </p:cNvPicPr>
          <p:nvPr/>
        </p:nvPicPr>
        <p:blipFill>
          <a:blip r:embed="rId3"/>
          <a:stretch>
            <a:fillRect/>
          </a:stretch>
        </p:blipFill>
        <p:spPr>
          <a:xfrm>
            <a:off x="7522" y="1018260"/>
            <a:ext cx="1059278" cy="841321"/>
          </a:xfrm>
          <a:prstGeom prst="rect">
            <a:avLst/>
          </a:prstGeom>
        </p:spPr>
      </p:pic>
      <p:sp>
        <p:nvSpPr>
          <p:cNvPr id="4" name="TextBox 3">
            <a:extLst>
              <a:ext uri="{FF2B5EF4-FFF2-40B4-BE49-F238E27FC236}">
                <a16:creationId xmlns:a16="http://schemas.microsoft.com/office/drawing/2014/main" id="{46ECBA7C-859B-4C88-B239-3E733DDB0B96}"/>
              </a:ext>
            </a:extLst>
          </p:cNvPr>
          <p:cNvSpPr txBox="1"/>
          <p:nvPr/>
        </p:nvSpPr>
        <p:spPr>
          <a:xfrm>
            <a:off x="29761" y="6553200"/>
            <a:ext cx="89013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https://imgur.com/rzv85dn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extBox 1">
            <a:extLst>
              <a:ext uri="{FF2B5EF4-FFF2-40B4-BE49-F238E27FC236}">
                <a16:creationId xmlns:a16="http://schemas.microsoft.com/office/drawing/2014/main" id="{D675AB92-CB90-4CAD-B11B-54E3567BD2DE}"/>
              </a:ext>
            </a:extLst>
          </p:cNvPr>
          <p:cNvSpPr txBox="1"/>
          <p:nvPr/>
        </p:nvSpPr>
        <p:spPr>
          <a:xfrm>
            <a:off x="1524000" y="0"/>
            <a:ext cx="616284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Map of World Religions</a:t>
            </a:r>
          </a:p>
        </p:txBody>
      </p:sp>
      <p:pic>
        <p:nvPicPr>
          <p:cNvPr id="11" name="Picture 10">
            <a:extLst>
              <a:ext uri="{FF2B5EF4-FFF2-40B4-BE49-F238E27FC236}">
                <a16:creationId xmlns:a16="http://schemas.microsoft.com/office/drawing/2014/main" id="{4F1538F3-CC2F-441F-97BF-15795E7A0FAF}"/>
              </a:ext>
            </a:extLst>
          </p:cNvPr>
          <p:cNvPicPr>
            <a:picLocks noChangeAspect="1"/>
          </p:cNvPicPr>
          <p:nvPr/>
        </p:nvPicPr>
        <p:blipFill>
          <a:blip r:embed="rId5"/>
          <a:stretch>
            <a:fillRect/>
          </a:stretch>
        </p:blipFill>
        <p:spPr>
          <a:xfrm>
            <a:off x="3773287" y="5029200"/>
            <a:ext cx="5029601" cy="1732285"/>
          </a:xfrm>
          <a:prstGeom prst="rect">
            <a:avLst/>
          </a:prstGeom>
        </p:spPr>
      </p:pic>
    </p:spTree>
    <p:extLst>
      <p:ext uri="{BB962C8B-B14F-4D97-AF65-F5344CB8AC3E}">
        <p14:creationId xmlns:p14="http://schemas.microsoft.com/office/powerpoint/2010/main" val="773478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Sweeping aside the Catholic Evangelicals, Loyola’s spiritual knights taught and spread a new, fiercely anti-Protestant expression of Roman Catholic theology and spirituality throughout Europe. </a:t>
            </a:r>
          </a:p>
          <a:p>
            <a:r>
              <a:rPr lang="en-US" dirty="0"/>
              <a:t>With one hand, they dealt staggering blows to the Reformation; with the other, they founded orphanages, schools, centers for the care of the poor, houses for reforming prostitutes, and societies for ransoming Christian captives from Muslims. </a:t>
            </a:r>
          </a:p>
          <a:p>
            <a:r>
              <a:rPr lang="en-US" dirty="0"/>
              <a:t>Jesuits soon stood on the front line of Roman Catholicism at every level, as preachers, educators, chaplains, spiritual guides, and theologians.</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2789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Yet at the same time, there was serious opposition to the Jesuits from </a:t>
            </a:r>
            <a:r>
              <a:rPr lang="en-US" b="1" i="1" dirty="0"/>
              <a:t>within</a:t>
            </a:r>
            <a:r>
              <a:rPr lang="en-US" dirty="0"/>
              <a:t> the Roman Catholic Church. </a:t>
            </a:r>
          </a:p>
          <a:p>
            <a:r>
              <a:rPr lang="en-US" dirty="0"/>
              <a:t>Roman Catholic monarchs were sometimes afraid of the Society’s far-flung and powerful international organization. </a:t>
            </a:r>
          </a:p>
          <a:p>
            <a:r>
              <a:rPr lang="en-US" dirty="0"/>
              <a:t>Many Roman Catholic bishops, and the other religious orders – notably the Dominicans and Franciscans – were jealous of the special favor the Jesuits enjoyed from the papacy. </a:t>
            </a:r>
          </a:p>
          <a:p>
            <a:r>
              <a:rPr lang="en-US" dirty="0"/>
              <a:t>Augustinian theologians (mostly Dominicans) within the Roman Church disliked Jesuit theology, which had very quickly become marked by a deep hostility to Augustine’s doctrines of sin and grace; and many Roman Catholic moral teachers tried to combat what they believed were the Jesuits’ low and easy-going views of morality.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744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hlinkClick r:id="rId5"/>
              </a:rPr>
              <a:t>https://christianreformedink.wordpress.com/reformed-theology-2/ecclesiology/reformation-events/nine-things-you-should-know-about-the-council-of-trent/</a:t>
            </a:r>
            <a:r>
              <a:rPr kumimoji="0" lang="en-US" sz="10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673705"/>
          </a:xfrm>
          <a:noFill/>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The Council of Trent</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052120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787875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The Jesuits boasted, “</a:t>
            </a:r>
            <a:r>
              <a:rPr lang="en-US" i="1" dirty="0">
                <a:latin typeface="Cambria" panose="02040503050406030204" pitchFamily="18" charset="0"/>
                <a:ea typeface="Cambria" panose="02040503050406030204" pitchFamily="18" charset="0"/>
              </a:rPr>
              <a:t>Give me a child before he is seven, and he will remain a Catholic for the rest of his life</a:t>
            </a:r>
            <a:r>
              <a:rPr lang="en-US" dirty="0"/>
              <a:t>.” This is reminiscent of Pro 22:6: </a:t>
            </a:r>
            <a:r>
              <a:rPr lang="en-US" i="1" dirty="0">
                <a:solidFill>
                  <a:srgbClr val="344BF6"/>
                </a:solidFill>
                <a:latin typeface="Cambria" panose="02040503050406030204" pitchFamily="18" charset="0"/>
                <a:ea typeface="Cambria" panose="02040503050406030204" pitchFamily="18" charset="0"/>
              </a:rPr>
              <a:t>Train up a child in the way he should go; even when he is old he will not depart from it</a:t>
            </a:r>
            <a:r>
              <a:rPr lang="en-US" dirty="0"/>
              <a:t>. Is there a lesson in this for </a:t>
            </a:r>
            <a:r>
              <a:rPr lang="en-US" b="1" i="1" dirty="0"/>
              <a:t>us</a:t>
            </a:r>
            <a:r>
              <a:rPr lang="en-US" dirty="0"/>
              <a:t>?</a:t>
            </a:r>
          </a:p>
          <a:p>
            <a:pPr lvl="1"/>
            <a:r>
              <a:rPr lang="en-US" dirty="0"/>
              <a:t>How important is it that we win the hearts of our children while they are young?</a:t>
            </a:r>
          </a:p>
          <a:p>
            <a:pPr lvl="1"/>
            <a:r>
              <a:rPr lang="en-US" dirty="0"/>
              <a:t>How important is it that we </a:t>
            </a:r>
            <a:r>
              <a:rPr lang="en-US" b="1" i="1" dirty="0"/>
              <a:t>protect</a:t>
            </a:r>
            <a:r>
              <a:rPr lang="en-US" dirty="0"/>
              <a:t> our children from bad influences while they are young (under the age of seven)? Is it possible to </a:t>
            </a:r>
            <a:r>
              <a:rPr lang="en-US" b="1" i="1" dirty="0"/>
              <a:t>overdo</a:t>
            </a:r>
            <a:r>
              <a:rPr lang="en-US" dirty="0"/>
              <a:t> this? Is it a bad idea to raise your kids “in a bubble”?</a:t>
            </a:r>
          </a:p>
          <a:p>
            <a:r>
              <a:rPr lang="en-US" dirty="0"/>
              <a:t>Can we learn something from the methods used by the Jesuits to “evangelize” a society of people who are opposed to their views?</a:t>
            </a:r>
          </a:p>
          <a:p>
            <a:pPr lvl="1"/>
            <a:r>
              <a:rPr lang="en-US" dirty="0"/>
              <a:t>Their targeting of young children (see previous questions) and the use of catechisms to counter the catechism’s of their opponents.</a:t>
            </a:r>
          </a:p>
          <a:p>
            <a:pPr lvl="1"/>
            <a:r>
              <a:rPr lang="en-US" dirty="0"/>
              <a:t>Strong organizational approach to their missionary efforts (set up almost like a military).</a:t>
            </a:r>
          </a:p>
          <a:p>
            <a:pPr lvl="1"/>
            <a:r>
              <a:rPr lang="en-US" dirty="0"/>
              <a:t>A wholistic approach to meeting human needs in other areas besides religious training (they founded orphanages, schools, centers for the care of the poor, houses for reforming prostitutes, and societies for ransoming Christian captives).</a:t>
            </a:r>
          </a:p>
          <a:p>
            <a:r>
              <a:rPr lang="en-US" dirty="0"/>
              <a:t>Do </a:t>
            </a:r>
            <a:r>
              <a:rPr lang="en-US" b="1" i="1" dirty="0"/>
              <a:t>you</a:t>
            </a:r>
            <a:r>
              <a:rPr lang="en-US" dirty="0"/>
              <a:t> have a topic or question that </a:t>
            </a:r>
            <a:r>
              <a:rPr lang="en-US" b="1" i="1" dirty="0"/>
              <a:t>you</a:t>
            </a:r>
            <a:r>
              <a:rPr lang="en-US" dirty="0"/>
              <a:t> would like to see us to discuss?</a:t>
            </a:r>
          </a:p>
        </p:txBody>
      </p:sp>
    </p:spTree>
    <p:extLst>
      <p:ext uri="{BB962C8B-B14F-4D97-AF65-F5344CB8AC3E}">
        <p14:creationId xmlns:p14="http://schemas.microsoft.com/office/powerpoint/2010/main" val="4044335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hlinkClick r:id="rId5"/>
              </a:rPr>
              <a:t>https://christianreformedink.wordpress.com/reformed-theology-2/ecclesiology/reformation-events/nine-things-you-should-know-about-the-council-of-trent/</a:t>
            </a:r>
            <a:r>
              <a:rPr kumimoji="0" lang="en-US" sz="10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5119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Ignatius Loyola </a:t>
            </a: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Founder of the Jesuits</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9508475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Ignatius Loyola claimed to receive a series of supernatural visions which inspired him to produce one of the most influential religious books ever written: </a:t>
            </a:r>
            <a:r>
              <a:rPr lang="en-US" b="1" dirty="0"/>
              <a:t>the</a:t>
            </a:r>
            <a:r>
              <a:rPr lang="en-US" b="1" i="1" dirty="0"/>
              <a:t> Spiritual Exercises</a:t>
            </a:r>
            <a:r>
              <a:rPr lang="en-US" dirty="0"/>
              <a:t>. </a:t>
            </a:r>
          </a:p>
          <a:p>
            <a:r>
              <a:rPr lang="en-US" dirty="0"/>
              <a:t>The purpose of the Spiritual Exercises was to bring the soul into total obedience to Christ through </a:t>
            </a:r>
            <a:r>
              <a:rPr lang="en-US" b="1" i="1" dirty="0"/>
              <a:t>total submission</a:t>
            </a:r>
            <a:r>
              <a:rPr lang="en-US" dirty="0"/>
              <a:t> to the Roman Church as His one true Church, His Bride, outside of which there was no grace, no Christ, and no salvation. </a:t>
            </a:r>
          </a:p>
          <a:p>
            <a:r>
              <a:rPr lang="en-US" dirty="0"/>
              <a:t>Loyola believed passionately in the infallibility of the Church of Rome, its exclusive possession of grace through its priesthood and sacraments, and the absolute truth of its traditional scholastic theology.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5951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In Loyola’s mind, faith meant an unquestioning acceptance of all Rome’s teachings; there was </a:t>
            </a:r>
            <a:r>
              <a:rPr lang="en-US" b="1" i="1" dirty="0"/>
              <a:t>no room </a:t>
            </a:r>
            <a:r>
              <a:rPr lang="en-US" dirty="0"/>
              <a:t>for criticism, and </a:t>
            </a:r>
            <a:r>
              <a:rPr lang="en-US" b="1" i="1" dirty="0"/>
              <a:t>all </a:t>
            </a:r>
            <a:r>
              <a:rPr lang="en-US" dirty="0"/>
              <a:t>dissent was </a:t>
            </a:r>
            <a:r>
              <a:rPr lang="en-US" b="1" i="1" dirty="0"/>
              <a:t>damnable heresy</a:t>
            </a:r>
            <a:r>
              <a:rPr lang="en-US" dirty="0"/>
              <a:t>. </a:t>
            </a:r>
          </a:p>
          <a:p>
            <a:r>
              <a:rPr lang="en-US" dirty="0"/>
              <a:t>The Exercises ended with “Rules for Thinking in Harmony with the Church”, which contained the following famous statement:</a:t>
            </a:r>
          </a:p>
          <a:p>
            <a:pPr lvl="1"/>
            <a:r>
              <a:rPr lang="en-US" i="1" dirty="0">
                <a:latin typeface="Cambria" panose="02040503050406030204" pitchFamily="18" charset="0"/>
                <a:ea typeface="Cambria" panose="02040503050406030204" pitchFamily="18" charset="0"/>
              </a:rPr>
              <a:t>We should leave to one side all personal opinions of our own, and keep our minds prepared and zealous to obey in all things our holy mother, the Catholic Church, the true Bride of Christ our Lord ... To ensure that we enjoy perfect certainty, we should maintain the following attitude: I will believe that something that seems white is actually black, if the Catholic Church proclaims it to be black. For I believe that there is one and the same Spirit who unites Christ our Lord the Husband with the Church His Bride. This Spirit rules and guides our souls for our good; the same Spirit and the same Lord who gave the Ten Commandments guides and rules our holy mother the Church.</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625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Not surprisingly, Loyola did not intend individuals to undertake the Spiritual Exercises on their own. </a:t>
            </a:r>
          </a:p>
          <a:p>
            <a:r>
              <a:rPr lang="en-US" dirty="0"/>
              <a:t>He required people to practice the Exercises only under the close supervision of a Jesuit spiritual director, someone who had gone through the Exercises himself, and who was himself guided by Loyola’s </a:t>
            </a:r>
            <a:r>
              <a:rPr lang="en-US" i="1" dirty="0"/>
              <a:t>Directory</a:t>
            </a:r>
            <a:r>
              <a:rPr lang="en-US" dirty="0"/>
              <a:t>. </a:t>
            </a:r>
          </a:p>
          <a:p>
            <a:r>
              <a:rPr lang="en-US" dirty="0"/>
              <a:t>The </a:t>
            </a:r>
            <a:r>
              <a:rPr lang="en-US" i="1" dirty="0"/>
              <a:t>Directory</a:t>
            </a:r>
            <a:r>
              <a:rPr lang="en-US" dirty="0"/>
              <a:t> was a companion volume which gave detailed instructions to spiritual directors on how to lead souls through the Spiritual Exercises.</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3486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Loyola studied in various Spanish universities in 1524-28, and then in Paris in 1528-35. </a:t>
            </a:r>
          </a:p>
          <a:p>
            <a:r>
              <a:rPr lang="en-US" dirty="0"/>
              <a:t>This means that Loyola was a student in Paris at the same time as John Calvin, although there is no record that the two ever met. </a:t>
            </a:r>
          </a:p>
          <a:p>
            <a:r>
              <a:rPr lang="en-US" dirty="0"/>
              <a:t>During his time in Paris, Loyola collected a group of six disciples, who in 1534 bound themselves together by an oath to go to the Holy Land and work for Christ among the Muslims there. </a:t>
            </a:r>
          </a:p>
          <a:p>
            <a:r>
              <a:rPr lang="en-US" dirty="0"/>
              <a:t>Loyola and his six disciples gathered in Venice in 1537, intending to sail to the Holy Land, but a war between the Venetians and the Turks prevented them. </a:t>
            </a:r>
          </a:p>
          <a:p>
            <a:r>
              <a:rPr lang="en-US" dirty="0"/>
              <a:t>So they journeyed instead to Rome, where they became a band of begging preachers.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68038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In 1539 they started calling themselves “the Society of Jesus”, a name Loyola claimed had been revealed to him by Jesus Himself in a vision. </a:t>
            </a:r>
          </a:p>
          <a:p>
            <a:r>
              <a:rPr lang="en-US" dirty="0"/>
              <a:t>The word “Society” has a military flavor; a modern equivalent would be something like “the Regiment of Jesus”. </a:t>
            </a:r>
          </a:p>
          <a:p>
            <a:r>
              <a:rPr lang="en-US" dirty="0"/>
              <a:t>More popularly, people were soon calling them </a:t>
            </a:r>
            <a:r>
              <a:rPr lang="en-US" b="1" i="1" dirty="0"/>
              <a:t>Jesuits</a:t>
            </a:r>
            <a:r>
              <a:rPr lang="en-US" dirty="0"/>
              <a:t> (the word was first used in Germany as a nickname, and it caught on). </a:t>
            </a:r>
          </a:p>
          <a:p>
            <a:r>
              <a:rPr lang="en-US" dirty="0"/>
              <a:t>In 1540 Pope Paul III gave the Society official recognition as a new religious order, and Loyola was elected its first leader or “general”.</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76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Ignatius Loyola and the Jesuits</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The rules of the Society, known as the “Constitutions”, were drawn up by Loyola, who believed they were given to him by divine revelation. </a:t>
            </a:r>
          </a:p>
          <a:p>
            <a:r>
              <a:rPr lang="en-US" dirty="0"/>
              <a:t>The Jesuit Constitutions organized the Society along military lines, reflecting Loyola’s own background. </a:t>
            </a:r>
          </a:p>
          <a:p>
            <a:r>
              <a:rPr lang="en-US" dirty="0"/>
              <a:t>At the top was the “general” (sometimes referred to as the “black pope” by enemies of the Jesuits), who exercised absolute authority over the rest of the Society. </a:t>
            </a:r>
          </a:p>
          <a:p>
            <a:r>
              <a:rPr lang="en-US" dirty="0"/>
              <a:t>Under the general were the “provincials”, who governed different regional branches of the Society (e.g. in France or Spain); under the provincials were the “rectors” who controlled local Jesuit groups in towns and cities. </a:t>
            </a:r>
          </a:p>
          <a:p>
            <a:r>
              <a:rPr lang="en-US" dirty="0"/>
              <a:t>Loyola laid down strict conditions about who could join; they had to be healthy, physically beautiful, intelligent, good at public speaking, and free from the least suspicion of heresy.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9843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367843</TotalTime>
  <Words>2525</Words>
  <Application>Microsoft Office PowerPoint</Application>
  <PresentationFormat>On-screen Show (4:3)</PresentationFormat>
  <Paragraphs>131</Paragraphs>
  <Slides>26</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Cambria</vt:lpstr>
      <vt:lpstr>Office Theme</vt:lpstr>
      <vt:lpstr>140_Office Theme</vt:lpstr>
      <vt:lpstr>PowerPoint Presentation</vt:lpstr>
      <vt:lpstr>Review</vt:lpstr>
      <vt:lpstr>Ignatius Loyola  Founder of the Jesuits</vt:lpstr>
      <vt:lpstr>Ignatius Loyola and the Jesuits</vt:lpstr>
      <vt:lpstr>Ignatius Loyola and the Jesuits</vt:lpstr>
      <vt:lpstr>Ignatius Loyola and the Jesuits</vt:lpstr>
      <vt:lpstr>Ignatius Loyola and the Jesuits</vt:lpstr>
      <vt:lpstr>Ignatius Loyola and the Jesuits</vt:lpstr>
      <vt:lpstr>Ignatius Loyola and the Jesuits</vt:lpstr>
      <vt:lpstr>Ignatius Loyola and the Jesuits</vt:lpstr>
      <vt:lpstr>Ignatius Loyola and the Jesuits</vt:lpstr>
      <vt:lpstr>Ignatius Loyola and the Jesuits</vt:lpstr>
      <vt:lpstr>Ignatius Loyola and the Jesuits</vt:lpstr>
      <vt:lpstr>Ignatius Loyola and the Jesuits</vt:lpstr>
      <vt:lpstr>Ignatius Loyola and the Jesuits</vt:lpstr>
      <vt:lpstr>Ignatius Loyola and the Jesuits</vt:lpstr>
      <vt:lpstr>Ignatius Loyola and the Jesuits</vt:lpstr>
      <vt:lpstr>PowerPoint Presentation</vt:lpstr>
      <vt:lpstr>PowerPoint Presentation</vt:lpstr>
      <vt:lpstr>PowerPoint Presentation</vt:lpstr>
      <vt:lpstr>PowerPoint Presentation</vt:lpstr>
      <vt:lpstr>Ignatius Loyola and the Jesuits</vt:lpstr>
      <vt:lpstr>Ignatius Loyola and the Jesuits</vt:lpstr>
      <vt:lpstr>The Council of Trent</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6931</cp:revision>
  <cp:lastPrinted>2021-01-03T14:53:03Z</cp:lastPrinted>
  <dcterms:created xsi:type="dcterms:W3CDTF">2018-06-08T00:19:32Z</dcterms:created>
  <dcterms:modified xsi:type="dcterms:W3CDTF">2021-01-03T22:35:00Z</dcterms:modified>
</cp:coreProperties>
</file>