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985" r:id="rId3"/>
    <p:sldId id="4035" r:id="rId4"/>
    <p:sldId id="3989" r:id="rId5"/>
    <p:sldId id="3994" r:id="rId6"/>
    <p:sldId id="3991" r:id="rId7"/>
    <p:sldId id="4014" r:id="rId8"/>
    <p:sldId id="4016" r:id="rId9"/>
    <p:sldId id="4002" r:id="rId10"/>
    <p:sldId id="4003" r:id="rId11"/>
    <p:sldId id="4011" r:id="rId12"/>
    <p:sldId id="4012" r:id="rId13"/>
    <p:sldId id="4013" r:id="rId14"/>
    <p:sldId id="4017" r:id="rId15"/>
    <p:sldId id="4020" r:id="rId16"/>
    <p:sldId id="4018" r:id="rId17"/>
    <p:sldId id="4019" r:id="rId18"/>
    <p:sldId id="4031" r:id="rId19"/>
    <p:sldId id="4021" r:id="rId20"/>
    <p:sldId id="4022" r:id="rId21"/>
    <p:sldId id="4023" r:id="rId22"/>
    <p:sldId id="4027" r:id="rId23"/>
    <p:sldId id="4028" r:id="rId24"/>
    <p:sldId id="4029" r:id="rId25"/>
    <p:sldId id="4030" r:id="rId26"/>
    <p:sldId id="4032" r:id="rId27"/>
    <p:sldId id="4033"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1/10/2021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1/10/2021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3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05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62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10:34-35 - So Peter opened his mouth and said: "Truly I understand that God shows no partiality, but in every nation anyone who fears him and does what is right is acceptable to him. (Act 10:34-35)</a:t>
            </a:r>
          </a:p>
          <a:p>
            <a:endParaRPr lang="en-US" dirty="0"/>
          </a:p>
          <a:p>
            <a:r>
              <a:rPr lang="en-US" dirty="0"/>
              <a:t>Acts 17:26 And [God] made from one man every nation of mankind to live on all the face of the earth, having determined allotted periods and the boundaries of their dwelling place (Act 17:26)</a:t>
            </a:r>
          </a:p>
          <a:p>
            <a:endParaRPr lang="en-US" dirty="0"/>
          </a:p>
          <a:p>
            <a:r>
              <a:rPr lang="en-US" dirty="0"/>
              <a:t>James 3:8-9  - no human being can tame the tongue. It is a restless evil, full of deadly poison. With it we bless our Lord and Father, and with it we curse people who are made in the likeness of God. (Jam 3:8-9)</a:t>
            </a:r>
          </a:p>
          <a:p>
            <a:endParaRPr lang="en-US" dirty="0"/>
          </a:p>
          <a:p>
            <a:endParaRPr lang="en-US" dirty="0"/>
          </a:p>
        </p:txBody>
      </p:sp>
      <p:sp>
        <p:nvSpPr>
          <p:cNvPr id="4" name="Slide Number Placeholder 3"/>
          <p:cNvSpPr>
            <a:spLocks noGrp="1"/>
          </p:cNvSpPr>
          <p:nvPr>
            <p:ph type="sldNum" sz="quarter" idx="5"/>
          </p:nvPr>
        </p:nvSpPr>
        <p:spPr/>
        <p:txBody>
          <a:bodyPr/>
          <a:lstStyle/>
          <a:p>
            <a:fld id="{15D63987-A83F-4245-81BE-0B37BAA48141}" type="slidenum">
              <a:rPr lang="en-US" smtClean="0"/>
              <a:t>26</a:t>
            </a:fld>
            <a:endParaRPr lang="en-US" dirty="0"/>
          </a:p>
        </p:txBody>
      </p:sp>
    </p:spTree>
    <p:extLst>
      <p:ext uri="{BB962C8B-B14F-4D97-AF65-F5344CB8AC3E}">
        <p14:creationId xmlns:p14="http://schemas.microsoft.com/office/powerpoint/2010/main" val="304235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hyperlink" Target="https://www.twcenter.net/forums/content.php?441-Guns-Faith-and-Steel-The-role-of-religion-in-the-Spanish-Conquest-of-South-America-and-post-Colonial-Society"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lumenlearning.com/boundless-ushistory/chapter/the-expansion-of-europe/" TargetMode="External"/><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08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most contentious issue proved to be conflicting views of the authority of bishops in relation to the pope. </a:t>
            </a:r>
          </a:p>
          <a:p>
            <a:r>
              <a:rPr lang="en-US" dirty="0"/>
              <a:t>Many bishops held that their position came </a:t>
            </a:r>
            <a:r>
              <a:rPr lang="en-US" b="1" i="1" dirty="0"/>
              <a:t>directly from Christ</a:t>
            </a:r>
            <a:r>
              <a:rPr lang="en-US" dirty="0"/>
              <a:t>, and was </a:t>
            </a:r>
            <a:r>
              <a:rPr lang="en-US" b="1" i="1" dirty="0"/>
              <a:t>not</a:t>
            </a:r>
            <a:r>
              <a:rPr lang="en-US" dirty="0"/>
              <a:t> mediated to them through the </a:t>
            </a:r>
            <a:r>
              <a:rPr lang="en-US" b="1" i="1" dirty="0"/>
              <a:t>pope</a:t>
            </a:r>
            <a:r>
              <a:rPr lang="en-US" dirty="0"/>
              <a:t> – a kind of “episcopalian” theory. </a:t>
            </a:r>
          </a:p>
          <a:p>
            <a:r>
              <a:rPr lang="en-US" dirty="0"/>
              <a:t>The papacy and its supporters, however, maintained that the pope </a:t>
            </a:r>
            <a:r>
              <a:rPr lang="en-US" b="1" i="1" dirty="0"/>
              <a:t>alone</a:t>
            </a:r>
            <a:r>
              <a:rPr lang="en-US" dirty="0"/>
              <a:t> has his position directly from Christ, and that all other bishops </a:t>
            </a:r>
            <a:r>
              <a:rPr lang="en-US" b="1" i="1" dirty="0"/>
              <a:t>derive</a:t>
            </a:r>
            <a:r>
              <a:rPr lang="en-US" dirty="0"/>
              <a:t> their position from the pope – a view known as “curialism”, after the curia, the name for the papal court. </a:t>
            </a:r>
          </a:p>
          <a:p>
            <a:r>
              <a:rPr lang="en-US" dirty="0"/>
              <a:t>From Trent onwards, there was a slow, creeping growth of curial views of the papacy throughout the Roman Catholic Church, paving the way at length for the First Vatican Council of 1869-71, at which the pope was declared to be infallible when defining any matter of “faith or morals”.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328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Council was dissolved on December 4, 1563, and the collected decrees from all three stages were given official papal sanction on January 24, 1564 by Pius IV. </a:t>
            </a:r>
          </a:p>
          <a:p>
            <a:r>
              <a:rPr lang="en-US" dirty="0"/>
              <a:t>This was not quite the end of the Council’s work, since before dissolving it set up a commission to reform the way that the </a:t>
            </a:r>
            <a:r>
              <a:rPr lang="en-US" b="1" i="1" dirty="0"/>
              <a:t>mass</a:t>
            </a:r>
            <a:r>
              <a:rPr lang="en-US" dirty="0"/>
              <a:t> was celebrated. </a:t>
            </a:r>
          </a:p>
          <a:p>
            <a:r>
              <a:rPr lang="en-US" dirty="0"/>
              <a:t>In 1570 the commission finished its work and published the </a:t>
            </a:r>
            <a:r>
              <a:rPr lang="en-US" i="1" dirty="0"/>
              <a:t>Roman Missal </a:t>
            </a:r>
            <a:r>
              <a:rPr lang="en-US" dirty="0"/>
              <a:t>(the liturgical textbook for the mass), whose use was made binding throughout the Church; it remained unchanged until the reform movements of the 1960s which resulted in Roman Catholics abandoning Latin and adopting the congregation’s native language for worship.</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998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Council of Trent was the single greatest landmark of the Catholic Counter-Reformation. </a:t>
            </a:r>
          </a:p>
          <a:p>
            <a:r>
              <a:rPr lang="en-US" dirty="0"/>
              <a:t>For the next 400 years, Trent’s formulation of Roman Catholic doctrine would be the standard to which Roman Catholics rallied, and against which all alternative visions of Christianity (especially Protestantism, but Eastern Orthodoxy too) would be measured – and found wanting.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097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34844" y="6599684"/>
            <a:ext cx="903295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5"/>
              </a:rPr>
              <a:t>https://www.twcenter.net/forums/content.php?441-Guns-Faith-and-Steel-The-role-of-religion-in-the-Spanish-Conquest-of-South-America-and-post-Colonial-Society</a:t>
            </a:r>
            <a:r>
              <a:rPr kumimoji="0" lang="en-US" sz="1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4357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Roman Catholic Expansion Outside Europe</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52627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16th century witnessed a vast expansion of Roman Catholicism outside Europe as a result of the colonial Empires so rapidly built by Spain and Portugal in the Americas, Africa, and India.</a:t>
            </a:r>
          </a:p>
          <a:p>
            <a:r>
              <a:rPr lang="en-US" dirty="0"/>
              <a:t>In 1492 the West Indies were discovered by Christopher Columbus, an Italian mariner in the service of the Spanish monarchy. </a:t>
            </a:r>
          </a:p>
          <a:p>
            <a:r>
              <a:rPr lang="en-US" b="1" i="1" dirty="0"/>
              <a:t>Altogether</a:t>
            </a:r>
            <a:r>
              <a:rPr lang="en-US" dirty="0"/>
              <a:t> Columbus made </a:t>
            </a:r>
            <a:r>
              <a:rPr lang="en-US" b="1" i="1" dirty="0"/>
              <a:t>four </a:t>
            </a:r>
            <a:r>
              <a:rPr lang="en-US" dirty="0"/>
              <a:t>voyages (1492-93, 1493-96, 1498-1500, and 1502-04), which opened up the Americas for exploration and colonization by Spain and Portugal, and later by other European powers such as England, France, the Dutch Republic, and Denmark.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7446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coast of North America was discovered in 1497 by John Cabot, another Italian but this time in the service of the English king. </a:t>
            </a:r>
          </a:p>
          <a:p>
            <a:r>
              <a:rPr lang="en-US" dirty="0"/>
              <a:t>America was named after Amerigo Vespucci, an Italian whose explorations and reports of the American coast made the new continent widely known in Europe.</a:t>
            </a:r>
          </a:p>
          <a:p>
            <a:r>
              <a:rPr lang="en-US" dirty="0"/>
              <a:t>Also in 1497, the Portuguese mariner Vasco da Gama discovered the sea route to India and the East by sailing round the Cape of Good Hope (the extreme southern tip of Africa), which at a stroke made obsolete the whole complicated business of overland caravans to convey Eastern goods to the West.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638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To ward off conflict between Spanish and Portuguese forces, in 1493 Pope Alexander VI officially divided up the New World between the two nations. </a:t>
            </a:r>
          </a:p>
          <a:p>
            <a:r>
              <a:rPr lang="en-US" dirty="0"/>
              <a:t>Spain received Mexico, Peru, and the West Indies, settlements in Columbia and Panama, and outposts in California and Chile. </a:t>
            </a:r>
          </a:p>
          <a:p>
            <a:r>
              <a:rPr lang="en-US" dirty="0"/>
              <a:t>Portugal received Brazil, West Africa, Mozambique, India, and Ceylon (aka Sri Lanka), parts of the Persian Gulf, and the Malay archipelago south of China</a:t>
            </a:r>
          </a:p>
          <a:p>
            <a:r>
              <a:rPr lang="en-US" dirty="0"/>
              <a:t>The Philippines, however, were conquered by the Spanish in 1564 and named after King Philip II of Spain. </a:t>
            </a:r>
          </a:p>
          <a:p>
            <a:r>
              <a:rPr lang="en-US" b="1" i="1" dirty="0"/>
              <a:t>Mass colonization </a:t>
            </a:r>
            <a:r>
              <a:rPr lang="en-US" dirty="0"/>
              <a:t>followed the parceling out of these regions.</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606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148AD8-4E58-4C82-BA1B-3D83AB8F3BF9}"/>
              </a:ext>
            </a:extLst>
          </p:cNvPr>
          <p:cNvPicPr>
            <a:picLocks noChangeAspect="1"/>
          </p:cNvPicPr>
          <p:nvPr/>
        </p:nvPicPr>
        <p:blipFill>
          <a:blip r:embed="rId2"/>
          <a:stretch>
            <a:fillRect/>
          </a:stretch>
        </p:blipFill>
        <p:spPr>
          <a:xfrm>
            <a:off x="7522" y="1018260"/>
            <a:ext cx="1059278" cy="841321"/>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https://courses.lumenlearning.com/boundless-ushistory/chapter/the-expansion-of-europe/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1839265" y="0"/>
            <a:ext cx="5374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t>European Expansion</a:t>
            </a: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ADA58D28-9416-4BE4-B492-4FC29A2504E6}"/>
              </a:ext>
            </a:extLst>
          </p:cNvPr>
          <p:cNvGrpSpPr/>
          <p:nvPr/>
        </p:nvGrpSpPr>
        <p:grpSpPr>
          <a:xfrm>
            <a:off x="469788" y="1106424"/>
            <a:ext cx="8395431" cy="4645152"/>
            <a:chOff x="469788" y="1106424"/>
            <a:chExt cx="8395431" cy="4645152"/>
          </a:xfrm>
        </p:grpSpPr>
        <p:pic>
          <p:nvPicPr>
            <p:cNvPr id="9" name="Picture 8">
              <a:extLst>
                <a:ext uri="{FF2B5EF4-FFF2-40B4-BE49-F238E27FC236}">
                  <a16:creationId xmlns:a16="http://schemas.microsoft.com/office/drawing/2014/main" id="{7BEA0CE1-F76A-4B63-A979-29F650F6EF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9788" y="1106424"/>
              <a:ext cx="8204423" cy="4645152"/>
            </a:xfrm>
            <a:prstGeom prst="rect">
              <a:avLst/>
            </a:prstGeom>
          </p:spPr>
        </p:pic>
        <p:pic>
          <p:nvPicPr>
            <p:cNvPr id="6" name="Picture 5">
              <a:extLst>
                <a:ext uri="{FF2B5EF4-FFF2-40B4-BE49-F238E27FC236}">
                  <a16:creationId xmlns:a16="http://schemas.microsoft.com/office/drawing/2014/main" id="{F7161F14-EE4F-4859-8FE9-A9B936F53755}"/>
                </a:ext>
              </a:extLst>
            </p:cNvPr>
            <p:cNvPicPr>
              <a:picLocks noChangeAspect="1"/>
            </p:cNvPicPr>
            <p:nvPr/>
          </p:nvPicPr>
          <p:blipFill>
            <a:blip r:embed="rId5"/>
            <a:stretch>
              <a:fillRect/>
            </a:stretch>
          </p:blipFill>
          <p:spPr>
            <a:xfrm>
              <a:off x="1054045" y="4953000"/>
              <a:ext cx="7664844" cy="628682"/>
            </a:xfrm>
            <a:prstGeom prst="rect">
              <a:avLst/>
            </a:prstGeom>
          </p:spPr>
        </p:pic>
        <p:sp>
          <p:nvSpPr>
            <p:cNvPr id="3" name="TextBox 2">
              <a:extLst>
                <a:ext uri="{FF2B5EF4-FFF2-40B4-BE49-F238E27FC236}">
                  <a16:creationId xmlns:a16="http://schemas.microsoft.com/office/drawing/2014/main" id="{872F87A5-1FB5-4D79-9D3D-05CA41D964F5}"/>
                </a:ext>
              </a:extLst>
            </p:cNvPr>
            <p:cNvSpPr txBox="1"/>
            <p:nvPr/>
          </p:nvSpPr>
          <p:spPr>
            <a:xfrm>
              <a:off x="1828800" y="4953000"/>
              <a:ext cx="771365" cy="276999"/>
            </a:xfrm>
            <a:prstGeom prst="rect">
              <a:avLst/>
            </a:prstGeom>
            <a:solidFill>
              <a:schemeClr val="bg1"/>
            </a:solidFill>
          </p:spPr>
          <p:txBody>
            <a:bodyPr wrap="none" rtlCol="0">
              <a:spAutoFit/>
            </a:bodyPr>
            <a:lstStyle/>
            <a:p>
              <a:r>
                <a:rPr lang="en-US" sz="1200" dirty="0"/>
                <a:t>Cao 1482</a:t>
              </a:r>
            </a:p>
          </p:txBody>
        </p:sp>
        <p:sp>
          <p:nvSpPr>
            <p:cNvPr id="12" name="TextBox 11">
              <a:extLst>
                <a:ext uri="{FF2B5EF4-FFF2-40B4-BE49-F238E27FC236}">
                  <a16:creationId xmlns:a16="http://schemas.microsoft.com/office/drawing/2014/main" id="{872035F3-D18B-4161-B129-75CC2D05333C}"/>
                </a:ext>
              </a:extLst>
            </p:cNvPr>
            <p:cNvSpPr txBox="1"/>
            <p:nvPr/>
          </p:nvSpPr>
          <p:spPr>
            <a:xfrm>
              <a:off x="1839265" y="5229999"/>
              <a:ext cx="798617" cy="276999"/>
            </a:xfrm>
            <a:prstGeom prst="rect">
              <a:avLst/>
            </a:prstGeom>
            <a:solidFill>
              <a:schemeClr val="bg1"/>
            </a:solidFill>
          </p:spPr>
          <p:txBody>
            <a:bodyPr wrap="none" rtlCol="0">
              <a:spAutoFit/>
            </a:bodyPr>
            <a:lstStyle/>
            <a:p>
              <a:r>
                <a:rPr lang="en-US" sz="1200" dirty="0"/>
                <a:t>Dias 1487</a:t>
              </a:r>
            </a:p>
          </p:txBody>
        </p:sp>
        <p:sp>
          <p:nvSpPr>
            <p:cNvPr id="13" name="TextBox 12">
              <a:extLst>
                <a:ext uri="{FF2B5EF4-FFF2-40B4-BE49-F238E27FC236}">
                  <a16:creationId xmlns:a16="http://schemas.microsoft.com/office/drawing/2014/main" id="{2F5CBE9D-45FD-4D2E-B908-5DB6D0833F3B}"/>
                </a:ext>
              </a:extLst>
            </p:cNvPr>
            <p:cNvSpPr txBox="1"/>
            <p:nvPr/>
          </p:nvSpPr>
          <p:spPr>
            <a:xfrm>
              <a:off x="3352800" y="4952999"/>
              <a:ext cx="1106393" cy="276999"/>
            </a:xfrm>
            <a:prstGeom prst="rect">
              <a:avLst/>
            </a:prstGeom>
            <a:solidFill>
              <a:schemeClr val="bg1"/>
            </a:solidFill>
          </p:spPr>
          <p:txBody>
            <a:bodyPr wrap="none" rtlCol="0">
              <a:spAutoFit/>
            </a:bodyPr>
            <a:lstStyle/>
            <a:p>
              <a:r>
                <a:rPr lang="en-US" sz="1200" dirty="0"/>
                <a:t>Da Gama 1498</a:t>
              </a:r>
            </a:p>
          </p:txBody>
        </p:sp>
        <p:sp>
          <p:nvSpPr>
            <p:cNvPr id="14" name="TextBox 13">
              <a:extLst>
                <a:ext uri="{FF2B5EF4-FFF2-40B4-BE49-F238E27FC236}">
                  <a16:creationId xmlns:a16="http://schemas.microsoft.com/office/drawing/2014/main" id="{21A41D4E-6CE3-4C3D-8447-ABA212C989AE}"/>
                </a:ext>
              </a:extLst>
            </p:cNvPr>
            <p:cNvSpPr txBox="1"/>
            <p:nvPr/>
          </p:nvSpPr>
          <p:spPr>
            <a:xfrm>
              <a:off x="5254783" y="4928693"/>
              <a:ext cx="1254511" cy="461665"/>
            </a:xfrm>
            <a:prstGeom prst="rect">
              <a:avLst/>
            </a:prstGeom>
            <a:solidFill>
              <a:schemeClr val="bg1"/>
            </a:solidFill>
          </p:spPr>
          <p:txBody>
            <a:bodyPr wrap="none" rtlCol="0">
              <a:spAutoFit/>
            </a:bodyPr>
            <a:lstStyle/>
            <a:p>
              <a:r>
                <a:rPr lang="en-US" sz="1200" dirty="0"/>
                <a:t>Magellan-Elcano </a:t>
              </a:r>
            </a:p>
            <a:p>
              <a:r>
                <a:rPr lang="en-US" sz="1200" dirty="0"/>
                <a:t>1519-1522</a:t>
              </a:r>
            </a:p>
          </p:txBody>
        </p:sp>
        <p:sp>
          <p:nvSpPr>
            <p:cNvPr id="17" name="TextBox 16">
              <a:extLst>
                <a:ext uri="{FF2B5EF4-FFF2-40B4-BE49-F238E27FC236}">
                  <a16:creationId xmlns:a16="http://schemas.microsoft.com/office/drawing/2014/main" id="{6A740B49-4AD0-4768-9EDA-281C3BDA390E}"/>
                </a:ext>
              </a:extLst>
            </p:cNvPr>
            <p:cNvSpPr txBox="1"/>
            <p:nvPr/>
          </p:nvSpPr>
          <p:spPr>
            <a:xfrm>
              <a:off x="7440405" y="5251131"/>
              <a:ext cx="1424814" cy="276999"/>
            </a:xfrm>
            <a:prstGeom prst="rect">
              <a:avLst/>
            </a:prstGeom>
            <a:solidFill>
              <a:schemeClr val="bg1"/>
            </a:solidFill>
          </p:spPr>
          <p:txBody>
            <a:bodyPr wrap="none" rtlCol="0">
              <a:spAutoFit/>
            </a:bodyPr>
            <a:lstStyle/>
            <a:p>
              <a:r>
                <a:rPr lang="en-US" sz="1200" dirty="0"/>
                <a:t>Da Verrazzano 1524</a:t>
              </a:r>
            </a:p>
          </p:txBody>
        </p:sp>
        <p:sp>
          <p:nvSpPr>
            <p:cNvPr id="18" name="TextBox 17">
              <a:extLst>
                <a:ext uri="{FF2B5EF4-FFF2-40B4-BE49-F238E27FC236}">
                  <a16:creationId xmlns:a16="http://schemas.microsoft.com/office/drawing/2014/main" id="{8308369A-6507-4949-A3E9-040D0C7841B5}"/>
                </a:ext>
              </a:extLst>
            </p:cNvPr>
            <p:cNvSpPr txBox="1"/>
            <p:nvPr/>
          </p:nvSpPr>
          <p:spPr>
            <a:xfrm>
              <a:off x="3352800" y="5268865"/>
              <a:ext cx="1519968" cy="276999"/>
            </a:xfrm>
            <a:prstGeom prst="rect">
              <a:avLst/>
            </a:prstGeom>
            <a:solidFill>
              <a:schemeClr val="bg1"/>
            </a:solidFill>
          </p:spPr>
          <p:txBody>
            <a:bodyPr wrap="none" rtlCol="0">
              <a:spAutoFit/>
            </a:bodyPr>
            <a:lstStyle/>
            <a:p>
              <a:r>
                <a:rPr lang="en-US" sz="1200" dirty="0"/>
                <a:t>Columbus 1492-1493</a:t>
              </a:r>
            </a:p>
          </p:txBody>
        </p:sp>
        <p:sp>
          <p:nvSpPr>
            <p:cNvPr id="19" name="TextBox 18">
              <a:extLst>
                <a:ext uri="{FF2B5EF4-FFF2-40B4-BE49-F238E27FC236}">
                  <a16:creationId xmlns:a16="http://schemas.microsoft.com/office/drawing/2014/main" id="{9729FA8E-32DA-41E7-AC79-FA528865FCE2}"/>
                </a:ext>
              </a:extLst>
            </p:cNvPr>
            <p:cNvSpPr txBox="1"/>
            <p:nvPr/>
          </p:nvSpPr>
          <p:spPr>
            <a:xfrm>
              <a:off x="7543800" y="4928693"/>
              <a:ext cx="902811" cy="276999"/>
            </a:xfrm>
            <a:prstGeom prst="rect">
              <a:avLst/>
            </a:prstGeom>
            <a:solidFill>
              <a:schemeClr val="bg1"/>
            </a:solidFill>
          </p:spPr>
          <p:txBody>
            <a:bodyPr wrap="none" rtlCol="0">
              <a:spAutoFit/>
            </a:bodyPr>
            <a:lstStyle/>
            <a:p>
              <a:r>
                <a:rPr lang="en-US" sz="1200" dirty="0"/>
                <a:t>Cabot 1497</a:t>
              </a:r>
            </a:p>
          </p:txBody>
        </p:sp>
      </p:grpSp>
    </p:spTree>
    <p:extLst>
      <p:ext uri="{BB962C8B-B14F-4D97-AF65-F5344CB8AC3E}">
        <p14:creationId xmlns:p14="http://schemas.microsoft.com/office/powerpoint/2010/main" val="623351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Spanish and Portuguese arrived in the Americas as </a:t>
            </a:r>
            <a:r>
              <a:rPr lang="en-US" b="1" i="1" dirty="0"/>
              <a:t>conquering armies </a:t>
            </a:r>
            <a:r>
              <a:rPr lang="en-US" dirty="0"/>
              <a:t>first, with the </a:t>
            </a:r>
            <a:r>
              <a:rPr lang="en-US" b="1" i="1" dirty="0"/>
              <a:t>missionaries</a:t>
            </a:r>
            <a:r>
              <a:rPr lang="en-US" dirty="0"/>
              <a:t> coming afterwards in their wake. </a:t>
            </a:r>
          </a:p>
          <a:p>
            <a:r>
              <a:rPr lang="en-US" dirty="0"/>
              <a:t>For the indigenous inhabitants, it was little short of a disaster. </a:t>
            </a:r>
          </a:p>
          <a:p>
            <a:r>
              <a:rPr lang="en-US" dirty="0"/>
              <a:t>The Spanish and Portuguese armies (“conquistadores”, i.e. conquerors) were half pirates bent on plunder, half crusaders intent on destroying the Paganism of the natives and imposing Roman Catholic Christianity as the “one true faith”. </a:t>
            </a:r>
          </a:p>
          <a:p>
            <a:r>
              <a:rPr lang="en-US" dirty="0"/>
              <a:t>We should not underestimate this crusading ardor: it was as real as the religious enthusiasm that had taken the medieval Crusaders into the Holy Land to wage war against Islam in the name of Christ.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520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534400" cy="5638800"/>
          </a:xfrm>
        </p:spPr>
        <p:txBody>
          <a:bodyPr>
            <a:normAutofit fontScale="92500" lnSpcReduction="20000"/>
          </a:bodyPr>
          <a:lstStyle/>
          <a:p>
            <a:r>
              <a:rPr lang="en-US" dirty="0"/>
              <a:t>With astonishing speed, the European invaders overthrew America’s Aztec and Inca Empires in the early decades of the 16th century. </a:t>
            </a:r>
          </a:p>
          <a:p>
            <a:r>
              <a:rPr lang="en-US" dirty="0"/>
              <a:t>The Spanish general Hernando Cortes destroyed the Aztec Empire in Mexico in 1519-21; Francisco Pizzaro, another Spaniard, vanquished the Inca Empire in Peru in 1532.</a:t>
            </a:r>
          </a:p>
          <a:p>
            <a:r>
              <a:rPr lang="en-US" dirty="0"/>
              <a:t>After this abrupt and ruthless conquest, the land was flooded by Dominican and Franciscan missionaries, who shepherded the native Americans into Roman Catholic Christianity through mass baptisms, while the Spanish “crusader” troops destroyed their Pagan idols and temples. </a:t>
            </a:r>
          </a:p>
          <a:p>
            <a:r>
              <a:rPr lang="en-US" dirty="0"/>
              <a:t>It certainly resulted in the “Christianizing” of the indigenous people and their culture, but often only at surface level. </a:t>
            </a:r>
          </a:p>
          <a:p>
            <a:r>
              <a:rPr lang="en-US" dirty="0"/>
              <a:t>The old Pagan ways persisted, dressed up in a Christian guise.</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229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What was the name of the religious order founded by Ignatius Loyola?</a:t>
            </a:r>
          </a:p>
          <a:p>
            <a:pPr lvl="1"/>
            <a:r>
              <a:rPr lang="en-US" dirty="0"/>
              <a:t>The Society of Jesus (or Jesuits)</a:t>
            </a:r>
          </a:p>
          <a:p>
            <a:r>
              <a:rPr lang="en-US" dirty="0"/>
              <a:t>At first the Society of Jesus was concerned mainly with teaching orthodox Roman Catholic theology within the Church, e.g. to children in schools and to the illiterate, etc.  What became their eventual goal?</a:t>
            </a:r>
          </a:p>
          <a:p>
            <a:pPr lvl="1"/>
            <a:r>
              <a:rPr lang="en-US" dirty="0"/>
              <a:t>in the 1550s, the </a:t>
            </a:r>
            <a:r>
              <a:rPr lang="en-US" b="1" i="1" dirty="0"/>
              <a:t>destruction of Protestantism</a:t>
            </a:r>
            <a:r>
              <a:rPr lang="en-US" dirty="0"/>
              <a:t> became another chief purpose of the Society.</a:t>
            </a:r>
          </a:p>
          <a:p>
            <a:r>
              <a:rPr lang="en-US" dirty="0"/>
              <a:t>What effect did Canisius, one of Loyola’s favorite disciples, have in Austria, Bavaria, and Bohemia?</a:t>
            </a:r>
          </a:p>
          <a:p>
            <a:pPr lvl="1"/>
            <a:r>
              <a:rPr lang="en-US" dirty="0"/>
              <a:t>He almost wiped out Protestantism in those countries.</a:t>
            </a:r>
          </a:p>
          <a:p>
            <a:endParaRPr lang="en-US" dirty="0"/>
          </a:p>
          <a:p>
            <a:pPr lvl="2"/>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676363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10000"/>
          </a:bodyPr>
          <a:lstStyle/>
          <a:p>
            <a:r>
              <a:rPr lang="en-US" dirty="0"/>
              <a:t>A huge practical problem was the social and political oppression to which the native Americans were subjected by their Spanish masters. </a:t>
            </a:r>
          </a:p>
          <a:p>
            <a:r>
              <a:rPr lang="en-US" dirty="0"/>
              <a:t>Wherever Spain conquered, the natives in particular districts were given into the power of a colonist, who had the right to tax them and demand their labor, in return for which he was obligated to protect them and Christianize them. </a:t>
            </a:r>
          </a:p>
          <a:p>
            <a:r>
              <a:rPr lang="en-US" dirty="0"/>
              <a:t>The system produced great injustice, and the native Americans often rebelled, massacring the Dominican and Franciscan missionaries. </a:t>
            </a:r>
          </a:p>
          <a:p>
            <a:r>
              <a:rPr lang="en-US" dirty="0"/>
              <a:t>This of course provoked savage reprisals and even harsher oppression.</a:t>
            </a:r>
          </a:p>
          <a:p>
            <a:r>
              <a:rPr lang="en-US" dirty="0"/>
              <a:t>The Spanish settlers regarded the natives as inferior beings, fit only to be ruled by the superior Spanish Christians: a view devoutly upheld by many Spanish theologians.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845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20000"/>
          </a:bodyPr>
          <a:lstStyle/>
          <a:p>
            <a:r>
              <a:rPr lang="en-US" b="1" i="1" dirty="0"/>
              <a:t>Many</a:t>
            </a:r>
            <a:r>
              <a:rPr lang="en-US" dirty="0"/>
              <a:t> of the missionaries collaborated in this attitude of European superiority. </a:t>
            </a:r>
            <a:r>
              <a:rPr lang="en-US" b="1" i="1" dirty="0"/>
              <a:t>Some</a:t>
            </a:r>
            <a:r>
              <a:rPr lang="en-US" dirty="0"/>
              <a:t>, however, did </a:t>
            </a:r>
            <a:r>
              <a:rPr lang="en-US" b="1" i="1" dirty="0"/>
              <a:t>not</a:t>
            </a:r>
            <a:r>
              <a:rPr lang="en-US" dirty="0"/>
              <a:t>. </a:t>
            </a:r>
          </a:p>
          <a:p>
            <a:r>
              <a:rPr lang="en-US" dirty="0"/>
              <a:t>Bartholomew de Las Casas, a Dominican priest, devoted his life to campaigning for just treatment of native Americans. </a:t>
            </a:r>
          </a:p>
          <a:p>
            <a:r>
              <a:rPr lang="en-US" dirty="0"/>
              <a:t>He argued strongly against any use of compulsion in evangelism; non-Christian kingdoms had to be respected as legitimate, not seen as mere booty for Christian crusaders, and the only true method of conversion was by peaceful preaching and persuasion and the attractive example of holy living. </a:t>
            </a:r>
          </a:p>
          <a:p>
            <a:r>
              <a:rPr lang="en-US" dirty="0"/>
              <a:t>One fruit of Las Casas’s struggle was a guarantee in 1542 that the Spanish and the native Americans were to be given equality under the law as fellow human beings. </a:t>
            </a:r>
          </a:p>
          <a:p>
            <a:r>
              <a:rPr lang="en-US" dirty="0"/>
              <a:t>Strangely, in spite of Las Casas’s enlightened attitude to the native Americans, he did not extend the embrace of human brotherhood to the black Africans shipped to America as slaves.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957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In the East, the </a:t>
            </a:r>
            <a:r>
              <a:rPr lang="en-US" b="1" i="1" dirty="0"/>
              <a:t>Jesuits</a:t>
            </a:r>
            <a:r>
              <a:rPr lang="en-US" dirty="0"/>
              <a:t> spearheaded the missionary thrust. </a:t>
            </a:r>
          </a:p>
          <a:p>
            <a:r>
              <a:rPr lang="en-US" dirty="0"/>
              <a:t>The trailblazer was Francis Xavier, a Spanish noble of charming manners and appealing simplicity of character, Ignatius Loyola’s intimate friend.</a:t>
            </a:r>
          </a:p>
          <a:p>
            <a:r>
              <a:rPr lang="en-US" dirty="0"/>
              <a:t>Xavier headed East to India in 1541, at the request of King John III of Portugal. </a:t>
            </a:r>
          </a:p>
          <a:p>
            <a:r>
              <a:rPr lang="en-US" dirty="0"/>
              <a:t>Arriving in Goa on the western coast of India in 1542, Xavier dedicated the next ten years to preaching in India, Malaysia, Maluku, and Japan.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548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Roman Catholic Expansion Outside Europe</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An impulsive man who leapt from one project to the next, Xavier then conceived it as his great mission to evangelize in China, but died before he could penetrate the country. </a:t>
            </a:r>
          </a:p>
          <a:p>
            <a:r>
              <a:rPr lang="en-US" dirty="0"/>
              <a:t>He left behind him a host of “converts” (through mass-baptisms on what many would now regard as the slenderest evidence of conversion), but more important, the infectious example of a heroic life freely spent in missionary enterprise. </a:t>
            </a:r>
          </a:p>
          <a:p>
            <a:r>
              <a:rPr lang="en-US" dirty="0"/>
              <a:t>In Roman Catholicism, Xavier is seen as the greatest missionary since the apostles. </a:t>
            </a:r>
          </a:p>
          <a:p>
            <a:r>
              <a:rPr lang="en-US" dirty="0"/>
              <a:t>His work in Japan certainly paved the way for the phenomenal expansion of Roman Catholic Christianity in that land in the latter half of the 16th century.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691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2833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Effects of the Catholic Counter-Reformation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524879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81121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The Council of Trent demonstrates how deeply entrenched the Roman Catholic hierarchy was in opposing the gospel as understood by Protestants. Does this give you a deeper appreciation for why Luther considered reconciliation with Rome an impossible undertaking?</a:t>
            </a:r>
          </a:p>
          <a:p>
            <a:r>
              <a:rPr lang="en-US" dirty="0"/>
              <a:t>The Spanish conquered the native Americans militarily and then forcibly imposed “Christian” teaching on them. This is obviously wrong. But would it be wrong if they had first conquered and then tried to win the hearts of the native Americans </a:t>
            </a:r>
            <a:r>
              <a:rPr lang="en-US" b="1" i="1" dirty="0"/>
              <a:t>voluntarily</a:t>
            </a:r>
            <a:r>
              <a:rPr lang="en-US" dirty="0"/>
              <a:t>?</a:t>
            </a:r>
          </a:p>
          <a:p>
            <a:r>
              <a:rPr lang="en-US" dirty="0"/>
              <a:t>The Spanish settlers regarded the natives as </a:t>
            </a:r>
            <a:r>
              <a:rPr lang="en-US" b="1" i="1" dirty="0"/>
              <a:t>inferior</a:t>
            </a:r>
            <a:r>
              <a:rPr lang="en-US" dirty="0"/>
              <a:t> beings. Besides the fact that this is politically incorrect, what is the </a:t>
            </a:r>
            <a:r>
              <a:rPr lang="en-US" b="1" i="1" dirty="0"/>
              <a:t>Biblical</a:t>
            </a:r>
            <a:r>
              <a:rPr lang="en-US" dirty="0"/>
              <a:t> case (please give chapter and verse) for treating natives with the same respect and dignity as the Spanish settlers?</a:t>
            </a:r>
          </a:p>
          <a:p>
            <a:r>
              <a:rPr lang="en-US" dirty="0"/>
              <a:t>Although all people should be afforded equal respect and dignity, is it wrong to say that some cultures more aligned with Biblical principles than others?</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3241608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The Council of Trent</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021974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In addition to the “Society of Jesus” (aka the Jesuits), the Council of Trent was the second great instrument of the Counter-Reformation.</a:t>
            </a:r>
          </a:p>
          <a:p>
            <a:r>
              <a:rPr lang="en-US" dirty="0"/>
              <a:t>It met in three stages: </a:t>
            </a:r>
          </a:p>
          <a:p>
            <a:pPr lvl="1"/>
            <a:r>
              <a:rPr lang="en-US" dirty="0"/>
              <a:t>1545-49</a:t>
            </a:r>
          </a:p>
          <a:p>
            <a:pPr lvl="1"/>
            <a:r>
              <a:rPr lang="en-US" dirty="0"/>
              <a:t>1551-52</a:t>
            </a:r>
          </a:p>
          <a:p>
            <a:pPr lvl="1"/>
            <a:r>
              <a:rPr lang="en-US" dirty="0"/>
              <a:t>1562-63</a:t>
            </a:r>
          </a:p>
          <a:p>
            <a:r>
              <a:rPr lang="en-US" dirty="0"/>
              <a:t>From a Protestant point of view, the period of time covered by Trent stretched from the death of Luther to the death of Calvin.</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475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486400"/>
          </a:xfrm>
        </p:spPr>
        <p:txBody>
          <a:bodyPr>
            <a:normAutofit/>
          </a:bodyPr>
          <a:lstStyle/>
          <a:p>
            <a:r>
              <a:rPr lang="en-US" dirty="0"/>
              <a:t>Trent was </a:t>
            </a:r>
            <a:r>
              <a:rPr lang="en-US" b="1" i="1" dirty="0"/>
              <a:t>supposed</a:t>
            </a:r>
            <a:r>
              <a:rPr lang="en-US" dirty="0"/>
              <a:t> to be the ecumenical Council of the whole Western Church for which Luther had called before his break with Rome, and which others had been demanding for years.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Instead, under the influence of the Jesuits, Trent developed into a powerful weapon of the Counter Reformation.</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From start to finish the council reflected the new militant stance of Rome.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a:p>
            <a:r>
              <a:rPr lang="en-US" dirty="0"/>
              <a:t>Everything the Protestant Reformation stood for was vigorously— one could almost say violently— rejected at Trent.</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p:txBody>
      </p:sp>
      <p:sp>
        <p:nvSpPr>
          <p:cNvPr id="5" name="TextBox 4"/>
          <p:cNvSpPr txBox="1"/>
          <p:nvPr/>
        </p:nvSpPr>
        <p:spPr>
          <a:xfrm>
            <a:off x="381000" y="6243633"/>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 Needham, Nick. 2,000 Years of Christ's Power Vol. 3: Renaissance and Reformation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r>
              <a:rPr lang="en-US" sz="1600" dirty="0">
                <a:solidFill>
                  <a:prstClr val="black"/>
                </a:solidFill>
                <a:latin typeface="Calibri"/>
              </a:rPr>
              <a:t> Shelley, Dr. Bruce L.. Church History in Plain Language: Fourth Edition</a:t>
            </a:r>
          </a:p>
        </p:txBody>
      </p:sp>
    </p:spTree>
    <p:extLst>
      <p:ext uri="{BB962C8B-B14F-4D97-AF65-F5344CB8AC3E}">
        <p14:creationId xmlns:p14="http://schemas.microsoft.com/office/powerpoint/2010/main" val="563678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562600"/>
          </a:xfrm>
        </p:spPr>
        <p:txBody>
          <a:bodyPr>
            <a:normAutofit fontScale="92500" lnSpcReduction="20000"/>
          </a:bodyPr>
          <a:lstStyle/>
          <a:p>
            <a:r>
              <a:rPr lang="en-US" dirty="0"/>
              <a:t>The Protestant Reformers emphasized justification by </a:t>
            </a:r>
            <a:r>
              <a:rPr lang="en-US" b="1" i="1" dirty="0"/>
              <a:t>faith alone</a:t>
            </a:r>
            <a:r>
              <a:rPr lang="en-US" dirty="0"/>
              <a:t>. </a:t>
            </a:r>
          </a:p>
          <a:p>
            <a:r>
              <a:rPr lang="en-US" dirty="0"/>
              <a:t>The Council of Trent declared that justification is the result of </a:t>
            </a:r>
            <a:r>
              <a:rPr lang="en-US" b="1" i="1" dirty="0"/>
              <a:t>two</a:t>
            </a:r>
            <a:r>
              <a:rPr lang="en-US" dirty="0"/>
              <a:t> causes: </a:t>
            </a:r>
          </a:p>
          <a:p>
            <a:pPr lvl="1"/>
            <a:r>
              <a:rPr lang="en-US" dirty="0"/>
              <a:t>A righteousness that is </a:t>
            </a:r>
            <a:r>
              <a:rPr lang="en-US" b="1" i="1" dirty="0"/>
              <a:t>external</a:t>
            </a:r>
            <a:r>
              <a:rPr lang="en-US" dirty="0"/>
              <a:t> to the disciple but added to our account in the eyes of God </a:t>
            </a:r>
          </a:p>
          <a:p>
            <a:pPr marL="57150" indent="0" algn="ctr">
              <a:buNone/>
            </a:pPr>
            <a:r>
              <a:rPr lang="en-US" b="1" i="1" dirty="0"/>
              <a:t>and</a:t>
            </a:r>
            <a:r>
              <a:rPr lang="en-US" sz="2400" b="1" i="1" dirty="0"/>
              <a:t> </a:t>
            </a:r>
          </a:p>
          <a:p>
            <a:pPr lvl="1"/>
            <a:r>
              <a:rPr lang="en-US" dirty="0"/>
              <a:t>A righteousness that is </a:t>
            </a:r>
            <a:r>
              <a:rPr lang="en-US" b="1" i="1" dirty="0"/>
              <a:t>internal</a:t>
            </a:r>
            <a:r>
              <a:rPr lang="en-US" dirty="0"/>
              <a:t>, infused into the disciple.</a:t>
            </a:r>
          </a:p>
          <a:p>
            <a:endParaRPr lang="en-US" dirty="0"/>
          </a:p>
          <a:p>
            <a:r>
              <a:rPr lang="en-US" dirty="0"/>
              <a:t>For Protestants, justification was linked to the </a:t>
            </a:r>
            <a:r>
              <a:rPr lang="en-US" b="1" i="1" dirty="0"/>
              <a:t>event</a:t>
            </a:r>
            <a:r>
              <a:rPr lang="en-US" dirty="0"/>
              <a:t> in which a person is given the </a:t>
            </a:r>
            <a:r>
              <a:rPr lang="en-US" b="1" i="1" dirty="0"/>
              <a:t>external </a:t>
            </a:r>
            <a:r>
              <a:rPr lang="en-US" dirty="0"/>
              <a:t>righteousness (of Christ) by means of faith at the point of salvation. </a:t>
            </a:r>
          </a:p>
          <a:p>
            <a:r>
              <a:rPr lang="en-US" dirty="0"/>
              <a:t>Trent emphatically linked justification to a </a:t>
            </a:r>
            <a:r>
              <a:rPr lang="en-US" b="1" i="1" dirty="0"/>
              <a:t>process</a:t>
            </a:r>
            <a:r>
              <a:rPr lang="en-US" dirty="0"/>
              <a:t> whereby God imparts righteousness </a:t>
            </a:r>
            <a:r>
              <a:rPr lang="en-US" b="1" i="1" dirty="0"/>
              <a:t>within</a:t>
            </a:r>
            <a:r>
              <a:rPr lang="en-US" dirty="0"/>
              <a:t> the disciple during the course of their life. </a:t>
            </a:r>
          </a:p>
        </p:txBody>
      </p:sp>
      <p:sp>
        <p:nvSpPr>
          <p:cNvPr id="5" name="TextBox 4"/>
          <p:cNvSpPr txBox="1"/>
          <p:nvPr/>
        </p:nvSpPr>
        <p:spPr>
          <a:xfrm>
            <a:off x="4572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Shelley, Dr. Bruce L.. Church History in Plain Language: Fourth Edition</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08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p:cTn id="3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p:cTn id="42"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Luther, Calvin, and Grebel stressed salvation by </a:t>
            </a:r>
            <a:r>
              <a:rPr lang="en-US" b="1" i="1" dirty="0"/>
              <a:t>grace alone.</a:t>
            </a:r>
            <a:endParaRPr lang="en-US" dirty="0"/>
          </a:p>
          <a:p>
            <a:r>
              <a:rPr lang="en-US" dirty="0"/>
              <a:t>The council of Trent emphasized grace and human </a:t>
            </a:r>
            <a:r>
              <a:rPr lang="en-US" b="1" i="1" dirty="0"/>
              <a:t>cooperation</a:t>
            </a:r>
            <a:r>
              <a:rPr lang="en-US" dirty="0"/>
              <a:t> with God to avoid, in Loyola’s terms, “the poison that destroys freedom.” </a:t>
            </a:r>
          </a:p>
          <a:p>
            <a:r>
              <a:rPr lang="en-US" dirty="0"/>
              <a:t>“</a:t>
            </a:r>
            <a:r>
              <a:rPr lang="en-US" i="1" dirty="0">
                <a:latin typeface="Cambria" panose="02040503050406030204" pitchFamily="18" charset="0"/>
                <a:ea typeface="Cambria" panose="02040503050406030204" pitchFamily="18" charset="0"/>
              </a:rPr>
              <a:t>Pray as though everything depended on God alone</a:t>
            </a:r>
            <a:r>
              <a:rPr lang="en-US" dirty="0"/>
              <a:t>;” Ignatius advised, “</a:t>
            </a:r>
            <a:r>
              <a:rPr lang="en-US" i="1" dirty="0">
                <a:latin typeface="Cambria" panose="02040503050406030204" pitchFamily="18" charset="0"/>
                <a:ea typeface="Cambria" panose="02040503050406030204" pitchFamily="18" charset="0"/>
              </a:rPr>
              <a:t>but act as though it depended on you alone whether you will be saved</a:t>
            </a:r>
            <a:r>
              <a:rPr lang="en-US" dirty="0"/>
              <a:t>.” </a:t>
            </a:r>
          </a:p>
          <a:p>
            <a:r>
              <a:rPr lang="en-US" dirty="0"/>
              <a:t>The Protestants taught the religious authority of </a:t>
            </a:r>
            <a:r>
              <a:rPr lang="en-US" b="1" i="1" dirty="0"/>
              <a:t>Scripture alone</a:t>
            </a:r>
            <a:r>
              <a:rPr lang="en-US" dirty="0"/>
              <a:t>. </a:t>
            </a:r>
          </a:p>
          <a:p>
            <a:r>
              <a:rPr lang="en-US" dirty="0"/>
              <a:t>The council of Trent insisted on the supreme teaching office of the </a:t>
            </a:r>
            <a:r>
              <a:rPr lang="en-US" b="1" i="1" dirty="0"/>
              <a:t>Roman Church</a:t>
            </a:r>
            <a:r>
              <a:rPr lang="en-US" dirty="0"/>
              <a:t>, popes and bishops, as the </a:t>
            </a:r>
            <a:r>
              <a:rPr lang="en-US" b="1" i="1" dirty="0"/>
              <a:t>essential interpreters</a:t>
            </a:r>
            <a:r>
              <a:rPr lang="en-US" dirty="0"/>
              <a:t> of the Bible.</a:t>
            </a:r>
          </a:p>
        </p:txBody>
      </p:sp>
      <p:sp>
        <p:nvSpPr>
          <p:cNvPr id="5" name="TextBox 4"/>
          <p:cNvSpPr txBox="1"/>
          <p:nvPr/>
        </p:nvSpPr>
        <p:spPr>
          <a:xfrm>
            <a:off x="4572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Shelley, Dr. Bruce L.. Church History in Plain Language: Fourth Edition</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020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Council then focused its attention on the </a:t>
            </a:r>
            <a:r>
              <a:rPr lang="en-US" b="1" i="1" dirty="0"/>
              <a:t>sacraments</a:t>
            </a:r>
            <a:r>
              <a:rPr lang="en-US" dirty="0"/>
              <a:t>, passing decrees which made any realistic hope of reconciliation with the Protestants </a:t>
            </a:r>
            <a:r>
              <a:rPr lang="en-US" b="1" i="1" dirty="0"/>
              <a:t>impossible</a:t>
            </a:r>
            <a:r>
              <a:rPr lang="en-US" dirty="0"/>
              <a:t>. </a:t>
            </a:r>
          </a:p>
          <a:p>
            <a:r>
              <a:rPr lang="en-US" dirty="0"/>
              <a:t>The delegates reaffirmed with </a:t>
            </a:r>
            <a:r>
              <a:rPr lang="en-US" b="1" i="1" dirty="0"/>
              <a:t>great emphasis</a:t>
            </a:r>
            <a:r>
              <a:rPr lang="en-US" dirty="0"/>
              <a:t> the traditional later-medieval theology of the sacraments, declaring them to be </a:t>
            </a:r>
            <a:r>
              <a:rPr lang="en-US" b="1" i="1" dirty="0"/>
              <a:t>seven</a:t>
            </a:r>
            <a:r>
              <a:rPr lang="en-US" dirty="0"/>
              <a:t> in number: </a:t>
            </a:r>
          </a:p>
          <a:p>
            <a:pPr lvl="1"/>
            <a:r>
              <a:rPr lang="en-US" dirty="0"/>
              <a:t>Baptism </a:t>
            </a:r>
          </a:p>
          <a:p>
            <a:pPr lvl="1"/>
            <a:r>
              <a:rPr lang="en-US" dirty="0"/>
              <a:t>Mass </a:t>
            </a:r>
          </a:p>
          <a:p>
            <a:pPr lvl="1"/>
            <a:r>
              <a:rPr lang="en-US" dirty="0"/>
              <a:t>Confirmation </a:t>
            </a:r>
          </a:p>
          <a:p>
            <a:pPr lvl="1"/>
            <a:r>
              <a:rPr lang="en-US" dirty="0"/>
              <a:t>Penance </a:t>
            </a:r>
          </a:p>
          <a:p>
            <a:pPr lvl="1"/>
            <a:r>
              <a:rPr lang="en-US" dirty="0"/>
              <a:t>Marriage </a:t>
            </a:r>
          </a:p>
          <a:p>
            <a:pPr lvl="1"/>
            <a:r>
              <a:rPr lang="en-US" dirty="0"/>
              <a:t>Ordination </a:t>
            </a:r>
          </a:p>
          <a:p>
            <a:pPr lvl="1"/>
            <a:r>
              <a:rPr lang="en-US" dirty="0"/>
              <a:t>Extreme Unction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545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Council of Trent</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They set forth the doctrine of </a:t>
            </a:r>
            <a:r>
              <a:rPr lang="en-US" b="1" i="1" dirty="0"/>
              <a:t>transubstantiation</a:t>
            </a:r>
            <a:r>
              <a:rPr lang="en-US" dirty="0"/>
              <a:t> in uncompromising language. </a:t>
            </a:r>
          </a:p>
          <a:p>
            <a:r>
              <a:rPr lang="en-US" dirty="0"/>
              <a:t>They stated the </a:t>
            </a:r>
            <a:r>
              <a:rPr lang="en-US" b="1" i="1" dirty="0"/>
              <a:t>sacrificial</a:t>
            </a:r>
            <a:r>
              <a:rPr lang="en-US" dirty="0"/>
              <a:t> nature of the mass. </a:t>
            </a:r>
          </a:p>
          <a:p>
            <a:r>
              <a:rPr lang="en-US" dirty="0"/>
              <a:t>They affirmed that the cup should be withheld from the laity. </a:t>
            </a:r>
          </a:p>
          <a:p>
            <a:r>
              <a:rPr lang="en-US" dirty="0"/>
              <a:t>They gave strong expression to the priesthood of the </a:t>
            </a:r>
            <a:r>
              <a:rPr lang="en-US" b="1" i="1" dirty="0"/>
              <a:t>clergy</a:t>
            </a:r>
            <a:r>
              <a:rPr lang="en-US" dirty="0"/>
              <a:t> which virtually </a:t>
            </a:r>
            <a:r>
              <a:rPr lang="en-US" b="1" i="1" dirty="0"/>
              <a:t>denied</a:t>
            </a:r>
            <a:r>
              <a:rPr lang="en-US" dirty="0"/>
              <a:t> the Protestant understanding of the </a:t>
            </a:r>
            <a:r>
              <a:rPr lang="en-US" b="1" i="1" dirty="0"/>
              <a:t>priesthood of all believers</a:t>
            </a:r>
            <a:r>
              <a:rPr lang="en-US" dirty="0"/>
              <a:t>.</a:t>
            </a:r>
          </a:p>
          <a:p>
            <a:r>
              <a:rPr lang="en-US" dirty="0"/>
              <a:t>They passed anti-Protestant decrees on the invocation of saints, the veneration of relics, purgatory, requiem masses, and indulgences.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772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370548</TotalTime>
  <Words>2790</Words>
  <Application>Microsoft Office PowerPoint</Application>
  <PresentationFormat>On-screen Show (4:3)</PresentationFormat>
  <Paragraphs>171</Paragraphs>
  <Slides>26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The Council of Trent</vt:lpstr>
      <vt:lpstr>The Council of Trent</vt:lpstr>
      <vt:lpstr>The Council of Trent</vt:lpstr>
      <vt:lpstr>The Council of Trent</vt:lpstr>
      <vt:lpstr>The Council of Trent</vt:lpstr>
      <vt:lpstr>The Council of Trent</vt:lpstr>
      <vt:lpstr>The Council of Trent</vt:lpstr>
      <vt:lpstr>The Council of Trent</vt:lpstr>
      <vt:lpstr>The Council of Trent</vt:lpstr>
      <vt:lpstr>The Council of Trent</vt:lpstr>
      <vt:lpstr>Roman Catholic Expansion Outside Europe</vt:lpstr>
      <vt:lpstr>Roman Catholic Expansion Outside Europe</vt:lpstr>
      <vt:lpstr>Roman Catholic Expansion Outside Europe</vt:lpstr>
      <vt:lpstr>Roman Catholic Expansion Outside Europe</vt:lpstr>
      <vt:lpstr>PowerPoint Presentation</vt:lpstr>
      <vt:lpstr>Roman Catholic Expansion Outside Europe</vt:lpstr>
      <vt:lpstr>Roman Catholic Expansion Outside Europe</vt:lpstr>
      <vt:lpstr>Roman Catholic Expansion Outside Europe</vt:lpstr>
      <vt:lpstr>Roman Catholic Expansion Outside Europe</vt:lpstr>
      <vt:lpstr>Roman Catholic Expansion Outside Europe</vt:lpstr>
      <vt:lpstr>Roman Catholic Expansion Outside Europe</vt:lpstr>
      <vt:lpstr>Effects of the Catholic Counter-Reformation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7004</cp:revision>
  <cp:lastPrinted>2021-01-10T14:25:36Z</cp:lastPrinted>
  <dcterms:created xsi:type="dcterms:W3CDTF">2018-06-08T00:19:32Z</dcterms:created>
  <dcterms:modified xsi:type="dcterms:W3CDTF">2021-01-11T00:52:13Z</dcterms:modified>
</cp:coreProperties>
</file>