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3.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4.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4070" r:id="rId3"/>
    <p:sldId id="4072" r:id="rId4"/>
    <p:sldId id="4071" r:id="rId5"/>
    <p:sldId id="4081" r:id="rId6"/>
    <p:sldId id="4082" r:id="rId7"/>
    <p:sldId id="4083" r:id="rId8"/>
    <p:sldId id="4073" r:id="rId9"/>
    <p:sldId id="4103" r:id="rId10"/>
    <p:sldId id="4074" r:id="rId11"/>
    <p:sldId id="4076" r:id="rId12"/>
    <p:sldId id="4077" r:id="rId13"/>
    <p:sldId id="4078" r:id="rId14"/>
    <p:sldId id="4079" r:id="rId15"/>
    <p:sldId id="4080" r:id="rId16"/>
    <p:sldId id="4090" r:id="rId17"/>
    <p:sldId id="4093" r:id="rId18"/>
    <p:sldId id="4094" r:id="rId19"/>
    <p:sldId id="4095" r:id="rId20"/>
    <p:sldId id="4096" r:id="rId21"/>
    <p:sldId id="4098" r:id="rId22"/>
    <p:sldId id="4097" r:id="rId23"/>
    <p:sldId id="4099" r:id="rId24"/>
    <p:sldId id="4101" r:id="rId25"/>
    <p:sldId id="4102" r:id="rId26"/>
    <p:sldId id="4104" r:id="rId27"/>
    <p:sldId id="4105"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1/24/2021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1/24/2021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115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39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9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03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10:34-35 - So Peter opened his mouth and said: "Truly I understand that God shows no partiality, but in every nation anyone who fears him and does what is right is acceptable to him. (Act 10:34-35)</a:t>
            </a:r>
          </a:p>
          <a:p>
            <a:endParaRPr lang="en-US" dirty="0"/>
          </a:p>
          <a:p>
            <a:r>
              <a:rPr lang="en-US" dirty="0"/>
              <a:t>Acts 17:26 And [God] made from one man every nation of mankind to live on all the face of the earth, having determined allotted periods and the boundaries of their dwelling place (Act 17:26)</a:t>
            </a:r>
          </a:p>
          <a:p>
            <a:endParaRPr lang="en-US" dirty="0"/>
          </a:p>
          <a:p>
            <a:r>
              <a:rPr lang="en-US" dirty="0"/>
              <a:t>James 3:8-9  - no human being can tame the tongue. It is a restless evil, full of deadly poison. With it we bless our Lord and Father, and with it we curse people who are made in the likeness of God. (Jam 3:8-9)</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72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1/24/2021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6.xml"/><Relationship Id="rId5" Type="http://schemas.openxmlformats.org/officeDocument/2006/relationships/hyperlink" Target="https://www.mapsofworld.com/on-this-day/may-2-1611-the-king-james-bible-is-published-for-the-first-time/" TargetMode="Externa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reign.fandom.com/wiki/History%27s_King_James_VI_and_I?file=King_James_VI_and_I.jpg"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reign.fandom.com/wiki/History%27s_King_James_VI_and_I?file=King_James_VI_and_I.jpg"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www.historyisfun.org/sites/jamestown-chronicles/james_mor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www.britannica.com/biography/James-I-king-of-England-and-Scotla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www.britannica.com/biography/James-I-king-of-England-and-Scotlan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6.xml"/><Relationship Id="rId5" Type="http://schemas.openxmlformats.org/officeDocument/2006/relationships/hyperlink" Target="https://www.bbc.co.uk/programmes/b00xln78"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055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40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Many insisted on the need to keep the Lord’s Day, devoting it exclusively to religious exercises and to the practice of charity. </a:t>
            </a:r>
          </a:p>
          <a:p>
            <a:r>
              <a:rPr lang="en-US" dirty="0"/>
              <a:t>They also rejected the Book of Common Prayer and the use of written prayers in general, declaring that such prayers led to insincerity, so that even the Lord’s Prayer, rather than a set of words to be repeated, was to be used as a model for prayer. </a:t>
            </a:r>
          </a:p>
          <a:p>
            <a:r>
              <a:rPr lang="en-US" dirty="0"/>
              <a:t>They were not absolutely opposed to the use of alcohol, for most of them drank moderately, but they were very critical of drunkenness, particularly among ministers of the Church of England. </a:t>
            </a:r>
          </a:p>
          <a:p>
            <a:r>
              <a:rPr lang="en-US" dirty="0"/>
              <a:t>They were also very critical of all that they considered licentious—and this included the theater, not only because immorality was often depicted, but also because of the apparent duplicity implicit in acting.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González, Justo L. . The Story of Christianity: Volume 2: The Reformation to the Present Day</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704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40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Many Puritans were opposed to bishops. They argued that the episcopacy, at least as it existed in their time, was a later invention, not to be found in the Bible; and that the church ought to look to </a:t>
            </a:r>
            <a:r>
              <a:rPr lang="en-US" b="1" i="1" dirty="0"/>
              <a:t>Scripture</a:t>
            </a:r>
            <a:r>
              <a:rPr lang="en-US" dirty="0"/>
              <a:t> as its constitution not only in matters of </a:t>
            </a:r>
            <a:r>
              <a:rPr lang="en-US" b="1" i="1" dirty="0"/>
              <a:t>doctrine</a:t>
            </a:r>
            <a:r>
              <a:rPr lang="en-US" dirty="0"/>
              <a:t>, but also in things having to do with its </a:t>
            </a:r>
            <a:r>
              <a:rPr lang="en-US" b="1" i="1" dirty="0"/>
              <a:t>organization and governance</a:t>
            </a:r>
            <a:r>
              <a:rPr lang="en-US" dirty="0"/>
              <a:t>. </a:t>
            </a:r>
          </a:p>
          <a:p>
            <a:r>
              <a:rPr lang="en-US" dirty="0"/>
              <a:t>Still others affirmed that each congregation ought to be independent of all others, and were dubbed “Independents.” </a:t>
            </a:r>
          </a:p>
          <a:p>
            <a:r>
              <a:rPr lang="en-US" dirty="0"/>
              <a:t>It was mostly from these independents that the forerunners of modern day Baptists arose.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González, Justo L. . The Story of Christianity: Volume 2: The Reformation to the Present Day</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478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20000"/>
          </a:bodyPr>
          <a:lstStyle/>
          <a:p>
            <a:r>
              <a:rPr lang="en-US" dirty="0"/>
              <a:t>One of the early Puritan leaders was John Smyth (1554–1612), an Anglican priest who decided that Anglicanism had not gone far enough in the process of reformation and established an independent—and therefore illegal—congregation. </a:t>
            </a:r>
          </a:p>
          <a:p>
            <a:r>
              <a:rPr lang="en-US" dirty="0"/>
              <a:t>As this congregation grew, Smyth and his followers decided to flee to Amsterdam. </a:t>
            </a:r>
          </a:p>
          <a:p>
            <a:r>
              <a:rPr lang="en-US" dirty="0"/>
              <a:t>There he continued his study of the Bible, and came to the point of refusing to use translations of the Bible in worship, for only the </a:t>
            </a:r>
            <a:r>
              <a:rPr lang="en-US" b="1" i="1" dirty="0"/>
              <a:t>original text </a:t>
            </a:r>
            <a:r>
              <a:rPr lang="en-US" dirty="0"/>
              <a:t>had absolute authority. </a:t>
            </a:r>
          </a:p>
          <a:p>
            <a:r>
              <a:rPr lang="en-US" dirty="0"/>
              <a:t>At church, he would read Scripture in Hebrew or Greek, and translate the text as he preached. </a:t>
            </a:r>
          </a:p>
          <a:p>
            <a:r>
              <a:rPr lang="en-US" dirty="0"/>
              <a:t>Partly through his study of Scripture, and partly through contact with the </a:t>
            </a:r>
            <a:r>
              <a:rPr lang="en-US" b="1" i="1" dirty="0"/>
              <a:t>Mennonites</a:t>
            </a:r>
            <a:r>
              <a:rPr lang="en-US" dirty="0"/>
              <a:t>—whose pacifism and refusal to take oaths he adopted—he eventually became convinced that </a:t>
            </a:r>
            <a:r>
              <a:rPr lang="en-US" b="1" i="1" dirty="0"/>
              <a:t>infant baptism </a:t>
            </a:r>
            <a:r>
              <a:rPr lang="en-US" dirty="0"/>
              <a:t>is not valid, and therefore proceeded first to baptize himself with a bucket and a ladle, by pouring water over his head, and then to baptize his followers—for which his critics dubbed him “the self-baptizer.”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González, Justo L. . The Story of Christianity: Volume 2: The Reformation to the Present Day</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60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flight of Smyth and his congregation to Amsterdam had been financed by a well-to-do lawyer, Thomas </a:t>
            </a:r>
            <a:r>
              <a:rPr lang="en-US" dirty="0" err="1"/>
              <a:t>Helwys</a:t>
            </a:r>
            <a:r>
              <a:rPr lang="en-US" dirty="0"/>
              <a:t>, who </a:t>
            </a:r>
            <a:r>
              <a:rPr lang="en-US" b="1" i="1" dirty="0"/>
              <a:t>broke ranks </a:t>
            </a:r>
            <a:r>
              <a:rPr lang="en-US" dirty="0"/>
              <a:t>with Smyth over the issues of </a:t>
            </a:r>
            <a:r>
              <a:rPr lang="en-US" b="1" i="1" dirty="0"/>
              <a:t>absolute pacifism </a:t>
            </a:r>
            <a:r>
              <a:rPr lang="en-US" dirty="0"/>
              <a:t>and the </a:t>
            </a:r>
            <a:r>
              <a:rPr lang="en-US" b="1" i="1" dirty="0"/>
              <a:t>taking of oaths</a:t>
            </a:r>
            <a:r>
              <a:rPr lang="en-US" dirty="0"/>
              <a:t>—which </a:t>
            </a:r>
            <a:r>
              <a:rPr lang="en-US" dirty="0" err="1"/>
              <a:t>Helwys</a:t>
            </a:r>
            <a:r>
              <a:rPr lang="en-US" dirty="0"/>
              <a:t>, as a lawyer, considered fundamental to social order. </a:t>
            </a:r>
          </a:p>
          <a:p>
            <a:r>
              <a:rPr lang="en-US" dirty="0" err="1"/>
              <a:t>Helwys</a:t>
            </a:r>
            <a:r>
              <a:rPr lang="en-US" dirty="0"/>
              <a:t> and his followers then returned to England, where in 1611 they founded the </a:t>
            </a:r>
            <a:r>
              <a:rPr lang="en-US" b="1" i="1" dirty="0"/>
              <a:t>first Baptist Church </a:t>
            </a:r>
            <a:r>
              <a:rPr lang="en-US" dirty="0"/>
              <a:t>on English soil. </a:t>
            </a:r>
          </a:p>
          <a:p>
            <a:r>
              <a:rPr lang="en-US" dirty="0"/>
              <a:t>Eventually, there was </a:t>
            </a:r>
            <a:r>
              <a:rPr lang="en-US" b="1" i="1" dirty="0"/>
              <a:t>disagreement</a:t>
            </a:r>
            <a:r>
              <a:rPr lang="en-US" dirty="0"/>
              <a:t> among Baptists over matters similar to those that divided the strict Calvinists and the Arminians. </a:t>
            </a:r>
          </a:p>
          <a:p>
            <a:r>
              <a:rPr lang="en-US" dirty="0"/>
              <a:t>Those who took the Arminian position came to be known as </a:t>
            </a:r>
            <a:r>
              <a:rPr lang="en-US" b="1" i="1" dirty="0"/>
              <a:t>General Baptists</a:t>
            </a:r>
            <a:r>
              <a:rPr lang="en-US" dirty="0"/>
              <a:t>, for they believed that salvation was generally available to all, in contrast to the “</a:t>
            </a:r>
            <a:r>
              <a:rPr lang="en-US" b="1" i="1" dirty="0"/>
              <a:t>Particular Baptists</a:t>
            </a:r>
            <a:r>
              <a:rPr lang="en-US" dirty="0"/>
              <a:t>,” who held that only the predestined would be saved.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González, Justo L. . The Story of Christianity: Volume 2: The Reformation to the Present Day</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4643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Meanwhile, the official (Anglican) church was following a parallel but </a:t>
            </a:r>
            <a:r>
              <a:rPr lang="en-US" b="1" i="1" dirty="0"/>
              <a:t>opposite</a:t>
            </a:r>
            <a:r>
              <a:rPr lang="en-US" dirty="0"/>
              <a:t> course. </a:t>
            </a:r>
          </a:p>
          <a:p>
            <a:r>
              <a:rPr lang="en-US" dirty="0"/>
              <a:t>Elizabeth’s balance had been achieved by establishing a church whose </a:t>
            </a:r>
            <a:r>
              <a:rPr lang="en-US" b="1" i="1" dirty="0"/>
              <a:t>theology</a:t>
            </a:r>
            <a:r>
              <a:rPr lang="en-US" dirty="0"/>
              <a:t> was moderately </a:t>
            </a:r>
            <a:r>
              <a:rPr lang="en-US" b="1" i="1" dirty="0"/>
              <a:t>Calvinist</a:t>
            </a:r>
            <a:r>
              <a:rPr lang="en-US" dirty="0"/>
              <a:t>, while retaining in its </a:t>
            </a:r>
            <a:r>
              <a:rPr lang="en-US" b="1" i="1" dirty="0"/>
              <a:t>worship</a:t>
            </a:r>
            <a:r>
              <a:rPr lang="en-US" dirty="0"/>
              <a:t> and governance all that did not clearly and directly contradict its new theology. </a:t>
            </a:r>
          </a:p>
          <a:p>
            <a:r>
              <a:rPr lang="en-US" dirty="0"/>
              <a:t>Among the leading theologians of the Church of England there was such appreciation for the beauty of worship as it was then practiced that there was little effort to make it conform to such </a:t>
            </a:r>
            <a:r>
              <a:rPr lang="en-US" b="1" i="1" dirty="0"/>
              <a:t>outside</a:t>
            </a:r>
            <a:r>
              <a:rPr lang="en-US" dirty="0"/>
              <a:t> requirements as theology or biblical exegesis. </a:t>
            </a:r>
          </a:p>
          <a:p>
            <a:r>
              <a:rPr lang="en-US" dirty="0"/>
              <a:t>Soon Puritans began to fear that a vast movement was afoot to return to “Romanism.”</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González, Justo L. . The Story of Christianity: Volume 2: The Reformation to the Present Day</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1908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Consequently, as soon as James was proclaimed king, </a:t>
            </a:r>
            <a:r>
              <a:rPr lang="en-US" b="1" i="1" dirty="0"/>
              <a:t>Puritan clergy </a:t>
            </a:r>
            <a:r>
              <a:rPr lang="en-US" dirty="0"/>
              <a:t>in the Church of England organized a petition with astonishing swiftness, signed by a thousand ministers, asking James to reform the Church of his new southern kingdom. </a:t>
            </a:r>
          </a:p>
          <a:p>
            <a:r>
              <a:rPr lang="en-US" dirty="0"/>
              <a:t>The Anglican Church had something like nine thousand clergy, so this petition represented only a small minority of ministers. </a:t>
            </a:r>
          </a:p>
          <a:p>
            <a:r>
              <a:rPr lang="en-US" dirty="0"/>
              <a:t>Nonetheless, there was no other coalition of opinion in the Church so vocal and well-organized. </a:t>
            </a:r>
          </a:p>
          <a:p>
            <a:r>
              <a:rPr lang="en-US" dirty="0"/>
              <a:t>To the alarm of Archbishop Whitgift and the other Anglican bishops, James </a:t>
            </a:r>
            <a:r>
              <a:rPr lang="en-US" b="1" i="1" dirty="0"/>
              <a:t>agreed</a:t>
            </a:r>
            <a:r>
              <a:rPr lang="en-US" dirty="0"/>
              <a:t> to the conference.</a:t>
            </a:r>
          </a:p>
          <a:p>
            <a:pPr marL="0" indent="0">
              <a:buNone/>
            </a:pPr>
            <a:endParaRPr lang="en-US" dirty="0"/>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140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The conference took place at Hampton Court, a royal palace on the river Thames, in January, 1604.</a:t>
            </a:r>
          </a:p>
          <a:p>
            <a:r>
              <a:rPr lang="en-US" dirty="0"/>
              <a:t>The three-day conference was almost entirely </a:t>
            </a:r>
            <a:r>
              <a:rPr lang="en-US" b="1" i="1" dirty="0"/>
              <a:t>amicable</a:t>
            </a:r>
            <a:r>
              <a:rPr lang="en-US" dirty="0"/>
              <a:t> and by the end of the conference, the king had </a:t>
            </a:r>
            <a:r>
              <a:rPr lang="en-US" b="1" i="1" dirty="0"/>
              <a:t>agreed</a:t>
            </a:r>
            <a:r>
              <a:rPr lang="en-US" dirty="0"/>
              <a:t> to a list of moderate requests for Anglican reform.</a:t>
            </a:r>
          </a:p>
          <a:p>
            <a:r>
              <a:rPr lang="en-US" dirty="0"/>
              <a:t>But </a:t>
            </a:r>
            <a:r>
              <a:rPr lang="en-US" b="1" i="1" dirty="0"/>
              <a:t>none</a:t>
            </a:r>
            <a:r>
              <a:rPr lang="en-US" dirty="0"/>
              <a:t> of them actually happened. </a:t>
            </a:r>
          </a:p>
          <a:p>
            <a:r>
              <a:rPr lang="en-US" dirty="0"/>
              <a:t>The reason was the death of Archbishop Whitgift in February, only a month after the conference—and his replacement at James’ command by Richard Bancroft. </a:t>
            </a:r>
          </a:p>
          <a:p>
            <a:r>
              <a:rPr lang="en-US" dirty="0"/>
              <a:t>With Bancroft as Archbishop of Canterbury, there would never be </a:t>
            </a:r>
            <a:r>
              <a:rPr lang="en-US" b="1" i="1" dirty="0"/>
              <a:t>any</a:t>
            </a:r>
            <a:r>
              <a:rPr lang="en-US" dirty="0"/>
              <a:t> reforms, moderate or not; he was the most </a:t>
            </a:r>
            <a:r>
              <a:rPr lang="en-US" b="1" i="1" dirty="0"/>
              <a:t>uncompromising</a:t>
            </a:r>
            <a:r>
              <a:rPr lang="en-US" dirty="0"/>
              <a:t> opponent of all things Puritan in the entire Episcopal hierarchy.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355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Once again, the Puritans were left empty-handed. </a:t>
            </a:r>
          </a:p>
          <a:p>
            <a:r>
              <a:rPr lang="en-US" dirty="0"/>
              <a:t>Worse, Bancroft immediately imposed a new set of canons on all clergy, requiring them to </a:t>
            </a:r>
            <a:r>
              <a:rPr lang="en-US" b="1" i="1" dirty="0"/>
              <a:t>affirm</a:t>
            </a:r>
            <a:r>
              <a:rPr lang="en-US" dirty="0"/>
              <a:t> in the </a:t>
            </a:r>
            <a:r>
              <a:rPr lang="en-US" b="1" i="1" dirty="0"/>
              <a:t>most unqualified terms </a:t>
            </a:r>
            <a:r>
              <a:rPr lang="en-US" dirty="0"/>
              <a:t>their acceptance of the doctrine, worship, and government of the Anglican Church</a:t>
            </a:r>
          </a:p>
          <a:p>
            <a:r>
              <a:rPr lang="en-US" dirty="0"/>
              <a:t>Some hundred Puritans were deposed or driven into exile for refusing.</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192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https://www.mapsofworld.com/on-this-day/may-2-1611-the-king-james-bible-is-published-for-the-first-time/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8261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 King James Bible</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180855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King James Bible</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James did, however, vigorously pursue </a:t>
            </a:r>
            <a:r>
              <a:rPr lang="en-US" b="1" i="1" dirty="0"/>
              <a:t>one</a:t>
            </a:r>
            <a:r>
              <a:rPr lang="en-US" dirty="0"/>
              <a:t> suggestion that emerged unexpectedly from the Hampton Court conference—a suggestion for a new Bible translation. </a:t>
            </a:r>
          </a:p>
          <a:p>
            <a:r>
              <a:rPr lang="en-US" dirty="0"/>
              <a:t>Up until this point, far and away the most popular English Bible was the </a:t>
            </a:r>
            <a:r>
              <a:rPr lang="en-US" b="1" i="1" dirty="0"/>
              <a:t>Geneva Bible</a:t>
            </a:r>
            <a:r>
              <a:rPr lang="en-US" dirty="0"/>
              <a:t>. </a:t>
            </a:r>
          </a:p>
          <a:p>
            <a:r>
              <a:rPr lang="en-US" dirty="0"/>
              <a:t>Translated by English Protestant exiles in Geneva during Mary Tudor’s reign, the Geneva New Testament appeared in 1557, the complete Bible in 1560. </a:t>
            </a:r>
          </a:p>
          <a:p>
            <a:r>
              <a:rPr lang="en-US" dirty="0"/>
              <a:t>It was </a:t>
            </a:r>
            <a:r>
              <a:rPr lang="en-US" b="1" i="1" dirty="0"/>
              <a:t>not</a:t>
            </a:r>
            <a:r>
              <a:rPr lang="en-US" dirty="0"/>
              <a:t> favored by the Anglican establishment on account of its </a:t>
            </a:r>
            <a:r>
              <a:rPr lang="en-US" b="1" i="1" dirty="0"/>
              <a:t>strongly Puritan</a:t>
            </a:r>
            <a:r>
              <a:rPr lang="en-US" dirty="0"/>
              <a:t> marginal notes. </a:t>
            </a:r>
          </a:p>
          <a:p>
            <a:r>
              <a:rPr lang="en-US" dirty="0"/>
              <a:t>The preferred translation on the part of the Episcopal hierarchy was the </a:t>
            </a:r>
            <a:r>
              <a:rPr lang="en-US" b="1" i="1" dirty="0"/>
              <a:t>Bishops’ Bible </a:t>
            </a:r>
            <a:r>
              <a:rPr lang="en-US" dirty="0"/>
              <a:t>of 1568, enforced by convocation, the Anglican clerical governing body, in 1571. </a:t>
            </a:r>
          </a:p>
          <a:p>
            <a:endParaRPr lang="en-US" dirty="0"/>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763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a:bodyPr>
          <a:lstStyle/>
          <a:p>
            <a:r>
              <a:rPr lang="en-US" dirty="0"/>
              <a:t>How many years after John Calvin’s death did Theodore Beza serve as primary spiritual leader in Geneva?</a:t>
            </a:r>
          </a:p>
          <a:p>
            <a:pPr lvl="1"/>
            <a:r>
              <a:rPr lang="en-US" dirty="0"/>
              <a:t>40 years</a:t>
            </a:r>
          </a:p>
          <a:p>
            <a:r>
              <a:rPr lang="en-US" dirty="0"/>
              <a:t>Beza’s edition of the Greek New Testament served as the key text used by the translators of what well known English translation of the Bible?</a:t>
            </a:r>
          </a:p>
          <a:p>
            <a:pPr lvl="1"/>
            <a:r>
              <a:rPr lang="en-US" dirty="0"/>
              <a:t>the King James Bible</a:t>
            </a:r>
          </a:p>
          <a:p>
            <a:r>
              <a:rPr lang="en-US" dirty="0"/>
              <a:t>How did the eminent  Dutch scholar Johannes Cocceius view the observance of the Sabbath in the NT period?</a:t>
            </a:r>
          </a:p>
          <a:p>
            <a:pPr lvl="1"/>
            <a:r>
              <a:rPr lang="en-US" dirty="0"/>
              <a:t>He saw the </a:t>
            </a:r>
            <a:r>
              <a:rPr lang="en-US" b="1" i="1" dirty="0"/>
              <a:t>Sabbath</a:t>
            </a:r>
            <a:r>
              <a:rPr lang="en-US" dirty="0"/>
              <a:t> as a distinctively </a:t>
            </a:r>
            <a:r>
              <a:rPr lang="en-US" b="1" i="1" dirty="0"/>
              <a:t>Old</a:t>
            </a:r>
            <a:r>
              <a:rPr lang="en-US" dirty="0"/>
              <a:t> Testament ordinance, rooted </a:t>
            </a:r>
            <a:r>
              <a:rPr lang="en-US" b="1" i="1" dirty="0"/>
              <a:t>not</a:t>
            </a:r>
            <a:r>
              <a:rPr lang="en-US" dirty="0"/>
              <a:t> in creation but in God’s covenant with </a:t>
            </a:r>
            <a:r>
              <a:rPr lang="en-US" b="1" i="1" dirty="0"/>
              <a:t>Israel</a:t>
            </a:r>
            <a:r>
              <a:rPr lang="en-US" dirty="0"/>
              <a:t> at Sinai. </a:t>
            </a:r>
          </a:p>
          <a:p>
            <a:pPr lvl="1"/>
            <a:r>
              <a:rPr lang="en-US" dirty="0"/>
              <a:t>He argued it was a </a:t>
            </a:r>
            <a:r>
              <a:rPr lang="en-US" b="1" i="1" dirty="0"/>
              <a:t>sign</a:t>
            </a:r>
            <a:r>
              <a:rPr lang="en-US" dirty="0"/>
              <a:t> of the coming Messianic kingdom,, just like </a:t>
            </a:r>
            <a:r>
              <a:rPr lang="en-US" b="1" i="1" dirty="0"/>
              <a:t>other ceremonial ordinances</a:t>
            </a:r>
            <a:r>
              <a:rPr lang="en-US" dirty="0"/>
              <a:t>; it foreshadowed the spiritual rest that Christ would procure from the laborious existence of sin. </a:t>
            </a:r>
          </a:p>
          <a:p>
            <a:pPr lvl="1"/>
            <a:endParaRPr lang="en-US" dirty="0"/>
          </a:p>
          <a:p>
            <a:pPr lvl="2"/>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665369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King James Bible</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However, it was the Geneva Bible that caught the popular imagination. </a:t>
            </a:r>
          </a:p>
          <a:p>
            <a:r>
              <a:rPr lang="en-US" dirty="0"/>
              <a:t>The Geneva Bible was the Bible of </a:t>
            </a:r>
            <a:r>
              <a:rPr lang="en-US" b="1" i="1" dirty="0"/>
              <a:t>William Shakespeare</a:t>
            </a:r>
            <a:r>
              <a:rPr lang="en-US" dirty="0"/>
              <a:t>, England’s master poet, and it was emphatically the Bible of English Puritans of all types throughout the 16th century. </a:t>
            </a:r>
          </a:p>
          <a:p>
            <a:r>
              <a:rPr lang="en-US" dirty="0"/>
              <a:t>Between 1560 and 1611, it went through 60 editions. Even after the new translation sponsored by King James appeared in 1611, the Geneva Bible remained popular for another </a:t>
            </a:r>
            <a:r>
              <a:rPr lang="en-US" b="1" i="1" dirty="0"/>
              <a:t>half-century</a:t>
            </a:r>
            <a:r>
              <a:rPr lang="en-US" dirty="0"/>
              <a:t>; there were 10 more editions. </a:t>
            </a:r>
          </a:p>
          <a:p>
            <a:r>
              <a:rPr lang="en-US" b="1" i="1" dirty="0"/>
              <a:t>John Milton</a:t>
            </a:r>
            <a:r>
              <a:rPr lang="en-US" dirty="0"/>
              <a:t>, the well known English poet, was still using Geneva (alongside other translations, including the King James Bible) in the middle decades of the 17th century.</a:t>
            </a:r>
          </a:p>
          <a:p>
            <a:endParaRPr lang="en-US" dirty="0"/>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8842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King James Bible</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James, then, backed the project for a new translation. </a:t>
            </a:r>
          </a:p>
          <a:p>
            <a:r>
              <a:rPr lang="en-US" dirty="0"/>
              <a:t>He personally appointed 47 scholars, who met in various committees in Oxford, Cambridge, and Westminster over a three year period (1607–10). </a:t>
            </a:r>
          </a:p>
          <a:p>
            <a:r>
              <a:rPr lang="en-US" dirty="0"/>
              <a:t>These scholars were </a:t>
            </a:r>
            <a:r>
              <a:rPr lang="en-US" b="1" i="1" dirty="0"/>
              <a:t>not</a:t>
            </a:r>
            <a:r>
              <a:rPr lang="en-US" dirty="0"/>
              <a:t> from any </a:t>
            </a:r>
            <a:r>
              <a:rPr lang="en-US" b="1" i="1" dirty="0"/>
              <a:t>single</a:t>
            </a:r>
            <a:r>
              <a:rPr lang="en-US" dirty="0"/>
              <a:t> school of thought; James was more concerned, it would seem, about their </a:t>
            </a:r>
            <a:r>
              <a:rPr lang="en-US" b="1" i="1" dirty="0"/>
              <a:t>scholarship</a:t>
            </a:r>
            <a:r>
              <a:rPr lang="en-US" dirty="0"/>
              <a:t> than their </a:t>
            </a:r>
            <a:r>
              <a:rPr lang="en-US" b="1" i="1" dirty="0"/>
              <a:t>theology</a:t>
            </a:r>
            <a:r>
              <a:rPr lang="en-US" dirty="0"/>
              <a:t>.</a:t>
            </a:r>
          </a:p>
          <a:p>
            <a:pPr lvl="1"/>
            <a:r>
              <a:rPr lang="en-US" dirty="0"/>
              <a:t>Some of the translators were establishment Anglicans, strongly opposed to all brands of Puritanism, critical even of Calvinism.</a:t>
            </a:r>
          </a:p>
          <a:p>
            <a:pPr lvl="1"/>
            <a:r>
              <a:rPr lang="en-US" dirty="0"/>
              <a:t> Some were Calvinists but not Puritans</a:t>
            </a:r>
          </a:p>
          <a:p>
            <a:pPr lvl="1"/>
            <a:r>
              <a:rPr lang="en-US" dirty="0"/>
              <a:t>Some were moderate Puritans.</a:t>
            </a:r>
          </a:p>
          <a:p>
            <a:r>
              <a:rPr lang="en-US" dirty="0"/>
              <a:t>The King James Bible therefore represented no particular theology, only a broad and general Anglican-style Protestantism.</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274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King James Bible</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completed translation was published in 1611. </a:t>
            </a:r>
          </a:p>
          <a:p>
            <a:r>
              <a:rPr lang="en-US" dirty="0"/>
              <a:t>All editions of the King James Bible contained the </a:t>
            </a:r>
            <a:r>
              <a:rPr lang="en-US" b="1" i="1" dirty="0"/>
              <a:t>Apocrypha</a:t>
            </a:r>
            <a:r>
              <a:rPr lang="en-US" dirty="0"/>
              <a:t> until 1666, when an edition was published without them. </a:t>
            </a:r>
          </a:p>
          <a:p>
            <a:r>
              <a:rPr lang="en-US" dirty="0"/>
              <a:t>Thereafter, King James Bibles varied—some had the Apocrypha, some did not.</a:t>
            </a:r>
          </a:p>
          <a:p>
            <a:r>
              <a:rPr lang="en-US" dirty="0"/>
              <a:t>Although the King James Bible is often described as a </a:t>
            </a:r>
            <a:r>
              <a:rPr lang="en-US" b="1" i="1" dirty="0"/>
              <a:t>new</a:t>
            </a:r>
            <a:r>
              <a:rPr lang="en-US" dirty="0"/>
              <a:t> translation, and James himself thought of it in those terms, it should be pointed out that in fact the </a:t>
            </a:r>
            <a:r>
              <a:rPr lang="en-US" b="1" i="1" dirty="0"/>
              <a:t>overwhelming bulk </a:t>
            </a:r>
            <a:r>
              <a:rPr lang="en-US" dirty="0"/>
              <a:t>of its New Testament derives directly from </a:t>
            </a:r>
            <a:r>
              <a:rPr lang="en-US" b="1" i="1" dirty="0"/>
              <a:t>William Tyndale’s translation </a:t>
            </a:r>
            <a:r>
              <a:rPr lang="en-US" dirty="0"/>
              <a:t>of 1526. </a:t>
            </a:r>
          </a:p>
          <a:p>
            <a:r>
              <a:rPr lang="en-US" dirty="0"/>
              <a:t>Some 80% of the King James New Testament is simply Tyndale.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682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King James Bible</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As the King James Bible eventually </a:t>
            </a:r>
            <a:r>
              <a:rPr lang="en-US" b="1" i="1" dirty="0"/>
              <a:t>supplanted</a:t>
            </a:r>
            <a:r>
              <a:rPr lang="en-US" dirty="0"/>
              <a:t> the Geneva Bible in popular use (which it did some time in the second half of the 17th century), this meant that Tyndale’s literary legacy was given a new and enduring lease of life.</a:t>
            </a:r>
          </a:p>
          <a:p>
            <a:r>
              <a:rPr lang="en-US" dirty="0"/>
              <a:t>No doubt this was not what James intended; but the eventual supremacy of the King James Bible, as the version used throughout the English-speaking Protestant world, and its profound long-term influence on the written and spoken word, meant that James had given Tyndale a place alongside Shakespeare as primary architect of the English language.</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700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https://reign.fandom.com/wiki/History%27s_King_James_VI_and_I?file=King_James_VI_and_I.jpg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664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Other Significant Events in the Reign of King James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675022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713219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The Puritans opposed many of the traditional elements of worship that the Church of England had retained, such as the use of the cross, certain priestly garments, and the celebration of communion on an altar. Do you believe they were right to object to such things, or do you consider these things nonessential?</a:t>
            </a:r>
          </a:p>
          <a:p>
            <a:r>
              <a:rPr lang="en-US" dirty="0"/>
              <a:t>They also rejected the Book of Common Prayer and the use of written prayers in general, declaring that such prayers led to insincerity. Do you agree with this?</a:t>
            </a:r>
          </a:p>
          <a:p>
            <a:r>
              <a:rPr lang="en-US" dirty="0"/>
              <a:t>They were also very critical of all that they considered licentious—and this included the theater, not only because immorality was often depicted, but also because of the apparent duplicity implicit in acting. What do you think about their thinking on this?</a:t>
            </a:r>
          </a:p>
          <a:p>
            <a:r>
              <a:rPr lang="en-US" dirty="0"/>
              <a:t>Some of the Puritans believed that each local church congregation ought to be independent of all others, and were dubbed “Independents.” Do you agree with the idea of independent local congregations – or do you think scripture teaches (or </a:t>
            </a:r>
            <a:r>
              <a:rPr lang="en-US"/>
              <a:t>perhaps allows for) </a:t>
            </a:r>
            <a:r>
              <a:rPr lang="en-US" dirty="0"/>
              <a:t>a hierarchical form of church government?</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1489666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https://reign.fandom.com/wiki/History%27s_King_James_VI_and_I?file=King_James_VI_and_I.jpg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8261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King James</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803671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9000" b="-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King James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10000"/>
          </a:bodyPr>
          <a:lstStyle/>
          <a:p>
            <a:r>
              <a:rPr lang="en-US" dirty="0"/>
              <a:t>King James, (1566-1625), was king of Scotland (as James VI) from 1567 to 1625 and first Stuart king of England (as James I) from 1603 to 1625.</a:t>
            </a:r>
          </a:p>
          <a:p>
            <a:r>
              <a:rPr lang="en-US" dirty="0"/>
              <a:t>James was a strong advocate of the “Divine Right of Kings”, and his conflicts with an increasingly self-assertive Parliament set the stage for the rebellion against his successor, Charles I.</a:t>
            </a:r>
          </a:p>
          <a:p>
            <a:r>
              <a:rPr lang="en-US" dirty="0"/>
              <a:t>James was the only son of Mary, Queen of Scots, and her second husband, Henry Stewart, Lord Darnley. </a:t>
            </a:r>
          </a:p>
          <a:p>
            <a:r>
              <a:rPr lang="en-US" dirty="0"/>
              <a:t>Eight months after James’s birth his father died when his house was destroyed by an explosion. </a:t>
            </a:r>
          </a:p>
          <a:p>
            <a:r>
              <a:rPr lang="en-US" dirty="0"/>
              <a:t>After her third marriage, to James Hepburn, 4th earl of Bothwell, Mary was defeated by rebel Scottish lords and abdicated the throne. James, one year old, became king of Scotland on July 24, 1567. </a:t>
            </a:r>
          </a:p>
          <a:p>
            <a:r>
              <a:rPr lang="en-US" dirty="0"/>
              <a:t>Mary left the kingdom on May 16, 1568, and never saw her son again.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https://www.historyisfun.org/sites/jamestown-chronicles/james_more.html</a:t>
            </a:r>
            <a:r>
              <a:rPr lang="en-US" dirty="0"/>
              <a:t> </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5497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9000" b="-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King James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During his minority James was surrounded by a small band of the great Scottish lords. </a:t>
            </a:r>
          </a:p>
          <a:p>
            <a:r>
              <a:rPr lang="en-US" dirty="0"/>
              <a:t>Before James was 12, he had taken the </a:t>
            </a:r>
            <a:r>
              <a:rPr lang="en-US" dirty="0" err="1"/>
              <a:t>Scotish</a:t>
            </a:r>
            <a:r>
              <a:rPr lang="en-US" dirty="0"/>
              <a:t> government nominally into his own hands when the earl of Morton was driven from the regency in 1578. </a:t>
            </a:r>
          </a:p>
          <a:p>
            <a:r>
              <a:rPr lang="en-US" dirty="0"/>
              <a:t>The young king was kept fairly isolated but was given a good education until the age of 14. </a:t>
            </a:r>
          </a:p>
          <a:p>
            <a:r>
              <a:rPr lang="en-US" dirty="0"/>
              <a:t>He studied Greek, French, and Latin and made good use of a library of classical and religious writings that his tutors, assembled for him. </a:t>
            </a:r>
          </a:p>
          <a:p>
            <a:r>
              <a:rPr lang="en-US" dirty="0"/>
              <a:t>For several years more, however, James remained the puppet of contending faction leaders.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https://www.britannica.com/biography/James-I-king-of-England-and-Scotland</a:t>
            </a:r>
            <a:r>
              <a:rPr lang="en-US" dirty="0"/>
              <a:t> </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7032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9000" b="-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King James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After falling under the influence of the duke of Lennox, a </a:t>
            </a:r>
            <a:r>
              <a:rPr lang="en-US" b="1" i="1" dirty="0"/>
              <a:t>Roman Catholic </a:t>
            </a:r>
            <a:r>
              <a:rPr lang="en-US" dirty="0"/>
              <a:t>who schemed to win back Scotland for the imprisoned Queen Mary, James was kidnapped by William Ruthven, 1st earl of Gowrie, in 1582 and was forced to </a:t>
            </a:r>
            <a:r>
              <a:rPr lang="en-US" b="1" i="1" dirty="0"/>
              <a:t>denounce</a:t>
            </a:r>
            <a:r>
              <a:rPr lang="en-US" dirty="0"/>
              <a:t> Lennox. </a:t>
            </a:r>
          </a:p>
          <a:p>
            <a:r>
              <a:rPr lang="en-US" dirty="0"/>
              <a:t>The following year James escaped from his Protestant captors and began to pursue his own policies as king. </a:t>
            </a:r>
          </a:p>
          <a:p>
            <a:r>
              <a:rPr lang="en-US" dirty="0"/>
              <a:t>His chief purpose was to gain independence from the Scottish factions and to establish his claim to succeed the childless Elizabeth I upon the throne of England. </a:t>
            </a:r>
          </a:p>
          <a:p>
            <a:r>
              <a:rPr lang="en-US" dirty="0"/>
              <a:t>Realizing that more was to be gained by cultivating Elizabeth’s goodwill than by allying himself with her enemies, James in 1585–86 made an alliance with England. </a:t>
            </a:r>
          </a:p>
          <a:p>
            <a:r>
              <a:rPr lang="en-US" dirty="0"/>
              <a:t>He remained true to this policy, even when Elizabeth executed his mother in 1587, he made very little protest.</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https://www.britannica.com/biography/James-I-king-of-England-and-Scotland</a:t>
            </a:r>
            <a:r>
              <a:rPr lang="en-US" dirty="0"/>
              <a:t> </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043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9000" b="-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King James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When Elizabeth died in 1603 she left no direct heir, but declared James as her legitimate successor. </a:t>
            </a:r>
          </a:p>
          <a:p>
            <a:r>
              <a:rPr lang="en-US" dirty="0"/>
              <a:t>The transition took place without major difficulties, and thus the house of Stuart came to reign over England. </a:t>
            </a:r>
          </a:p>
          <a:p>
            <a:r>
              <a:rPr lang="en-US" dirty="0"/>
              <a:t>The new king—James I of England, but James VI of Scotland—did not find the government of England an easy matter. </a:t>
            </a:r>
          </a:p>
          <a:p>
            <a:r>
              <a:rPr lang="en-US" dirty="0"/>
              <a:t>The English always considered him a foreigner. His plans for the union of the two kingdoms—which eventually came about—won him enemies in both Scotland and England.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González, Justo L. . The Story of Christianity: Volume 2: The Reformation to the Present Day</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406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https://www.bbc.co.uk/programmes/b00xln78</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673705"/>
          </a:xfrm>
          <a:noFill/>
        </p:spPr>
        <p:txBody>
          <a:bodyPr>
            <a:noAutofit/>
          </a:bodyPr>
          <a:lstStyle/>
          <a:p>
            <a:r>
              <a:rPr lang="en-US" b="1" dirty="0">
                <a:solidFill>
                  <a:schemeClr val="bg1"/>
                </a:solidFill>
                <a:effectLst>
                  <a:glow rad="228600">
                    <a:schemeClr val="accent2">
                      <a:satMod val="175000"/>
                      <a:alpha val="40000"/>
                    </a:schemeClr>
                  </a:glow>
                  <a:outerShdw blurRad="114300" dist="38100" dir="13500000" algn="br" rotWithShape="0">
                    <a:prstClr val="black"/>
                  </a:outerShdw>
                </a:effectLst>
              </a:rPr>
              <a:t>King James and the English Protestants</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F294FD58-ED0D-4245-87F5-817813DF4524}"/>
              </a:ext>
            </a:extLst>
          </p:cNvPr>
          <p:cNvSpPr txBox="1"/>
          <p:nvPr/>
        </p:nvSpPr>
        <p:spPr>
          <a:xfrm>
            <a:off x="2785464" y="6096000"/>
            <a:ext cx="6358536" cy="369332"/>
          </a:xfrm>
          <a:prstGeom prst="rect">
            <a:avLst/>
          </a:prstGeom>
          <a:noFill/>
        </p:spPr>
        <p:txBody>
          <a:bodyPr wrap="none" rtlCol="0">
            <a:spAutoFit/>
          </a:bodyPr>
          <a:lstStyle/>
          <a:p>
            <a:r>
              <a:rPr lang="en-US" b="1" dirty="0">
                <a:solidFill>
                  <a:schemeClr val="bg1"/>
                </a:solidFill>
                <a:effectLst>
                  <a:glow rad="228600">
                    <a:schemeClr val="accent2">
                      <a:satMod val="175000"/>
                      <a:alpha val="40000"/>
                    </a:schemeClr>
                  </a:glow>
                  <a:outerShdw blurRad="114300" dist="38100" dir="13500000" algn="br" rotWithShape="0">
                    <a:prstClr val="black"/>
                  </a:outerShdw>
                </a:effectLst>
                <a:latin typeface="+mj-lt"/>
                <a:ea typeface="+mj-ea"/>
                <a:cs typeface="+mj-cs"/>
              </a:rPr>
              <a:t>King James and Puritans at the Hampton Court Conference, 1604</a:t>
            </a:r>
          </a:p>
        </p:txBody>
      </p:sp>
    </p:spTree>
    <p:extLst>
      <p:ext uri="{BB962C8B-B14F-4D97-AF65-F5344CB8AC3E}">
        <p14:creationId xmlns:p14="http://schemas.microsoft.com/office/powerpoint/2010/main" val="3175126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King James and the English Protestants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But James’s greatest conflicts were with those Protestants who thought that the Reformation had not progressed sufficiently far enough in England.</a:t>
            </a:r>
          </a:p>
          <a:p>
            <a:r>
              <a:rPr lang="en-US" dirty="0"/>
              <a:t>These more radical Protestants were given the name </a:t>
            </a:r>
            <a:r>
              <a:rPr lang="en-US" b="1" i="1" dirty="0"/>
              <a:t>Puritans</a:t>
            </a:r>
            <a:r>
              <a:rPr lang="en-US" dirty="0"/>
              <a:t> because they insisted on the need to purify the Church through a return to biblical religion. </a:t>
            </a:r>
          </a:p>
          <a:p>
            <a:r>
              <a:rPr lang="en-US" dirty="0"/>
              <a:t>They opposed many of the traditional elements of worship that the Church of England had retained, such as the use of the cross, certain priestly garments, and the celebration of communion on an altar. </a:t>
            </a:r>
          </a:p>
          <a:p>
            <a:r>
              <a:rPr lang="en-US" dirty="0"/>
              <a:t>They also insisted on the need for a sober life, guided by the commandments of Scripture, and lacking in luxury and ostentation. </a:t>
            </a:r>
          </a:p>
        </p:txBody>
      </p:sp>
      <p:sp>
        <p:nvSpPr>
          <p:cNvPr id="5" name="TextBox 4"/>
          <p:cNvSpPr txBox="1"/>
          <p:nvPr/>
        </p:nvSpPr>
        <p:spPr>
          <a:xfrm>
            <a:off x="457200" y="65532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González, Justo L. . The Story of Christianity: Volume 2: The Reformation to the Present Day</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0991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374374</TotalTime>
  <Words>3166</Words>
  <Application>Microsoft Office PowerPoint</Application>
  <PresentationFormat>On-screen Show (4:3)</PresentationFormat>
  <Paragraphs>160</Paragraphs>
  <Slides>26</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Office Theme</vt:lpstr>
      <vt:lpstr>140_Office Theme</vt:lpstr>
      <vt:lpstr>PowerPoint Presentation</vt:lpstr>
      <vt:lpstr>Review</vt:lpstr>
      <vt:lpstr>King James</vt:lpstr>
      <vt:lpstr>King James</vt:lpstr>
      <vt:lpstr>King James</vt:lpstr>
      <vt:lpstr>King James</vt:lpstr>
      <vt:lpstr>King James</vt:lpstr>
      <vt:lpstr>King James and the English Protestants</vt:lpstr>
      <vt:lpstr>King James and the English Protestants</vt:lpstr>
      <vt:lpstr>King James and the English Protestants</vt:lpstr>
      <vt:lpstr>King James and the English Protestants</vt:lpstr>
      <vt:lpstr>King James and the English Protestants</vt:lpstr>
      <vt:lpstr>King James and the English Protestants</vt:lpstr>
      <vt:lpstr>King James and the English Protestants</vt:lpstr>
      <vt:lpstr>King James and the English Protestants</vt:lpstr>
      <vt:lpstr>King James and the English Protestants</vt:lpstr>
      <vt:lpstr>King James and the English Protestants</vt:lpstr>
      <vt:lpstr>The King James Bible</vt:lpstr>
      <vt:lpstr>The King James Bible</vt:lpstr>
      <vt:lpstr>The King James Bible</vt:lpstr>
      <vt:lpstr>The King James Bible</vt:lpstr>
      <vt:lpstr>The King James Bible</vt:lpstr>
      <vt:lpstr>The King James Bible</vt:lpstr>
      <vt:lpstr>Other Significant Events in the Reign of King James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7147</cp:revision>
  <cp:lastPrinted>2021-01-24T14:57:25Z</cp:lastPrinted>
  <dcterms:created xsi:type="dcterms:W3CDTF">2018-06-08T00:19:32Z</dcterms:created>
  <dcterms:modified xsi:type="dcterms:W3CDTF">2021-01-25T01:08:48Z</dcterms:modified>
</cp:coreProperties>
</file>