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notesSlides/notesSlide2.xml" ContentType="application/vnd.openxmlformats-officedocument.presentationml.notesSl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notesSlides/notesSlide3.xml" ContentType="application/vnd.openxmlformats-officedocument.presentationml.notesSlide+xml"/>
  <Override PartName="/ppt/theme/themeOverride22.xml" ContentType="application/vnd.openxmlformats-officedocument.themeOverride+xml"/>
  <Override PartName="/ppt/theme/themeOverride23.xml" ContentType="application/vnd.openxmlformats-officedocument.themeOverr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568" r:id="rId2"/>
  </p:sldMasterIdLst>
  <p:notesMasterIdLst>
    <p:notesMasterId r:id="rId28"/>
  </p:notesMasterIdLst>
  <p:handoutMasterIdLst>
    <p:handoutMasterId r:id="rId29"/>
  </p:handoutMasterIdLst>
  <p:sldIdLst>
    <p:sldId id="4134" r:id="rId3"/>
    <p:sldId id="4136" r:id="rId4"/>
    <p:sldId id="4137" r:id="rId5"/>
    <p:sldId id="4138" r:id="rId6"/>
    <p:sldId id="4139" r:id="rId7"/>
    <p:sldId id="4140" r:id="rId8"/>
    <p:sldId id="4141" r:id="rId9"/>
    <p:sldId id="4142" r:id="rId10"/>
    <p:sldId id="4147" r:id="rId11"/>
    <p:sldId id="4170" r:id="rId12"/>
    <p:sldId id="4159" r:id="rId13"/>
    <p:sldId id="4160" r:id="rId14"/>
    <p:sldId id="4162" r:id="rId15"/>
    <p:sldId id="4161" r:id="rId16"/>
    <p:sldId id="4164" r:id="rId17"/>
    <p:sldId id="4163" r:id="rId18"/>
    <p:sldId id="4165" r:id="rId19"/>
    <p:sldId id="4166" r:id="rId20"/>
    <p:sldId id="4167" r:id="rId21"/>
    <p:sldId id="4168" r:id="rId22"/>
    <p:sldId id="4169" r:id="rId23"/>
    <p:sldId id="4171" r:id="rId24"/>
    <p:sldId id="4175" r:id="rId25"/>
    <p:sldId id="4172" r:id="rId26"/>
    <p:sldId id="4173" r:id="rId27"/>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BF6"/>
    <a:srgbClr val="5731F9"/>
    <a:srgbClr val="336600"/>
    <a:srgbClr val="009900"/>
    <a:srgbClr val="008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15" autoAdjust="0"/>
    <p:restoredTop sz="94660"/>
  </p:normalViewPr>
  <p:slideViewPr>
    <p:cSldViewPr>
      <p:cViewPr varScale="1">
        <p:scale>
          <a:sx n="162" d="100"/>
          <a:sy n="162" d="100"/>
        </p:scale>
        <p:origin x="1612" y="88"/>
      </p:cViewPr>
      <p:guideLst>
        <p:guide orient="horz" pos="2160"/>
        <p:guide pos="2880"/>
      </p:guideLst>
    </p:cSldViewPr>
  </p:slideViewPr>
  <p:notesTextViewPr>
    <p:cViewPr>
      <p:scale>
        <a:sx n="1" d="1"/>
        <a:sy n="1" d="1"/>
      </p:scale>
      <p:origin x="0" y="0"/>
    </p:cViewPr>
  </p:notesTextViewPr>
  <p:sorterViewPr>
    <p:cViewPr>
      <p:scale>
        <a:sx n="100" d="100"/>
        <a:sy n="100" d="100"/>
      </p:scale>
      <p:origin x="0" y="47280"/>
    </p:cViewPr>
  </p:sorterViewPr>
  <p:notesViewPr>
    <p:cSldViewPr>
      <p:cViewPr varScale="1">
        <p:scale>
          <a:sx n="119" d="100"/>
          <a:sy n="119" d="100"/>
        </p:scale>
        <p:origin x="4904" y="7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2/7/2021</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2/7/2021</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57856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64339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3819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Acts 10:34-35 - So Peter opened his mouth and said: "Truly I understand that God shows no partiality, but in every nation anyone who fears him and does what is right is acceptable to him. (Act 10:34-35)</a:t>
            </a:r>
          </a:p>
          <a:p>
            <a:endParaRPr lang="en-US" dirty="0"/>
          </a:p>
          <a:p>
            <a:r>
              <a:rPr lang="en-US" dirty="0"/>
              <a:t>Acts 17:26 And [God] made from one man every nation of mankind to live on all the face of the earth, having determined allotted periods and the boundaries of their dwelling place (Act 17:26)</a:t>
            </a:r>
          </a:p>
          <a:p>
            <a:endParaRPr lang="en-US" dirty="0"/>
          </a:p>
          <a:p>
            <a:r>
              <a:rPr lang="en-US" dirty="0"/>
              <a:t>James 3:8-9  - no human being can tame the tongue. It is a restless evil, full of deadly poison. With it we bless our Lord and Father, and with it we curse people who are made in the likeness of God. (Jam 3:8-9)</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12764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608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8529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4210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679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2885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9701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32940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80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49319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8856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23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2/7/2021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2/7/2021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6005581"/>
      </p:ext>
    </p:extLst>
  </p:cSld>
  <p:clrMap bg1="lt1" tx1="dk1" bg2="lt2" tx2="dk2" accent1="accent1" accent2="accent2" accent3="accent3" accent4="accent4" accent5="accent5" accent6="accent6" hlink="hlink" folHlink="folHlink"/>
  <p:sldLayoutIdLst>
    <p:sldLayoutId id="2147485569" r:id="rId1"/>
    <p:sldLayoutId id="2147485570" r:id="rId2"/>
    <p:sldLayoutId id="2147485571" r:id="rId3"/>
    <p:sldLayoutId id="2147485572" r:id="rId4"/>
    <p:sldLayoutId id="2147485573" r:id="rId5"/>
    <p:sldLayoutId id="2147485574" r:id="rId6"/>
    <p:sldLayoutId id="2147485575" r:id="rId7"/>
    <p:sldLayoutId id="2147485576" r:id="rId8"/>
    <p:sldLayoutId id="2147485577" r:id="rId9"/>
    <p:sldLayoutId id="2147485578" r:id="rId10"/>
    <p:sldLayoutId id="21474855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themeOverride" Target="../theme/themeOverride1.xml"/><Relationship Id="rId5" Type="http://schemas.openxmlformats.org/officeDocument/2006/relationships/hyperlink" Target="https://about.usps.com/newsroom/national-releases/2020/0902ma-usps-celebrates-the-arrival-of-the-mayflower-in-plymouth-harbor-with-forever-stamp.htm" TargetMode="Externa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19.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20.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7.xml"/><Relationship Id="rId1" Type="http://schemas.openxmlformats.org/officeDocument/2006/relationships/themeOverride" Target="../theme/themeOverride21.xml"/><Relationship Id="rId5" Type="http://schemas.openxmlformats.org/officeDocument/2006/relationships/hyperlink" Target="https://www.wikiwand.com/en/Thirty_Years%27_War" TargetMode="External"/><Relationship Id="rId4" Type="http://schemas.openxmlformats.org/officeDocument/2006/relationships/image" Target="../media/image5.jpg"/></Relationships>
</file>

<file path=ppt/slides/_rels/slide2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6.xml"/><Relationship Id="rId1" Type="http://schemas.openxmlformats.org/officeDocument/2006/relationships/themeOverride" Target="../theme/themeOverride22.xml"/><Relationship Id="rId4" Type="http://schemas.openxmlformats.org/officeDocument/2006/relationships/hyperlink" Target="https://www.weareteachers.com/moving-beyond-classroom-discussions/" TargetMode="Externa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23.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courses.lumenlearning.com/ushistory1os/chapter/english-settlements-in-america/" TargetMode="Externa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hemeOverride" Target="../theme/themeOverride6.xml"/><Relationship Id="rId5" Type="http://schemas.openxmlformats.org/officeDocument/2006/relationships/hyperlink" Target="https://plymrock.org/pastor-john-robinson-and-the-synod-of-dort/" TargetMode="External"/><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12517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James Arminius</a:t>
            </a:r>
            <a:endParaRPr lang="en-US" sz="3600" i="1" dirty="0">
              <a:latin typeface="+mn-lt"/>
            </a:endParaRPr>
          </a:p>
        </p:txBody>
      </p:sp>
      <p:sp>
        <p:nvSpPr>
          <p:cNvPr id="8" name="Content Placeholder 7"/>
          <p:cNvSpPr>
            <a:spLocks noGrp="1"/>
          </p:cNvSpPr>
          <p:nvPr>
            <p:ph idx="1"/>
          </p:nvPr>
        </p:nvSpPr>
        <p:spPr>
          <a:xfrm>
            <a:off x="457200" y="762000"/>
            <a:ext cx="8229600" cy="5562600"/>
          </a:xfrm>
        </p:spPr>
        <p:txBody>
          <a:bodyPr>
            <a:normAutofit/>
          </a:bodyPr>
          <a:lstStyle/>
          <a:p>
            <a:r>
              <a:rPr lang="en-US" dirty="0"/>
              <a:t>The story begins with James Arminius, a popular Dutch theologian and pastor, who, having trained under Theodore Beza, he </a:t>
            </a:r>
            <a:r>
              <a:rPr lang="en-US" b="1" i="1" dirty="0"/>
              <a:t>began</a:t>
            </a:r>
            <a:r>
              <a:rPr lang="en-US" dirty="0"/>
              <a:t> his career as a Calvinist.</a:t>
            </a:r>
            <a:r>
              <a:rPr lang="en-US" baseline="30000" dirty="0">
                <a:solidFill>
                  <a:prstClr val="black"/>
                </a:solidFill>
              </a:rPr>
              <a:t> </a:t>
            </a:r>
            <a:endParaRPr lang="en-US" dirty="0"/>
          </a:p>
          <a:p>
            <a:r>
              <a:rPr lang="en-US" dirty="0"/>
              <a:t>Over time, however, having come under the influence of Dutch humanism and Roman Catholicism, Arminius came to </a:t>
            </a:r>
            <a:r>
              <a:rPr lang="en-US" b="1" i="1" dirty="0"/>
              <a:t>reject</a:t>
            </a:r>
            <a:r>
              <a:rPr lang="en-US" dirty="0"/>
              <a:t> many of the teachings of Calvin and Beza regarding the unconditional nature of Biblical predestination.</a:t>
            </a:r>
            <a:r>
              <a:rPr lang="en-US" baseline="30000" dirty="0">
                <a:solidFill>
                  <a:prstClr val="black"/>
                </a:solidFill>
              </a:rPr>
              <a:t> </a:t>
            </a:r>
            <a:r>
              <a:rPr lang="en-US" dirty="0"/>
              <a:t> </a:t>
            </a:r>
          </a:p>
          <a:p>
            <a:r>
              <a:rPr lang="en-US" dirty="0"/>
              <a:t>Predestination, he held, was in fact </a:t>
            </a:r>
            <a:r>
              <a:rPr lang="en-US" b="1" i="1" dirty="0"/>
              <a:t>conditional</a:t>
            </a:r>
            <a:r>
              <a:rPr lang="en-US" dirty="0"/>
              <a:t> on human faith: God elected to salvation those whom He </a:t>
            </a:r>
            <a:r>
              <a:rPr lang="en-US" b="1" i="1" dirty="0"/>
              <a:t>foreknew</a:t>
            </a:r>
            <a:r>
              <a:rPr lang="en-US" dirty="0"/>
              <a:t> would believe.</a:t>
            </a:r>
            <a:r>
              <a:rPr lang="en-US" baseline="30000" dirty="0">
                <a:solidFill>
                  <a:prstClr val="black"/>
                </a:solidFill>
              </a:rPr>
              <a:t> </a:t>
            </a:r>
            <a:endParaRPr lang="en-US" dirty="0"/>
          </a:p>
        </p:txBody>
      </p:sp>
      <p:sp>
        <p:nvSpPr>
          <p:cNvPr id="5" name="TextBox 4"/>
          <p:cNvSpPr txBox="1"/>
          <p:nvPr/>
        </p:nvSpPr>
        <p:spPr>
          <a:xfrm>
            <a:off x="304800" y="6324600"/>
            <a:ext cx="8701268" cy="369332"/>
          </a:xfrm>
          <a:prstGeom prst="rect">
            <a:avLst/>
          </a:prstGeom>
          <a:noFill/>
        </p:spPr>
        <p:txBody>
          <a:bodyPr wrap="square" rtlCol="0">
            <a:spAutoFit/>
          </a:bodyPr>
          <a:lstStyle/>
          <a:p>
            <a:pPr>
              <a:defRPr/>
            </a:pPr>
            <a:r>
              <a:rPr lang="en-US" dirty="0">
                <a:solidFill>
                  <a:prstClr val="black"/>
                </a:solidFill>
              </a:rPr>
              <a:t>Needham, Nick. 2,000 Years of Christ's Power Vol. 4: The Age of Religious Conflict </a:t>
            </a:r>
            <a:endParaRPr lang="en-US" sz="1000" dirty="0">
              <a:solidFill>
                <a:prstClr val="black"/>
              </a:solidFill>
            </a:endParaRPr>
          </a:p>
        </p:txBody>
      </p:sp>
    </p:spTree>
    <p:extLst>
      <p:ext uri="{BB962C8B-B14F-4D97-AF65-F5344CB8AC3E}">
        <p14:creationId xmlns:p14="http://schemas.microsoft.com/office/powerpoint/2010/main" val="7385791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James Arminius</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a:bodyPr>
          <a:lstStyle/>
          <a:p>
            <a:r>
              <a:rPr lang="en-US" dirty="0"/>
              <a:t>In 1610, just one year after the death of James Arminius, </a:t>
            </a:r>
            <a:r>
              <a:rPr lang="en-US" b="1" i="1" dirty="0"/>
              <a:t>five</a:t>
            </a:r>
            <a:r>
              <a:rPr lang="en-US" dirty="0"/>
              <a:t> articles of faith based on his teachings were drawn up by his followers.</a:t>
            </a:r>
            <a:r>
              <a:rPr lang="en-US" baseline="30000" dirty="0"/>
              <a:t> </a:t>
            </a:r>
            <a:endParaRPr lang="en-US" dirty="0"/>
          </a:p>
          <a:p>
            <a:r>
              <a:rPr lang="en-US" dirty="0"/>
              <a:t>The Arminians, as his followers came to be called, presented these five doctrines to the state of Holland in the form of a “Remonstrance” (i.e. protest).</a:t>
            </a:r>
            <a:r>
              <a:rPr lang="en-US" baseline="30000" dirty="0"/>
              <a:t> </a:t>
            </a:r>
            <a:endParaRPr lang="en-US" dirty="0"/>
          </a:p>
          <a:p>
            <a:r>
              <a:rPr lang="en-US" dirty="0"/>
              <a:t>The Arminian party insisted that the </a:t>
            </a:r>
            <a:r>
              <a:rPr lang="en-US" b="1" i="1" dirty="0"/>
              <a:t>Belgic Confession of Faith</a:t>
            </a:r>
            <a:r>
              <a:rPr lang="en-US" dirty="0"/>
              <a:t> and the </a:t>
            </a:r>
            <a:r>
              <a:rPr lang="en-US" b="1" i="1" dirty="0"/>
              <a:t>Heidelberg Catechism </a:t>
            </a:r>
            <a:r>
              <a:rPr lang="en-US" dirty="0"/>
              <a:t>(the official expression of the doctrinal position of the Churches of Holland) </a:t>
            </a:r>
            <a:r>
              <a:rPr lang="en-US" b="1" i="1" dirty="0"/>
              <a:t>be changed</a:t>
            </a:r>
            <a:r>
              <a:rPr lang="en-US" dirty="0"/>
              <a:t> to conform to the doctrinal views contained in the </a:t>
            </a:r>
            <a:r>
              <a:rPr lang="en-US" b="1" i="1" dirty="0"/>
              <a:t>Remonstrance</a:t>
            </a:r>
            <a:r>
              <a:rPr lang="en-US" dirty="0"/>
              <a:t>. </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496700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The “Five Points” of Arminianism</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fontScale="92500" lnSpcReduction="20000"/>
          </a:bodyPr>
          <a:lstStyle/>
          <a:p>
            <a:r>
              <a:rPr lang="en-US" dirty="0"/>
              <a:t>The five articles contained in the Remonstrance can be summarized as follows:</a:t>
            </a:r>
          </a:p>
          <a:p>
            <a:pPr lvl="1">
              <a:buFont typeface="+mj-lt"/>
              <a:buAutoNum type="arabicPeriod"/>
            </a:pPr>
            <a:r>
              <a:rPr lang="en-US" dirty="0"/>
              <a:t>God elects or reproves on the basis of </a:t>
            </a:r>
            <a:r>
              <a:rPr lang="en-US" b="1" i="1" dirty="0"/>
              <a:t>foreseen</a:t>
            </a:r>
            <a:r>
              <a:rPr lang="en-US" dirty="0"/>
              <a:t> faith or unbelief.</a:t>
            </a:r>
          </a:p>
          <a:p>
            <a:pPr lvl="1">
              <a:buFont typeface="+mj-lt"/>
              <a:buAutoNum type="arabicPeriod"/>
            </a:pPr>
            <a:r>
              <a:rPr lang="en-US" dirty="0"/>
              <a:t>Christ died for </a:t>
            </a:r>
            <a:r>
              <a:rPr lang="en-US" b="1" i="1" dirty="0"/>
              <a:t>all</a:t>
            </a:r>
            <a:r>
              <a:rPr lang="en-US" dirty="0"/>
              <a:t> men, although only believers are saved.</a:t>
            </a:r>
          </a:p>
          <a:p>
            <a:pPr lvl="1">
              <a:buFont typeface="+mj-lt"/>
              <a:buAutoNum type="arabicPeriod"/>
            </a:pPr>
            <a:r>
              <a:rPr lang="en-US" dirty="0"/>
              <a:t>Man is so depraved that divine grace is </a:t>
            </a:r>
            <a:r>
              <a:rPr lang="en-US" b="1" i="1" dirty="0"/>
              <a:t>necessary</a:t>
            </a:r>
            <a:r>
              <a:rPr lang="en-US" dirty="0"/>
              <a:t> in order to have faith or to do any good deed.</a:t>
            </a:r>
          </a:p>
          <a:p>
            <a:pPr lvl="1">
              <a:buFont typeface="+mj-lt"/>
              <a:buAutoNum type="arabicPeriod"/>
            </a:pPr>
            <a:r>
              <a:rPr lang="en-US" dirty="0"/>
              <a:t>But, this grace may be resisted.</a:t>
            </a:r>
          </a:p>
          <a:p>
            <a:pPr lvl="1">
              <a:buFont typeface="+mj-lt"/>
              <a:buAutoNum type="arabicPeriod"/>
            </a:pPr>
            <a:r>
              <a:rPr lang="en-US" dirty="0"/>
              <a:t>Whether or not all who are truly saved will </a:t>
            </a:r>
            <a:r>
              <a:rPr lang="en-US" b="1" i="1" dirty="0"/>
              <a:t>persever</a:t>
            </a:r>
            <a:r>
              <a:rPr lang="en-US" dirty="0"/>
              <a:t>e in their faith is a point which needs further investigation.</a:t>
            </a:r>
          </a:p>
          <a:p>
            <a:r>
              <a:rPr lang="en-US" dirty="0"/>
              <a:t>The last article was later altered so as to definitely teach the possibility of the truly regenerate believer’s losing his faith and thus losing his salvation. </a:t>
            </a:r>
          </a:p>
          <a:p>
            <a:r>
              <a:rPr lang="en-US" dirty="0"/>
              <a:t>However, Arminians have not been in agreement on this point – some have held that all who are regenerated by the Spirit of God are eternally secure and can never perish.</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2553272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 calcmode="lin" valueType="num">
                                      <p:cBhvr>
                                        <p:cTn id="42" dur="500" fill="hold"/>
                                        <p:tgtEl>
                                          <p:spTgt spid="8">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8">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8">
                                            <p:txEl>
                                              <p:pRg st="7" end="7"/>
                                            </p:txEl>
                                          </p:spTgt>
                                        </p:tgtEl>
                                        <p:attrNameLst>
                                          <p:attrName>style.visibility</p:attrName>
                                        </p:attrNameLst>
                                      </p:cBhvr>
                                      <p:to>
                                        <p:strVal val="visible"/>
                                      </p:to>
                                    </p:set>
                                    <p:anim calcmode="lin" valueType="num">
                                      <p:cBhvr>
                                        <p:cTn id="49" dur="500" fill="hold"/>
                                        <p:tgtEl>
                                          <p:spTgt spid="8">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8">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The Synod of Dort</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a:bodyPr>
          <a:lstStyle/>
          <a:p>
            <a:r>
              <a:rPr lang="en-US" dirty="0"/>
              <a:t>A national Synod was called to meet in Dort in 1618 for the purpose of examining the views of Arminius in the light of Scripture. </a:t>
            </a:r>
          </a:p>
          <a:p>
            <a:r>
              <a:rPr lang="en-US" dirty="0"/>
              <a:t>The Great Synod was convened by the States-General of Holland on November 13, 1618. </a:t>
            </a:r>
          </a:p>
          <a:p>
            <a:r>
              <a:rPr lang="en-US" dirty="0"/>
              <a:t>There were 84 members and 18 secular commissioners. Included were 27 delegates from Germany, Switzerland and England. </a:t>
            </a:r>
          </a:p>
          <a:p>
            <a:r>
              <a:rPr lang="en-US" dirty="0"/>
              <a:t>There were 154 sessions held during the seven months that the Synod met to consider these matters, the last of which was on May 9, 1619.</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963200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The Synod of Dort</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a:bodyPr>
          <a:lstStyle/>
          <a:p>
            <a:r>
              <a:rPr lang="en-US" sz="3200" dirty="0"/>
              <a:t>The Synod gave very close examination to the “five points” in the Remonstrance, and compared them with the testimony of Scripture. </a:t>
            </a:r>
          </a:p>
          <a:p>
            <a:r>
              <a:rPr lang="en-US" sz="3200" dirty="0"/>
              <a:t>Ultimately they concluded that the “five points” in the Remonstrance conflicted with the teachings of the Word of God, and therefore they had unanimously rejected them. </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858530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The Synod of Dort</a:t>
            </a:r>
            <a:endParaRPr lang="en-US" sz="4800" i="1" dirty="0">
              <a:latin typeface="+mn-lt"/>
            </a:endParaRPr>
          </a:p>
        </p:txBody>
      </p:sp>
      <p:sp>
        <p:nvSpPr>
          <p:cNvPr id="8" name="Content Placeholder 7"/>
          <p:cNvSpPr>
            <a:spLocks noGrp="1"/>
          </p:cNvSpPr>
          <p:nvPr>
            <p:ph idx="1"/>
          </p:nvPr>
        </p:nvSpPr>
        <p:spPr>
          <a:xfrm>
            <a:off x="457200" y="762000"/>
            <a:ext cx="8229600" cy="5715000"/>
          </a:xfrm>
        </p:spPr>
        <p:txBody>
          <a:bodyPr>
            <a:normAutofit/>
          </a:bodyPr>
          <a:lstStyle/>
          <a:p>
            <a:r>
              <a:rPr lang="en-US" dirty="0"/>
              <a:t>Those participating in the council felt, however, that a mere </a:t>
            </a:r>
            <a:r>
              <a:rPr lang="en-US" b="1" i="1" dirty="0"/>
              <a:t>rejection</a:t>
            </a:r>
            <a:r>
              <a:rPr lang="en-US" dirty="0"/>
              <a:t> was not sufficient. </a:t>
            </a:r>
          </a:p>
          <a:p>
            <a:r>
              <a:rPr lang="en-US" dirty="0"/>
              <a:t>They thought it was also important to set forth the </a:t>
            </a:r>
            <a:r>
              <a:rPr lang="en-US" b="1" i="1" dirty="0"/>
              <a:t>true</a:t>
            </a:r>
            <a:r>
              <a:rPr lang="en-US" dirty="0"/>
              <a:t> Calvinistic teaching in relationship to those matters which had been called into question. </a:t>
            </a:r>
          </a:p>
          <a:p>
            <a:r>
              <a:rPr lang="en-US" dirty="0"/>
              <a:t>And so they did this, embodying the Calvinistic position in five chapters which have ever since been known as “the five points of Calvinism.” </a:t>
            </a:r>
          </a:p>
          <a:p>
            <a:r>
              <a:rPr lang="en-US" dirty="0"/>
              <a:t>The name Calvinism was derived from the great French reformer, John Calvin (1509-1564), who had done so much in expounding and defending these views.</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35289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The Synod of Dort</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a:bodyPr>
          <a:lstStyle/>
          <a:p>
            <a:r>
              <a:rPr lang="en-US" dirty="0"/>
              <a:t>No doubt it will seem strange to many in our day that the Synod of Dort rejected as </a:t>
            </a:r>
            <a:r>
              <a:rPr lang="en-US" b="1" i="1" dirty="0"/>
              <a:t>heretical</a:t>
            </a:r>
            <a:r>
              <a:rPr lang="en-US" dirty="0"/>
              <a:t> the five doctrines advanced by the Arminians, for these doctrines have gained wide acceptance in the modern Church. </a:t>
            </a:r>
          </a:p>
          <a:p>
            <a:r>
              <a:rPr lang="en-US" dirty="0"/>
              <a:t>In fact, they are seldom questioned in our generation. But the vast majority of the Protestant theologians of that day took a much different view of the matter. </a:t>
            </a:r>
          </a:p>
          <a:p>
            <a:r>
              <a:rPr lang="en-US" dirty="0"/>
              <a:t>They maintained that the Bible set forth a system of doctrine quite different from that advocated by the Arminian party. </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204909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The Synod of Dort</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fontScale="92500" lnSpcReduction="10000"/>
          </a:bodyPr>
          <a:lstStyle/>
          <a:p>
            <a:r>
              <a:rPr lang="en-US" dirty="0"/>
              <a:t>Salvation was viewed by the members of the Synod as a work of grace from beginning to end; in no sense did they believe that the sinner saved himself or contributed to his salvation. </a:t>
            </a:r>
          </a:p>
          <a:p>
            <a:r>
              <a:rPr lang="en-US" dirty="0"/>
              <a:t>Adam’s fall had completely ruined the race. All men were by nature spiritually dead and their wills were in bondage to sin and Satan. </a:t>
            </a:r>
          </a:p>
          <a:p>
            <a:r>
              <a:rPr lang="en-US" dirty="0"/>
              <a:t>The ability to believe the gospel was itself a gift from God, bestowed only upon those whom He had chosen to be the objects of His unmerited favor. </a:t>
            </a:r>
          </a:p>
          <a:p>
            <a:r>
              <a:rPr lang="en-US" dirty="0"/>
              <a:t>It was not man, but God, who determined which sinners would be shown mercy and saved. </a:t>
            </a:r>
          </a:p>
          <a:p>
            <a:r>
              <a:rPr lang="en-US" dirty="0"/>
              <a:t>This, in essence, is what the members of the Synod of Dort understood the Bible to teach.</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550966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The Five Points of Calvinism</a:t>
            </a:r>
            <a:endParaRPr lang="en-US" sz="2800" i="1" dirty="0">
              <a:latin typeface="+mn-lt"/>
            </a:endParaRPr>
          </a:p>
        </p:txBody>
      </p:sp>
      <p:sp>
        <p:nvSpPr>
          <p:cNvPr id="8" name="Content Placeholder 7"/>
          <p:cNvSpPr>
            <a:spLocks noGrp="1"/>
          </p:cNvSpPr>
          <p:nvPr>
            <p:ph idx="1"/>
          </p:nvPr>
        </p:nvSpPr>
        <p:spPr>
          <a:xfrm>
            <a:off x="457200" y="762000"/>
            <a:ext cx="8229600" cy="5715000"/>
          </a:xfrm>
        </p:spPr>
        <p:txBody>
          <a:bodyPr>
            <a:normAutofit fontScale="77500" lnSpcReduction="20000"/>
          </a:bodyPr>
          <a:lstStyle/>
          <a:p>
            <a:pPr marL="0" indent="0">
              <a:buNone/>
            </a:pPr>
            <a:r>
              <a:rPr lang="en-US" sz="3300" b="1" dirty="0"/>
              <a:t>Total Depravity</a:t>
            </a:r>
          </a:p>
          <a:p>
            <a:r>
              <a:rPr lang="en-US" sz="3300" dirty="0"/>
              <a:t>Because of the fall, man is unable of himself to savingly believe the gospel. The sinner is dead, blind, and deaf to the things of God; his heart is deceitful and desperately corrupt. His will is not free, it is in bondage to his evil nature; therefore, he will not--indeed he </a:t>
            </a:r>
            <a:r>
              <a:rPr lang="en-US" sz="3300" b="1" i="1" dirty="0"/>
              <a:t>cannot</a:t>
            </a:r>
            <a:r>
              <a:rPr lang="en-US" sz="3300" dirty="0"/>
              <a:t>--choose good over evil in the spiritual realm. Consequently, it takes much more than the Spirit's assistance to bring a sinner to Christ--it takes regeneration by which the Spirit makes the sinner alive and gives him a new nature. Faith is not something man contributes to salvation but is itself a part of God's gift of salvation--it is God's gift to the sinner, not the sinner’s gift to God.</a:t>
            </a:r>
          </a:p>
          <a:p>
            <a:r>
              <a:rPr lang="en-US" sz="3300" dirty="0"/>
              <a:t>(Genesis 2:15-17, Romans 5:12, Psalm 51:5, 1 Corinthians 2:14, Romans 3:10-18, Jeremiah 17:9, John 6:44, Ephesians 2:1-10)</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497574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The Five Points of Calvinism</a:t>
            </a:r>
            <a:endParaRPr lang="en-US" sz="2800" i="1" dirty="0">
              <a:latin typeface="+mn-lt"/>
            </a:endParaRPr>
          </a:p>
        </p:txBody>
      </p:sp>
      <p:sp>
        <p:nvSpPr>
          <p:cNvPr id="8" name="Content Placeholder 7"/>
          <p:cNvSpPr>
            <a:spLocks noGrp="1"/>
          </p:cNvSpPr>
          <p:nvPr>
            <p:ph idx="1"/>
          </p:nvPr>
        </p:nvSpPr>
        <p:spPr>
          <a:xfrm>
            <a:off x="457200" y="762000"/>
            <a:ext cx="8229600" cy="5715000"/>
          </a:xfrm>
        </p:spPr>
        <p:txBody>
          <a:bodyPr>
            <a:normAutofit fontScale="77500" lnSpcReduction="20000"/>
          </a:bodyPr>
          <a:lstStyle/>
          <a:p>
            <a:pPr marL="0" indent="0">
              <a:buNone/>
            </a:pPr>
            <a:r>
              <a:rPr lang="en-US" sz="3300" b="1" dirty="0"/>
              <a:t>Unconditional Election</a:t>
            </a:r>
          </a:p>
          <a:p>
            <a:r>
              <a:rPr lang="en-US" sz="3300" dirty="0"/>
              <a:t>God's choice of certain individuals unto salvation before the foundation of the world rested </a:t>
            </a:r>
            <a:r>
              <a:rPr lang="en-US" sz="3300" b="1" i="1" dirty="0"/>
              <a:t>solely</a:t>
            </a:r>
            <a:r>
              <a:rPr lang="en-US" sz="3300" dirty="0"/>
              <a:t> in His own sovereign will. His choice of particular sinners was not based on any foreseen response or obedience on their part, such as faith, repentance, etc. On the contrary, God gives faith and repentance to each individual whom He selected. These acts are the result, not the cause of God's choice. Election therefore was not determined by or conditioned upon any virtuous quality or act foreseen in man. Those whom God sovereignly elected He brings through the power of the Spirit to a willing acceptance of Christ. Thus God's choice of the sinner, not the sinner’s choice of Christ, is the ultimate cause of salvation.</a:t>
            </a:r>
          </a:p>
          <a:p>
            <a:r>
              <a:rPr lang="en-US" sz="3300" dirty="0"/>
              <a:t>(Romans 9:10-21, Ephesians 1:4-11, Ephesians 2:4-10, Romans 8:29-30, Acts 11:18, Acts 13:48)</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2969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9000" r="-9000"/>
          </a:stretch>
        </a:blipFill>
        <a:effectLst/>
      </p:bgPr>
    </p:bg>
    <p:spTree>
      <p:nvGrpSpPr>
        <p:cNvPr id="1" name=""/>
        <p:cNvGrpSpPr/>
        <p:nvPr/>
      </p:nvGrpSpPr>
      <p:grpSpPr>
        <a:xfrm>
          <a:off x="0" y="0"/>
          <a:ext cx="0" cy="0"/>
          <a:chOff x="0" y="0"/>
          <a:chExt cx="0" cy="0"/>
        </a:xfrm>
      </p:grpSpPr>
      <p:sp>
        <p:nvSpPr>
          <p:cNvPr id="4" name="Rectangle 3"/>
          <p:cNvSpPr/>
          <p:nvPr/>
        </p:nvSpPr>
        <p:spPr>
          <a:xfrm>
            <a:off x="-34844" y="6273225"/>
            <a:ext cx="9032956" cy="58477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5"/>
              </a:rPr>
              <a:t>https://about.usps.com/newsroom/national-releases/2020/0902ma-usps-celebrates-the-arrival-of-the-mayflower-in-plymouth-harbor-with-forever-stamp.htm</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3" name="Title 2"/>
          <p:cNvSpPr>
            <a:spLocks noGrp="1"/>
          </p:cNvSpPr>
          <p:nvPr>
            <p:ph type="title"/>
          </p:nvPr>
        </p:nvSpPr>
        <p:spPr>
          <a:xfrm>
            <a:off x="-34844" y="12095"/>
            <a:ext cx="9178844" cy="749905"/>
          </a:xfrm>
          <a:noFill/>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Pilgrims Come to America</a:t>
            </a:r>
            <a:endParaRPr lang="en-US" sz="6000" dirty="0">
              <a:effectLst>
                <a:glow rad="228600">
                  <a:schemeClr val="accent2">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26287404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The Five Points of Calvinism</a:t>
            </a:r>
            <a:endParaRPr lang="en-US" sz="2800" i="1" dirty="0">
              <a:latin typeface="+mn-lt"/>
            </a:endParaRPr>
          </a:p>
        </p:txBody>
      </p:sp>
      <p:sp>
        <p:nvSpPr>
          <p:cNvPr id="8" name="Content Placeholder 7"/>
          <p:cNvSpPr>
            <a:spLocks noGrp="1"/>
          </p:cNvSpPr>
          <p:nvPr>
            <p:ph idx="1"/>
          </p:nvPr>
        </p:nvSpPr>
        <p:spPr>
          <a:xfrm>
            <a:off x="457200" y="762000"/>
            <a:ext cx="8229600" cy="5715000"/>
          </a:xfrm>
        </p:spPr>
        <p:txBody>
          <a:bodyPr>
            <a:normAutofit fontScale="92500"/>
          </a:bodyPr>
          <a:lstStyle/>
          <a:p>
            <a:pPr marL="0" indent="0">
              <a:buNone/>
            </a:pPr>
            <a:r>
              <a:rPr lang="en-US" b="1" dirty="0"/>
              <a:t>Limited Atonement</a:t>
            </a:r>
          </a:p>
          <a:p>
            <a:r>
              <a:rPr lang="en-US" dirty="0"/>
              <a:t>Christ's redeeming work was intended to save the elect only and actually secured salvation for them. His death was a substitutionary endurance of the penalty of sin in the place of certain specified sinners. In addition to putting away the sins of His people, Christ's redemption secured everything necessary for their salvation, including faith which united them to Him. The gift of faith is infallibly applied by the Spirit to all for whom Christ died, thereby </a:t>
            </a:r>
            <a:r>
              <a:rPr lang="en-US" b="1" i="1" dirty="0"/>
              <a:t>guaranteeing</a:t>
            </a:r>
            <a:r>
              <a:rPr lang="en-US" dirty="0"/>
              <a:t> their salvation.</a:t>
            </a:r>
          </a:p>
          <a:p>
            <a:r>
              <a:rPr lang="en-US" dirty="0"/>
              <a:t>(Matthew 1:21, Romans 5:12-21, Romans 3:21-26, Ephesians 2:8-10, Titus 3:5-6, Philippians 1:6, John 10:11-30, John 17:6-12, Romans 8:28-30, John 6:44, Acts 20:28)</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219145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The Five Points of Calvinism</a:t>
            </a:r>
            <a:endParaRPr lang="en-US" sz="2800" i="1" dirty="0">
              <a:latin typeface="+mn-lt"/>
            </a:endParaRPr>
          </a:p>
        </p:txBody>
      </p:sp>
      <p:sp>
        <p:nvSpPr>
          <p:cNvPr id="8" name="Content Placeholder 7"/>
          <p:cNvSpPr>
            <a:spLocks noGrp="1"/>
          </p:cNvSpPr>
          <p:nvPr>
            <p:ph idx="1"/>
          </p:nvPr>
        </p:nvSpPr>
        <p:spPr>
          <a:xfrm>
            <a:off x="457200" y="762000"/>
            <a:ext cx="8229600" cy="5715000"/>
          </a:xfrm>
        </p:spPr>
        <p:txBody>
          <a:bodyPr>
            <a:normAutofit fontScale="77500" lnSpcReduction="20000"/>
          </a:bodyPr>
          <a:lstStyle/>
          <a:p>
            <a:pPr marL="0" indent="0">
              <a:buNone/>
            </a:pPr>
            <a:r>
              <a:rPr lang="en-US" sz="3600" b="1" dirty="0"/>
              <a:t>Irresistible Grace</a:t>
            </a:r>
          </a:p>
          <a:p>
            <a:r>
              <a:rPr lang="en-US" sz="3100" dirty="0"/>
              <a:t>In addition to the outward </a:t>
            </a:r>
            <a:r>
              <a:rPr lang="en-US" sz="3100" b="1" i="1" dirty="0"/>
              <a:t>general</a:t>
            </a:r>
            <a:r>
              <a:rPr lang="en-US" sz="3100" dirty="0"/>
              <a:t> call to salvation which is made to everyone who hears the gospel, the Holy Spirit extends to the elect a special </a:t>
            </a:r>
            <a:r>
              <a:rPr lang="en-US" sz="3100" b="1" i="1" dirty="0"/>
              <a:t>inward</a:t>
            </a:r>
            <a:r>
              <a:rPr lang="en-US" sz="3100" dirty="0"/>
              <a:t> call that inevitably brings them to salvation. The external call (which is made to all without distinction) can be, and often is, rejected; whereas the internal call (which is made only to the elect) </a:t>
            </a:r>
            <a:r>
              <a:rPr lang="en-US" sz="3100" b="1" i="1" dirty="0"/>
              <a:t>cannot</a:t>
            </a:r>
            <a:r>
              <a:rPr lang="en-US" sz="3100" dirty="0"/>
              <a:t> be rejected, it always results in conversion. By means of this special call the Spirit irresistibly draws sinners to Christ. He is not limited in His work of applying salvation by man's will, nor is He dependent upon man's cooperation for success. The Spirit graciously causes the elect sinner to cooperate, to believe, to repent, to come freely and willingly to Christ. God's grace, therefore, is invincible; it never fails to result in the salvation of those to whom it is extended.</a:t>
            </a:r>
          </a:p>
          <a:p>
            <a:r>
              <a:rPr lang="en-US" sz="3100" dirty="0"/>
              <a:t>(John 3:16, Matthew 22:14, Acts 17:29-31, Matthew 23:37-39, John 6:44, Romans 8:28-30, John 1:12-13, John 3:1-8, Ephesians 2:8-10)</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981699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000" b="1" dirty="0"/>
              <a:t>The Five Points of Calvinism</a:t>
            </a:r>
            <a:endParaRPr lang="en-US" sz="2800" i="1" dirty="0">
              <a:latin typeface="+mn-lt"/>
            </a:endParaRPr>
          </a:p>
        </p:txBody>
      </p:sp>
      <p:sp>
        <p:nvSpPr>
          <p:cNvPr id="8" name="Content Placeholder 7"/>
          <p:cNvSpPr>
            <a:spLocks noGrp="1"/>
          </p:cNvSpPr>
          <p:nvPr>
            <p:ph idx="1"/>
          </p:nvPr>
        </p:nvSpPr>
        <p:spPr>
          <a:xfrm>
            <a:off x="457200" y="762000"/>
            <a:ext cx="8229600" cy="5715000"/>
          </a:xfrm>
        </p:spPr>
        <p:txBody>
          <a:bodyPr>
            <a:normAutofit/>
          </a:bodyPr>
          <a:lstStyle/>
          <a:p>
            <a:pPr marL="0" indent="0">
              <a:buNone/>
            </a:pPr>
            <a:r>
              <a:rPr lang="en-US" b="1" dirty="0"/>
              <a:t>Perseverance of the Saints</a:t>
            </a:r>
          </a:p>
          <a:p>
            <a:r>
              <a:rPr lang="en-US" dirty="0"/>
              <a:t>All who were chosen by God, redeemed by Christ, and given faith by the Spirit are eternally saved. They are kept in faith by the power of Almighty God and thus persevere to the end.</a:t>
            </a:r>
          </a:p>
          <a:p>
            <a:r>
              <a:rPr lang="en-US" dirty="0"/>
              <a:t>(John 3:16, John 6:35-40, John 6:44, Philippians 1:6, Philippians 2:12-13, Jude 24-25, Ephesians 1:13-14, Romans 8:28-30, Romans 8:35-39) </a:t>
            </a:r>
            <a:endParaRPr lang="en-US" sz="3200" dirty="0"/>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Steele, David; </a:t>
            </a:r>
            <a:r>
              <a:rPr kumimoji="0" lang="en-US" sz="1800" b="0" i="1" u="none" strike="noStrike" kern="1200" cap="none" spc="0" normalizeH="0" baseline="0" noProof="0" dirty="0">
                <a:ln>
                  <a:noFill/>
                </a:ln>
                <a:solidFill>
                  <a:prstClr val="black"/>
                </a:solidFill>
                <a:effectLst/>
                <a:uLnTx/>
                <a:uFillTx/>
                <a:latin typeface="Calibri"/>
                <a:ea typeface="+mn-ea"/>
                <a:cs typeface="+mn-cs"/>
              </a:rPr>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44883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3000" r="-3000"/>
          </a:stretch>
        </a:blipFill>
        <a:effectLst/>
      </p:bgPr>
    </p:bg>
    <p:spTree>
      <p:nvGrpSpPr>
        <p:cNvPr id="1" name=""/>
        <p:cNvGrpSpPr/>
        <p:nvPr/>
      </p:nvGrpSpPr>
      <p:grpSpPr>
        <a:xfrm>
          <a:off x="0" y="0"/>
          <a:ext cx="0" cy="0"/>
          <a:chOff x="0" y="0"/>
          <a:chExt cx="0" cy="0"/>
        </a:xfrm>
      </p:grpSpPr>
      <p:sp>
        <p:nvSpPr>
          <p:cNvPr id="4" name="Rectangle 3"/>
          <p:cNvSpPr/>
          <p:nvPr/>
        </p:nvSpPr>
        <p:spPr>
          <a:xfrm>
            <a:off x="38100" y="6400800"/>
            <a:ext cx="9032956"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5"/>
              </a:rPr>
              <a:t>https://www.wikiwand.com/en/Thirty_Years%27_War</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3" name="Title 2"/>
          <p:cNvSpPr>
            <a:spLocks noGrp="1"/>
          </p:cNvSpPr>
          <p:nvPr>
            <p:ph type="title"/>
          </p:nvPr>
        </p:nvSpPr>
        <p:spPr>
          <a:xfrm>
            <a:off x="-34844" y="12095"/>
            <a:ext cx="9178844" cy="1054705"/>
          </a:xfrm>
          <a:noFill/>
        </p:spPr>
        <p:txBody>
          <a:bodyPr>
            <a:noAutofit/>
          </a:bodyPr>
          <a:lstStyle/>
          <a:p>
            <a:r>
              <a:rPr lang="en-US" sz="6600" b="1" dirty="0">
                <a:solidFill>
                  <a:schemeClr val="bg1"/>
                </a:solidFill>
                <a:effectLst>
                  <a:glow rad="228600">
                    <a:schemeClr val="accent2">
                      <a:satMod val="175000"/>
                      <a:alpha val="40000"/>
                    </a:schemeClr>
                  </a:glow>
                  <a:outerShdw blurRad="114300" dist="38100" dir="13500000" algn="br" rotWithShape="0">
                    <a:prstClr val="black"/>
                  </a:outerShdw>
                </a:effectLst>
              </a:rPr>
              <a:t>The Thirty Years War</a:t>
            </a:r>
            <a:endParaRPr lang="en-US" sz="6600" dirty="0">
              <a:effectLst>
                <a:glow rad="228600">
                  <a:schemeClr val="accent2">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31386251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43740511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a:bodyPr>
          <a:lstStyle/>
          <a:p>
            <a:r>
              <a:rPr lang="en-US" dirty="0"/>
              <a:t>Do you have any sympathy for any of the points made by the Arminians?</a:t>
            </a:r>
          </a:p>
          <a:p>
            <a:r>
              <a:rPr lang="en-US" dirty="0"/>
              <a:t>Do you find the five points of Calvinism as explained by the Council of Dort to be persuasive? If so, are there any aspects of “Calvinism” over which you are inclined to have doubts?</a:t>
            </a:r>
          </a:p>
          <a:p>
            <a:r>
              <a:rPr lang="en-US" dirty="0"/>
              <a:t>While the five points of Calvinism are </a:t>
            </a:r>
            <a:r>
              <a:rPr lang="en-US" b="1" i="1" dirty="0"/>
              <a:t>theological</a:t>
            </a:r>
            <a:r>
              <a:rPr lang="en-US" dirty="0"/>
              <a:t> in nature, are there any </a:t>
            </a:r>
            <a:r>
              <a:rPr lang="en-US" b="1" i="1" dirty="0"/>
              <a:t>practical</a:t>
            </a:r>
            <a:r>
              <a:rPr lang="en-US" dirty="0"/>
              <a:t> benefits to understanding these doctrines? If so, what </a:t>
            </a:r>
            <a:r>
              <a:rPr lang="en-US"/>
              <a:t>are they?</a:t>
            </a:r>
            <a:endParaRPr lang="en-US" dirty="0"/>
          </a:p>
          <a:p>
            <a:r>
              <a:rPr lang="en-US" dirty="0"/>
              <a:t>Do </a:t>
            </a:r>
            <a:r>
              <a:rPr lang="en-US" b="1" i="1" dirty="0"/>
              <a:t>you</a:t>
            </a:r>
            <a:r>
              <a:rPr lang="en-US" dirty="0"/>
              <a:t> have a topic or question that </a:t>
            </a:r>
            <a:r>
              <a:rPr lang="en-US" b="1" i="1" dirty="0"/>
              <a:t>you</a:t>
            </a:r>
            <a:r>
              <a:rPr lang="en-US" dirty="0"/>
              <a:t> would like to see us to discuss?</a:t>
            </a:r>
          </a:p>
        </p:txBody>
      </p:sp>
    </p:spTree>
    <p:extLst>
      <p:ext uri="{BB962C8B-B14F-4D97-AF65-F5344CB8AC3E}">
        <p14:creationId xmlns:p14="http://schemas.microsoft.com/office/powerpoint/2010/main" val="40620149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9000" r="-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Pilgrims Come to America</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fontScale="92500" lnSpcReduction="10000"/>
          </a:bodyPr>
          <a:lstStyle/>
          <a:p>
            <a:r>
              <a:rPr lang="en-US" dirty="0"/>
              <a:t>After the Hampton Court Conference, seeing little hope that they could reform the Anglican Church, little groups of believers began to meet for worship as they felt the </a:t>
            </a:r>
            <a:r>
              <a:rPr lang="en-US" b="1" i="1" dirty="0"/>
              <a:t>Bible</a:t>
            </a:r>
            <a:r>
              <a:rPr lang="en-US" dirty="0"/>
              <a:t> taught them, </a:t>
            </a:r>
            <a:r>
              <a:rPr lang="en-US" b="1" i="1" dirty="0"/>
              <a:t>not</a:t>
            </a:r>
            <a:r>
              <a:rPr lang="en-US" dirty="0"/>
              <a:t> according to bishops and prayer books. </a:t>
            </a:r>
          </a:p>
          <a:p>
            <a:r>
              <a:rPr lang="en-US" b="1" i="1" dirty="0"/>
              <a:t>They</a:t>
            </a:r>
            <a:r>
              <a:rPr lang="en-US" dirty="0"/>
              <a:t> were determined to obey God even if their </a:t>
            </a:r>
            <a:r>
              <a:rPr lang="en-US" b="1" i="1" dirty="0"/>
              <a:t>nation’s leaders</a:t>
            </a:r>
            <a:r>
              <a:rPr lang="en-US" dirty="0"/>
              <a:t> were not. </a:t>
            </a:r>
          </a:p>
          <a:p>
            <a:r>
              <a:rPr lang="en-US" dirty="0"/>
              <a:t>We call this movement </a:t>
            </a:r>
            <a:r>
              <a:rPr lang="en-US" b="1" i="1" dirty="0"/>
              <a:t>Separatism</a:t>
            </a:r>
            <a:r>
              <a:rPr lang="en-US" dirty="0"/>
              <a:t> because the groups were intent upon leaving the Church of England to build a </a:t>
            </a:r>
            <a:r>
              <a:rPr lang="en-US" b="1" i="1" dirty="0"/>
              <a:t>separate</a:t>
            </a:r>
            <a:r>
              <a:rPr lang="en-US" dirty="0"/>
              <a:t> church. </a:t>
            </a:r>
          </a:p>
          <a:p>
            <a:r>
              <a:rPr lang="en-US" dirty="0"/>
              <a:t>One of these groups was in the village of Scrooby in northern England. </a:t>
            </a:r>
          </a:p>
          <a:p>
            <a:r>
              <a:rPr lang="en-US" dirty="0"/>
              <a:t>By 1608 they had moved to Leyden, Holland for safety and freedom of worship. </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Shelley, Dr. Bruce L.. Church History in Plain Language: Fourth Edition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9020539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9000" r="-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Pilgrims Come to America</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lnSpcReduction="10000"/>
          </a:bodyPr>
          <a:lstStyle/>
          <a:p>
            <a:r>
              <a:rPr lang="en-US" dirty="0"/>
              <a:t>After ten years in Holland the Scrooby congregation, led by Pastor John Robinson, realized that their children were growing up out of touch with their homeland, forgetting even their native tongue. </a:t>
            </a:r>
          </a:p>
          <a:p>
            <a:r>
              <a:rPr lang="en-US" dirty="0"/>
              <a:t>But to return to England meant a return to the evil ways of English society. </a:t>
            </a:r>
          </a:p>
          <a:p>
            <a:r>
              <a:rPr lang="en-US" dirty="0"/>
              <a:t>They had heard of the English colony in Virginia planted in 1607. Perhaps the new continent of America was their answer. </a:t>
            </a:r>
          </a:p>
          <a:p>
            <a:r>
              <a:rPr lang="en-US" dirty="0"/>
              <a:t>It was a daring thought, full of unknown terrors, but a small number was willing to try. </a:t>
            </a:r>
          </a:p>
          <a:p>
            <a:r>
              <a:rPr lang="en-US" dirty="0"/>
              <a:t>So they returned to England, where they were joined by another group of like-minded pilgrims. </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Shelley, Dr. Bruce L.. Church History in Plain Language: Fourth Edition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84537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9000" r="-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Pilgrims Come to America</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lnSpcReduction="10000"/>
          </a:bodyPr>
          <a:lstStyle/>
          <a:p>
            <a:r>
              <a:rPr lang="en-US" dirty="0"/>
              <a:t>In September 1620 a company of about a hundred souls set sail from Plymouth, England in a ship called </a:t>
            </a:r>
            <a:r>
              <a:rPr lang="en-US" i="1" dirty="0"/>
              <a:t>the Mayflower</a:t>
            </a:r>
            <a:r>
              <a:rPr lang="en-US" dirty="0"/>
              <a:t>. </a:t>
            </a:r>
          </a:p>
          <a:p>
            <a:r>
              <a:rPr lang="en-US" dirty="0"/>
              <a:t>In November 1620 the Pilgrim Fathers stepped ashore at what we call Plymouth, Massachusetts. </a:t>
            </a:r>
          </a:p>
          <a:p>
            <a:r>
              <a:rPr lang="en-US" dirty="0"/>
              <a:t>Ten years later the Massachusetts Bay Company began attracting thousands of frustrated Puritans to Boston and its surrounding towns. </a:t>
            </a:r>
          </a:p>
          <a:p>
            <a:r>
              <a:rPr lang="en-US" dirty="0"/>
              <a:t>Between 1629 and 1642 some twenty-five thousand Puritans migrated to New England. </a:t>
            </a:r>
          </a:p>
          <a:p>
            <a:r>
              <a:rPr lang="en-US" dirty="0"/>
              <a:t>Other than in Virginia, the English authorities made no attempt to impose a pattern of religious uniformity in the New World. </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Shelley, Dr. Bruce L.. Church History in Plain Language: Fourth Edition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15358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9000" r="-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Pilgrims Come to America</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lnSpcReduction="10000"/>
          </a:bodyPr>
          <a:lstStyle/>
          <a:p>
            <a:r>
              <a:rPr lang="en-US" dirty="0"/>
              <a:t>The colonies were commercial ventures designed to contribute to the prosperity of a developing English empire. </a:t>
            </a:r>
          </a:p>
          <a:p>
            <a:r>
              <a:rPr lang="en-US" dirty="0"/>
              <a:t>To be profitable the colonies needed settlers to clear the forests and till the fields. </a:t>
            </a:r>
          </a:p>
          <a:p>
            <a:r>
              <a:rPr lang="en-US" dirty="0"/>
              <a:t>So the promise of religious toleration provided a powerful incentive to accept the hazards of life in the American colonies. </a:t>
            </a:r>
          </a:p>
          <a:p>
            <a:r>
              <a:rPr lang="en-US" dirty="0"/>
              <a:t>Quakers came to Pennsylvania, Catholics to Maryland, and Dutch Reformed to New York. </a:t>
            </a:r>
          </a:p>
          <a:p>
            <a:r>
              <a:rPr lang="en-US" dirty="0"/>
              <a:t>Later came Swedish Lutherans and French Huguenots, English Baptists and Scottish Presbyterians.</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Shelley, Dr. Bruce L.. Church History in Plain Language: Fourth Edition</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3902651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6ECBA7C-859B-4C88-B239-3E733DDB0B96}"/>
              </a:ext>
            </a:extLst>
          </p:cNvPr>
          <p:cNvSpPr txBox="1"/>
          <p:nvPr/>
        </p:nvSpPr>
        <p:spPr>
          <a:xfrm>
            <a:off x="29761" y="6553200"/>
            <a:ext cx="8901337"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hlinkClick r:id="rId2"/>
              </a:rPr>
              <a:t>https://courses.lumenlearning.com/ushistory1os/chapter/english-settlements-in-america/</a:t>
            </a:r>
            <a:r>
              <a:rPr kumimoji="0" lang="en-US" sz="14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2" name="TextBox 1">
            <a:extLst>
              <a:ext uri="{FF2B5EF4-FFF2-40B4-BE49-F238E27FC236}">
                <a16:creationId xmlns:a16="http://schemas.microsoft.com/office/drawing/2014/main" id="{D675AB92-CB90-4CAD-B11B-54E3567BD2DE}"/>
              </a:ext>
            </a:extLst>
          </p:cNvPr>
          <p:cNvSpPr txBox="1"/>
          <p:nvPr/>
        </p:nvSpPr>
        <p:spPr>
          <a:xfrm>
            <a:off x="0" y="99093"/>
            <a:ext cx="9144000"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err="1">
                <a:ln>
                  <a:noFill/>
                </a:ln>
                <a:solidFill>
                  <a:prstClr val="black"/>
                </a:solidFill>
                <a:effectLst/>
                <a:uLnTx/>
                <a:uFillTx/>
                <a:latin typeface="Calibri"/>
                <a:ea typeface="+mn-ea"/>
                <a:cs typeface="+mn-cs"/>
              </a:rPr>
              <a:t>EarlySettlements</a:t>
            </a:r>
            <a:r>
              <a:rPr kumimoji="0" lang="en-US" sz="4800" b="1" i="0" u="none" strike="noStrike" kern="1200" cap="none" spc="0" normalizeH="0" baseline="0" noProof="0" dirty="0">
                <a:ln>
                  <a:noFill/>
                </a:ln>
                <a:solidFill>
                  <a:prstClr val="black"/>
                </a:solidFill>
                <a:effectLst/>
                <a:uLnTx/>
                <a:uFillTx/>
                <a:latin typeface="Calibri"/>
                <a:ea typeface="+mn-ea"/>
                <a:cs typeface="+mn-cs"/>
              </a:rPr>
              <a:t> in New England</a:t>
            </a:r>
          </a:p>
        </p:txBody>
      </p:sp>
      <p:pic>
        <p:nvPicPr>
          <p:cNvPr id="9" name="Picture 8">
            <a:extLst>
              <a:ext uri="{FF2B5EF4-FFF2-40B4-BE49-F238E27FC236}">
                <a16:creationId xmlns:a16="http://schemas.microsoft.com/office/drawing/2014/main" id="{B102BE77-1432-4819-9E73-08215AF52BE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057400" y="996306"/>
            <a:ext cx="5105400" cy="5183944"/>
          </a:xfrm>
          <a:prstGeom prst="rect">
            <a:avLst/>
          </a:prstGeom>
        </p:spPr>
      </p:pic>
    </p:spTree>
    <p:extLst>
      <p:ext uri="{BB962C8B-B14F-4D97-AF65-F5344CB8AC3E}">
        <p14:creationId xmlns:p14="http://schemas.microsoft.com/office/powerpoint/2010/main" val="26464667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25000" r="-25000"/>
          </a:stretch>
        </a:blipFill>
        <a:effectLst/>
      </p:bgPr>
    </p:bg>
    <p:spTree>
      <p:nvGrpSpPr>
        <p:cNvPr id="1" name=""/>
        <p:cNvGrpSpPr/>
        <p:nvPr/>
      </p:nvGrpSpPr>
      <p:grpSpPr>
        <a:xfrm>
          <a:off x="0" y="0"/>
          <a:ext cx="0" cy="0"/>
          <a:chOff x="0" y="0"/>
          <a:chExt cx="0" cy="0"/>
        </a:xfrm>
      </p:grpSpPr>
      <p:sp>
        <p:nvSpPr>
          <p:cNvPr id="4" name="Rectangle 3"/>
          <p:cNvSpPr/>
          <p:nvPr/>
        </p:nvSpPr>
        <p:spPr>
          <a:xfrm>
            <a:off x="38100" y="6400800"/>
            <a:ext cx="9032956"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5"/>
              </a:rPr>
              <a:t>https://plymrock.org/pastor-john-robinson-and-the-synod-of-dort/</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3" name="Title 2"/>
          <p:cNvSpPr>
            <a:spLocks noGrp="1"/>
          </p:cNvSpPr>
          <p:nvPr>
            <p:ph type="title"/>
          </p:nvPr>
        </p:nvSpPr>
        <p:spPr>
          <a:xfrm>
            <a:off x="-34844" y="12095"/>
            <a:ext cx="9178844" cy="1816705"/>
          </a:xfrm>
          <a:noFill/>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The Origin of </a:t>
            </a:r>
            <a:b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br>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the Five Points of Calvinism</a:t>
            </a:r>
            <a:endParaRPr lang="en-US" sz="6000" dirty="0">
              <a:effectLst>
                <a:glow rad="228600">
                  <a:schemeClr val="accent2">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1885998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5000" r="-2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a:noFill/>
        </p:spPr>
        <p:txBody>
          <a:bodyPr>
            <a:noAutofit/>
          </a:bodyPr>
          <a:lstStyle/>
          <a:p>
            <a:pPr fontAlgn="base"/>
            <a:r>
              <a:rPr lang="en-US" sz="4800" b="1" dirty="0"/>
              <a:t>The Origin of The “Five Points”</a:t>
            </a:r>
            <a:endParaRPr lang="en-US" sz="3600" i="1" dirty="0">
              <a:latin typeface="+mn-lt"/>
            </a:endParaRPr>
          </a:p>
        </p:txBody>
      </p:sp>
      <p:sp>
        <p:nvSpPr>
          <p:cNvPr id="8" name="Content Placeholder 7"/>
          <p:cNvSpPr>
            <a:spLocks noGrp="1"/>
          </p:cNvSpPr>
          <p:nvPr>
            <p:ph idx="1"/>
          </p:nvPr>
        </p:nvSpPr>
        <p:spPr>
          <a:xfrm>
            <a:off x="457200" y="762000"/>
            <a:ext cx="8229600" cy="5715000"/>
          </a:xfrm>
        </p:spPr>
        <p:txBody>
          <a:bodyPr>
            <a:normAutofit/>
          </a:bodyPr>
          <a:lstStyle/>
          <a:p>
            <a:r>
              <a:rPr lang="en-US" sz="3200" dirty="0"/>
              <a:t>To understand how and why the system of theology known to history as Calvinism came to bear this name and to be formulated into five points, one must understand the theological conflict which occurred in Holland during the first quarter of the seventeenth century.</a:t>
            </a:r>
          </a:p>
        </p:txBody>
      </p:sp>
      <p:sp>
        <p:nvSpPr>
          <p:cNvPr id="5" name="TextBox 4"/>
          <p:cNvSpPr txBox="1"/>
          <p:nvPr/>
        </p:nvSpPr>
        <p:spPr>
          <a:xfrm>
            <a:off x="304800" y="6459076"/>
            <a:ext cx="870126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Steele, David; </a:t>
            </a:r>
            <a:r>
              <a:rPr lang="en-US" i="1" dirty="0"/>
              <a:t>The Five Points of Calvinism Defined Defended and Documented</a:t>
            </a:r>
            <a:endParaRPr kumimoji="0" lang="en-US" sz="10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011020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378131</TotalTime>
  <Words>2622</Words>
  <Application>Microsoft Office PowerPoint</Application>
  <PresentationFormat>On-screen Show (4:3)</PresentationFormat>
  <Paragraphs>128</Paragraphs>
  <Slides>25</Slides>
  <Notes>4</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25</vt:i4>
      </vt:variant>
    </vt:vector>
  </HeadingPairs>
  <TitlesOfParts>
    <vt:vector size="29" baseType="lpstr">
      <vt:lpstr>Arial</vt:lpstr>
      <vt:lpstr>Calibri</vt:lpstr>
      <vt:lpstr>Office Theme</vt:lpstr>
      <vt:lpstr>140_Office Theme</vt:lpstr>
      <vt:lpstr>PowerPoint Presentation</vt:lpstr>
      <vt:lpstr>Pilgrims Come to America</vt:lpstr>
      <vt:lpstr>Pilgrims Come to America</vt:lpstr>
      <vt:lpstr>Pilgrims Come to America</vt:lpstr>
      <vt:lpstr>Pilgrims Come to America</vt:lpstr>
      <vt:lpstr>Pilgrims Come to America</vt:lpstr>
      <vt:lpstr>PowerPoint Presentation</vt:lpstr>
      <vt:lpstr>The Origin of  the Five Points of Calvinism</vt:lpstr>
      <vt:lpstr>The Origin of The “Five Points”</vt:lpstr>
      <vt:lpstr>James Arminius</vt:lpstr>
      <vt:lpstr>James Arminius</vt:lpstr>
      <vt:lpstr>The “Five Points” of Arminianism</vt:lpstr>
      <vt:lpstr>The Synod of Dort</vt:lpstr>
      <vt:lpstr>The Synod of Dort</vt:lpstr>
      <vt:lpstr>The Synod of Dort</vt:lpstr>
      <vt:lpstr>The Synod of Dort</vt:lpstr>
      <vt:lpstr>The Synod of Dort</vt:lpstr>
      <vt:lpstr>The Five Points of Calvinism</vt:lpstr>
      <vt:lpstr>The Five Points of Calvinism</vt:lpstr>
      <vt:lpstr>The Five Points of Calvinism</vt:lpstr>
      <vt:lpstr>The Five Points of Calvinism</vt:lpstr>
      <vt:lpstr>The Five Points of Calvinism</vt:lpstr>
      <vt:lpstr>The Thirty Years War</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7254</cp:revision>
  <cp:lastPrinted>2021-02-07T14:52:09Z</cp:lastPrinted>
  <dcterms:created xsi:type="dcterms:W3CDTF">2018-06-08T00:19:32Z</dcterms:created>
  <dcterms:modified xsi:type="dcterms:W3CDTF">2021-02-07T22:42:53Z</dcterms:modified>
</cp:coreProperties>
</file>