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3.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4.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168" r:id="rId3"/>
    <p:sldId id="3143" r:id="rId4"/>
    <p:sldId id="3132" r:id="rId5"/>
    <p:sldId id="3145" r:id="rId6"/>
    <p:sldId id="3146" r:id="rId7"/>
    <p:sldId id="3147" r:id="rId8"/>
    <p:sldId id="3149" r:id="rId9"/>
    <p:sldId id="3152" r:id="rId10"/>
    <p:sldId id="3151" r:id="rId11"/>
    <p:sldId id="3153" r:id="rId12"/>
    <p:sldId id="3154" r:id="rId13"/>
    <p:sldId id="3156" r:id="rId14"/>
    <p:sldId id="3150" r:id="rId15"/>
    <p:sldId id="3157" r:id="rId16"/>
    <p:sldId id="3158" r:id="rId17"/>
    <p:sldId id="3160" r:id="rId18"/>
    <p:sldId id="3161" r:id="rId19"/>
    <p:sldId id="3162" r:id="rId20"/>
    <p:sldId id="3163" r:id="rId21"/>
    <p:sldId id="3200" r:id="rId22"/>
    <p:sldId id="3164" r:id="rId23"/>
    <p:sldId id="3165" r:id="rId24"/>
    <p:sldId id="3201" r:id="rId25"/>
    <p:sldId id="3114" r:id="rId26"/>
    <p:sldId id="3115"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6600"/>
    <a:srgbClr val="5731F9"/>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1616"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3/11/2021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3/11/2021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98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48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39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hyperlink" Target="https://www.youtube.com/watch?v=vLHrmbdSBMs" TargetMode="Externa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wikiwand.com/en/Westminster_Confession_of_Fai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wikiwand.com/en/Westminster_Confession_of_Faith"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4.xml"/><Relationship Id="rId5" Type="http://schemas.openxmlformats.org/officeDocument/2006/relationships/hyperlink" Target="https://www.wikiwand.com/en/Oliver_Cromwell"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history.com/topics/colonial-america/puritanism"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wikiwand.com/en/Execution_of_Charles_I" TargetMode="External"/><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www.youtube.com/watch?v=Nyzy6xilad0" TargetMode="Externa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608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To put an army in the field Charles was forced to convene Parliament, which he, like his father, had tried to ignore for over a decade. </a:t>
            </a:r>
          </a:p>
          <a:p>
            <a:r>
              <a:rPr lang="en-US" dirty="0"/>
              <a:t>Once Parliament assembled, conflicting loyalties led to two parties:</a:t>
            </a:r>
          </a:p>
          <a:p>
            <a:pPr lvl="1"/>
            <a:r>
              <a:rPr lang="en-US" dirty="0"/>
              <a:t>Royalist Party </a:t>
            </a:r>
          </a:p>
          <a:p>
            <a:pPr lvl="1"/>
            <a:r>
              <a:rPr lang="en-US" dirty="0"/>
              <a:t>Parliamentary Party. </a:t>
            </a:r>
          </a:p>
          <a:p>
            <a:r>
              <a:rPr lang="en-US" dirty="0"/>
              <a:t>The Parliamentarians, clearly a majority, were </a:t>
            </a:r>
            <a:r>
              <a:rPr lang="en-US" b="1" i="1" dirty="0"/>
              <a:t>agreed </a:t>
            </a:r>
            <a:r>
              <a:rPr lang="en-US" dirty="0"/>
              <a:t>on the broad Puritan </a:t>
            </a:r>
            <a:r>
              <a:rPr lang="en-US" b="1" i="1" dirty="0"/>
              <a:t>principles</a:t>
            </a:r>
            <a:r>
              <a:rPr lang="en-US" dirty="0"/>
              <a:t> but were </a:t>
            </a:r>
            <a:r>
              <a:rPr lang="en-US" b="1" i="1" dirty="0"/>
              <a:t>divided</a:t>
            </a:r>
            <a:r>
              <a:rPr lang="en-US" dirty="0"/>
              <a:t> over the </a:t>
            </a:r>
            <a:r>
              <a:rPr lang="en-US" b="1" i="1" dirty="0"/>
              <a:t>form</a:t>
            </a:r>
            <a:r>
              <a:rPr lang="en-US" dirty="0"/>
              <a:t> of the church. </a:t>
            </a:r>
          </a:p>
          <a:p>
            <a:pPr lvl="1"/>
            <a:r>
              <a:rPr lang="en-US" dirty="0"/>
              <a:t>On the one hand were Presbyterians</a:t>
            </a:r>
          </a:p>
          <a:p>
            <a:pPr lvl="1"/>
            <a:r>
              <a:rPr lang="en-US" dirty="0"/>
              <a:t>On the other were Independents (or Congregationalists) </a:t>
            </a:r>
          </a:p>
          <a:p>
            <a:r>
              <a:rPr lang="en-US" dirty="0"/>
              <a:t>United in their hatred of Archbishop Laud, the Parliamentarians succeeded in bringing him to trial and having him beheaded.</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1870312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200" dirty="0"/>
              <a:t>When Charles tried to punish the Parliamentarian Party leaders for beheading Archbishop Laud, civil war erupted. </a:t>
            </a:r>
          </a:p>
          <a:p>
            <a:r>
              <a:rPr lang="en-US" sz="3200" dirty="0"/>
              <a:t>The Royalist members of Parliament left London to join the forces defending the king. </a:t>
            </a:r>
          </a:p>
          <a:p>
            <a:r>
              <a:rPr lang="en-US" sz="3200" dirty="0"/>
              <a:t>This left the remaining Parliamentarian Party (in London) free at last to institute the reform of the Church the Puritans had always wanted.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303179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r="-76000" b="-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24400" y="12094"/>
            <a:ext cx="4419600" cy="1892906"/>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Westminster Confession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638287"/>
            <a:ext cx="8763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https://www.youtube.com/watch?v=vLHrmbdSBMs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420479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r="-76000" b="-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Westminster Confession</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With the exit of the Royalist Party from Parliament, the Puritans were now free to begin implementing changes in the Anglican Church.</a:t>
            </a:r>
          </a:p>
          <a:p>
            <a:r>
              <a:rPr lang="en-US" dirty="0"/>
              <a:t>In 1643, the English Parliament called upon “learned, godly and judicious Divines” to meet at Westminster Abbey in order to provide advice on issues of worship, doctrine, government and discipline of the Church of England. </a:t>
            </a:r>
          </a:p>
          <a:p>
            <a:r>
              <a:rPr lang="en-US" dirty="0"/>
              <a:t>Their meetings, over a period of five years, produced the Westminster Confession of Faith, </a:t>
            </a:r>
            <a:r>
              <a:rPr lang="en-US" b="1" i="1" dirty="0"/>
              <a:t>as well as </a:t>
            </a:r>
            <a:r>
              <a:rPr lang="en-US" dirty="0"/>
              <a:t>a Larger Catechism and a Shorter Catechism.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https://www.wikiwand.com/en/Westminster_Confession_of_Faith</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9884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r="-76000" b="-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Westminster Confession</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For more than three hundred years, various churches around the world have adopted the confession and the catechisms as their standards of doctrine, subordinate to the Bible.</a:t>
            </a:r>
          </a:p>
          <a:p>
            <a:r>
              <a:rPr lang="en-US" dirty="0"/>
              <a:t>The Westminster Confession of Faith was modified and adopted by Congregationalists in England in the form of the </a:t>
            </a:r>
            <a:r>
              <a:rPr lang="en-US" i="1" dirty="0"/>
              <a:t>Savoy Declaration </a:t>
            </a:r>
            <a:r>
              <a:rPr lang="en-US" dirty="0"/>
              <a:t>(1658). </a:t>
            </a:r>
          </a:p>
          <a:p>
            <a:r>
              <a:rPr lang="en-US" dirty="0"/>
              <a:t>Likewise, the Baptists of England modified the </a:t>
            </a:r>
            <a:r>
              <a:rPr lang="en-US" i="1" dirty="0"/>
              <a:t>Savoy Declaration</a:t>
            </a:r>
            <a:r>
              <a:rPr lang="en-US" dirty="0"/>
              <a:t> to produce the </a:t>
            </a:r>
            <a:r>
              <a:rPr lang="en-US" i="1" dirty="0"/>
              <a:t>Second London Baptist Confession</a:t>
            </a:r>
            <a:r>
              <a:rPr lang="en-US" dirty="0"/>
              <a:t> (1689).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https://www.wikiwand.com/en/Westminster_Confession_of_Faith</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58823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94"/>
            <a:ext cx="9144000" cy="902306"/>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Oliver Cromwell</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638287"/>
            <a:ext cx="8763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https://www.wikiwand.com/en/Oliver_Cromwell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479683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Oliver Cromwell</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The civil war against Charles I brought forward one of the towering figures of Christian history, a country gentleman named Oliver Cromwell (1599–1658). </a:t>
            </a:r>
          </a:p>
          <a:p>
            <a:r>
              <a:rPr lang="en-US" dirty="0"/>
              <a:t>As a colonel in the Parliamentary forces he proved to be a military genius. </a:t>
            </a:r>
          </a:p>
          <a:p>
            <a:r>
              <a:rPr lang="en-US" dirty="0"/>
              <a:t>His regiment, known as Ironsides, was never defeated, in part because Cromwell instilled in his men a sense of discipline and Christian mission.</a:t>
            </a:r>
          </a:p>
          <a:p>
            <a:r>
              <a:rPr lang="en-US" dirty="0"/>
              <a:t>In their eyes, the war was a Puritan crusade against the enemies of righteousness. </a:t>
            </a:r>
          </a:p>
          <a:p>
            <a:r>
              <a:rPr lang="en-US" dirty="0"/>
              <a:t>The just end sanctified force as a means. That is why the Army prayed before battles and plunged into conflict singing Christian hymns.</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3380437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Oliver Cromwell</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By the end of 1646 Cromwell’s Army had forced Charles to surrender. </a:t>
            </a:r>
          </a:p>
          <a:p>
            <a:r>
              <a:rPr lang="en-US" dirty="0"/>
              <a:t>For the next two years the king tried to play off his enemies against each other: the Scots, the Presbyterians (who controlled Parliament), and the Independents (who dominated the Army). </a:t>
            </a:r>
          </a:p>
          <a:p>
            <a:r>
              <a:rPr lang="en-US" dirty="0"/>
              <a:t>He succeeded in splitting Parliament and making a secret alliance with the Scots. </a:t>
            </a:r>
          </a:p>
          <a:p>
            <a:r>
              <a:rPr lang="en-US" dirty="0"/>
              <a:t>But fierce resentment against Charles broke out in the Army, and in 1648 war erupted anew.</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824883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Oliver Cromwell</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This time the Army defeated the allies of the king, and the Presbyterians were purged from the House of Commons. </a:t>
            </a:r>
          </a:p>
          <a:p>
            <a:r>
              <a:rPr lang="en-US" dirty="0"/>
              <a:t>This so-called Rump Parliament, a tool of the Army, created a high court of justice to try the king. </a:t>
            </a:r>
          </a:p>
          <a:p>
            <a:r>
              <a:rPr lang="en-US" dirty="0"/>
              <a:t>In January 1649 Charles was led to the scaffold in front of the royal palace of Whitehall in London, and, before an assembled throng, he was executed.</a:t>
            </a:r>
          </a:p>
          <a:p>
            <a:r>
              <a:rPr lang="en-US" dirty="0"/>
              <a:t>It was a brash move, and proved to be a mistake on the part of Puritanism, for it gave the royalists their own martyr. </a:t>
            </a:r>
          </a:p>
          <a:p>
            <a:r>
              <a:rPr lang="en-US" dirty="0"/>
              <a:t>Centuries of English royal tradition could not be erased, even by the saints of God.</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1866593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Oliver Cromwell</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Shortly after the king’s execution a portrait appeared, allegedly depicting his last hours. </a:t>
            </a:r>
          </a:p>
          <a:p>
            <a:r>
              <a:rPr lang="en-US" dirty="0"/>
              <a:t>He was kneeling at a table; on it rested the Bible. The royal crown lay on the floor. </a:t>
            </a:r>
          </a:p>
          <a:p>
            <a:r>
              <a:rPr lang="en-US" dirty="0"/>
              <a:t>In the king’s right hand was a crown of thorns. His eyes were lifted to a crown of glory above.</a:t>
            </a:r>
          </a:p>
          <a:p>
            <a:r>
              <a:rPr lang="en-US" dirty="0"/>
              <a:t>The widely distributed picture and its attendant sentiment turned people against Puritanism as no battlefield could. </a:t>
            </a:r>
          </a:p>
          <a:p>
            <a:r>
              <a:rPr lang="en-US" dirty="0"/>
              <a:t>It changed Charles from a king executed by rebels into the martyr persecuted by fanatics. That is how many Englishmen chose to remember the Puritans.</a:t>
            </a:r>
          </a:p>
          <a:p>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311085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 y="12095"/>
            <a:ext cx="9067800" cy="1130906"/>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Puritanism</a:t>
            </a:r>
            <a:endParaRPr lang="en-US" sz="72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638287"/>
            <a:ext cx="8763000" cy="276999"/>
          </a:xfrm>
          <a:prstGeom prst="rect">
            <a:avLst/>
          </a:prstGeom>
          <a:noFill/>
        </p:spPr>
        <p:txBody>
          <a:bodyPr wrap="square" rtlCol="0">
            <a:spAutoFit/>
          </a:bodyPr>
          <a:lstStyle/>
          <a:p>
            <a:r>
              <a:rPr lang="en-US" sz="1200" dirty="0">
                <a:hlinkClick r:id="rId5"/>
              </a:rPr>
              <a:t>https://www.history.com/topics/colonial-america/puritanism</a:t>
            </a:r>
            <a:r>
              <a:rPr lang="en-US" sz="1200" dirty="0"/>
              <a:t> </a:t>
            </a:r>
          </a:p>
        </p:txBody>
      </p:sp>
    </p:spTree>
    <p:extLst>
      <p:ext uri="{BB962C8B-B14F-4D97-AF65-F5344CB8AC3E}">
        <p14:creationId xmlns:p14="http://schemas.microsoft.com/office/powerpoint/2010/main" val="48476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https://www.wikiwand.com/en/Execution_of_Charles_I</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600" y="152400"/>
            <a:ext cx="6971306" cy="6352603"/>
          </a:xfrm>
          <a:prstGeom prst="rect">
            <a:avLst/>
          </a:prstGeom>
        </p:spPr>
      </p:pic>
      <p:sp>
        <p:nvSpPr>
          <p:cNvPr id="7" name="TextBox 6">
            <a:extLst>
              <a:ext uri="{FF2B5EF4-FFF2-40B4-BE49-F238E27FC236}">
                <a16:creationId xmlns:a16="http://schemas.microsoft.com/office/drawing/2014/main" id="{E78F6B5F-073F-46D2-BD20-F6B0E755A270}"/>
              </a:ext>
            </a:extLst>
          </p:cNvPr>
          <p:cNvSpPr txBox="1"/>
          <p:nvPr/>
        </p:nvSpPr>
        <p:spPr>
          <a:xfrm>
            <a:off x="1182094" y="5124019"/>
            <a:ext cx="6629400" cy="1384995"/>
          </a:xfrm>
          <a:prstGeom prst="rect">
            <a:avLst/>
          </a:prstGeom>
          <a:noFill/>
          <a:effectLst>
            <a:glow rad="228600">
              <a:schemeClr val="accent2">
                <a:satMod val="175000"/>
                <a:alpha val="40000"/>
              </a:schemeClr>
            </a:glow>
          </a:effectLst>
        </p:spPr>
        <p:txBody>
          <a:bodyPr wrap="square">
            <a:spAutoFit/>
          </a:bodyPr>
          <a:lstStyle/>
          <a:p>
            <a:pPr algn="ctr"/>
            <a:r>
              <a:rPr lang="en-US" sz="2800" i="1" dirty="0">
                <a:solidFill>
                  <a:schemeClr val="bg1"/>
                </a:solidFill>
                <a:effectLst>
                  <a:glow rad="101600">
                    <a:schemeClr val="accent2">
                      <a:satMod val="175000"/>
                      <a:alpha val="40000"/>
                    </a:schemeClr>
                  </a:glow>
                </a:effectLst>
              </a:rPr>
              <a:t>The Apotheosis</a:t>
            </a:r>
            <a:r>
              <a:rPr lang="en-US" sz="2800" dirty="0">
                <a:solidFill>
                  <a:schemeClr val="bg1"/>
                </a:solidFill>
                <a:effectLst>
                  <a:glow rad="101600">
                    <a:schemeClr val="accent2">
                      <a:satMod val="175000"/>
                      <a:alpha val="40000"/>
                    </a:schemeClr>
                  </a:glow>
                </a:effectLst>
              </a:rPr>
              <a:t>, or, </a:t>
            </a:r>
            <a:r>
              <a:rPr lang="en-US" sz="2800" i="1" dirty="0">
                <a:solidFill>
                  <a:schemeClr val="bg1"/>
                </a:solidFill>
                <a:effectLst>
                  <a:glow rad="101600">
                    <a:schemeClr val="accent2">
                      <a:satMod val="175000"/>
                      <a:alpha val="40000"/>
                    </a:schemeClr>
                  </a:glow>
                </a:effectLst>
              </a:rPr>
              <a:t>Death of the King</a:t>
            </a:r>
            <a:r>
              <a:rPr lang="en-US" sz="2800" dirty="0">
                <a:solidFill>
                  <a:schemeClr val="bg1"/>
                </a:solidFill>
                <a:effectLst>
                  <a:glow rad="101600">
                    <a:schemeClr val="accent2">
                      <a:satMod val="175000"/>
                      <a:alpha val="40000"/>
                    </a:schemeClr>
                  </a:glow>
                </a:effectLst>
              </a:rPr>
              <a:t>, a 1728 engraving depicting Charles I ascending to heaven after his execution.</a:t>
            </a:r>
          </a:p>
        </p:txBody>
      </p:sp>
    </p:spTree>
    <p:extLst>
      <p:ext uri="{BB962C8B-B14F-4D97-AF65-F5344CB8AC3E}">
        <p14:creationId xmlns:p14="http://schemas.microsoft.com/office/powerpoint/2010/main" val="2369625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Oliver Cromwell</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For the moment, however, the Army of saints had their say. </a:t>
            </a:r>
          </a:p>
          <a:p>
            <a:r>
              <a:rPr lang="en-US" dirty="0"/>
              <a:t>After abolishing the House of Lords, the House of Commons proclaimed England a </a:t>
            </a:r>
            <a:r>
              <a:rPr lang="en-US" b="1" i="1" dirty="0"/>
              <a:t>republic</a:t>
            </a:r>
            <a:r>
              <a:rPr lang="en-US" dirty="0"/>
              <a:t>: the Commonwealth. </a:t>
            </a:r>
          </a:p>
          <a:p>
            <a:r>
              <a:rPr lang="en-US" dirty="0"/>
              <a:t>But in 1653 the Army, still distrusting Parliament, overthrew the Commonwealth and set up a form of government called </a:t>
            </a:r>
            <a:r>
              <a:rPr lang="en-US" b="1" i="1" dirty="0"/>
              <a:t>the Protectorate</a:t>
            </a:r>
            <a:r>
              <a:rPr lang="en-US" dirty="0"/>
              <a:t>. </a:t>
            </a:r>
          </a:p>
          <a:p>
            <a:r>
              <a:rPr lang="en-US" dirty="0"/>
              <a:t>Cromwell held the Office of Lord Protector, virtually a military dictator of England.</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2338643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Oliver Cromwell</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Lord Protector tried to achieve a religious settlement for the nation by granting liberty to a wide variety of Christian groups now growing on the religious landscape: Presbyterians, Independents, Baptists, Quakers, </a:t>
            </a:r>
            <a:r>
              <a:rPr lang="en-US" dirty="0" err="1"/>
              <a:t>Levellers</a:t>
            </a:r>
            <a:r>
              <a:rPr lang="en-US" dirty="0"/>
              <a:t>, and others. </a:t>
            </a:r>
          </a:p>
          <a:p>
            <a:r>
              <a:rPr lang="en-US" dirty="0"/>
              <a:t>Unfortunately he found the task impossible, and the last three years of his life were filled with disappointment and trouble. </a:t>
            </a:r>
          </a:p>
          <a:p>
            <a:r>
              <a:rPr lang="en-US" dirty="0"/>
              <a:t>When he died in 1658 the rule of the saints in old England died with him. Within two years the country welcomed the return of the monarchy, and with the king the office of bishop. </a:t>
            </a:r>
          </a:p>
          <a:p>
            <a:r>
              <a:rPr lang="en-US" dirty="0"/>
              <a:t>Far across the Atlantic, however, tens of thousands of saints were happily settled in New England where they were devoutly erecting the kingdom of God in the American wilderness.</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218345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94"/>
            <a:ext cx="9144000" cy="1588106"/>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Birth of Christian Denominations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477000"/>
            <a:ext cx="9067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https://www.youtube.com/watch?v=Nyzy6xilad0</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670770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745586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What do you think of John Cotton’s applying a passage about Israel and the land God had promised them to the Puritan’s going to America. Do you see a problem using the Bible in this way?</a:t>
            </a:r>
          </a:p>
          <a:p>
            <a:r>
              <a:rPr lang="en-US" dirty="0"/>
              <a:t>What do you think about the Puritan’s view that Christianity begins with individual salvation, but there is an expected effort on the part saved individuals to bring about changes in society and the nation that glorify God?</a:t>
            </a:r>
          </a:p>
          <a:p>
            <a:r>
              <a:rPr lang="en-US" dirty="0"/>
              <a:t>Under Queen Elizabeth, and, to some extent, under King James, the Puritan’s primary efforts were to </a:t>
            </a:r>
            <a:r>
              <a:rPr lang="en-US" b="1" i="1" dirty="0"/>
              <a:t>reform</a:t>
            </a:r>
            <a:r>
              <a:rPr lang="en-US" dirty="0"/>
              <a:t> the existing government. But under Charles I they gave up hope and decided that they had to work </a:t>
            </a:r>
            <a:r>
              <a:rPr lang="en-US" b="1" i="1" dirty="0"/>
              <a:t>outside</a:t>
            </a:r>
            <a:r>
              <a:rPr lang="en-US" dirty="0"/>
              <a:t>, and eventually overthrow, the government.</a:t>
            </a:r>
          </a:p>
          <a:p>
            <a:r>
              <a:rPr lang="en-US" dirty="0"/>
              <a:t>There are huge practical theological considerations here. Is there  a point where Christians can and should work </a:t>
            </a:r>
            <a:r>
              <a:rPr lang="en-US" b="1" i="1" dirty="0"/>
              <a:t>within </a:t>
            </a:r>
            <a:r>
              <a:rPr lang="en-US" dirty="0"/>
              <a:t>an existing government? And can a government get to the point where Christians can no longer in good faith work with it, but must either work </a:t>
            </a:r>
            <a:r>
              <a:rPr lang="en-US" b="1" i="1" dirty="0"/>
              <a:t>against </a:t>
            </a:r>
            <a:r>
              <a:rPr lang="en-US" dirty="0"/>
              <a:t>it or even work to see it </a:t>
            </a:r>
            <a:r>
              <a:rPr lang="en-US" b="1" i="1" dirty="0"/>
              <a:t>overthrown</a:t>
            </a:r>
            <a:r>
              <a:rPr lang="en-US" dirty="0"/>
              <a:t>.</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3702014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In 1630 more than four hundred immigrants gathered at Southampton, England, preparing to sail to the New World. </a:t>
            </a:r>
          </a:p>
          <a:p>
            <a:r>
              <a:rPr lang="en-US" dirty="0"/>
              <a:t>John Cotton, a distinguished minister who would later join them on the other side of the sea, preached a farewell sermon. </a:t>
            </a:r>
          </a:p>
          <a:p>
            <a:r>
              <a:rPr lang="en-US" dirty="0"/>
              <a:t>His text for the occasion, 2 Samuel 7:10,  summed up the spirit of the great adventure:</a:t>
            </a:r>
          </a:p>
          <a:p>
            <a:pPr lvl="1"/>
            <a:r>
              <a:rPr lang="en-US" i="1" dirty="0">
                <a:latin typeface="Cambria" panose="02040503050406030204" pitchFamily="18" charset="0"/>
                <a:ea typeface="Cambria" panose="02040503050406030204" pitchFamily="18" charset="0"/>
              </a:rPr>
              <a:t>Moreover I will appoint a place for my people Israel, and will plant them, that they may dwell in a place of their own, and move no more; neither shall the children of wickedness afflict them any more, as before-time </a:t>
            </a:r>
            <a:r>
              <a:rPr lang="en-US" dirty="0"/>
              <a:t>(KJV).</a:t>
            </a:r>
          </a:p>
          <a:p>
            <a:pPr lvl="1"/>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4146335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Cotton declared that like the ancient Israelites these immigrants were God’s chosen people, headed for the land he had promised and prepared. </a:t>
            </a:r>
          </a:p>
          <a:p>
            <a:r>
              <a:rPr lang="en-US" dirty="0"/>
              <a:t>In this new land they would be able to labor undisturbed for the glory of God.</a:t>
            </a:r>
          </a:p>
          <a:p>
            <a:r>
              <a:rPr lang="en-US" dirty="0"/>
              <a:t>There you have a snapshot of Puritanism: </a:t>
            </a:r>
          </a:p>
          <a:p>
            <a:pPr lvl="1"/>
            <a:r>
              <a:rPr lang="en-US" dirty="0"/>
              <a:t>The Bible is the guidebook providing concrete instruction for the believer’s conversion and the construction of a society designed to reinforce a biblical view of the state. </a:t>
            </a:r>
          </a:p>
          <a:p>
            <a:pPr lvl="1"/>
            <a:r>
              <a:rPr lang="en-US" dirty="0"/>
              <a:t>The church, often pictured analogously to ancient Israel, is also rightly pictured in the Scriptures and should function as the agent for </a:t>
            </a:r>
            <a:r>
              <a:rPr lang="en-US" b="1" i="1" dirty="0"/>
              <a:t>individual and societal </a:t>
            </a:r>
            <a:r>
              <a:rPr lang="en-US" dirty="0"/>
              <a:t>reform. </a:t>
            </a:r>
          </a:p>
          <a:p>
            <a:pPr lvl="1"/>
            <a:r>
              <a:rPr lang="en-US" dirty="0"/>
              <a:t>The society and nation should also be ordered to bolster the purpose of God being played out in history. </a:t>
            </a:r>
          </a:p>
          <a:p>
            <a:pPr lvl="1"/>
            <a:endParaRPr lang="en-US" dirty="0"/>
          </a:p>
          <a:p>
            <a:pPr lvl="1"/>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4238158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Puritanism endured as a distinct historic movement between 1560 and 1660, providing for Christians of every generation with a model of:</a:t>
            </a:r>
          </a:p>
          <a:p>
            <a:pPr lvl="1"/>
            <a:r>
              <a:rPr lang="en-US" dirty="0"/>
              <a:t>The Christian faith as a decisive commitment to Jesus Christ </a:t>
            </a:r>
          </a:p>
          <a:p>
            <a:pPr lvl="1"/>
            <a:r>
              <a:rPr lang="en-US" dirty="0"/>
              <a:t>How that life of the soul expresses itself in the public arena in a nation governed by the truths of the Bible.</a:t>
            </a:r>
          </a:p>
          <a:p>
            <a:r>
              <a:rPr lang="en-US" dirty="0"/>
              <a:t>The first Puritans had little confidence in traditional religion. </a:t>
            </a:r>
          </a:p>
          <a:p>
            <a:r>
              <a:rPr lang="en-US" dirty="0"/>
              <a:t>Their plans for a new England arose from a deep conviction that </a:t>
            </a:r>
            <a:r>
              <a:rPr lang="en-US" b="1" i="1" dirty="0"/>
              <a:t>spiritual conversion</a:t>
            </a:r>
            <a:r>
              <a:rPr lang="en-US" dirty="0"/>
              <a:t> was </a:t>
            </a:r>
            <a:r>
              <a:rPr lang="en-US" b="1" i="1" dirty="0"/>
              <a:t>crucial </a:t>
            </a:r>
            <a:r>
              <a:rPr lang="en-US" dirty="0"/>
              <a:t>to Christianity. </a:t>
            </a:r>
          </a:p>
          <a:p>
            <a:r>
              <a:rPr lang="en-US" dirty="0"/>
              <a:t>In the mind of the puritans, this rebirth separated them from the mass of mankind and endowed them with the privileges and the duties of the elect of God.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2609026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In its quest to reshape England, the Puritan movement passed through three rather clearly marked periods: </a:t>
            </a:r>
          </a:p>
          <a:p>
            <a:pPr lvl="1"/>
            <a:r>
              <a:rPr lang="en-US" b="1" dirty="0"/>
              <a:t>First</a:t>
            </a:r>
            <a:r>
              <a:rPr lang="en-US" dirty="0"/>
              <a:t>, under Queen Elizabeth (1558–1603) it tried to </a:t>
            </a:r>
            <a:r>
              <a:rPr lang="en-US" b="1" i="1" dirty="0"/>
              <a:t>purify</a:t>
            </a:r>
            <a:r>
              <a:rPr lang="en-US" dirty="0"/>
              <a:t> the Church of England along the lines of Calvin’s Geneva. </a:t>
            </a:r>
          </a:p>
          <a:p>
            <a:pPr lvl="1"/>
            <a:r>
              <a:rPr lang="en-US" b="1" dirty="0"/>
              <a:t>Second</a:t>
            </a:r>
            <a:r>
              <a:rPr lang="en-US" dirty="0"/>
              <a:t>, under James I and Charles I (1603–1642) it resisted the claims of the monarchy and suffered under royal pressures designed to force conformity to a High-Church style Christianity. </a:t>
            </a:r>
          </a:p>
          <a:p>
            <a:pPr lvl="1"/>
            <a:r>
              <a:rPr lang="en-US" b="1" dirty="0"/>
              <a:t>Third</a:t>
            </a:r>
            <a:r>
              <a:rPr lang="en-US" dirty="0"/>
              <a:t>, during England’s Civil War and Oliver Cromwell’s rule (1642–1660), Puritans had a chance to shape the national church in England but failed because of their own internal dissensions.</a:t>
            </a:r>
          </a:p>
          <a:p>
            <a:endParaRPr lang="en-US" dirty="0"/>
          </a:p>
          <a:p>
            <a:pPr lvl="1"/>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2736754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382000" cy="5712023"/>
          </a:xfrm>
        </p:spPr>
        <p:txBody>
          <a:bodyPr>
            <a:normAutofit lnSpcReduction="10000"/>
          </a:bodyPr>
          <a:lstStyle/>
          <a:p>
            <a:r>
              <a:rPr lang="en-US" dirty="0"/>
              <a:t>Under Queen Elizabeth, separation from the Church of England, was considered far too drastic for the vast majority of Puritans. They remained hopeful for some alternative to “schism”. </a:t>
            </a:r>
          </a:p>
          <a:p>
            <a:r>
              <a:rPr lang="en-US" dirty="0"/>
              <a:t>But all grounds for hope in earthly rulers appeared to vanish in 1625, when Charles I followed his father James to the English throne. </a:t>
            </a:r>
          </a:p>
          <a:p>
            <a:r>
              <a:rPr lang="en-US" dirty="0"/>
              <a:t>James had his </a:t>
            </a:r>
            <a:r>
              <a:rPr lang="en-US" b="1" i="1" dirty="0"/>
              <a:t>theories</a:t>
            </a:r>
            <a:r>
              <a:rPr lang="en-US" dirty="0"/>
              <a:t> about the divine right of kings; Charles was determined to put them into </a:t>
            </a:r>
            <a:r>
              <a:rPr lang="en-US" b="1" i="1" dirty="0"/>
              <a:t>practice</a:t>
            </a:r>
            <a:r>
              <a:rPr lang="en-US" dirty="0"/>
              <a:t>. </a:t>
            </a:r>
          </a:p>
          <a:p>
            <a:r>
              <a:rPr lang="en-US" dirty="0"/>
              <a:t>No law and no parliament would restrain him. To make matters worse in the eyes of the Puritans, his wife, Henrietta Maria, was a French Roman Catholic princess.</a:t>
            </a:r>
          </a:p>
          <a:p>
            <a:pPr lvl="1"/>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73975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To enforce his will upon the Puritans, Charles found a ready servant in </a:t>
            </a:r>
            <a:r>
              <a:rPr lang="en-US" b="1" i="1" dirty="0"/>
              <a:t>Archbishop William Laud</a:t>
            </a:r>
            <a:r>
              <a:rPr lang="en-US" dirty="0"/>
              <a:t>, who believed that God had ordained bishops to govern his church. </a:t>
            </a:r>
          </a:p>
          <a:p>
            <a:r>
              <a:rPr lang="en-US" dirty="0"/>
              <a:t>Led by the archbishop, an episcopal party arose to resist the Puritans. With the king’s support they reintroduced stained glass windows, crosses—even crucifixes. </a:t>
            </a:r>
          </a:p>
          <a:p>
            <a:r>
              <a:rPr lang="en-US" dirty="0"/>
              <a:t>They elevated the Communion table and called it an altar and they insisted that worship be conducted according to the Prayer Book and no other.</a:t>
            </a:r>
          </a:p>
          <a:p>
            <a:endParaRPr lang="en-US" dirty="0"/>
          </a:p>
          <a:p>
            <a:pPr lvl="1"/>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3131561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800" b="1" dirty="0"/>
              <a:t>Puritanism</a:t>
            </a:r>
            <a:endParaRPr lang="en-US" sz="3600" i="1" dirty="0">
              <a:latin typeface="+mn-lt"/>
            </a:endParaRPr>
          </a:p>
        </p:txBody>
      </p:sp>
      <p:sp>
        <p:nvSpPr>
          <p:cNvPr id="8" name="Content Placeholder 7"/>
          <p:cNvSpPr>
            <a:spLocks noGrp="1"/>
          </p:cNvSpPr>
          <p:nvPr>
            <p:ph idx="1"/>
          </p:nvPr>
        </p:nvSpPr>
        <p:spPr>
          <a:xfrm>
            <a:off x="457200" y="838200"/>
            <a:ext cx="8382000" cy="5681245"/>
          </a:xfrm>
        </p:spPr>
        <p:txBody>
          <a:bodyPr>
            <a:normAutofit fontScale="92500" lnSpcReduction="20000"/>
          </a:bodyPr>
          <a:lstStyle/>
          <a:p>
            <a:r>
              <a:rPr lang="en-US" dirty="0"/>
              <a:t>Laud’s high-minded and high-handed policy drove some Puritans toward Separatism and others across the Atlantic to America. </a:t>
            </a:r>
          </a:p>
          <a:p>
            <a:r>
              <a:rPr lang="en-US" dirty="0"/>
              <a:t>Within ten years after Laud became archbishop, </a:t>
            </a:r>
            <a:r>
              <a:rPr lang="en-US" b="1" i="1" dirty="0"/>
              <a:t>twenty towns and churches</a:t>
            </a:r>
            <a:r>
              <a:rPr lang="en-US" dirty="0"/>
              <a:t> had sprung up in Massachusetts Bay: in all </a:t>
            </a:r>
            <a:r>
              <a:rPr lang="en-US" b="1" i="1" dirty="0"/>
              <a:t>sixteen thousand people </a:t>
            </a:r>
            <a:r>
              <a:rPr lang="en-US" dirty="0"/>
              <a:t>including the four hundred who heard John Cotton’s farewell at Southampton.</a:t>
            </a:r>
          </a:p>
          <a:p>
            <a:r>
              <a:rPr lang="en-US" dirty="0"/>
              <a:t>The straw that broke the camel’s back came when Charles tried to force his high church brand of Anglican religion upon the Presbyterian </a:t>
            </a:r>
            <a:r>
              <a:rPr lang="en-US" b="1" i="1" dirty="0"/>
              <a:t>Scots</a:t>
            </a:r>
            <a:r>
              <a:rPr lang="en-US" dirty="0"/>
              <a:t>. </a:t>
            </a:r>
          </a:p>
          <a:p>
            <a:r>
              <a:rPr lang="en-US" dirty="0"/>
              <a:t>He insisted that they conduct their worship services from the Book of Common Prayer. </a:t>
            </a:r>
          </a:p>
          <a:p>
            <a:r>
              <a:rPr lang="en-US" dirty="0"/>
              <a:t>The Scots rose in opposition to the move and to defend their Church, they dared to take up arms against their king.</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p>
        </p:txBody>
      </p:sp>
    </p:spTree>
    <p:extLst>
      <p:ext uri="{BB962C8B-B14F-4D97-AF65-F5344CB8AC3E}">
        <p14:creationId xmlns:p14="http://schemas.microsoft.com/office/powerpoint/2010/main" val="1629370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330797</TotalTime>
  <Words>2332</Words>
  <Application>Microsoft Office PowerPoint</Application>
  <PresentationFormat>On-screen Show (4:3)</PresentationFormat>
  <Paragraphs>132</Paragraphs>
  <Slides>25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Puritanism</vt:lpstr>
      <vt:lpstr>Puritanism</vt:lpstr>
      <vt:lpstr>Puritanism</vt:lpstr>
      <vt:lpstr>Puritanism</vt:lpstr>
      <vt:lpstr>Puritanism</vt:lpstr>
      <vt:lpstr>Puritanism</vt:lpstr>
      <vt:lpstr>Puritanism</vt:lpstr>
      <vt:lpstr>Puritanism</vt:lpstr>
      <vt:lpstr>Puritanism</vt:lpstr>
      <vt:lpstr>Puritanism</vt:lpstr>
      <vt:lpstr>Westminster Confession</vt:lpstr>
      <vt:lpstr>Westminster Confession</vt:lpstr>
      <vt:lpstr>Westminster Confession</vt:lpstr>
      <vt:lpstr>Oliver Cromwell</vt:lpstr>
      <vt:lpstr>Oliver Cromwell</vt:lpstr>
      <vt:lpstr>Oliver Cromwell</vt:lpstr>
      <vt:lpstr>Oliver Cromwell</vt:lpstr>
      <vt:lpstr>Oliver Cromwell</vt:lpstr>
      <vt:lpstr>PowerPoint Presentation</vt:lpstr>
      <vt:lpstr>Oliver Cromwell</vt:lpstr>
      <vt:lpstr>Oliver Cromwell</vt:lpstr>
      <vt:lpstr>The Birth of Christian Denominations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5651</cp:revision>
  <cp:lastPrinted>2021-03-07T14:08:02Z</cp:lastPrinted>
  <dcterms:created xsi:type="dcterms:W3CDTF">2018-06-08T00:19:32Z</dcterms:created>
  <dcterms:modified xsi:type="dcterms:W3CDTF">2021-03-11T15:01:17Z</dcterms:modified>
</cp:coreProperties>
</file>