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notesSlides/notesSlide2.xml" ContentType="application/vnd.openxmlformats-officedocument.presentationml.notesSl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notesSlides/notesSlide3.xml" ContentType="application/vnd.openxmlformats-officedocument.presentationml.notesSlide+xml"/>
  <Override PartName="/ppt/theme/themeOverride21.xml" ContentType="application/vnd.openxmlformats-officedocument.themeOverride+xml"/>
  <Override PartName="/ppt/theme/themeOverride2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5568" r:id="rId2"/>
  </p:sldMasterIdLst>
  <p:notesMasterIdLst>
    <p:notesMasterId r:id="rId26"/>
  </p:notesMasterIdLst>
  <p:handoutMasterIdLst>
    <p:handoutMasterId r:id="rId27"/>
  </p:handoutMasterIdLst>
  <p:sldIdLst>
    <p:sldId id="3159" r:id="rId3"/>
    <p:sldId id="3202" r:id="rId4"/>
    <p:sldId id="3214" r:id="rId5"/>
    <p:sldId id="3203" r:id="rId6"/>
    <p:sldId id="3216" r:id="rId7"/>
    <p:sldId id="3215" r:id="rId8"/>
    <p:sldId id="3213" r:id="rId9"/>
    <p:sldId id="3204" r:id="rId10"/>
    <p:sldId id="3205" r:id="rId11"/>
    <p:sldId id="3206" r:id="rId12"/>
    <p:sldId id="3208" r:id="rId13"/>
    <p:sldId id="3207" r:id="rId14"/>
    <p:sldId id="3209" r:id="rId15"/>
    <p:sldId id="3210" r:id="rId16"/>
    <p:sldId id="3211" r:id="rId17"/>
    <p:sldId id="3217" r:id="rId18"/>
    <p:sldId id="3218" r:id="rId19"/>
    <p:sldId id="3219" r:id="rId20"/>
    <p:sldId id="3220" r:id="rId21"/>
    <p:sldId id="3222" r:id="rId22"/>
    <p:sldId id="3223" r:id="rId23"/>
    <p:sldId id="3224" r:id="rId24"/>
    <p:sldId id="3225" r:id="rId25"/>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336600"/>
    <a:srgbClr val="5731F9"/>
    <a:srgbClr val="344BF6"/>
    <a:srgbClr val="008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88" autoAdjust="0"/>
    <p:restoredTop sz="94660"/>
  </p:normalViewPr>
  <p:slideViewPr>
    <p:cSldViewPr>
      <p:cViewPr varScale="1">
        <p:scale>
          <a:sx n="162" d="100"/>
          <a:sy n="162" d="100"/>
        </p:scale>
        <p:origin x="1616" y="80"/>
      </p:cViewPr>
      <p:guideLst>
        <p:guide orient="horz" pos="2160"/>
        <p:guide pos="2880"/>
      </p:guideLst>
    </p:cSldViewPr>
  </p:slideViewPr>
  <p:notesTextViewPr>
    <p:cViewPr>
      <p:scale>
        <a:sx n="1" d="1"/>
        <a:sy n="1" d="1"/>
      </p:scale>
      <p:origin x="0" y="0"/>
    </p:cViewPr>
  </p:notesTextViewPr>
  <p:sorterViewPr>
    <p:cViewPr>
      <p:scale>
        <a:sx n="100" d="100"/>
        <a:sy n="100" d="100"/>
      </p:scale>
      <p:origin x="0" y="4728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8864"/>
          </a:xfrm>
          <a:prstGeom prst="rect">
            <a:avLst/>
          </a:prstGeom>
        </p:spPr>
        <p:txBody>
          <a:bodyPr vert="horz" lIns="93241" tIns="46621" rIns="93241" bIns="46621"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8864"/>
          </a:xfrm>
          <a:prstGeom prst="rect">
            <a:avLst/>
          </a:prstGeom>
        </p:spPr>
        <p:txBody>
          <a:bodyPr vert="horz" lIns="93241" tIns="46621" rIns="93241" bIns="46621" rtlCol="0"/>
          <a:lstStyle>
            <a:lvl1pPr algn="r">
              <a:defRPr sz="1200"/>
            </a:lvl1pPr>
          </a:lstStyle>
          <a:p>
            <a:fld id="{23B20E6D-5301-4921-965A-4165F13FB2F9}" type="datetimeFigureOut">
              <a:rPr lang="en-US" smtClean="0"/>
              <a:t>3/14/2021</a:t>
            </a:fld>
            <a:endParaRPr lang="en-US"/>
          </a:p>
        </p:txBody>
      </p:sp>
      <p:sp>
        <p:nvSpPr>
          <p:cNvPr id="4" name="Footer Placeholder 3"/>
          <p:cNvSpPr>
            <a:spLocks noGrp="1"/>
          </p:cNvSpPr>
          <p:nvPr>
            <p:ph type="ftr" sz="quarter" idx="2"/>
          </p:nvPr>
        </p:nvSpPr>
        <p:spPr>
          <a:xfrm>
            <a:off x="0" y="8918012"/>
            <a:ext cx="3077739" cy="468863"/>
          </a:xfrm>
          <a:prstGeom prst="rect">
            <a:avLst/>
          </a:prstGeom>
        </p:spPr>
        <p:txBody>
          <a:bodyPr vert="horz" lIns="93241" tIns="46621" rIns="93241" bIns="46621"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8012"/>
            <a:ext cx="3077739" cy="468863"/>
          </a:xfrm>
          <a:prstGeom prst="rect">
            <a:avLst/>
          </a:prstGeom>
        </p:spPr>
        <p:txBody>
          <a:bodyPr vert="horz" lIns="93241" tIns="46621" rIns="93241" bIns="46621" rtlCol="0" anchor="b"/>
          <a:lstStyle>
            <a:lvl1pPr algn="r">
              <a:defRPr sz="1200"/>
            </a:lvl1pPr>
          </a:lstStyle>
          <a:p>
            <a:fld id="{2F07797D-08FD-4963-A2E4-D0D9FD415FE4}" type="slidenum">
              <a:rPr lang="en-US" smtClean="0"/>
              <a:t>‹#›</a:t>
            </a:fld>
            <a:endParaRPr lang="en-US"/>
          </a:p>
        </p:txBody>
      </p:sp>
    </p:spTree>
    <p:extLst>
      <p:ext uri="{BB962C8B-B14F-4D97-AF65-F5344CB8AC3E}">
        <p14:creationId xmlns:p14="http://schemas.microsoft.com/office/powerpoint/2010/main" val="4004597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3241" tIns="46621" rIns="93241" bIns="46621" rtlCol="0"/>
          <a:lstStyle>
            <a:lvl1pPr algn="l">
              <a:defRPr sz="1200"/>
            </a:lvl1pPr>
          </a:lstStyle>
          <a:p>
            <a:endParaRPr lang="en-US" dirty="0"/>
          </a:p>
        </p:txBody>
      </p:sp>
      <p:sp>
        <p:nvSpPr>
          <p:cNvPr id="3" name="Date Placeholder 2"/>
          <p:cNvSpPr>
            <a:spLocks noGrp="1"/>
          </p:cNvSpPr>
          <p:nvPr>
            <p:ph type="dt" idx="1"/>
          </p:nvPr>
        </p:nvSpPr>
        <p:spPr>
          <a:xfrm>
            <a:off x="4023092" y="0"/>
            <a:ext cx="3077739" cy="469424"/>
          </a:xfrm>
          <a:prstGeom prst="rect">
            <a:avLst/>
          </a:prstGeom>
        </p:spPr>
        <p:txBody>
          <a:bodyPr vert="horz" lIns="93241" tIns="46621" rIns="93241" bIns="46621" rtlCol="0"/>
          <a:lstStyle>
            <a:lvl1pPr algn="r">
              <a:defRPr sz="1200"/>
            </a:lvl1pPr>
          </a:lstStyle>
          <a:p>
            <a:fld id="{CD1EC55D-DF11-4B6E-B8E2-8ED8B7CB6743}" type="datetimeFigureOut">
              <a:rPr lang="en-US" smtClean="0"/>
              <a:t>3/14/2021</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3241" tIns="46621" rIns="93241" bIns="46621" rtlCol="0" anchor="ctr"/>
          <a:lstStyle/>
          <a:p>
            <a:endParaRPr lang="en-US" dirty="0"/>
          </a:p>
        </p:txBody>
      </p:sp>
      <p:sp>
        <p:nvSpPr>
          <p:cNvPr id="5" name="Notes Placeholder 4"/>
          <p:cNvSpPr>
            <a:spLocks noGrp="1"/>
          </p:cNvSpPr>
          <p:nvPr>
            <p:ph type="body" sz="quarter" idx="3"/>
          </p:nvPr>
        </p:nvSpPr>
        <p:spPr>
          <a:xfrm>
            <a:off x="710248" y="4459526"/>
            <a:ext cx="5681980" cy="4224813"/>
          </a:xfrm>
          <a:prstGeom prst="rect">
            <a:avLst/>
          </a:prstGeom>
        </p:spPr>
        <p:txBody>
          <a:bodyPr vert="horz" lIns="93241" tIns="46621" rIns="93241" bIns="4662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3241" tIns="46621" rIns="93241" bIns="4662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3241" tIns="46621" rIns="93241" bIns="46621" rtlCol="0" anchor="b"/>
          <a:lstStyle>
            <a:lvl1pPr algn="r">
              <a:defRPr sz="1200"/>
            </a:lvl1pPr>
          </a:lstStyle>
          <a:p>
            <a:fld id="{15D63987-A83F-4245-81BE-0B37BAA48141}" type="slidenum">
              <a:rPr lang="en-US" smtClean="0"/>
              <a:t>‹#›</a:t>
            </a:fld>
            <a:endParaRPr lang="en-US" dirty="0"/>
          </a:p>
        </p:txBody>
      </p:sp>
    </p:spTree>
    <p:extLst>
      <p:ext uri="{BB962C8B-B14F-4D97-AF65-F5344CB8AC3E}">
        <p14:creationId xmlns:p14="http://schemas.microsoft.com/office/powerpoint/2010/main" val="671511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165845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96558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32414" rtl="0" eaLnBrk="1" fontAlgn="auto" latinLnBrk="0" hangingPunct="1">
              <a:lnSpc>
                <a:spcPct val="100000"/>
              </a:lnSpc>
              <a:spcBef>
                <a:spcPts val="0"/>
              </a:spcBef>
              <a:spcAft>
                <a:spcPts val="0"/>
              </a:spcAft>
              <a:buClrTx/>
              <a:buSzTx/>
              <a:buFontTx/>
              <a:buNone/>
              <a:tabLst/>
              <a:defRPr/>
            </a:pPr>
            <a:fld id="{15D63987-A83F-4245-81BE-0B37BAA48141}"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2414"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6933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611786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409991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991281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5608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08529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24210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4167996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082885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9701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432940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806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519947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9493198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98856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758231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5207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7059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145656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807092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58829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2322011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3/14/2021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dirty="0"/>
          </a:p>
        </p:txBody>
      </p:sp>
    </p:spTree>
    <p:extLst>
      <p:ext uri="{BB962C8B-B14F-4D97-AF65-F5344CB8AC3E}">
        <p14:creationId xmlns:p14="http://schemas.microsoft.com/office/powerpoint/2010/main" val="1613797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3/14/2021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dirty="0"/>
          </a:p>
        </p:txBody>
      </p:sp>
    </p:spTree>
    <p:extLst>
      <p:ext uri="{BB962C8B-B14F-4D97-AF65-F5344CB8AC3E}">
        <p14:creationId xmlns:p14="http://schemas.microsoft.com/office/powerpoint/2010/main" val="17670453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solidFill>
                  <a:prstClr val="black">
                    <a:tint val="75000"/>
                  </a:prstClr>
                </a:solidFill>
              </a:rPr>
              <a:pPr/>
              <a:t>3/14/2021</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6005581"/>
      </p:ext>
    </p:extLst>
  </p:cSld>
  <p:clrMap bg1="lt1" tx1="dk1" bg2="lt2" tx2="dk2" accent1="accent1" accent2="accent2" accent3="accent3" accent4="accent4" accent5="accent5" accent6="accent6" hlink="hlink" folHlink="folHlink"/>
  <p:sldLayoutIdLst>
    <p:sldLayoutId id="2147485569" r:id="rId1"/>
    <p:sldLayoutId id="2147485570" r:id="rId2"/>
    <p:sldLayoutId id="2147485571" r:id="rId3"/>
    <p:sldLayoutId id="2147485572" r:id="rId4"/>
    <p:sldLayoutId id="2147485573" r:id="rId5"/>
    <p:sldLayoutId id="2147485574" r:id="rId6"/>
    <p:sldLayoutId id="2147485575" r:id="rId7"/>
    <p:sldLayoutId id="2147485576" r:id="rId8"/>
    <p:sldLayoutId id="2147485577" r:id="rId9"/>
    <p:sldLayoutId id="2147485578" r:id="rId10"/>
    <p:sldLayoutId id="21474855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hemeOverride" Target="../theme/themeOverride15.xml"/><Relationship Id="rId5" Type="http://schemas.openxmlformats.org/officeDocument/2006/relationships/hyperlink" Target="https://samdsmith7.wordpress.com/2018/07/03/the-age-of-reason/" TargetMode="External"/><Relationship Id="rId4" Type="http://schemas.openxmlformats.org/officeDocument/2006/relationships/image" Target="../media/image3.jpg"/></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7.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7.xml"/><Relationship Id="rId1" Type="http://schemas.openxmlformats.org/officeDocument/2006/relationships/themeOverride" Target="../theme/themeOverride1.xml"/><Relationship Id="rId5" Type="http://schemas.openxmlformats.org/officeDocument/2006/relationships/hyperlink" Target="https://www.youtube.com/watch?v=Nyzy6xilad0" TargetMode="Externa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13.xml"/><Relationship Id="rId1" Type="http://schemas.openxmlformats.org/officeDocument/2006/relationships/themeOverride" Target="../theme/themeOverride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7.xml"/><Relationship Id="rId1" Type="http://schemas.openxmlformats.org/officeDocument/2006/relationships/themeOverride" Target="../theme/themeOverride20.xml"/><Relationship Id="rId5" Type="http://schemas.openxmlformats.org/officeDocument/2006/relationships/hyperlink" Target="https://www.wikiwand.com/en/Age_of_Enlightenment" TargetMode="External"/><Relationship Id="rId4" Type="http://schemas.openxmlformats.org/officeDocument/2006/relationships/image" Target="../media/image4.jpg"/></Relationships>
</file>

<file path=ppt/slides/_rels/slide2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6.xml"/><Relationship Id="rId1" Type="http://schemas.openxmlformats.org/officeDocument/2006/relationships/themeOverride" Target="../theme/themeOverride21.xml"/><Relationship Id="rId4" Type="http://schemas.openxmlformats.org/officeDocument/2006/relationships/hyperlink" Target="https://www.weareteachers.com/moving-beyond-classroom-discussions/"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2.xml"/><Relationship Id="rId1" Type="http://schemas.openxmlformats.org/officeDocument/2006/relationships/themeOverride" Target="../theme/themeOverride2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844418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Calvin, in the preface to his Institutes, indicated that it is impossible to draw precise boundaries to the church of Christ. </a:t>
            </a:r>
          </a:p>
          <a:p>
            <a:r>
              <a:rPr lang="en-US" dirty="0"/>
              <a:t>No one can determine with precision who is numbered among the elect of God.</a:t>
            </a:r>
          </a:p>
          <a:p>
            <a:r>
              <a:rPr lang="en-US" dirty="0"/>
              <a:t>The Reformers, however, never followed this lead. </a:t>
            </a:r>
          </a:p>
          <a:p>
            <a:r>
              <a:rPr lang="en-US" dirty="0"/>
              <a:t>When religious dissent arose within a particular area, they tried to suppress it. </a:t>
            </a:r>
          </a:p>
          <a:p>
            <a:r>
              <a:rPr lang="en-US" dirty="0"/>
              <a:t>They were still convinced that only one religion could exist in one region.</a:t>
            </a:r>
          </a:p>
          <a:p>
            <a:pPr marL="0" indent="0">
              <a:buNone/>
            </a:pPr>
            <a:endParaRPr lang="en-US" dirty="0"/>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303109660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dirty="0"/>
              <a:t>The real architects of the denominational theory of the church were the seventeenth-century Independents (Congregationalists) who represented the minority voice at the Westminster Assembly (1642–1649). </a:t>
            </a:r>
          </a:p>
          <a:p>
            <a:r>
              <a:rPr lang="en-US" dirty="0"/>
              <a:t>The </a:t>
            </a:r>
            <a:r>
              <a:rPr lang="en-US" b="1" i="1" dirty="0"/>
              <a:t>majority</a:t>
            </a:r>
            <a:r>
              <a:rPr lang="en-US" dirty="0"/>
              <a:t> at the Assembly held to </a:t>
            </a:r>
            <a:r>
              <a:rPr lang="en-US" b="1" i="1" dirty="0"/>
              <a:t>Presbyterian</a:t>
            </a:r>
            <a:r>
              <a:rPr lang="en-US" dirty="0"/>
              <a:t> principles and expressed these convictions classically in the Westminster Confession of Faith and in the Westminster Larger and Shorter Catechisms.</a:t>
            </a:r>
          </a:p>
          <a:p>
            <a:r>
              <a:rPr lang="en-US" dirty="0"/>
              <a:t>The Independents, however, who held to congregational principles, were keenly aware of the dangers of “dividing the godly Protestant party” in England, so they looked for some way to express Christian unity even when Christians did not agree.</a:t>
            </a:r>
          </a:p>
          <a:p>
            <a:endParaRPr lang="en-US" dirty="0"/>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270575032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10000"/>
          </a:bodyPr>
          <a:lstStyle/>
          <a:p>
            <a:r>
              <a:rPr lang="en-US" dirty="0"/>
              <a:t>These Dissenting Brethren of Westminster articulated the denominational theory of the church in several fundamental truths:</a:t>
            </a:r>
          </a:p>
          <a:p>
            <a:pPr lvl="1"/>
            <a:r>
              <a:rPr lang="en-US" b="1" dirty="0"/>
              <a:t>First</a:t>
            </a:r>
            <a:r>
              <a:rPr lang="en-US" dirty="0"/>
              <a:t>, considering man’s inability to always see the truth clearly, differences of opinion about the outward form of the church are inevitable. </a:t>
            </a:r>
          </a:p>
          <a:p>
            <a:pPr lvl="1"/>
            <a:r>
              <a:rPr lang="en-US" b="1" dirty="0"/>
              <a:t>Second</a:t>
            </a:r>
            <a:r>
              <a:rPr lang="en-US" dirty="0"/>
              <a:t>, even though these differences do not involve fundamentals of the faith, they are </a:t>
            </a:r>
            <a:r>
              <a:rPr lang="en-US" b="1" i="1" dirty="0"/>
              <a:t>not</a:t>
            </a:r>
            <a:r>
              <a:rPr lang="en-US" dirty="0"/>
              <a:t> matters of indifference. Every Christian is obligated to practice what he believes the Bible teaches. </a:t>
            </a:r>
          </a:p>
          <a:p>
            <a:pPr lvl="1"/>
            <a:r>
              <a:rPr lang="en-US" b="1" dirty="0"/>
              <a:t>Third</a:t>
            </a:r>
            <a:r>
              <a:rPr lang="en-US" dirty="0"/>
              <a:t>, since no church has a final and full grasp of divine truth, the true church of Christ can never be fully represented by any single ecclesiastical structure.</a:t>
            </a:r>
          </a:p>
          <a:p>
            <a:pPr lvl="1"/>
            <a:r>
              <a:rPr lang="en-US" b="1" dirty="0"/>
              <a:t>Finally</a:t>
            </a:r>
            <a:r>
              <a:rPr lang="en-US" dirty="0"/>
              <a:t>, the mere fact of separation does not of itself constitute schism. It is possible to be divided at many points and still be united in Christ</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20717607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In other words, the denominational theory of the church looked for Christian unity in a common belief in the </a:t>
            </a:r>
            <a:r>
              <a:rPr lang="en-US" b="1" i="1" dirty="0"/>
              <a:t>foundational</a:t>
            </a:r>
            <a:r>
              <a:rPr lang="en-US" dirty="0"/>
              <a:t> principles of the Christian gospel but allowed for diversity in the outward expressions of that personal faith.</a:t>
            </a:r>
          </a:p>
          <a:p>
            <a:r>
              <a:rPr lang="en-US" dirty="0"/>
              <a:t>This tolerant attitude was </a:t>
            </a:r>
            <a:r>
              <a:rPr lang="en-US" b="1" i="1" dirty="0"/>
              <a:t>not</a:t>
            </a:r>
            <a:r>
              <a:rPr lang="en-US" dirty="0"/>
              <a:t> born of doctrinal </a:t>
            </a:r>
            <a:r>
              <a:rPr lang="en-US" b="1" i="1" dirty="0"/>
              <a:t>indifference</a:t>
            </a:r>
            <a:r>
              <a:rPr lang="en-US" dirty="0"/>
              <a:t>. </a:t>
            </a:r>
          </a:p>
          <a:p>
            <a:r>
              <a:rPr lang="en-US" dirty="0"/>
              <a:t>The Independent had no intention of extending Christian unity to </a:t>
            </a:r>
            <a:r>
              <a:rPr lang="en-US" b="1" i="1" dirty="0"/>
              <a:t>all</a:t>
            </a:r>
            <a:r>
              <a:rPr lang="en-US" dirty="0"/>
              <a:t> religious professions. </a:t>
            </a:r>
          </a:p>
          <a:p>
            <a:r>
              <a:rPr lang="en-US" dirty="0"/>
              <a:t>The identity of the “one true church” was restricted to those who shared a common understanding of the </a:t>
            </a:r>
            <a:r>
              <a:rPr lang="en-US" b="1" i="1" dirty="0"/>
              <a:t>core</a:t>
            </a:r>
            <a:r>
              <a:rPr lang="en-US" dirty="0"/>
              <a:t> of the Christian faith.</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22099104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dirty="0"/>
              <a:t>This denominational view of the church found only limited acceptance in England where the Church of England retained a favored position – even after the Act of Toleration in 1689 recognized the rights of Presbyterians, Congregationalists, Baptists, and Quakers to worship freely. </a:t>
            </a:r>
          </a:p>
          <a:p>
            <a:r>
              <a:rPr lang="en-US" dirty="0"/>
              <a:t>In the English colonies of </a:t>
            </a:r>
            <a:r>
              <a:rPr lang="en-US" b="1" i="1" dirty="0"/>
              <a:t>America</a:t>
            </a:r>
            <a:r>
              <a:rPr lang="en-US" dirty="0"/>
              <a:t>, however, the denominational theory gained increasing acceptance. It seemed to be God’s answer for the multiplying faiths in the New World.</a:t>
            </a:r>
          </a:p>
          <a:p>
            <a:r>
              <a:rPr lang="en-US" dirty="0"/>
              <a:t>Few advocates of the denominational view of the church in the seventeenth century envisioned the hundreds of Christian groups included under the umbrella today. </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22439628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They had no intention of reducing the basic beliefs of Christianity to a general feeling of religious sincerity. But they could not control the future. </a:t>
            </a:r>
          </a:p>
          <a:p>
            <a:r>
              <a:rPr lang="en-US" dirty="0"/>
              <a:t>They simply knew that the traditional bigotry and bloodshed in the name of Christ was not the way forward.</a:t>
            </a:r>
          </a:p>
          <a:p>
            <a:r>
              <a:rPr lang="en-US" dirty="0"/>
              <a:t>In the end, then, the denominational form of the church has marked the recent centuries of Christian history, not because it is ideal, but because it is better than any alternative the years have offered.</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18524441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2000" r="-2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94"/>
            <a:ext cx="9144000" cy="1588106"/>
          </a:xfrm>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The Age of Reason</a:t>
            </a:r>
            <a:endParaRPr lang="en-US" sz="6000" dirty="0">
              <a:effectLst>
                <a:glow rad="228600">
                  <a:schemeClr val="accent2">
                    <a:satMod val="175000"/>
                    <a:alpha val="40000"/>
                  </a:schemeClr>
                </a:glow>
                <a:outerShdw blurRad="114300" dist="38100" dir="13500000" algn="br" rotWithShape="0">
                  <a:prstClr val="black"/>
                </a:outerShdw>
              </a:effectLst>
            </a:endParaRPr>
          </a:p>
        </p:txBody>
      </p:sp>
      <p:sp>
        <p:nvSpPr>
          <p:cNvPr id="2" name="TextBox 1">
            <a:extLst>
              <a:ext uri="{FF2B5EF4-FFF2-40B4-BE49-F238E27FC236}">
                <a16:creationId xmlns:a16="http://schemas.microsoft.com/office/drawing/2014/main" id="{22C3D819-CA45-4B01-82AA-AA05E301143D}"/>
              </a:ext>
            </a:extLst>
          </p:cNvPr>
          <p:cNvSpPr txBox="1"/>
          <p:nvPr/>
        </p:nvSpPr>
        <p:spPr>
          <a:xfrm>
            <a:off x="0" y="6477000"/>
            <a:ext cx="90678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hlinkClick r:id="rId5"/>
              </a:rPr>
              <a:t>https://samdsmith7.wordpress.com/2018/07/03/the-age-of-reason/</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4" name="TextBox 3">
            <a:extLst>
              <a:ext uri="{FF2B5EF4-FFF2-40B4-BE49-F238E27FC236}">
                <a16:creationId xmlns:a16="http://schemas.microsoft.com/office/drawing/2014/main" id="{D4A55171-7D37-4FC7-B664-0214EB3317B1}"/>
              </a:ext>
            </a:extLst>
          </p:cNvPr>
          <p:cNvSpPr txBox="1"/>
          <p:nvPr/>
        </p:nvSpPr>
        <p:spPr>
          <a:xfrm>
            <a:off x="0" y="5867400"/>
            <a:ext cx="9144000" cy="400110"/>
          </a:xfrm>
          <a:prstGeom prst="rect">
            <a:avLst/>
          </a:prstGeom>
          <a:noFill/>
        </p:spPr>
        <p:txBody>
          <a:bodyPr wrap="square" rtlCol="0">
            <a:spAutoFit/>
          </a:bodyPr>
          <a:lstStyle/>
          <a:p>
            <a:pPr algn="ctr"/>
            <a:r>
              <a:rPr lang="en-US" sz="2000" b="1" i="1" dirty="0">
                <a:solidFill>
                  <a:schemeClr val="bg1"/>
                </a:solidFill>
                <a:effectLst>
                  <a:glow rad="228600">
                    <a:schemeClr val="accent2">
                      <a:satMod val="175000"/>
                      <a:alpha val="40000"/>
                    </a:schemeClr>
                  </a:glow>
                  <a:outerShdw blurRad="114300" dist="38100" dir="13500000" algn="br" rotWithShape="0">
                    <a:prstClr val="black"/>
                  </a:outerShdw>
                </a:effectLst>
                <a:latin typeface="+mj-lt"/>
                <a:ea typeface="+mj-ea"/>
                <a:cs typeface="+mj-cs"/>
              </a:rPr>
              <a:t>Astronomer Copernicus, conversation with God </a:t>
            </a:r>
            <a:r>
              <a:rPr lang="en-US" sz="2000" b="1" dirty="0">
                <a:solidFill>
                  <a:schemeClr val="bg1"/>
                </a:solidFill>
                <a:effectLst>
                  <a:glow rad="228600">
                    <a:schemeClr val="accent2">
                      <a:satMod val="175000"/>
                      <a:alpha val="40000"/>
                    </a:schemeClr>
                  </a:glow>
                  <a:outerShdw blurRad="114300" dist="38100" dir="13500000" algn="br" rotWithShape="0">
                    <a:prstClr val="black"/>
                  </a:outerShdw>
                </a:effectLst>
                <a:latin typeface="+mj-lt"/>
                <a:ea typeface="+mj-ea"/>
                <a:cs typeface="+mj-cs"/>
              </a:rPr>
              <a:t>– an 1872 painting by Jan Matejko</a:t>
            </a:r>
          </a:p>
        </p:txBody>
      </p:sp>
    </p:spTree>
    <p:extLst>
      <p:ext uri="{BB962C8B-B14F-4D97-AF65-F5344CB8AC3E}">
        <p14:creationId xmlns:p14="http://schemas.microsoft.com/office/powerpoint/2010/main" val="20967918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000" r="-2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Age of Reason</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10000"/>
          </a:bodyPr>
          <a:lstStyle/>
          <a:p>
            <a:r>
              <a:rPr lang="en-US" dirty="0"/>
              <a:t>If Americans believed in saints, Benjamin Franklin would be among them. He exemplified so many virtues Americans have come to admire. </a:t>
            </a:r>
          </a:p>
          <a:p>
            <a:r>
              <a:rPr lang="en-US" dirty="0"/>
              <a:t>People found him practical, earthy, affable, witty and, above all, tolerant.</a:t>
            </a:r>
          </a:p>
          <a:p>
            <a:r>
              <a:rPr lang="en-US" dirty="0"/>
              <a:t>A few weeks before he died, Ben responded to an inquiry by President Ezra Stiles of Yale concerning his religious faith. Said Franklin:</a:t>
            </a:r>
          </a:p>
          <a:p>
            <a:pPr lvl="1"/>
            <a:r>
              <a:rPr lang="en-US" i="1" dirty="0">
                <a:latin typeface="Cambria" panose="02040503050406030204" pitchFamily="18" charset="0"/>
                <a:ea typeface="Cambria" panose="02040503050406030204" pitchFamily="18" charset="0"/>
              </a:rPr>
              <a:t>As to Jesus of Nazareth . . . I have . . . some doubts as to his Divinity, </a:t>
            </a:r>
            <a:r>
              <a:rPr lang="en-US" i="1" dirty="0" err="1">
                <a:latin typeface="Cambria" panose="02040503050406030204" pitchFamily="18" charset="0"/>
                <a:ea typeface="Cambria" panose="02040503050406030204" pitchFamily="18" charset="0"/>
              </a:rPr>
              <a:t>tho</a:t>
            </a:r>
            <a:r>
              <a:rPr lang="en-US" i="1" dirty="0">
                <a:latin typeface="Cambria" panose="02040503050406030204" pitchFamily="18" charset="0"/>
                <a:ea typeface="Cambria" panose="02040503050406030204" pitchFamily="18" charset="0"/>
              </a:rPr>
              <a:t>’ it is a question I do not dogmatize upon, having never studied it, and think it needless to busy myself with it now, when I expect soon an opportunity of knowing the truth with less trouble. I see no harm, however, in its being believed, if that belief has the good consequence . . . of making his doctrines more respected and better observed.</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37020775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000" r="-2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Age of Reason</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dirty="0"/>
              <a:t>Something of the American spirit is there. It is the spirit of Franklin’s time, the Age of Reason. </a:t>
            </a:r>
          </a:p>
          <a:p>
            <a:r>
              <a:rPr lang="en-US" dirty="0"/>
              <a:t>Questions of dogma seemed unimportant, hardly worth fretting about. </a:t>
            </a:r>
          </a:p>
          <a:p>
            <a:r>
              <a:rPr lang="en-US" dirty="0"/>
              <a:t>What was immensely </a:t>
            </a:r>
            <a:r>
              <a:rPr lang="en-US" b="1" i="1" dirty="0"/>
              <a:t>more</a:t>
            </a:r>
            <a:r>
              <a:rPr lang="en-US" dirty="0"/>
              <a:t> important was </a:t>
            </a:r>
            <a:r>
              <a:rPr lang="en-US" b="1" i="1" dirty="0"/>
              <a:t>behavior</a:t>
            </a:r>
            <a:r>
              <a:rPr lang="en-US" dirty="0"/>
              <a:t>. </a:t>
            </a:r>
          </a:p>
          <a:p>
            <a:r>
              <a:rPr lang="en-US" dirty="0"/>
              <a:t>Do our beliefs make us more tolerant, more respectful of those who differ with us, more responsive to the true spirit of Jesus?</a:t>
            </a:r>
          </a:p>
          <a:p>
            <a:r>
              <a:rPr lang="en-US" dirty="0"/>
              <a:t>If that hatred of religious bigotry, coupled with a devotion to tolerance of all religious opinions, has a familiar ring, it is because the attitudes of the Age of Reason are not a thing of the past. They live on today in the values of the Western world.</a:t>
            </a:r>
          </a:p>
          <a:p>
            <a:endParaRPr lang="en-US" dirty="0"/>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56825746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000" r="-2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Age of Reason</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The spirit of the Age of Reason was nothing less than an intellectual revolution, a whole new way of looking at God, the world, and oneself. It was the birth of </a:t>
            </a:r>
            <a:r>
              <a:rPr lang="en-US" b="1" i="1" dirty="0"/>
              <a:t>secularism</a:t>
            </a:r>
            <a:r>
              <a:rPr lang="en-US" dirty="0"/>
              <a:t>.</a:t>
            </a:r>
          </a:p>
          <a:p>
            <a:r>
              <a:rPr lang="en-US" dirty="0"/>
              <a:t>The Middle Ages and the Reformation were centuries of </a:t>
            </a:r>
            <a:r>
              <a:rPr lang="en-US" b="1" i="1" dirty="0"/>
              <a:t>faith</a:t>
            </a:r>
            <a:r>
              <a:rPr lang="en-US" dirty="0"/>
              <a:t> in the sense that reason served faith, the mind obeyed authority. </a:t>
            </a:r>
          </a:p>
          <a:p>
            <a:r>
              <a:rPr lang="en-US" dirty="0"/>
              <a:t>To a Catholic it was church authority, to a Protestant biblical authority, but in either case God’s Word came first, not man’s thoughts. Man’s basic concern in this life was his preparation for the next.</a:t>
            </a:r>
          </a:p>
          <a:p>
            <a:r>
              <a:rPr lang="en-US" dirty="0"/>
              <a:t>The Age of Reason rejected that. In place of faith it set reason. Man’s primary concern was not the </a:t>
            </a:r>
            <a:r>
              <a:rPr lang="en-US" b="1" i="1" dirty="0"/>
              <a:t>next</a:t>
            </a:r>
            <a:r>
              <a:rPr lang="en-US" dirty="0"/>
              <a:t> life, but happiness and fulfillment in </a:t>
            </a:r>
            <a:r>
              <a:rPr lang="en-US" b="1" i="1" dirty="0"/>
              <a:t>this</a:t>
            </a:r>
            <a:r>
              <a:rPr lang="en-US" dirty="0"/>
              <a:t> world; and the </a:t>
            </a:r>
            <a:r>
              <a:rPr lang="en-US" b="1" i="1" dirty="0"/>
              <a:t>mind</a:t>
            </a:r>
            <a:r>
              <a:rPr lang="en-US" dirty="0"/>
              <a:t> of man, rather than </a:t>
            </a:r>
            <a:r>
              <a:rPr lang="en-US" b="1" i="1" dirty="0"/>
              <a:t>faith</a:t>
            </a:r>
            <a:r>
              <a:rPr lang="en-US" dirty="0"/>
              <a:t>, was the best guide to happiness, not emotions, or myths, or superstitions.</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41946373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94"/>
            <a:ext cx="9144000" cy="1588106"/>
          </a:xfrm>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The Birth of Christian Denominations</a:t>
            </a:r>
            <a:endParaRPr lang="en-US" sz="6000" dirty="0">
              <a:effectLst>
                <a:glow rad="228600">
                  <a:schemeClr val="accent2">
                    <a:satMod val="175000"/>
                    <a:alpha val="40000"/>
                  </a:schemeClr>
                </a:glow>
                <a:outerShdw blurRad="114300" dist="38100" dir="13500000" algn="br" rotWithShape="0">
                  <a:prstClr val="black"/>
                </a:outerShdw>
              </a:effectLst>
            </a:endParaRPr>
          </a:p>
        </p:txBody>
      </p:sp>
      <p:sp>
        <p:nvSpPr>
          <p:cNvPr id="2" name="TextBox 1">
            <a:extLst>
              <a:ext uri="{FF2B5EF4-FFF2-40B4-BE49-F238E27FC236}">
                <a16:creationId xmlns:a16="http://schemas.microsoft.com/office/drawing/2014/main" id="{22C3D819-CA45-4B01-82AA-AA05E301143D}"/>
              </a:ext>
            </a:extLst>
          </p:cNvPr>
          <p:cNvSpPr txBox="1"/>
          <p:nvPr/>
        </p:nvSpPr>
        <p:spPr>
          <a:xfrm>
            <a:off x="0" y="6477000"/>
            <a:ext cx="90678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hlinkClick r:id="rId5"/>
              </a:rPr>
              <a:t>https://www.youtube.com/watch?v=Nyzy6xilad0</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p:txBody>
      </p:sp>
    </p:spTree>
    <p:extLst>
      <p:ext uri="{BB962C8B-B14F-4D97-AF65-F5344CB8AC3E}">
        <p14:creationId xmlns:p14="http://schemas.microsoft.com/office/powerpoint/2010/main" val="374472733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2000" r="-2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Age of Reason</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dirty="0"/>
              <a:t>The spirit and purpose of the Age of Reason were eloquently expressed by one of its spokesmen, Baron von Holbach, who wrote: </a:t>
            </a:r>
          </a:p>
          <a:p>
            <a:pPr lvl="1"/>
            <a:r>
              <a:rPr lang="en-US" i="1" dirty="0">
                <a:latin typeface="Cambria" panose="02040503050406030204" pitchFamily="18" charset="0"/>
                <a:ea typeface="Cambria" panose="02040503050406030204" pitchFamily="18" charset="0"/>
              </a:rPr>
              <a:t>Let us endeavor to disperse those clouds of ignorance, those mists of darkness, which impede Man on his journey, . . . which prevent his marching through life with a firm and steady step. Let us try to inspire him . . . with respect for his own reason—with an inextinguishable love of truth . . . so that he may learn to know himself . . . and no longer be duped by an imagination that has been led astray by authority . . . so that he may learn to base his morals on his own nature, on his own wants, on the real advantage of society . . . so that he may learn to pursue his true happiness, by promoting that of others . . . in short, so that he may become a virtuous and rational being, who cannot fail to become happy.</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23301338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l="-7000" r="-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12094"/>
            <a:ext cx="9144000" cy="1588106"/>
          </a:xfrm>
        </p:spPr>
        <p:txBody>
          <a:bodyPr>
            <a:noAutofit/>
          </a:bodyPr>
          <a:lstStyle/>
          <a:p>
            <a:r>
              <a:rPr lang="en-US" sz="6000" b="1" dirty="0">
                <a:solidFill>
                  <a:schemeClr val="bg1"/>
                </a:solidFill>
                <a:effectLst>
                  <a:glow rad="228600">
                    <a:schemeClr val="accent2">
                      <a:satMod val="175000"/>
                      <a:alpha val="40000"/>
                    </a:schemeClr>
                  </a:glow>
                  <a:outerShdw blurRad="114300" dist="38100" dir="13500000" algn="br" rotWithShape="0">
                    <a:prstClr val="black"/>
                  </a:outerShdw>
                </a:effectLst>
              </a:rPr>
              <a:t>The Enlightenment</a:t>
            </a:r>
            <a:endParaRPr lang="en-US" sz="6000" dirty="0">
              <a:effectLst>
                <a:glow rad="228600">
                  <a:schemeClr val="accent2">
                    <a:satMod val="175000"/>
                    <a:alpha val="40000"/>
                  </a:schemeClr>
                </a:glow>
                <a:outerShdw blurRad="114300" dist="38100" dir="13500000" algn="br" rotWithShape="0">
                  <a:prstClr val="black"/>
                </a:outerShdw>
              </a:effectLst>
            </a:endParaRPr>
          </a:p>
        </p:txBody>
      </p:sp>
      <p:sp>
        <p:nvSpPr>
          <p:cNvPr id="2" name="TextBox 1">
            <a:extLst>
              <a:ext uri="{FF2B5EF4-FFF2-40B4-BE49-F238E27FC236}">
                <a16:creationId xmlns:a16="http://schemas.microsoft.com/office/drawing/2014/main" id="{22C3D819-CA45-4B01-82AA-AA05E301143D}"/>
              </a:ext>
            </a:extLst>
          </p:cNvPr>
          <p:cNvSpPr txBox="1"/>
          <p:nvPr/>
        </p:nvSpPr>
        <p:spPr>
          <a:xfrm>
            <a:off x="0" y="6477000"/>
            <a:ext cx="90678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hlinkClick r:id="rId5"/>
              </a:rPr>
              <a:t>https://www.wikiwand.com/en/Age_of_Enlightenment</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5" name="TextBox 4">
            <a:extLst>
              <a:ext uri="{FF2B5EF4-FFF2-40B4-BE49-F238E27FC236}">
                <a16:creationId xmlns:a16="http://schemas.microsoft.com/office/drawing/2014/main" id="{92F3DAAA-3445-4691-BD01-2DA0715FCD8B}"/>
              </a:ext>
            </a:extLst>
          </p:cNvPr>
          <p:cNvSpPr txBox="1"/>
          <p:nvPr/>
        </p:nvSpPr>
        <p:spPr>
          <a:xfrm>
            <a:off x="0" y="6096000"/>
            <a:ext cx="9144000" cy="400110"/>
          </a:xfrm>
          <a:prstGeom prst="rect">
            <a:avLst/>
          </a:prstGeom>
          <a:noFill/>
        </p:spPr>
        <p:txBody>
          <a:bodyPr wrap="square" rtlCol="0">
            <a:spAutoFit/>
          </a:bodyPr>
          <a:lstStyle>
            <a:defPPr>
              <a:defRPr lang="en-US"/>
            </a:defPPr>
            <a:lvl1pPr algn="ctr">
              <a:defRPr sz="2000" b="1" i="1">
                <a:solidFill>
                  <a:schemeClr val="bg1"/>
                </a:solidFill>
                <a:effectLst>
                  <a:glow rad="228600">
                    <a:schemeClr val="accent2">
                      <a:satMod val="175000"/>
                      <a:alpha val="40000"/>
                    </a:schemeClr>
                  </a:glow>
                  <a:outerShdw blurRad="114300" dist="38100" dir="13500000" algn="br" rotWithShape="0">
                    <a:prstClr val="black"/>
                  </a:outerShdw>
                </a:effectLst>
                <a:latin typeface="+mj-lt"/>
                <a:ea typeface="+mj-ea"/>
                <a:cs typeface="+mj-cs"/>
              </a:defRPr>
            </a:lvl1pPr>
          </a:lstStyle>
          <a:p>
            <a:r>
              <a:rPr lang="en-US" dirty="0"/>
              <a:t>In the Salon of Madame </a:t>
            </a:r>
            <a:r>
              <a:rPr lang="en-US" dirty="0" err="1"/>
              <a:t>Geoffrin</a:t>
            </a:r>
            <a:r>
              <a:rPr lang="en-US" dirty="0"/>
              <a:t> in 1755, </a:t>
            </a:r>
            <a:r>
              <a:rPr lang="en-US" i="0" dirty="0"/>
              <a:t>by </a:t>
            </a:r>
            <a:r>
              <a:rPr lang="en-US" i="0" dirty="0" err="1"/>
              <a:t>Anicet</a:t>
            </a:r>
            <a:r>
              <a:rPr lang="en-US" i="0" dirty="0"/>
              <a:t>-Charles-Gabriel </a:t>
            </a:r>
            <a:r>
              <a:rPr lang="en-US" i="0" dirty="0" err="1"/>
              <a:t>Lemonnier</a:t>
            </a:r>
            <a:r>
              <a:rPr lang="en-US" i="0" dirty="0"/>
              <a:t>, 1812</a:t>
            </a:r>
            <a:r>
              <a:rPr lang="en-US" dirty="0"/>
              <a:t>.</a:t>
            </a:r>
          </a:p>
        </p:txBody>
      </p:sp>
    </p:spTree>
    <p:extLst>
      <p:ext uri="{BB962C8B-B14F-4D97-AF65-F5344CB8AC3E}">
        <p14:creationId xmlns:p14="http://schemas.microsoft.com/office/powerpoint/2010/main" val="111391970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dirty="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dirty="0">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dirty="0">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5333424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dirty="0"/>
              <a:t>*Class Discussion Time</a:t>
            </a:r>
          </a:p>
        </p:txBody>
      </p:sp>
      <p:sp>
        <p:nvSpPr>
          <p:cNvPr id="4" name="Content Placeholder 3"/>
          <p:cNvSpPr>
            <a:spLocks noGrp="1"/>
          </p:cNvSpPr>
          <p:nvPr>
            <p:ph idx="1"/>
          </p:nvPr>
        </p:nvSpPr>
        <p:spPr>
          <a:xfrm>
            <a:off x="31630" y="685800"/>
            <a:ext cx="8991600" cy="6172200"/>
          </a:xfrm>
        </p:spPr>
        <p:txBody>
          <a:bodyPr>
            <a:normAutofit fontScale="85000" lnSpcReduction="10000"/>
          </a:bodyPr>
          <a:lstStyle/>
          <a:p>
            <a:r>
              <a:rPr lang="en-US" dirty="0"/>
              <a:t>In your view, are denominations (i.e. the divisions within the modern church) a blessing, a curse, or a necessary evil? Explain.</a:t>
            </a:r>
          </a:p>
          <a:p>
            <a:r>
              <a:rPr lang="en-US" dirty="0"/>
              <a:t>I pointed out that the  expression (often attributed to Voltaire) – “</a:t>
            </a:r>
            <a:r>
              <a:rPr lang="en-US" i="1" dirty="0">
                <a:latin typeface="Cambria" panose="02040503050406030204" pitchFamily="18" charset="0"/>
                <a:ea typeface="Cambria" panose="02040503050406030204" pitchFamily="18" charset="0"/>
              </a:rPr>
              <a:t>I disapprove of what you say, but I will defend to the death your right to say it</a:t>
            </a:r>
            <a:r>
              <a:rPr lang="en-US" dirty="0"/>
              <a:t>.” is the kind of thing Martin Luther or Ignatius Loyola would never say, because neither of them believed it. Do </a:t>
            </a:r>
            <a:r>
              <a:rPr lang="en-US" b="1" i="1" dirty="0"/>
              <a:t>you </a:t>
            </a:r>
            <a:r>
              <a:rPr lang="en-US" dirty="0"/>
              <a:t>believe it? Why </a:t>
            </a:r>
            <a:r>
              <a:rPr lang="en-US"/>
              <a:t>or why not?</a:t>
            </a:r>
            <a:endParaRPr lang="en-US" dirty="0"/>
          </a:p>
          <a:p>
            <a:r>
              <a:rPr lang="en-US" dirty="0"/>
              <a:t>During the Middle Ages and the Reformation reason served faith, the mind obeyed authority and Man’s basic concern in this life was his preparation for the next.</a:t>
            </a:r>
          </a:p>
          <a:p>
            <a:r>
              <a:rPr lang="en-US" dirty="0"/>
              <a:t>Most people in our day have rejected that idea. In place of faith they set reason. Man’s primary concern in our day is not the </a:t>
            </a:r>
            <a:r>
              <a:rPr lang="en-US" b="1" i="1" dirty="0"/>
              <a:t>next</a:t>
            </a:r>
            <a:r>
              <a:rPr lang="en-US" dirty="0"/>
              <a:t> life, but happiness and fulfillment in </a:t>
            </a:r>
            <a:r>
              <a:rPr lang="en-US" b="1" i="1" dirty="0"/>
              <a:t>this</a:t>
            </a:r>
            <a:r>
              <a:rPr lang="en-US" dirty="0"/>
              <a:t> world.</a:t>
            </a:r>
          </a:p>
          <a:p>
            <a:r>
              <a:rPr lang="en-US" dirty="0"/>
              <a:t>Should our goal today be to have things go back to the way they were? Is that even possible? If not, what </a:t>
            </a:r>
            <a:r>
              <a:rPr lang="en-US" b="1" i="1" dirty="0"/>
              <a:t>should</a:t>
            </a:r>
            <a:r>
              <a:rPr lang="en-US" dirty="0"/>
              <a:t> we be trying to do?</a:t>
            </a:r>
          </a:p>
          <a:p>
            <a:r>
              <a:rPr lang="en-US" dirty="0"/>
              <a:t>Do </a:t>
            </a:r>
            <a:r>
              <a:rPr lang="en-US" b="1" i="1" dirty="0"/>
              <a:t>you</a:t>
            </a:r>
            <a:r>
              <a:rPr lang="en-US" dirty="0"/>
              <a:t> have a topic or question that </a:t>
            </a:r>
            <a:r>
              <a:rPr lang="en-US" b="1" i="1" dirty="0"/>
              <a:t>you</a:t>
            </a:r>
            <a:r>
              <a:rPr lang="en-US" dirty="0"/>
              <a:t> would like to see us to discuss?</a:t>
            </a:r>
          </a:p>
          <a:p>
            <a:endParaRPr lang="en-US" dirty="0"/>
          </a:p>
          <a:p>
            <a:pPr lvl="0"/>
            <a:endParaRPr lang="en-US" dirty="0"/>
          </a:p>
        </p:txBody>
      </p:sp>
    </p:spTree>
    <p:extLst>
      <p:ext uri="{BB962C8B-B14F-4D97-AF65-F5344CB8AC3E}">
        <p14:creationId xmlns:p14="http://schemas.microsoft.com/office/powerpoint/2010/main" val="19997451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anim calcmode="lin" valueType="num">
                                      <p:cBhvr>
                                        <p:cTn id="35"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20000"/>
          </a:bodyPr>
          <a:lstStyle/>
          <a:p>
            <a:r>
              <a:rPr lang="en-US" dirty="0"/>
              <a:t>For decades critics have called denominations “a scandal,” “a blight,” “factionalism,” and “a caste system,” but denominations remain the institutional hallmark of modern Christianity.</a:t>
            </a:r>
          </a:p>
          <a:p>
            <a:r>
              <a:rPr lang="en-US" dirty="0"/>
              <a:t>Criticism is understandable. Any Christian reading his New Testament senses the difference between the faith of the apostles and the Christianity of our day. </a:t>
            </a:r>
          </a:p>
          <a:p>
            <a:r>
              <a:rPr lang="en-US" dirty="0"/>
              <a:t>The apostle Paul, for example, speaks of the church as the temple of God, unified in devotion to the Lord Jesus Christ, but we find in our time only a menagerie of cults, sects, denominations, and isms. </a:t>
            </a:r>
          </a:p>
          <a:p>
            <a:r>
              <a:rPr lang="en-US" dirty="0"/>
              <a:t>We sense deeply that this divided state of Christianity ought not be, but it is.</a:t>
            </a:r>
          </a:p>
          <a:p>
            <a:r>
              <a:rPr lang="en-US" dirty="0"/>
              <a:t>Why? How did denominations come to be the primary expression of Christianity in modern times?</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141888323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fontScale="92500" lnSpcReduction="10000"/>
          </a:bodyPr>
          <a:lstStyle/>
          <a:p>
            <a:r>
              <a:rPr lang="en-US" dirty="0"/>
              <a:t>The simple fact is Christians are divided today, in part at least, because they have the </a:t>
            </a:r>
            <a:r>
              <a:rPr lang="en-US" b="1" i="1" dirty="0"/>
              <a:t>freedom</a:t>
            </a:r>
            <a:r>
              <a:rPr lang="en-US" dirty="0"/>
              <a:t> to differ. </a:t>
            </a:r>
          </a:p>
          <a:p>
            <a:r>
              <a:rPr lang="en-US" dirty="0"/>
              <a:t>In earlier centuries they did </a:t>
            </a:r>
            <a:r>
              <a:rPr lang="en-US" b="1" i="1" dirty="0"/>
              <a:t>not</a:t>
            </a:r>
            <a:r>
              <a:rPr lang="en-US" dirty="0"/>
              <a:t>. </a:t>
            </a:r>
          </a:p>
          <a:p>
            <a:r>
              <a:rPr lang="en-US" dirty="0"/>
              <a:t>We may curse denominations or try to ignore them, but they are not going to disappear soon because the cost of their removal is greater than most of us want to pay. </a:t>
            </a:r>
          </a:p>
          <a:p>
            <a:r>
              <a:rPr lang="en-US" dirty="0"/>
              <a:t>We are shocked by this fruit of modern Christianity, but few of us want to lay the ax at its root.</a:t>
            </a:r>
          </a:p>
          <a:p>
            <a:r>
              <a:rPr lang="en-US" dirty="0"/>
              <a:t>The Age of the Reformation did not suddenly end and the Age of Reason and Revivals appear overnight as historians’ dates might suggest.</a:t>
            </a:r>
          </a:p>
          <a:p>
            <a:r>
              <a:rPr lang="en-US" dirty="0"/>
              <a:t>But times do change, and one marked difference between the sixteenth century and the seventeenth was the acceptance of religious differences.</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280298325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8">
                                            <p:txEl>
                                              <p:pRg st="5" end="5"/>
                                            </p:txEl>
                                          </p:spTgt>
                                        </p:tgtEl>
                                        <p:attrNameLst>
                                          <p:attrName>style.visibility</p:attrName>
                                        </p:attrNameLst>
                                      </p:cBhvr>
                                      <p:to>
                                        <p:strVal val="visible"/>
                                      </p:to>
                                    </p:set>
                                    <p:anim calcmode="lin" valueType="num">
                                      <p:cBhvr>
                                        <p:cTn id="35" dur="500" fill="hold"/>
                                        <p:tgtEl>
                                          <p:spTgt spid="8">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lnSpcReduction="10000"/>
          </a:bodyPr>
          <a:lstStyle/>
          <a:p>
            <a:r>
              <a:rPr lang="en-US" dirty="0"/>
              <a:t>We often hear the well-known quote: “</a:t>
            </a:r>
            <a:r>
              <a:rPr lang="en-US" i="1" dirty="0">
                <a:latin typeface="Cambria" panose="02040503050406030204" pitchFamily="18" charset="0"/>
                <a:ea typeface="Cambria" panose="02040503050406030204" pitchFamily="18" charset="0"/>
              </a:rPr>
              <a:t>I disapprove of what you say, but I will defend to the death your right to say it</a:t>
            </a:r>
            <a:r>
              <a:rPr lang="en-US" dirty="0"/>
              <a:t>.” </a:t>
            </a:r>
          </a:p>
          <a:p>
            <a:r>
              <a:rPr lang="en-US" dirty="0"/>
              <a:t>And most Christians today, even if they cannot identify its source, accept the sentiment of that oft-quoted manifesto. </a:t>
            </a:r>
          </a:p>
          <a:p>
            <a:r>
              <a:rPr lang="en-US" dirty="0"/>
              <a:t>They accept it not because it is Christian but because it is modern.</a:t>
            </a:r>
          </a:p>
          <a:p>
            <a:r>
              <a:rPr lang="en-US" dirty="0"/>
              <a:t>The statement has often been attributed to Voltaire (1694–1778), the proud, self-sufficient humanist of the Age of Reason. </a:t>
            </a:r>
          </a:p>
          <a:p>
            <a:r>
              <a:rPr lang="en-US" dirty="0"/>
              <a:t>It is the kind of thing Martin Luther or Ignatius Loyola would never say, because neither of them believed it. </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14045231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In the light of the Reformation, dissent was neither a Christian virtue nor a human right. </a:t>
            </a:r>
          </a:p>
          <a:p>
            <a:r>
              <a:rPr lang="en-US" dirty="0"/>
              <a:t>The Reformers were as eager as Catholics to suppress nonconformity.</a:t>
            </a:r>
          </a:p>
          <a:p>
            <a:r>
              <a:rPr lang="en-US" dirty="0"/>
              <a:t>That was because both camps believed that Christian truth held societies together. </a:t>
            </a:r>
          </a:p>
          <a:p>
            <a:r>
              <a:rPr lang="en-US" dirty="0"/>
              <a:t>It was an instrument of power. And only one side in a religious conflict had the truth. </a:t>
            </a:r>
          </a:p>
          <a:p>
            <a:r>
              <a:rPr lang="en-US" dirty="0"/>
              <a:t>The idea that God’s Word could be found on both sides of a battle line was a revolutionary concept that only gained a hearing after both sides fell from exhaustion.</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169345823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The religious diversity of the American colonies, though largely within the Puritan tradition, called for a new understanding of the church. We may call it the denominational theory of the church. </a:t>
            </a:r>
          </a:p>
          <a:p>
            <a:r>
              <a:rPr lang="en-US" dirty="0"/>
              <a:t>The use of the word denomination to describe a religious group came into vogue about 1740 during the early years of the Evangelical Revival led by John Wesley and George Whitefield. </a:t>
            </a:r>
          </a:p>
          <a:p>
            <a:r>
              <a:rPr lang="en-US" dirty="0"/>
              <a:t>But the theory itself was hammered out a century before by a group of radical Puritan leaders in England and America.</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45425587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Denominationalism, as originally designed, is the opposite of sectarianism. </a:t>
            </a:r>
          </a:p>
          <a:p>
            <a:r>
              <a:rPr lang="en-US" dirty="0"/>
              <a:t>A sect claims the authority of Christ for itself alone. It believes that it is the true body of Christ; all truth belongs to it and to no other religious group. </a:t>
            </a:r>
          </a:p>
          <a:p>
            <a:r>
              <a:rPr lang="en-US" dirty="0"/>
              <a:t>So by definition a sect is </a:t>
            </a:r>
            <a:r>
              <a:rPr lang="en-US" b="1" i="1" dirty="0"/>
              <a:t>exclusive</a:t>
            </a:r>
            <a:r>
              <a:rPr lang="en-US" dirty="0"/>
              <a:t>.</a:t>
            </a:r>
          </a:p>
          <a:p>
            <a:r>
              <a:rPr lang="en-US" dirty="0"/>
              <a:t>The word denomination by contrast was an </a:t>
            </a:r>
            <a:r>
              <a:rPr lang="en-US" b="1" i="1" dirty="0"/>
              <a:t>inclusive</a:t>
            </a:r>
            <a:r>
              <a:rPr lang="en-US" dirty="0"/>
              <a:t> term. </a:t>
            </a:r>
          </a:p>
          <a:p>
            <a:r>
              <a:rPr lang="en-US" dirty="0"/>
              <a:t>It implied that the Christian group called or denominated by a particular name was but one member of a larger group, the church, to which all denominations belong.</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9618193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8">
                                            <p:txEl>
                                              <p:pRg st="4" end="4"/>
                                            </p:txEl>
                                          </p:spTgt>
                                        </p:tgtEl>
                                        <p:attrNameLst>
                                          <p:attrName>style.visibility</p:attrName>
                                        </p:attrNameLst>
                                      </p:cBhvr>
                                      <p:to>
                                        <p:strVal val="visible"/>
                                      </p:to>
                                    </p:set>
                                    <p:anim calcmode="lin" valueType="num">
                                      <p:cBhvr>
                                        <p:cTn id="28" dur="500" fill="hold"/>
                                        <p:tgtEl>
                                          <p:spTgt spid="8">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8">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732408"/>
          </a:xfrm>
        </p:spPr>
        <p:txBody>
          <a:bodyPr>
            <a:noAutofit/>
          </a:bodyPr>
          <a:lstStyle/>
          <a:p>
            <a:pPr fontAlgn="base"/>
            <a:r>
              <a:rPr lang="en-US" b="1" dirty="0"/>
              <a:t>The Birth of Christian Denominations</a:t>
            </a:r>
            <a:endParaRPr lang="en-US" sz="3200" i="1" dirty="0">
              <a:latin typeface="+mn-lt"/>
            </a:endParaRPr>
          </a:p>
        </p:txBody>
      </p:sp>
      <p:sp>
        <p:nvSpPr>
          <p:cNvPr id="8" name="Content Placeholder 7"/>
          <p:cNvSpPr>
            <a:spLocks noGrp="1"/>
          </p:cNvSpPr>
          <p:nvPr>
            <p:ph idx="1"/>
          </p:nvPr>
        </p:nvSpPr>
        <p:spPr>
          <a:xfrm>
            <a:off x="457200" y="838200"/>
            <a:ext cx="8229600" cy="5681245"/>
          </a:xfrm>
        </p:spPr>
        <p:txBody>
          <a:bodyPr>
            <a:normAutofit/>
          </a:bodyPr>
          <a:lstStyle/>
          <a:p>
            <a:r>
              <a:rPr lang="en-US" dirty="0"/>
              <a:t>The denominational theory of the church, then, insists that the true church cannot be identified with any single ecclesiastical structure. </a:t>
            </a:r>
          </a:p>
          <a:p>
            <a:r>
              <a:rPr lang="en-US" dirty="0"/>
              <a:t>No denomination claims to represent the whole church of Christ. </a:t>
            </a:r>
          </a:p>
          <a:p>
            <a:r>
              <a:rPr lang="en-US" dirty="0"/>
              <a:t>Each simply constitutes a different form, in worship and organization, of the larger life of the church.</a:t>
            </a:r>
          </a:p>
          <a:p>
            <a:r>
              <a:rPr lang="en-US" dirty="0"/>
              <a:t>The Reformers had planted the seeds of the denominational theory of the church when they insisted that the true church can never be identified in any exclusive sense with a particular institution. </a:t>
            </a:r>
          </a:p>
        </p:txBody>
      </p:sp>
      <p:sp>
        <p:nvSpPr>
          <p:cNvPr id="5" name="TextBox 4"/>
          <p:cNvSpPr txBox="1"/>
          <p:nvPr/>
        </p:nvSpPr>
        <p:spPr>
          <a:xfrm>
            <a:off x="457200" y="6550223"/>
            <a:ext cx="8701268"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libri"/>
                <a:ea typeface="+mn-ea"/>
                <a:cs typeface="+mn-cs"/>
              </a:rPr>
              <a:t>Shelley, Dr. Bruce L.. Church History in Plain Language: Fourth Edition</a:t>
            </a:r>
          </a:p>
        </p:txBody>
      </p:sp>
    </p:spTree>
    <p:extLst>
      <p:ext uri="{BB962C8B-B14F-4D97-AF65-F5344CB8AC3E}">
        <p14:creationId xmlns:p14="http://schemas.microsoft.com/office/powerpoint/2010/main" val="12268740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
                                            <p:txEl>
                                              <p:pRg st="2" end="2"/>
                                            </p:txEl>
                                          </p:spTgt>
                                        </p:tgtEl>
                                        <p:attrNameLst>
                                          <p:attrName>style.visibility</p:attrName>
                                        </p:attrNameLst>
                                      </p:cBhvr>
                                      <p:to>
                                        <p:strVal val="visible"/>
                                      </p:to>
                                    </p:set>
                                    <p:anim calcmode="lin" valueType="num">
                                      <p:cBhvr>
                                        <p:cTn id="14" dur="500" fill="hold"/>
                                        <p:tgtEl>
                                          <p:spTgt spid="8">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8">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8">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
                                            <p:txEl>
                                              <p:pRg st="3" end="3"/>
                                            </p:txEl>
                                          </p:spTgt>
                                        </p:tgtEl>
                                        <p:attrNameLst>
                                          <p:attrName>style.visibility</p:attrName>
                                        </p:attrNameLst>
                                      </p:cBhvr>
                                      <p:to>
                                        <p:strVal val="visible"/>
                                      </p:to>
                                    </p:set>
                                    <p:anim calcmode="lin" valueType="num">
                                      <p:cBhvr>
                                        <p:cTn id="21" dur="500" fill="hold"/>
                                        <p:tgtEl>
                                          <p:spTgt spid="8">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8">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4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otalTime>331587</TotalTime>
  <Words>2607</Words>
  <Application>Microsoft Office PowerPoint</Application>
  <PresentationFormat>On-screen Show (4:3)</PresentationFormat>
  <Paragraphs>125</Paragraphs>
  <Slides>23</Slides>
  <Notes>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23</vt:i4>
      </vt:variant>
    </vt:vector>
  </HeadingPairs>
  <TitlesOfParts>
    <vt:vector size="28" baseType="lpstr">
      <vt:lpstr>Arial</vt:lpstr>
      <vt:lpstr>Calibri</vt:lpstr>
      <vt:lpstr>Cambria</vt:lpstr>
      <vt:lpstr>Office Theme</vt:lpstr>
      <vt:lpstr>140_Office Theme</vt:lpstr>
      <vt:lpstr>PowerPoint Presentation</vt:lpstr>
      <vt:lpstr>The Birth of Christian Denominations</vt:lpstr>
      <vt:lpstr>The Birth of Christian Denominations</vt:lpstr>
      <vt:lpstr>The Birth of Christian Denominations</vt:lpstr>
      <vt:lpstr>The Birth of Christian Denominations</vt:lpstr>
      <vt:lpstr>The Birth of Christian Denominations</vt:lpstr>
      <vt:lpstr>The Birth of Christian Denominations</vt:lpstr>
      <vt:lpstr>The Birth of Christian Denominations</vt:lpstr>
      <vt:lpstr>The Birth of Christian Denominations</vt:lpstr>
      <vt:lpstr>The Birth of Christian Denominations</vt:lpstr>
      <vt:lpstr>The Birth of Christian Denominations</vt:lpstr>
      <vt:lpstr>The Birth of Christian Denominations</vt:lpstr>
      <vt:lpstr>The Birth of Christian Denominations</vt:lpstr>
      <vt:lpstr>The Birth of Christian Denominations</vt:lpstr>
      <vt:lpstr>The Birth of Christian Denominations</vt:lpstr>
      <vt:lpstr>The Age of Reason</vt:lpstr>
      <vt:lpstr>The Age of Reason</vt:lpstr>
      <vt:lpstr>The Age of Reason</vt:lpstr>
      <vt:lpstr>The Age of Reason</vt:lpstr>
      <vt:lpstr>The Age of Reason</vt:lpstr>
      <vt:lpstr>The Enlightenment</vt:lpstr>
      <vt:lpstr>Class Discussion Time</vt:lpstr>
      <vt:lpstr>*Class Discussion Time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5675</cp:revision>
  <cp:lastPrinted>2021-03-14T13:49:59Z</cp:lastPrinted>
  <dcterms:created xsi:type="dcterms:W3CDTF">2018-06-08T00:19:32Z</dcterms:created>
  <dcterms:modified xsi:type="dcterms:W3CDTF">2021-03-15T00:24:10Z</dcterms:modified>
</cp:coreProperties>
</file>