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notesSlides/notesSlide2.xml" ContentType="application/vnd.openxmlformats-officedocument.presentationml.notesSl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notesSlides/notesSlide3.xml" ContentType="application/vnd.openxmlformats-officedocument.presentationml.notesSlide+xml"/>
  <Override PartName="/ppt/theme/themeOverride20.xml" ContentType="application/vnd.openxmlformats-officedocument.themeOverride+xml"/>
  <Override PartName="/ppt/theme/themeOverride21.xml" ContentType="application/vnd.openxmlformats-officedocument.themeOverride+xml"/>
  <Override PartName="/ppt/notesSlides/notesSlide4.xml" ContentType="application/vnd.openxmlformats-officedocument.presentationml.notesSlide+xml"/>
  <Override PartName="/ppt/theme/themeOverride22.xml" ContentType="application/vnd.openxmlformats-officedocument.themeOverride+xml"/>
  <Override PartName="/ppt/theme/themeOverride2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27"/>
  </p:notesMasterIdLst>
  <p:handoutMasterIdLst>
    <p:handoutMasterId r:id="rId28"/>
  </p:handoutMasterIdLst>
  <p:sldIdLst>
    <p:sldId id="3226" r:id="rId3"/>
    <p:sldId id="3227" r:id="rId4"/>
    <p:sldId id="3254" r:id="rId5"/>
    <p:sldId id="3255" r:id="rId6"/>
    <p:sldId id="3233" r:id="rId7"/>
    <p:sldId id="3236" r:id="rId8"/>
    <p:sldId id="3237" r:id="rId9"/>
    <p:sldId id="3239" r:id="rId10"/>
    <p:sldId id="3238" r:id="rId11"/>
    <p:sldId id="3241" r:id="rId12"/>
    <p:sldId id="3242" r:id="rId13"/>
    <p:sldId id="3243" r:id="rId14"/>
    <p:sldId id="3240" r:id="rId15"/>
    <p:sldId id="3244" r:id="rId16"/>
    <p:sldId id="3246" r:id="rId17"/>
    <p:sldId id="3248" r:id="rId18"/>
    <p:sldId id="3249" r:id="rId19"/>
    <p:sldId id="3251" r:id="rId20"/>
    <p:sldId id="3252" r:id="rId21"/>
    <p:sldId id="3256" r:id="rId22"/>
    <p:sldId id="3228" r:id="rId23"/>
    <p:sldId id="3253" r:id="rId24"/>
    <p:sldId id="3229" r:id="rId25"/>
    <p:sldId id="3230" r:id="rId2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336600"/>
    <a:srgbClr val="5731F9"/>
    <a:srgbClr val="344BF6"/>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88" autoAdjust="0"/>
    <p:restoredTop sz="94660"/>
  </p:normalViewPr>
  <p:slideViewPr>
    <p:cSldViewPr>
      <p:cViewPr varScale="1">
        <p:scale>
          <a:sx n="162" d="100"/>
          <a:sy n="162" d="100"/>
        </p:scale>
        <p:origin x="1616" y="88"/>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3/21/2021</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3/21/2021</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7932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7997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69617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8882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3/21/2021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3/21/2021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s://www.wikiwand.com/en/Age_of_Enlightenment"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7.xml"/><Relationship Id="rId1" Type="http://schemas.openxmlformats.org/officeDocument/2006/relationships/themeOverride" Target="../theme/themeOverride19.xml"/><Relationship Id="rId5" Type="http://schemas.openxmlformats.org/officeDocument/2006/relationships/hyperlink" Target="https://www.wikiwand.com/en/Joseph_Butler" TargetMode="External"/><Relationship Id="rId4" Type="http://schemas.openxmlformats.org/officeDocument/2006/relationships/image" Target="../media/image4.jpg"/></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13.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7.xml"/><Relationship Id="rId1" Type="http://schemas.openxmlformats.org/officeDocument/2006/relationships/themeOverride" Target="../theme/themeOverride21.xml"/><Relationship Id="rId5" Type="http://schemas.openxmlformats.org/officeDocument/2006/relationships/hyperlink" Target="https://www.wikiwand.com/en/Joseph_Butler" TargetMode="External"/><Relationship Id="rId4" Type="http://schemas.openxmlformats.org/officeDocument/2006/relationships/image" Target="../media/image5.jpg"/></Relationships>
</file>

<file path=ppt/slides/_rels/slide2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6.xml"/><Relationship Id="rId1" Type="http://schemas.openxmlformats.org/officeDocument/2006/relationships/themeOverride" Target="../theme/themeOverride22.xml"/><Relationship Id="rId4" Type="http://schemas.openxmlformats.org/officeDocument/2006/relationships/hyperlink" Target="https://www.weareteachers.com/moving-beyond-classroom-discussions/"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 Id="rId4" Type="http://schemas.openxmlformats.org/officeDocument/2006/relationships/hyperlink" Target="https://www.britannica.com/event/Enlightenment-European-history"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 Id="rId4" Type="http://schemas.openxmlformats.org/officeDocument/2006/relationships/hyperlink" Target="https://www.history.com/topics/british-history/enlightenment#section_1"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hemeOverride" Target="../theme/themeOverride6.xml"/><Relationship Id="rId5" Type="http://schemas.openxmlformats.org/officeDocument/2006/relationships/hyperlink" Target="https://www.freepik.com/free-vector/planets-solar-system-infographic_11405689.htm" TargetMode="Externa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84183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People began to think that if the universe is a smooth-running machine with all its parts coordinated by one grand design, then all man has to do is think clearly in order to find life’s meaning and true happiness. </a:t>
            </a:r>
          </a:p>
          <a:p>
            <a:r>
              <a:rPr lang="en-US" dirty="0"/>
              <a:t>This fundamental idea, that man has the ability to find the truth by the use of his senses and reason is what gave rise to the label </a:t>
            </a:r>
            <a:r>
              <a:rPr lang="en-US" i="1" dirty="0"/>
              <a:t>Age of Reason</a:t>
            </a:r>
            <a:r>
              <a:rPr lang="en-US" dirty="0"/>
              <a:t>.</a:t>
            </a:r>
          </a:p>
          <a:p>
            <a:r>
              <a:rPr lang="en-US" dirty="0"/>
              <a:t>Christianity could scarcely escape the fallout from this intellectual revolution. For 1,200 years Augustine’s ideas had ruled Christendom. Man was an enslaved sinner who needed, above all else, the supernatural grace of God. </a:t>
            </a:r>
          </a:p>
          <a:p>
            <a:r>
              <a:rPr lang="en-US" dirty="0"/>
              <a:t>To insure the availability of this grace through the Christian church, God had ordained the powers of the state to protect truth and punish error.</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0193640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But now intellectuals were arguing something else: Man is no sinner. He is a </a:t>
            </a:r>
            <a:r>
              <a:rPr lang="en-US" b="1" i="1" dirty="0"/>
              <a:t>reasonable</a:t>
            </a:r>
            <a:r>
              <a:rPr lang="en-US" dirty="0"/>
              <a:t> creature. </a:t>
            </a:r>
          </a:p>
          <a:p>
            <a:r>
              <a:rPr lang="en-US" dirty="0"/>
              <a:t>Now man seemed to need </a:t>
            </a:r>
            <a:r>
              <a:rPr lang="en-US" b="1" i="1" dirty="0"/>
              <a:t>common sense </a:t>
            </a:r>
            <a:r>
              <a:rPr lang="en-US" dirty="0"/>
              <a:t>more than </a:t>
            </a:r>
            <a:r>
              <a:rPr lang="en-US" b="1" i="1" dirty="0"/>
              <a:t>God’s grace</a:t>
            </a:r>
            <a:r>
              <a:rPr lang="en-US" dirty="0"/>
              <a:t>.</a:t>
            </a:r>
          </a:p>
          <a:p>
            <a:r>
              <a:rPr lang="en-US" dirty="0"/>
              <a:t>At first, during the closing years of the seventeenth century, some believers, especially in England, tried to </a:t>
            </a:r>
            <a:r>
              <a:rPr lang="en-US" b="1" i="1" dirty="0"/>
              <a:t>harmonize</a:t>
            </a:r>
            <a:r>
              <a:rPr lang="en-US" dirty="0"/>
              <a:t> reason and faith. </a:t>
            </a:r>
          </a:p>
          <a:p>
            <a:r>
              <a:rPr lang="en-US" dirty="0"/>
              <a:t>They argued that Christianity is totally reasonable but some truths come by reason and some by revelation: </a:t>
            </a:r>
          </a:p>
          <a:p>
            <a:pPr lvl="1"/>
            <a:r>
              <a:rPr lang="en-US" dirty="0"/>
              <a:t>Some things, like the existence of God, come by </a:t>
            </a:r>
            <a:r>
              <a:rPr lang="en-US" b="1" i="1" dirty="0"/>
              <a:t>observing the heavens</a:t>
            </a:r>
            <a:r>
              <a:rPr lang="en-US" dirty="0"/>
              <a:t>.</a:t>
            </a:r>
          </a:p>
          <a:p>
            <a:pPr lvl="1"/>
            <a:r>
              <a:rPr lang="en-US" dirty="0"/>
              <a:t>While other things, like the resurrection of Christ, come by the </a:t>
            </a:r>
            <a:r>
              <a:rPr lang="en-US" b="1" i="1" dirty="0"/>
              <a:t>witness of Scripture</a:t>
            </a:r>
            <a:r>
              <a:rPr lang="en-US" dirty="0"/>
              <a:t>.</a:t>
            </a:r>
          </a:p>
          <a:p>
            <a:endParaRPr lang="en-US" dirty="0"/>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8514896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a:bodyPr>
          <a:lstStyle/>
          <a:p>
            <a:r>
              <a:rPr lang="en-US" dirty="0"/>
              <a:t>The best representative of this </a:t>
            </a:r>
            <a:r>
              <a:rPr lang="en-US" b="1" i="1" dirty="0"/>
              <a:t>first </a:t>
            </a:r>
            <a:r>
              <a:rPr lang="en-US" dirty="0"/>
              <a:t>generation of Enlightenment thinkers is John Locke (1632–1704). </a:t>
            </a:r>
          </a:p>
          <a:p>
            <a:r>
              <a:rPr lang="en-US" dirty="0"/>
              <a:t>The highly influential philosopher never minimized the importance of belief. In his </a:t>
            </a:r>
            <a:r>
              <a:rPr lang="en-US" i="1" dirty="0"/>
              <a:t>Essay Concerning Human Understanding</a:t>
            </a:r>
            <a:r>
              <a:rPr lang="en-US" dirty="0"/>
              <a:t>, he not only shows how reason functions; he indicates that the existence of God is “the most obvious truth that reason discovers.” </a:t>
            </a:r>
          </a:p>
          <a:p>
            <a:r>
              <a:rPr lang="en-US" dirty="0"/>
              <a:t>Closer examination, however, shows that the God Locke had in mind has little in common with the God of the Exodus or of Jesus’ resurrection. </a:t>
            </a:r>
          </a:p>
          <a:p>
            <a:r>
              <a:rPr lang="en-US" dirty="0"/>
              <a:t>Attempts to rationally justify Christianity sadly often led to a revising of Christianity to what seemed rational at the time. </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4313010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A profound ancient Christian wisdom was forgotten. </a:t>
            </a:r>
          </a:p>
          <a:p>
            <a:r>
              <a:rPr lang="en-US" dirty="0"/>
              <a:t>Christians do not arrive at Christian conviction as the conclusion of a long argument; they believe because they received revelation from the first eye witnesses. </a:t>
            </a:r>
          </a:p>
          <a:p>
            <a:r>
              <a:rPr lang="en-US" dirty="0"/>
              <a:t>This witness is then powerfully vindicated by the ongoing power of God. </a:t>
            </a:r>
          </a:p>
          <a:p>
            <a:r>
              <a:rPr lang="en-US" dirty="0"/>
              <a:t>The New Testament is a book of powerfully vindicated testimony of God’s action, </a:t>
            </a:r>
            <a:r>
              <a:rPr lang="en-US" b="1" i="1" dirty="0"/>
              <a:t>not</a:t>
            </a:r>
            <a:r>
              <a:rPr lang="en-US" dirty="0"/>
              <a:t> a book of deductive logic. </a:t>
            </a:r>
          </a:p>
          <a:p>
            <a:r>
              <a:rPr lang="en-US" dirty="0"/>
              <a:t>Reason may </a:t>
            </a:r>
            <a:r>
              <a:rPr lang="en-US" b="1" i="1" dirty="0"/>
              <a:t>serve</a:t>
            </a:r>
            <a:r>
              <a:rPr lang="en-US" dirty="0"/>
              <a:t> revelation, but it can </a:t>
            </a:r>
            <a:r>
              <a:rPr lang="en-US" b="1" i="1" dirty="0"/>
              <a:t>never replace</a:t>
            </a:r>
            <a:r>
              <a:rPr lang="en-US" dirty="0"/>
              <a:t> revelation.</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5276336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At the beginning of the eighteenth century, many in </a:t>
            </a:r>
            <a:r>
              <a:rPr lang="en-US" b="1" i="1" dirty="0"/>
              <a:t>next</a:t>
            </a:r>
            <a:r>
              <a:rPr lang="en-US" dirty="0"/>
              <a:t> generation of Enlightenment thinkers felt even </a:t>
            </a:r>
            <a:r>
              <a:rPr lang="en-US" b="1" i="1" dirty="0"/>
              <a:t>fewer</a:t>
            </a:r>
            <a:r>
              <a:rPr lang="en-US" dirty="0"/>
              <a:t> obligations to the Christian past, so instead of trying to </a:t>
            </a:r>
            <a:r>
              <a:rPr lang="en-US" b="1" i="1" dirty="0"/>
              <a:t>harmonize</a:t>
            </a:r>
            <a:r>
              <a:rPr lang="en-US" dirty="0"/>
              <a:t> nature and Scripture, they simply </a:t>
            </a:r>
            <a:r>
              <a:rPr lang="en-US" b="1" i="1" dirty="0"/>
              <a:t>set aside Scripture</a:t>
            </a:r>
            <a:r>
              <a:rPr lang="en-US" dirty="0"/>
              <a:t>. </a:t>
            </a:r>
          </a:p>
          <a:p>
            <a:r>
              <a:rPr lang="en-US" dirty="0"/>
              <a:t>Many intellectuals began to claim that the parts of the Bible that </a:t>
            </a:r>
            <a:r>
              <a:rPr lang="en-US" b="1" i="1" dirty="0"/>
              <a:t>agree</a:t>
            </a:r>
            <a:r>
              <a:rPr lang="en-US" dirty="0"/>
              <a:t> with reason are clearly </a:t>
            </a:r>
            <a:r>
              <a:rPr lang="en-US" b="1" i="1" dirty="0"/>
              <a:t>unnecessary</a:t>
            </a:r>
            <a:r>
              <a:rPr lang="en-US" dirty="0"/>
              <a:t>, while the parts of the Bible that </a:t>
            </a:r>
            <a:r>
              <a:rPr lang="en-US" b="1" i="1" dirty="0"/>
              <a:t>contradict</a:t>
            </a:r>
            <a:r>
              <a:rPr lang="en-US" dirty="0"/>
              <a:t> reason (miracles, for example) are simply </a:t>
            </a:r>
            <a:r>
              <a:rPr lang="en-US" b="1" i="1" dirty="0"/>
              <a:t>untrue</a:t>
            </a:r>
            <a:r>
              <a:rPr lang="en-US" dirty="0"/>
              <a:t>.</a:t>
            </a:r>
          </a:p>
          <a:p>
            <a:r>
              <a:rPr lang="en-US" dirty="0"/>
              <a:t>This more militant attitude toward the faith was especially evident in France.</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38960472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Curiously enough, atheism was not at all fashionable in this “polite society.” </a:t>
            </a:r>
          </a:p>
          <a:p>
            <a:r>
              <a:rPr lang="en-US" dirty="0"/>
              <a:t>Most of the prominent “infidels” who ridiculed Christianity during the eighteenth century believed in a supreme being but regarded it superstitious to hold that he interfered with the world-machine. </a:t>
            </a:r>
          </a:p>
          <a:p>
            <a:r>
              <a:rPr lang="en-US" dirty="0"/>
              <a:t>This belief came to be known as </a:t>
            </a:r>
            <a:r>
              <a:rPr lang="en-US" b="1" i="1" dirty="0"/>
              <a:t>deism</a:t>
            </a:r>
            <a:r>
              <a:rPr lang="en-US" dirty="0"/>
              <a:t>, a movement especially popular among English speakers. </a:t>
            </a:r>
          </a:p>
          <a:p>
            <a:r>
              <a:rPr lang="en-US" dirty="0"/>
              <a:t>Deism served as a halfway house on the road to atheism. One could keep the </a:t>
            </a:r>
            <a:r>
              <a:rPr lang="en-US" b="1" i="1" dirty="0"/>
              <a:t>idea</a:t>
            </a:r>
            <a:r>
              <a:rPr lang="en-US" dirty="0"/>
              <a:t> of God but </a:t>
            </a:r>
            <a:r>
              <a:rPr lang="en-US" b="1" i="1" dirty="0"/>
              <a:t>dismiss</a:t>
            </a:r>
            <a:r>
              <a:rPr lang="en-US" dirty="0"/>
              <a:t> the concept that God would engage or interfere with the world.</a:t>
            </a:r>
          </a:p>
          <a:p>
            <a:endParaRPr lang="en-US" dirty="0"/>
          </a:p>
          <a:p>
            <a:endParaRPr lang="en-US" dirty="0"/>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97525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The God of the deists has sometimes been called the watchmaker God: God created the world as a watchmaker makes a watch, and then wound it up and let it run. </a:t>
            </a:r>
          </a:p>
          <a:p>
            <a:r>
              <a:rPr lang="en-US" dirty="0"/>
              <a:t>And since God was a perfect watchmaker, there was no longer any need for him to interfere with the world. </a:t>
            </a:r>
          </a:p>
          <a:p>
            <a:r>
              <a:rPr lang="en-US" dirty="0"/>
              <a:t>Hence the deists rejected anything that seemed to be an interference of God with the world, such as miracles or special revelations recorded in the Bible.</a:t>
            </a:r>
          </a:p>
          <a:p>
            <a:r>
              <a:rPr lang="en-US" dirty="0"/>
              <a:t>The deists believed that their religion was the original religion of man. From it had come, by distortion, all other religions. </a:t>
            </a:r>
          </a:p>
          <a:p>
            <a:r>
              <a:rPr lang="en-US" dirty="0"/>
              <a:t>These distortions, they claimed, were the work of priests who concocted the theologies, myths, and doctrines of the various religions to enhance their own power.</a:t>
            </a:r>
          </a:p>
          <a:p>
            <a:endParaRPr lang="en-US" dirty="0"/>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3266676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The most influential propagandist for deism was Voltaire (1694–1778), who personified the skepticism of the French Enlightenment. </a:t>
            </a:r>
          </a:p>
          <a:p>
            <a:r>
              <a:rPr lang="en-US" dirty="0"/>
              <a:t>Above all others, Voltaire popularized Newton’s science, fought for personal liberty and freedom of the press, and spread the cult of reason. </a:t>
            </a:r>
          </a:p>
          <a:p>
            <a:r>
              <a:rPr lang="en-US" dirty="0"/>
              <a:t>He turned out a prodigious number of works: histories, plays, pamphlets, essays, and novels. </a:t>
            </a:r>
          </a:p>
          <a:p>
            <a:r>
              <a:rPr lang="en-US" dirty="0"/>
              <a:t>He was sickened by what he perceived as the intolerance of organized Christianity.</a:t>
            </a:r>
          </a:p>
          <a:p>
            <a:r>
              <a:rPr lang="en-US" dirty="0"/>
              <a:t>In his correspondence, estimated at ten thousand letters, he wittily spread the virtues of Enlightenment and scathingly attacked what he perceived to be the abuses of his day.</a:t>
            </a:r>
          </a:p>
          <a:p>
            <a:endParaRPr lang="en-US" dirty="0"/>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49440936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Unlike most previous critics of the church, the intellectuals of the 18th-century Enlightenment were not heretics or dissenters who attacked the church in the name of Christ. </a:t>
            </a:r>
          </a:p>
          <a:p>
            <a:r>
              <a:rPr lang="en-US" dirty="0"/>
              <a:t>These men launched their attack from </a:t>
            </a:r>
            <a:r>
              <a:rPr lang="en-US" b="1" i="1" dirty="0"/>
              <a:t>outside</a:t>
            </a:r>
            <a:r>
              <a:rPr lang="en-US" dirty="0"/>
              <a:t> the church. </a:t>
            </a:r>
          </a:p>
          <a:p>
            <a:r>
              <a:rPr lang="en-US" dirty="0"/>
              <a:t>And they aimed their missiles not at a single point of dogma but at the </a:t>
            </a:r>
            <a:r>
              <a:rPr lang="en-US" b="1" i="1" dirty="0"/>
              <a:t>foundation</a:t>
            </a:r>
            <a:r>
              <a:rPr lang="en-US" dirty="0"/>
              <a:t> of all Christian truth. </a:t>
            </a:r>
          </a:p>
          <a:p>
            <a:r>
              <a:rPr lang="en-US" dirty="0"/>
              <a:t>Their well-publicized purpose was to demolish the church.</a:t>
            </a:r>
          </a:p>
          <a:p>
            <a:r>
              <a:rPr lang="en-US" dirty="0"/>
              <a:t>Christianity, they insisted, was a pernicious plot designed to turn the earth over to the oppressive powers of a priestly caste. </a:t>
            </a:r>
          </a:p>
          <a:p>
            <a:r>
              <a:rPr lang="en-US" dirty="0"/>
              <a:t>Revealed religion, they claimed, was nothing less than a scheme to exploit the ignorant. </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51183442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41926"/>
            <a:ext cx="8229600" cy="5681245"/>
          </a:xfrm>
        </p:spPr>
        <p:txBody>
          <a:bodyPr>
            <a:normAutofit fontScale="92500" lnSpcReduction="20000"/>
          </a:bodyPr>
          <a:lstStyle/>
          <a:p>
            <a:r>
              <a:rPr lang="en-US" dirty="0"/>
              <a:t>Ironically, Christianity’s critics measured Christian behavior by their own human standards of good and evil. But where had these human standards come from?</a:t>
            </a:r>
          </a:p>
          <a:p>
            <a:r>
              <a:rPr lang="en-US" dirty="0"/>
              <a:t>These critics </a:t>
            </a:r>
            <a:r>
              <a:rPr lang="en-US" b="1" i="1" dirty="0"/>
              <a:t>ignored</a:t>
            </a:r>
            <a:r>
              <a:rPr lang="en-US" dirty="0"/>
              <a:t> the fact that standards of good and evil are actually the legacy of </a:t>
            </a:r>
            <a:r>
              <a:rPr lang="en-US" b="1" i="1" dirty="0"/>
              <a:t>Christian</a:t>
            </a:r>
            <a:r>
              <a:rPr lang="en-US" dirty="0"/>
              <a:t> teaching.</a:t>
            </a:r>
          </a:p>
          <a:p>
            <a:r>
              <a:rPr lang="en-US" dirty="0"/>
              <a:t>In the mind of these critics their only goal was </a:t>
            </a:r>
            <a:r>
              <a:rPr lang="en-US" b="1" i="1" dirty="0"/>
              <a:t>truth</a:t>
            </a:r>
            <a:r>
              <a:rPr lang="en-US" dirty="0"/>
              <a:t>. “</a:t>
            </a:r>
            <a:r>
              <a:rPr lang="en-US" i="1" dirty="0">
                <a:latin typeface="Cambria" panose="02040503050406030204" pitchFamily="18" charset="0"/>
                <a:ea typeface="Cambria" panose="02040503050406030204" pitchFamily="18" charset="0"/>
              </a:rPr>
              <a:t>We think that the greatest service to be done to men,” </a:t>
            </a:r>
            <a:r>
              <a:rPr lang="en-US" dirty="0"/>
              <a:t>said Diderot, </a:t>
            </a:r>
            <a:r>
              <a:rPr lang="en-US" i="1" dirty="0">
                <a:latin typeface="Cambria" panose="02040503050406030204" pitchFamily="18" charset="0"/>
                <a:ea typeface="Cambria" panose="02040503050406030204" pitchFamily="18" charset="0"/>
              </a:rPr>
              <a:t>“is to teach them to use their reason, only to hold for truth what they have </a:t>
            </a:r>
            <a:r>
              <a:rPr lang="en-US" b="1" i="1" dirty="0">
                <a:latin typeface="Cambria" panose="02040503050406030204" pitchFamily="18" charset="0"/>
                <a:ea typeface="Cambria" panose="02040503050406030204" pitchFamily="18" charset="0"/>
              </a:rPr>
              <a:t>verified</a:t>
            </a:r>
            <a:r>
              <a:rPr lang="en-US" i="1" dirty="0">
                <a:latin typeface="Cambria" panose="02040503050406030204" pitchFamily="18" charset="0"/>
                <a:ea typeface="Cambria" panose="02040503050406030204" pitchFamily="18" charset="0"/>
              </a:rPr>
              <a:t> and </a:t>
            </a:r>
            <a:r>
              <a:rPr lang="en-US" b="1" i="1" dirty="0">
                <a:latin typeface="Cambria" panose="02040503050406030204" pitchFamily="18" charset="0"/>
                <a:ea typeface="Cambria" panose="02040503050406030204" pitchFamily="18" charset="0"/>
              </a:rPr>
              <a:t>proved</a:t>
            </a:r>
            <a:r>
              <a:rPr lang="en-US" i="1" dirty="0">
                <a:latin typeface="Cambria" panose="02040503050406030204" pitchFamily="18" charset="0"/>
                <a:ea typeface="Cambria" panose="02040503050406030204" pitchFamily="18" charset="0"/>
              </a:rPr>
              <a:t>.</a:t>
            </a:r>
            <a:r>
              <a:rPr lang="en-US" dirty="0"/>
              <a:t>”</a:t>
            </a:r>
          </a:p>
          <a:p>
            <a:r>
              <a:rPr lang="en-US" dirty="0"/>
              <a:t>But their standards of “truth” ruled out Christian doctrine from the start. </a:t>
            </a:r>
          </a:p>
          <a:p>
            <a:r>
              <a:rPr lang="en-US" dirty="0"/>
              <a:t>When the orthodox tried to reason from their basic premises, the infidels only scoffed because they refused to allow arguments drawn from authority or tradition embodied in the Bible or the church. </a:t>
            </a:r>
          </a:p>
          <a:p>
            <a:r>
              <a:rPr lang="en-US" dirty="0"/>
              <a:t>According to them ,these simply were not “reasonable.”</a:t>
            </a:r>
          </a:p>
          <a:p>
            <a:endParaRPr lang="en-US" dirty="0"/>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3581003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94"/>
            <a:ext cx="9144000" cy="1588106"/>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Enlightenment</a:t>
            </a:r>
            <a:endParaRPr lang="en-US" sz="6000" dirty="0">
              <a:effectLst>
                <a:glow rad="228600">
                  <a:schemeClr val="accent2">
                    <a:satMod val="175000"/>
                    <a:alpha val="40000"/>
                  </a:schemeClr>
                </a:glow>
                <a:outerShdw blurRad="114300" dist="38100" dir="13500000" algn="br" rotWithShape="0">
                  <a:prstClr val="black"/>
                </a:outerShdw>
              </a:effectLst>
            </a:endParaRPr>
          </a:p>
        </p:txBody>
      </p:sp>
      <p:sp>
        <p:nvSpPr>
          <p:cNvPr id="2" name="TextBox 1">
            <a:extLst>
              <a:ext uri="{FF2B5EF4-FFF2-40B4-BE49-F238E27FC236}">
                <a16:creationId xmlns:a16="http://schemas.microsoft.com/office/drawing/2014/main" id="{22C3D819-CA45-4B01-82AA-AA05E301143D}"/>
              </a:ext>
            </a:extLst>
          </p:cNvPr>
          <p:cNvSpPr txBox="1"/>
          <p:nvPr/>
        </p:nvSpPr>
        <p:spPr>
          <a:xfrm>
            <a:off x="0" y="6477000"/>
            <a:ext cx="90678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https://www.wikiwand.com/en/Age_of_Enlightenment</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5" name="TextBox 4">
            <a:extLst>
              <a:ext uri="{FF2B5EF4-FFF2-40B4-BE49-F238E27FC236}">
                <a16:creationId xmlns:a16="http://schemas.microsoft.com/office/drawing/2014/main" id="{92F3DAAA-3445-4691-BD01-2DA0715FCD8B}"/>
              </a:ext>
            </a:extLst>
          </p:cNvPr>
          <p:cNvSpPr txBox="1"/>
          <p:nvPr/>
        </p:nvSpPr>
        <p:spPr>
          <a:xfrm>
            <a:off x="0" y="6096000"/>
            <a:ext cx="9144000" cy="400110"/>
          </a:xfrm>
          <a:prstGeom prst="rect">
            <a:avLst/>
          </a:prstGeom>
          <a:noFill/>
        </p:spPr>
        <p:txBody>
          <a:bodyPr wrap="square" rtlCol="0">
            <a:spAutoFit/>
          </a:bodyPr>
          <a:lstStyle>
            <a:defPPr>
              <a:defRPr lang="en-US"/>
            </a:defPPr>
            <a:lvl1pPr algn="ctr">
              <a:defRPr sz="2000" b="1" i="1">
                <a:solidFill>
                  <a:schemeClr val="bg1"/>
                </a:solidFill>
                <a:effectLst>
                  <a:glow rad="228600">
                    <a:schemeClr val="accent2">
                      <a:satMod val="175000"/>
                      <a:alpha val="40000"/>
                    </a:schemeClr>
                  </a:glow>
                  <a:outerShdw blurRad="114300" dist="38100" dir="13500000" algn="br" rotWithShape="0">
                    <a:prstClr val="black"/>
                  </a:outerShdw>
                </a:effectLst>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In the Salon of Madame </a:t>
            </a:r>
            <a:r>
              <a:rPr kumimoji="0" lang="en-US" sz="2000" b="1" i="1" u="none" strike="noStrike" kern="1200" cap="none" spc="0" normalizeH="0" baseline="0" noProof="0" dirty="0" err="1">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Geoffrin</a:t>
            </a:r>
            <a:r>
              <a:rPr kumimoji="0" lang="en-US" sz="2000" b="1" i="1" u="none" strike="noStrike" kern="1200" cap="none" spc="0" normalizeH="0" baseline="0" noProof="0" dirty="0">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 in 1755, </a:t>
            </a:r>
            <a:r>
              <a:rPr kumimoji="0" lang="en-US" sz="2000" b="1" i="0" u="none" strike="noStrike" kern="1200" cap="none" spc="0" normalizeH="0" baseline="0" noProof="0" dirty="0">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by </a:t>
            </a:r>
            <a:r>
              <a:rPr kumimoji="0" lang="en-US" sz="2000" b="1" i="0" u="none" strike="noStrike" kern="1200" cap="none" spc="0" normalizeH="0" baseline="0" noProof="0" dirty="0" err="1">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Anicet</a:t>
            </a:r>
            <a:r>
              <a:rPr kumimoji="0" lang="en-US" sz="2000" b="1" i="0" u="none" strike="noStrike" kern="1200" cap="none" spc="0" normalizeH="0" baseline="0" noProof="0" dirty="0">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-Charles-Gabriel </a:t>
            </a:r>
            <a:r>
              <a:rPr kumimoji="0" lang="en-US" sz="2000" b="1" i="0" u="none" strike="noStrike" kern="1200" cap="none" spc="0" normalizeH="0" baseline="0" noProof="0" dirty="0" err="1">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Lemonnier</a:t>
            </a:r>
            <a:r>
              <a:rPr kumimoji="0" lang="en-US" sz="2000" b="1" i="0" u="none" strike="noStrike" kern="1200" cap="none" spc="0" normalizeH="0" baseline="0" noProof="0" dirty="0">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 1812</a:t>
            </a:r>
            <a:r>
              <a:rPr kumimoji="0" lang="en-US" sz="2000" b="1" i="1" u="none" strike="noStrike" kern="1200" cap="none" spc="0" normalizeH="0" baseline="0" noProof="0" dirty="0">
                <a:ln>
                  <a:noFill/>
                </a:ln>
                <a:solidFill>
                  <a:prstClr val="white"/>
                </a:solidFill>
                <a:effectLst>
                  <a:glow rad="228600">
                    <a:srgbClr val="C0504D">
                      <a:satMod val="175000"/>
                      <a:alpha val="40000"/>
                    </a:srgbClr>
                  </a:glow>
                  <a:outerShdw blurRad="114300" dist="38100" dir="13500000" algn="br" rotWithShape="0">
                    <a:prstClr val="black"/>
                  </a:outerShdw>
                </a:effectLst>
                <a:uLnTx/>
                <a:uFillTx/>
                <a:latin typeface="Calibri"/>
                <a:ea typeface="+mj-ea"/>
                <a:cs typeface="+mj-cs"/>
              </a:rPr>
              <a:t>.</a:t>
            </a:r>
          </a:p>
        </p:txBody>
      </p:sp>
    </p:spTree>
    <p:extLst>
      <p:ext uri="{BB962C8B-B14F-4D97-AF65-F5344CB8AC3E}">
        <p14:creationId xmlns:p14="http://schemas.microsoft.com/office/powerpoint/2010/main" val="2410166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94"/>
            <a:ext cx="9144000" cy="902306"/>
          </a:xfrm>
        </p:spPr>
        <p:txBody>
          <a:bodyPr>
            <a:noAutofit/>
          </a:bodyPr>
          <a:lstStyle/>
          <a:p>
            <a:r>
              <a:rPr lang="en-US" b="1" dirty="0">
                <a:solidFill>
                  <a:schemeClr val="bg1"/>
                </a:solidFill>
                <a:effectLst>
                  <a:glow rad="228600">
                    <a:schemeClr val="accent2">
                      <a:satMod val="175000"/>
                      <a:alpha val="40000"/>
                    </a:schemeClr>
                  </a:glow>
                  <a:outerShdw blurRad="114300" dist="38100" dir="13500000" algn="br" rotWithShape="0">
                    <a:prstClr val="black"/>
                  </a:outerShdw>
                </a:effectLst>
              </a:rPr>
              <a:t>John Gerstner on the Enlightenment</a:t>
            </a:r>
            <a:endParaRPr lang="en-US" sz="3600" dirty="0">
              <a:effectLst>
                <a:glow rad="228600">
                  <a:schemeClr val="accent2">
                    <a:satMod val="175000"/>
                    <a:alpha val="40000"/>
                  </a:schemeClr>
                </a:glow>
                <a:outerShdw blurRad="114300" dist="38100" dir="13500000" algn="br" rotWithShape="0">
                  <a:prstClr val="black"/>
                </a:outerShdw>
              </a:effectLst>
            </a:endParaRPr>
          </a:p>
        </p:txBody>
      </p:sp>
      <p:sp>
        <p:nvSpPr>
          <p:cNvPr id="2" name="TextBox 1">
            <a:extLst>
              <a:ext uri="{FF2B5EF4-FFF2-40B4-BE49-F238E27FC236}">
                <a16:creationId xmlns:a16="http://schemas.microsoft.com/office/drawing/2014/main" id="{22C3D819-CA45-4B01-82AA-AA05E301143D}"/>
              </a:ext>
            </a:extLst>
          </p:cNvPr>
          <p:cNvSpPr txBox="1"/>
          <p:nvPr/>
        </p:nvSpPr>
        <p:spPr>
          <a:xfrm>
            <a:off x="0" y="6477000"/>
            <a:ext cx="90678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5"/>
              </a:rPr>
              <a:t>https://www.wikiwand.com/en/Joseph_Butler</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28188494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John Gerstner on the Enlightenment</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a:t>
            </a:r>
            <a:r>
              <a:rPr lang="en-US" i="1" dirty="0"/>
              <a:t>We wrestle not against flesh and blood...</a:t>
            </a:r>
            <a:r>
              <a:rPr lang="en-US" dirty="0"/>
              <a:t>” The devil’s struggle against the Christian is so subtle and formidable that it would deceive, if that were possible, the very elect. (cf. Mat. 24:24)</a:t>
            </a:r>
          </a:p>
          <a:p>
            <a:r>
              <a:rPr lang="en-US" dirty="0"/>
              <a:t>Sometimes the prince of darkness becomes very bold, attacking the church of God not only subtly but by brazen, open, arrogant, direct attacks on the very Word of God.</a:t>
            </a:r>
          </a:p>
          <a:p>
            <a:r>
              <a:rPr lang="en-US" dirty="0"/>
              <a:t>This describes the so-called Enlightenment of the eighteenth century.</a:t>
            </a:r>
          </a:p>
          <a:p>
            <a:r>
              <a:rPr lang="en-US" dirty="0"/>
              <a:t>It should be called the </a:t>
            </a:r>
            <a:r>
              <a:rPr lang="en-US" b="1" i="1" dirty="0" err="1"/>
              <a:t>Endarklement</a:t>
            </a:r>
            <a:r>
              <a:rPr lang="en-US" dirty="0"/>
              <a:t>, because in spite of its many valuable contributions to culture, science, and industry it was crass naturalism denying God and especially His saving revelation.</a:t>
            </a:r>
          </a:p>
          <a:p>
            <a:r>
              <a:rPr lang="en-US" dirty="0"/>
              <a:t>The </a:t>
            </a:r>
            <a:r>
              <a:rPr lang="en-US" dirty="0" err="1"/>
              <a:t>Endarklement</a:t>
            </a:r>
            <a:r>
              <a:rPr lang="en-US" dirty="0"/>
              <a:t> was a way for man to gain the whole world and lose his soul.</a:t>
            </a:r>
          </a:p>
        </p:txBody>
      </p:sp>
      <p:sp>
        <p:nvSpPr>
          <p:cNvPr id="5" name="TextBox 4"/>
          <p:cNvSpPr txBox="1"/>
          <p:nvPr/>
        </p:nvSpPr>
        <p:spPr>
          <a:xfrm>
            <a:off x="304800" y="6574492"/>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ea typeface="+mn-ea"/>
                <a:cs typeface="+mn-cs"/>
              </a:rPr>
              <a:t>Gerstner, Dr. John H. </a:t>
            </a:r>
            <a:r>
              <a:rPr kumimoji="0" lang="en-US" sz="1400" b="0" i="1" u="none" strike="noStrike" kern="1200" cap="none" spc="0" normalizeH="0" baseline="0" noProof="0" dirty="0">
                <a:ln>
                  <a:noFill/>
                </a:ln>
                <a:solidFill>
                  <a:prstClr val="black"/>
                </a:solidFill>
                <a:effectLst/>
                <a:uLnTx/>
                <a:uFillTx/>
                <a:ea typeface="+mn-ea"/>
                <a:cs typeface="+mn-cs"/>
              </a:rPr>
              <a:t>Handout Church History</a:t>
            </a:r>
            <a:r>
              <a:rPr kumimoji="0" lang="en-US" sz="1400" b="0" i="0" u="none" strike="noStrike" kern="1200" cap="none" spc="0" normalizeH="0" baseline="0" noProof="0" dirty="0">
                <a:ln>
                  <a:noFill/>
                </a:ln>
                <a:solidFill>
                  <a:prstClr val="black"/>
                </a:solidFill>
                <a:effectLst/>
                <a:uLnTx/>
                <a:uFillTx/>
                <a:ea typeface="+mn-ea"/>
                <a:cs typeface="+mn-cs"/>
              </a:rPr>
              <a:t>: </a:t>
            </a:r>
            <a:r>
              <a:rPr lang="en-US" sz="1400" dirty="0">
                <a:effectLst/>
              </a:rPr>
              <a:t>Enlightenment - Root and Branch Attack on Reformation Orthodoxy</a:t>
            </a:r>
            <a:endParaRPr kumimoji="0" lang="en-US" sz="14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27347813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b="-76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94"/>
            <a:ext cx="9144000" cy="1588106"/>
          </a:xfrm>
        </p:spPr>
        <p:txBody>
          <a:bodyPr>
            <a:noAutofit/>
          </a:bodyPr>
          <a:lstStyle/>
          <a:p>
            <a:r>
              <a:rPr lang="en-US" sz="7200" b="1" dirty="0">
                <a:solidFill>
                  <a:schemeClr val="bg1"/>
                </a:solidFill>
                <a:effectLst>
                  <a:glow rad="228600">
                    <a:schemeClr val="accent2">
                      <a:satMod val="175000"/>
                      <a:alpha val="40000"/>
                    </a:schemeClr>
                  </a:glow>
                  <a:outerShdw blurRad="114300" dist="38100" dir="13500000" algn="br" rotWithShape="0">
                    <a:prstClr val="black"/>
                  </a:outerShdw>
                </a:effectLst>
              </a:rPr>
              <a:t>Joseph Butler</a:t>
            </a:r>
            <a:b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br>
            <a:r>
              <a:rPr lang="en-US" sz="4000" b="1" dirty="0">
                <a:solidFill>
                  <a:schemeClr val="bg1"/>
                </a:solidFill>
                <a:effectLst>
                  <a:glow rad="228600">
                    <a:schemeClr val="accent2">
                      <a:satMod val="175000"/>
                      <a:alpha val="40000"/>
                    </a:schemeClr>
                  </a:glow>
                  <a:outerShdw blurRad="114300" dist="38100" dir="13500000" algn="br" rotWithShape="0">
                    <a:prstClr val="black"/>
                  </a:outerShdw>
                </a:effectLst>
              </a:rPr>
              <a:t>Countering the Claims of Deism</a:t>
            </a:r>
            <a:endParaRPr lang="en-US" sz="6000" dirty="0">
              <a:effectLst>
                <a:glow rad="228600">
                  <a:schemeClr val="accent2">
                    <a:satMod val="175000"/>
                    <a:alpha val="40000"/>
                  </a:schemeClr>
                </a:glow>
                <a:outerShdw blurRad="114300" dist="38100" dir="13500000" algn="br" rotWithShape="0">
                  <a:prstClr val="black"/>
                </a:outerShdw>
              </a:effectLst>
            </a:endParaRPr>
          </a:p>
        </p:txBody>
      </p:sp>
      <p:sp>
        <p:nvSpPr>
          <p:cNvPr id="2" name="TextBox 1">
            <a:extLst>
              <a:ext uri="{FF2B5EF4-FFF2-40B4-BE49-F238E27FC236}">
                <a16:creationId xmlns:a16="http://schemas.microsoft.com/office/drawing/2014/main" id="{22C3D819-CA45-4B01-82AA-AA05E301143D}"/>
              </a:ext>
            </a:extLst>
          </p:cNvPr>
          <p:cNvSpPr txBox="1"/>
          <p:nvPr/>
        </p:nvSpPr>
        <p:spPr>
          <a:xfrm>
            <a:off x="0" y="6477000"/>
            <a:ext cx="90678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5"/>
              </a:rPr>
              <a:t>https://www.wikiwand.com/en/Joseph_Butler</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11408565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8902538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a:bodyPr>
          <a:lstStyle/>
          <a:p>
            <a:r>
              <a:rPr lang="en-US" dirty="0"/>
              <a:t>The Fall of man blinds him from being able to see and accept </a:t>
            </a:r>
            <a:r>
              <a:rPr lang="en-US" b="1" i="1" dirty="0"/>
              <a:t>spiritual</a:t>
            </a:r>
            <a:r>
              <a:rPr lang="en-US" dirty="0"/>
              <a:t> realities, while still allowing him the ability to see and reason accurately about </a:t>
            </a:r>
            <a:r>
              <a:rPr lang="en-US" b="1" i="1" dirty="0"/>
              <a:t>physical</a:t>
            </a:r>
            <a:r>
              <a:rPr lang="en-US" dirty="0"/>
              <a:t> realities. How do you see this playing out in the Enlightenment period?</a:t>
            </a:r>
          </a:p>
          <a:p>
            <a:r>
              <a:rPr lang="en-US" dirty="0"/>
              <a:t>What do you see as the greatest </a:t>
            </a:r>
            <a:r>
              <a:rPr lang="en-US" b="1" i="1" dirty="0"/>
              <a:t>value</a:t>
            </a:r>
            <a:r>
              <a:rPr lang="en-US" dirty="0"/>
              <a:t> of the Enlightenment?</a:t>
            </a:r>
          </a:p>
          <a:p>
            <a:r>
              <a:rPr lang="en-US" dirty="0"/>
              <a:t>What do you see as the greatest </a:t>
            </a:r>
            <a:r>
              <a:rPr lang="en-US" b="1" i="1" dirty="0"/>
              <a:t>danger</a:t>
            </a:r>
            <a:r>
              <a:rPr lang="en-US" dirty="0"/>
              <a:t> of the Enlightenment?</a:t>
            </a:r>
          </a:p>
          <a:p>
            <a:r>
              <a:rPr lang="en-US" dirty="0"/>
              <a:t>Do you see any effect of Enlightenment thinking in our day? Give </a:t>
            </a:r>
            <a:r>
              <a:rPr lang="en-US"/>
              <a:t>specific examples.</a:t>
            </a:r>
            <a:endParaRPr lang="en-US" dirty="0"/>
          </a:p>
          <a:p>
            <a:r>
              <a:rPr lang="en-US" dirty="0"/>
              <a:t>Do </a:t>
            </a:r>
            <a:r>
              <a:rPr lang="en-US" b="1" i="1" dirty="0"/>
              <a:t>you</a:t>
            </a:r>
            <a:r>
              <a:rPr lang="en-US" dirty="0"/>
              <a:t> have a topic or question that </a:t>
            </a:r>
            <a:r>
              <a:rPr lang="en-US" b="1" i="1" dirty="0"/>
              <a:t>you</a:t>
            </a:r>
            <a:r>
              <a:rPr lang="en-US" dirty="0"/>
              <a:t> would like to see us to discuss?</a:t>
            </a:r>
          </a:p>
          <a:p>
            <a:endParaRPr lang="en-US" dirty="0"/>
          </a:p>
          <a:p>
            <a:pPr lvl="0"/>
            <a:endParaRPr lang="en-US" dirty="0"/>
          </a:p>
        </p:txBody>
      </p:sp>
    </p:spTree>
    <p:extLst>
      <p:ext uri="{BB962C8B-B14F-4D97-AF65-F5344CB8AC3E}">
        <p14:creationId xmlns:p14="http://schemas.microsoft.com/office/powerpoint/2010/main" val="17649567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Enlightenment</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sz="3200" dirty="0"/>
              <a:t>The Enlightenment was a European intellectual movement of the 17th and 18th centuries in which ideas concerning God, reason, nature, and humanity were synthesized into a worldview that gained wide assent in the West and that instigated revolutionary developments in art, philosophy, and politics. </a:t>
            </a:r>
          </a:p>
          <a:p>
            <a:r>
              <a:rPr lang="en-US" sz="3200" dirty="0"/>
              <a:t>Central to Enlightenment thought were the use and celebration of reason, the power by which humans understand the universe and improve their own condition.</a:t>
            </a:r>
            <a:r>
              <a:rPr lang="en-US" sz="3200" baseline="30000" dirty="0"/>
              <a:t> </a:t>
            </a:r>
            <a:endParaRPr lang="en-US" sz="3200" dirty="0"/>
          </a:p>
        </p:txBody>
      </p:sp>
      <p:sp>
        <p:nvSpPr>
          <p:cNvPr id="5" name="TextBox 4"/>
          <p:cNvSpPr txBox="1"/>
          <p:nvPr/>
        </p:nvSpPr>
        <p:spPr>
          <a:xfrm>
            <a:off x="228600" y="6489854"/>
            <a:ext cx="8701268" cy="338554"/>
          </a:xfrm>
          <a:prstGeom prst="rect">
            <a:avLst/>
          </a:prstGeom>
          <a:noFill/>
        </p:spPr>
        <p:txBody>
          <a:bodyPr wrap="square" rtlCol="0">
            <a:spAutoFit/>
          </a:bodyPr>
          <a:lstStyle/>
          <a:p>
            <a:pPr>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https://www.britannica.com/event/Enlightenment-European-history</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2811323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Enlightenment</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Enlightenment thinkers in Britain, in France and throughout Europe questioned traditional authority and embraced the notion that humanity could be improved through </a:t>
            </a:r>
            <a:r>
              <a:rPr lang="en-US" b="1" i="1" dirty="0"/>
              <a:t>rational change</a:t>
            </a:r>
            <a:r>
              <a:rPr lang="en-US" dirty="0"/>
              <a:t>. </a:t>
            </a:r>
          </a:p>
          <a:p>
            <a:r>
              <a:rPr lang="en-US" dirty="0"/>
              <a:t>The Enlightenment produced numerous books, essays, inventions, scientific discoveries, laws, wars and revolutions. </a:t>
            </a:r>
          </a:p>
          <a:p>
            <a:r>
              <a:rPr lang="en-US" dirty="0"/>
              <a:t>The American and French Revolutions were directly inspired by Enlightenment ideals and respectively marked the peak of its influence and the beginning of its decline. </a:t>
            </a:r>
          </a:p>
          <a:p>
            <a:r>
              <a:rPr lang="en-US" dirty="0"/>
              <a:t>The Enlightenment ultimately gave way to 19th-century Romanticism.</a:t>
            </a:r>
          </a:p>
        </p:txBody>
      </p:sp>
      <p:sp>
        <p:nvSpPr>
          <p:cNvPr id="5" name="TextBox 4"/>
          <p:cNvSpPr txBox="1"/>
          <p:nvPr/>
        </p:nvSpPr>
        <p:spPr>
          <a:xfrm>
            <a:off x="304800" y="6569085"/>
            <a:ext cx="8701268" cy="338554"/>
          </a:xfrm>
          <a:prstGeom prst="rect">
            <a:avLst/>
          </a:prstGeom>
          <a:noFill/>
        </p:spPr>
        <p:txBody>
          <a:bodyPr wrap="square" rtlCol="0">
            <a:spAutoFit/>
          </a:bodyPr>
          <a:lstStyle/>
          <a:p>
            <a:pPr lvl="0">
              <a:defRPr/>
            </a:pPr>
            <a:r>
              <a:rPr lang="en-US" sz="1600" dirty="0">
                <a:solidFill>
                  <a:prstClr val="black"/>
                </a:solidFill>
                <a:hlinkClick r:id="rId4"/>
              </a:rPr>
              <a:t>https://www.history.com/topics/british-history/enlightenment#section_1</a:t>
            </a:r>
            <a:r>
              <a:rPr lang="en-US" sz="1600" dirty="0">
                <a:solidFill>
                  <a:prstClr val="black"/>
                </a:solidFill>
              </a:rPr>
              <a:t> </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31542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Enlightenment</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The </a:t>
            </a:r>
            <a:r>
              <a:rPr lang="en-US" b="1" i="1" dirty="0"/>
              <a:t>scientific</a:t>
            </a:r>
            <a:r>
              <a:rPr lang="en-US" dirty="0"/>
              <a:t> ideas that developed during the Enlightenment sprang from the soil of a new faith in an </a:t>
            </a:r>
            <a:r>
              <a:rPr lang="en-US" b="1" i="1" dirty="0"/>
              <a:t>orderly universe </a:t>
            </a:r>
            <a:r>
              <a:rPr lang="en-US" dirty="0"/>
              <a:t>governed by </a:t>
            </a:r>
            <a:r>
              <a:rPr lang="en-US" b="1" i="1" dirty="0"/>
              <a:t>scientific laws</a:t>
            </a:r>
            <a:r>
              <a:rPr lang="en-US" dirty="0"/>
              <a:t>. </a:t>
            </a:r>
          </a:p>
          <a:p>
            <a:r>
              <a:rPr lang="en-US" dirty="0"/>
              <a:t>Modern science arose in the sixteenth and seventeenth centuries and filled men with visions of a new day of knowledge and understanding. </a:t>
            </a:r>
          </a:p>
          <a:p>
            <a:r>
              <a:rPr lang="en-US" dirty="0"/>
              <a:t>The pioneers of modern science forced men to think in  new ways about the universe: </a:t>
            </a:r>
          </a:p>
          <a:p>
            <a:pPr lvl="1"/>
            <a:r>
              <a:rPr lang="en-US" b="1" dirty="0"/>
              <a:t>Copernicus</a:t>
            </a:r>
            <a:r>
              <a:rPr lang="en-US" dirty="0"/>
              <a:t> (1473–1543), who insisted that the sun, not the earth, was the center of our universe</a:t>
            </a:r>
          </a:p>
          <a:p>
            <a:pPr lvl="1"/>
            <a:r>
              <a:rPr lang="en-US" b="1" dirty="0"/>
              <a:t>Johann Kepler </a:t>
            </a:r>
            <a:r>
              <a:rPr lang="en-US" dirty="0"/>
              <a:t>(1571–1630), who concluded that the sun emitted a magnetic force that moved the planets in their courses</a:t>
            </a:r>
          </a:p>
          <a:p>
            <a:pPr lvl="1"/>
            <a:r>
              <a:rPr lang="en-US" b="1" dirty="0"/>
              <a:t>Galileo Galilei </a:t>
            </a:r>
            <a:r>
              <a:rPr lang="en-US" dirty="0"/>
              <a:t>(1564–1642), who made a telescope to examine the planets and proved that the acceleration of falling bodies is constant.</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4151488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Enlightenment</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All these discoveries, however, had to be united in one all-embracing principle that would explain the motion of bodies in the heavens and present the universe as one great machine operating according to unalterable laws. </a:t>
            </a:r>
          </a:p>
          <a:p>
            <a:r>
              <a:rPr lang="en-US" dirty="0"/>
              <a:t>This was the feat of the most illustrious scientist of the Age of Reason, Isaac Newton (1642–1727).</a:t>
            </a:r>
          </a:p>
          <a:p>
            <a:r>
              <a:rPr lang="en-US" dirty="0"/>
              <a:t>In 1687 Newton published his momentous work, </a:t>
            </a:r>
            <a:r>
              <a:rPr lang="en-US" i="1" dirty="0"/>
              <a:t>Mathematical Principles of Natural Philosophy</a:t>
            </a:r>
            <a:r>
              <a:rPr lang="en-US" dirty="0"/>
              <a:t>, in which all laws of motion, in the heavens and on the earth, were harmonized in a master principle for the universe, the law of gravitation.</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8211355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94"/>
            <a:ext cx="9144000" cy="1588106"/>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Wonder of the World Machine</a:t>
            </a:r>
            <a:endParaRPr lang="en-US" sz="6000" dirty="0">
              <a:effectLst>
                <a:glow rad="228600">
                  <a:schemeClr val="accent2">
                    <a:satMod val="175000"/>
                    <a:alpha val="40000"/>
                  </a:schemeClr>
                </a:glow>
                <a:outerShdw blurRad="114300" dist="38100" dir="13500000" algn="br" rotWithShape="0">
                  <a:prstClr val="black"/>
                </a:outerShdw>
              </a:effectLst>
            </a:endParaRPr>
          </a:p>
        </p:txBody>
      </p:sp>
      <p:sp>
        <p:nvSpPr>
          <p:cNvPr id="2" name="TextBox 1">
            <a:extLst>
              <a:ext uri="{FF2B5EF4-FFF2-40B4-BE49-F238E27FC236}">
                <a16:creationId xmlns:a16="http://schemas.microsoft.com/office/drawing/2014/main" id="{22C3D819-CA45-4B01-82AA-AA05E301143D}"/>
              </a:ext>
            </a:extLst>
          </p:cNvPr>
          <p:cNvSpPr txBox="1"/>
          <p:nvPr/>
        </p:nvSpPr>
        <p:spPr>
          <a:xfrm>
            <a:off x="0" y="6477000"/>
            <a:ext cx="90678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https://www.freepik.com/free-vector/planets-solar-system-infographic_11405689.htm</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14370924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a:bodyPr>
          <a:lstStyle/>
          <a:p>
            <a:r>
              <a:rPr lang="en-US" dirty="0"/>
              <a:t>The reading public of Europe was captivated by the wonder of Newton’s world-machine. </a:t>
            </a:r>
          </a:p>
          <a:p>
            <a:r>
              <a:rPr lang="en-US" dirty="0"/>
              <a:t>The medieval world of unseen spirits—angels and demons— suddenly seemed less plausible , perhaps even superstitious. </a:t>
            </a:r>
          </a:p>
          <a:p>
            <a:r>
              <a:rPr lang="en-US" dirty="0"/>
              <a:t>In its place was a sun-centered universe that operated by physical laws explained and justified by mathematics.</a:t>
            </a:r>
          </a:p>
          <a:p>
            <a:r>
              <a:rPr lang="en-US" dirty="0"/>
              <a:t>In the new model, the sun displaced the earth as the center. </a:t>
            </a:r>
          </a:p>
          <a:p>
            <a:r>
              <a:rPr lang="en-US" dirty="0"/>
              <a:t>This vast unfolding universe filled some men with dismay. </a:t>
            </a:r>
          </a:p>
          <a:p>
            <a:r>
              <a:rPr lang="en-US" dirty="0"/>
              <a:t>This sudden access to the mysteries of the universe seemed to magnify the role of human reason. </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42797534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Wonder of the World Machine</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a:bodyPr>
          <a:lstStyle/>
          <a:p>
            <a:r>
              <a:rPr lang="en-US" dirty="0"/>
              <a:t>Some believed that mankind had been displaced as the crowning apex of creation in the center of God’s world. </a:t>
            </a:r>
          </a:p>
          <a:p>
            <a:r>
              <a:rPr lang="en-US" dirty="0"/>
              <a:t>Some felt that </a:t>
            </a:r>
            <a:r>
              <a:rPr lang="en-US" b="1" i="1" dirty="0"/>
              <a:t>God</a:t>
            </a:r>
            <a:r>
              <a:rPr lang="en-US" dirty="0"/>
              <a:t> had been displaced as well. God seemed less necessary to sustain the world when one observed that the world operated by scientific laws. </a:t>
            </a:r>
          </a:p>
          <a:p>
            <a:r>
              <a:rPr lang="en-US" dirty="0"/>
              <a:t>Readers today should be reminded that the rise of modern science was absolutely dependent upon Christian convictions and was carried on by minds trained in Christian environments and institutions. </a:t>
            </a:r>
          </a:p>
          <a:p>
            <a:r>
              <a:rPr lang="en-US" dirty="0"/>
              <a:t>Also worth noting is the re-envisioning of God. In these discussions, God is often pictured as one more actor on the stage and not the majestic Lord overseeing the entire project.</a:t>
            </a:r>
          </a:p>
        </p:txBody>
      </p:sp>
      <p:sp>
        <p:nvSpPr>
          <p:cNvPr id="5" name="TextBox 4"/>
          <p:cNvSpPr txBox="1"/>
          <p:nvPr/>
        </p:nvSpPr>
        <p:spPr>
          <a:xfrm>
            <a:off x="304800" y="6569085"/>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3679468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335275</TotalTime>
  <Words>2424</Words>
  <Application>Microsoft Office PowerPoint</Application>
  <PresentationFormat>On-screen Show (4:3)</PresentationFormat>
  <Paragraphs>133</Paragraphs>
  <Slides>24</Slides>
  <Notes>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24</vt:i4>
      </vt:variant>
    </vt:vector>
  </HeadingPairs>
  <TitlesOfParts>
    <vt:vector size="29" baseType="lpstr">
      <vt:lpstr>Arial</vt:lpstr>
      <vt:lpstr>Calibri</vt:lpstr>
      <vt:lpstr>Cambria</vt:lpstr>
      <vt:lpstr>Office Theme</vt:lpstr>
      <vt:lpstr>140_Office Theme</vt:lpstr>
      <vt:lpstr>PowerPoint Presentation</vt:lpstr>
      <vt:lpstr>The Enlightenment</vt:lpstr>
      <vt:lpstr>The Enlightenment</vt:lpstr>
      <vt:lpstr>The Enlightenment</vt:lpstr>
      <vt:lpstr>The Enlightenment</vt:lpstr>
      <vt:lpstr>The Enlightenment</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The Wonder of the World Machine</vt:lpstr>
      <vt:lpstr>John Gerstner on the Enlightenment</vt:lpstr>
      <vt:lpstr>John Gerstner on the Enlightenment</vt:lpstr>
      <vt:lpstr>Joseph Butler Countering the Claims of Deism</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5737</cp:revision>
  <cp:lastPrinted>2021-03-21T14:09:39Z</cp:lastPrinted>
  <dcterms:created xsi:type="dcterms:W3CDTF">2018-06-08T00:19:32Z</dcterms:created>
  <dcterms:modified xsi:type="dcterms:W3CDTF">2021-03-21T23:38:40Z</dcterms:modified>
</cp:coreProperties>
</file>