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2.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8"/>
  </p:notesMasterIdLst>
  <p:handoutMasterIdLst>
    <p:handoutMasterId r:id="rId29"/>
  </p:handoutMasterIdLst>
  <p:sldIdLst>
    <p:sldId id="3291" r:id="rId3"/>
    <p:sldId id="3321" r:id="rId4"/>
    <p:sldId id="3338" r:id="rId5"/>
    <p:sldId id="3339" r:id="rId6"/>
    <p:sldId id="3322" r:id="rId7"/>
    <p:sldId id="3323" r:id="rId8"/>
    <p:sldId id="3327" r:id="rId9"/>
    <p:sldId id="3348" r:id="rId10"/>
    <p:sldId id="3336" r:id="rId11"/>
    <p:sldId id="3337" r:id="rId12"/>
    <p:sldId id="3328" r:id="rId13"/>
    <p:sldId id="3340" r:id="rId14"/>
    <p:sldId id="3349" r:id="rId15"/>
    <p:sldId id="3342" r:id="rId16"/>
    <p:sldId id="3346" r:id="rId17"/>
    <p:sldId id="3341" r:id="rId18"/>
    <p:sldId id="3330" r:id="rId19"/>
    <p:sldId id="3335" r:id="rId20"/>
    <p:sldId id="3331" r:id="rId21"/>
    <p:sldId id="3343" r:id="rId22"/>
    <p:sldId id="3344" r:id="rId23"/>
    <p:sldId id="3345" r:id="rId24"/>
    <p:sldId id="3347" r:id="rId25"/>
    <p:sldId id="3324" r:id="rId26"/>
    <p:sldId id="3325" r:id="rId2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2" d="100"/>
          <a:sy n="162" d="100"/>
        </p:scale>
        <p:origin x="948" y="88"/>
      </p:cViewPr>
      <p:guideLst>
        <p:guide orient="horz" pos="2160"/>
        <p:guide pos="2880"/>
      </p:guideLst>
    </p:cSldViewPr>
  </p:slideViewPr>
  <p:notesTextViewPr>
    <p:cViewPr>
      <p:scale>
        <a:sx n="3" d="2"/>
        <a:sy n="3" d="2"/>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4/11/2021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4/11/2021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9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267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4/11/2021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4/11/2021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4/11/2021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4/11/2021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4/11/2021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4/11/2021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4/11/2021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4/11/2021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hyperlink" Target="https://nationalhumanitiescenter.org/tserve/eighteen/ekeyinfo/grawaken.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hyperlink" Target="https://nationalhumanitiescenter.org/tserve/eighteen/ekeyinfo/grawaken.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ministrymatters.com/all/entry/6401/the-wesleys-holiness-and-life-in-the-spirit" TargetMode="External"/><Relationship Id="rId2" Type="http://schemas.openxmlformats.org/officeDocument/2006/relationships/slideLayout" Target="../slideLayouts/slideLayout6.xml"/><Relationship Id="rId1" Type="http://schemas.openxmlformats.org/officeDocument/2006/relationships/themeOverride" Target="../theme/themeOverride1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5.xml"/><Relationship Id="rId4" Type="http://schemas.openxmlformats.org/officeDocument/2006/relationships/hyperlink" Target="https://nationalhumanitiescenter.org/tserve/eighteen/ekeyinfo/grawaken.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hyperlink" Target="https://nationalhumanitiescenter.org/tserve/eighteen/ekeyinfo/grawaken.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7.xml"/><Relationship Id="rId5" Type="http://schemas.openxmlformats.org/officeDocument/2006/relationships/hyperlink" Target="https://nationalhumanitiescenter.org/tserve/eighteen/ekeyinfo/grawaken.htm" TargetMode="External"/><Relationship Id="rId4" Type="http://schemas.openxmlformats.org/officeDocument/2006/relationships/hyperlink" Target="https://www.history.com/topics/british-history/great-awaken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www.wikiwand.com/en/First_Great_Awakening#/CITEREFHeimert1966"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allthingsliberty.com/2016/08/great-awakening-american-revolution/"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s://www.wikiwand.com/en/First_Great_Awakening#/CITEREFHeimert196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hyperlink" Target="https://www.wikiwand.com/en/First_Great_Awakening#/CITEREFHeimert196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2.xml"/><Relationship Id="rId5" Type="http://schemas.openxmlformats.org/officeDocument/2006/relationships/hyperlink" Target="https://vimeo.com/349525075" TargetMode="Externa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hyperlink" Target="https://www.weareteachers.com/moving-beyond-classroom-discuss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nationalhumanitiescenter.org/tserve/eighteen/ekeyinfo/grawaken.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hyperlink" Target="https://nationalhumanitiescenter.org/tserve/eighteen/ekeyinfo/grawaken.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hyperlink" Target="https://nationalhumanitiescenter.org/tserve/eighteen/ekeyinfo/grawaken.h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ikiwand.com/en/Jonathan_Edwards_(theologian)" TargetMode="External"/><Relationship Id="rId2" Type="http://schemas.openxmlformats.org/officeDocument/2006/relationships/slideLayout" Target="../slideLayouts/slideLayout6.xml"/><Relationship Id="rId1" Type="http://schemas.openxmlformats.org/officeDocument/2006/relationships/themeOverride" Target="../theme/themeOverride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527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Edwards attempted to throw out the </a:t>
            </a:r>
            <a:r>
              <a:rPr lang="en-US" b="1" i="1" dirty="0"/>
              <a:t>Half-Way Covenant</a:t>
            </a:r>
            <a:r>
              <a:rPr lang="en-US" b="1" dirty="0"/>
              <a:t> </a:t>
            </a:r>
            <a:r>
              <a:rPr lang="en-US" dirty="0"/>
              <a:t>in 1750 and revert to the </a:t>
            </a:r>
            <a:r>
              <a:rPr lang="en-US" b="1" i="1" dirty="0"/>
              <a:t>previous</a:t>
            </a:r>
            <a:r>
              <a:rPr lang="en-US" dirty="0"/>
              <a:t> practice of requiring all who wanted to receive communion to profess </a:t>
            </a:r>
            <a:r>
              <a:rPr lang="en-US" b="1" i="1" dirty="0"/>
              <a:t>genuine faith</a:t>
            </a:r>
            <a:r>
              <a:rPr lang="en-US" dirty="0"/>
              <a:t>, not merely doctrinal knowledge and good moral behavior.</a:t>
            </a:r>
          </a:p>
          <a:p>
            <a:r>
              <a:rPr lang="en-US" dirty="0"/>
              <a:t>His congregation saw this as threatening the idea of church membership as a cohesive force in society at large and </a:t>
            </a:r>
            <a:r>
              <a:rPr lang="en-US" b="1" i="1" dirty="0"/>
              <a:t>dismissed</a:t>
            </a:r>
            <a:r>
              <a:rPr lang="en-US" dirty="0"/>
              <a:t> him. </a:t>
            </a:r>
          </a:p>
          <a:p>
            <a:r>
              <a:rPr lang="en-US" dirty="0"/>
              <a:t>He spent his remaining years at Stockbridge (130 miles west of Boston), seeking to minister to the Indians but mainly writing and thinking. </a:t>
            </a:r>
          </a:p>
          <a:p>
            <a:r>
              <a:rPr lang="en-US" dirty="0"/>
              <a:t>Still, by his output he influenced a generation of Evangelicals and did much to set the agenda for American Protestant theology until well into the nineteenth century.</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Tim Grass. SCM Core Text: Modern Church History</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142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These early revivals in the northern colonies inspired some converts to become missionaries to the </a:t>
            </a:r>
            <a:r>
              <a:rPr lang="en-US" b="1" i="1" dirty="0"/>
              <a:t>American South</a:t>
            </a:r>
            <a:r>
              <a:rPr lang="en-US" dirty="0"/>
              <a:t>. </a:t>
            </a:r>
          </a:p>
          <a:p>
            <a:r>
              <a:rPr lang="en-US" dirty="0"/>
              <a:t>In the late 1740s, Presbyterian preachers from New York and New Jersey began proselytizing in </a:t>
            </a:r>
            <a:r>
              <a:rPr lang="en-US" b="1" i="1" dirty="0"/>
              <a:t>Virginia.</a:t>
            </a:r>
            <a:r>
              <a:rPr lang="en-US" dirty="0"/>
              <a:t> </a:t>
            </a:r>
          </a:p>
          <a:p>
            <a:r>
              <a:rPr lang="en-US" dirty="0"/>
              <a:t>By the 1750s, some members of a group known as the </a:t>
            </a:r>
            <a:r>
              <a:rPr lang="en-US" b="1" i="1" dirty="0"/>
              <a:t>Separate Baptists </a:t>
            </a:r>
            <a:r>
              <a:rPr lang="en-US" dirty="0"/>
              <a:t>moved from New England to </a:t>
            </a:r>
            <a:r>
              <a:rPr lang="en-US" b="1" i="1" dirty="0"/>
              <a:t>North Carolina </a:t>
            </a:r>
            <a:r>
              <a:rPr lang="en-US" dirty="0"/>
              <a:t>and quickly extended their influence to surrounding colonies. </a:t>
            </a:r>
          </a:p>
          <a:p>
            <a:r>
              <a:rPr lang="en-US" dirty="0"/>
              <a:t>By the eve of the American Revolution, their evangelical converts accounted for about </a:t>
            </a:r>
            <a:r>
              <a:rPr lang="en-US" b="1" i="1" dirty="0"/>
              <a:t>ten percent </a:t>
            </a:r>
            <a:r>
              <a:rPr lang="en-US" dirty="0"/>
              <a:t>of all southern churchgoers.</a:t>
            </a:r>
          </a:p>
          <a:p>
            <a:endParaRPr lang="en-US" dirty="0"/>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30000" noProof="0" dirty="0">
                <a:ln>
                  <a:noFill/>
                </a:ln>
                <a:solidFill>
                  <a:prstClr val="black"/>
                </a:solidFill>
                <a:effectLst/>
                <a:uLnTx/>
                <a:uFillTx/>
                <a:latin typeface="Calibri"/>
                <a:ea typeface="+mn-ea"/>
                <a:cs typeface="+mn-cs"/>
                <a:hlinkClick r:id="rId4"/>
              </a:rPr>
              <a:t>https://nationalhumanitiescenter.org/tserve/eighteen/ekeyinfo/grawaken.htm</a:t>
            </a:r>
            <a:r>
              <a:rPr kumimoji="0" lang="en-US" sz="2000" b="0" i="0" u="none" strike="noStrike" kern="1200" cap="none" spc="0" normalizeH="0" baseline="30000" noProof="0" dirty="0">
                <a:ln>
                  <a:noFill/>
                </a:ln>
                <a:solidFill>
                  <a:prstClr val="black"/>
                </a:solidFill>
                <a:effectLst/>
                <a:uLnTx/>
                <a:uFillTx/>
                <a:latin typeface="Calibri"/>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9210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The year 1735 saw the conversion of George Whitefield, who eventually became the leading preacher of the revival on both sides of the Atlantic.</a:t>
            </a:r>
            <a:r>
              <a:rPr lang="en-US" sz="2800" baseline="30000" dirty="0"/>
              <a:t> 1</a:t>
            </a:r>
            <a:r>
              <a:rPr lang="en-US" dirty="0"/>
              <a:t> </a:t>
            </a:r>
          </a:p>
          <a:p>
            <a:r>
              <a:rPr lang="en-US" dirty="0"/>
              <a:t>Although Whitefield had been ordained as a minister in the Church of England, he later allied with other Anglican clergymen who shared his evangelical bent, most notably John and his brother Charles Wesley.</a:t>
            </a:r>
            <a:r>
              <a:rPr lang="en-US" sz="2800" baseline="30000" dirty="0"/>
              <a:t>2</a:t>
            </a:r>
            <a:endParaRPr lang="en-US" dirty="0"/>
          </a:p>
          <a:p>
            <a:r>
              <a:rPr lang="en-US" dirty="0"/>
              <a:t>Whitefield had met John and Charles Wesley in 1732, at a time when they both belonged to a religious society known to history as “the Holy Club” – devout Anglicans, these men set out to pursue holiness by a rigorous discipline or method, and thus were decried as “Methodists.” </a:t>
            </a:r>
          </a:p>
          <a:p>
            <a:r>
              <a:rPr lang="en-US" dirty="0"/>
              <a:t>Together they led a movement to reform the Church of England which resulted in the founding of the Methodist Church late in the eighteenth century.</a:t>
            </a:r>
            <a:r>
              <a:rPr lang="en-US" sz="2800" baseline="30000" dirty="0"/>
              <a:t> 2</a:t>
            </a:r>
            <a:r>
              <a:rPr lang="en-US" dirty="0"/>
              <a:t> </a:t>
            </a:r>
          </a:p>
        </p:txBody>
      </p:sp>
      <p:sp>
        <p:nvSpPr>
          <p:cNvPr id="5" name="TextBox 4"/>
          <p:cNvSpPr txBox="1"/>
          <p:nvPr/>
        </p:nvSpPr>
        <p:spPr>
          <a:xfrm>
            <a:off x="221366" y="6243633"/>
            <a:ext cx="87012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30000" dirty="0"/>
              <a:t>1 </a:t>
            </a:r>
            <a:r>
              <a:rPr lang="en-US" sz="1600" dirty="0"/>
              <a:t>Ferguson, Sinclair B.. Church History 101: The Highlights of Twenty Centuries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30000" dirty="0"/>
              <a:t>2</a:t>
            </a:r>
            <a:r>
              <a:rPr lang="en-US" sz="1600" dirty="0"/>
              <a:t> </a:t>
            </a:r>
            <a:r>
              <a:rPr lang="en-US" sz="1600" dirty="0">
                <a:hlinkClick r:id="rId4"/>
              </a:rPr>
              <a:t>https://nationalhumanitiescenter.org/tserve/eighteen/ekeyinfo/grawaken.htm</a:t>
            </a:r>
            <a:r>
              <a:rPr lang="en-US" sz="1600" dirty="0"/>
              <a:t>  </a:t>
            </a:r>
          </a:p>
        </p:txBody>
      </p:sp>
    </p:spTree>
    <p:extLst>
      <p:ext uri="{BB962C8B-B14F-4D97-AF65-F5344CB8AC3E}">
        <p14:creationId xmlns:p14="http://schemas.microsoft.com/office/powerpoint/2010/main" val="3808434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https://www.ministrymatters.com/all/entry/6401/the-wesleys-holiness-and-life-in-the-spirit</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3300" y="533400"/>
            <a:ext cx="8327299" cy="5551531"/>
          </a:xfrm>
          <a:prstGeom prst="rect">
            <a:avLst/>
          </a:prstGeom>
        </p:spPr>
      </p:pic>
      <p:sp>
        <p:nvSpPr>
          <p:cNvPr id="7" name="TextBox 6">
            <a:extLst>
              <a:ext uri="{FF2B5EF4-FFF2-40B4-BE49-F238E27FC236}">
                <a16:creationId xmlns:a16="http://schemas.microsoft.com/office/drawing/2014/main" id="{E78F6B5F-073F-46D2-BD20-F6B0E755A270}"/>
              </a:ext>
            </a:extLst>
          </p:cNvPr>
          <p:cNvSpPr txBox="1"/>
          <p:nvPr/>
        </p:nvSpPr>
        <p:spPr>
          <a:xfrm>
            <a:off x="283300" y="5561711"/>
            <a:ext cx="8327299" cy="523220"/>
          </a:xfrm>
          <a:prstGeom prst="rect">
            <a:avLst/>
          </a:prstGeom>
          <a:solidFill>
            <a:schemeClr val="tx1"/>
          </a:solidFill>
          <a:effectLst>
            <a:glow rad="228600">
              <a:schemeClr val="accent2">
                <a:satMod val="175000"/>
                <a:alpha val="40000"/>
              </a:schemeClr>
            </a:glo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John Wesley and Charles Wesley</a:t>
            </a:r>
            <a:endParaRPr kumimoji="0" lang="en-US" sz="2800" b="0" i="0" u="none" strike="noStrike" kern="1200" cap="none" spc="0" normalizeH="0" baseline="0" noProof="0" dirty="0">
              <a:ln>
                <a:noFill/>
              </a:ln>
              <a:solidFill>
                <a:schemeClr val="bg1"/>
              </a:solidFill>
              <a:effectLst>
                <a:glow rad="101600">
                  <a:srgbClr val="C0504D">
                    <a:satMod val="175000"/>
                    <a:alpha val="40000"/>
                  </a:srgbClr>
                </a:glow>
              </a:effectLst>
              <a:uLnTx/>
              <a:uFillTx/>
              <a:latin typeface="Calibri"/>
              <a:ea typeface="+mn-ea"/>
              <a:cs typeface="+mn-cs"/>
            </a:endParaRPr>
          </a:p>
        </p:txBody>
      </p:sp>
    </p:spTree>
    <p:extLst>
      <p:ext uri="{BB962C8B-B14F-4D97-AF65-F5344CB8AC3E}">
        <p14:creationId xmlns:p14="http://schemas.microsoft.com/office/powerpoint/2010/main" val="713788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In October 1735, Wesley, along with his brother Charles, sailed to the American colonies to serve as minister of a newly formed parish in Savannah Georgia.</a:t>
            </a:r>
          </a:p>
          <a:p>
            <a:r>
              <a:rPr lang="en-US" dirty="0"/>
              <a:t>It was on the voyage to the colonies that the Wesleys first came into contact with </a:t>
            </a:r>
            <a:r>
              <a:rPr lang="en-US" b="1" i="1" dirty="0"/>
              <a:t>Moravian</a:t>
            </a:r>
            <a:r>
              <a:rPr lang="en-US" dirty="0"/>
              <a:t> settlers. </a:t>
            </a:r>
          </a:p>
          <a:p>
            <a:r>
              <a:rPr lang="en-US" dirty="0"/>
              <a:t>At one point in the voyage a storm came up and broke the mast off the ship. </a:t>
            </a:r>
          </a:p>
          <a:p>
            <a:r>
              <a:rPr lang="en-US" dirty="0"/>
              <a:t>While the English panicked, the Moravians calmly sang hymns and prayed. </a:t>
            </a:r>
          </a:p>
          <a:p>
            <a:r>
              <a:rPr lang="en-US" dirty="0"/>
              <a:t>This experience led Wesley to believe that the Moravians possessed an inner strength which he lacked.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Ferguson, Sinclair B.. Church History 101: The Highlights of Twenty Centuries</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5546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The deeply personal religion that the Moravian pietists practiced heavily influenced Wesley's theology of Methodism.</a:t>
            </a:r>
          </a:p>
          <a:p>
            <a:r>
              <a:rPr lang="en-US" dirty="0"/>
              <a:t>The Moravians were led by Nicolaus von Zinzendorf who gathered a group of like-minded believers yearning for a more experiential faith than that of the lifeless Lutheranism of eighteenth-century Germany. </a:t>
            </a:r>
          </a:p>
          <a:p>
            <a:r>
              <a:rPr lang="en-US" dirty="0"/>
              <a:t>Their missionary efforts throughout the world in the eighteenth century were renowned. </a:t>
            </a:r>
          </a:p>
          <a:p>
            <a:r>
              <a:rPr lang="en-US" dirty="0"/>
              <a:t>Wesley was finally converted at a Moravian meeting in Aldersgate Street, London, in 1738.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Ferguson, Sinclair B.. Church History 101: The Highlights of Twenty Centuries</a:t>
            </a:r>
            <a:endParaRPr kumimoji="0" lang="en-US"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7385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1"/>
            <a:ext cx="8229600" cy="5410200"/>
          </a:xfrm>
        </p:spPr>
        <p:txBody>
          <a:bodyPr>
            <a:normAutofit fontScale="92500" lnSpcReduction="10000"/>
          </a:bodyPr>
          <a:lstStyle/>
          <a:p>
            <a:r>
              <a:rPr lang="en-US" dirty="0"/>
              <a:t>The preface to Martin Luther’s commentary on Romans was read aloud, and Wesley felt his heart “</a:t>
            </a:r>
            <a:r>
              <a:rPr lang="en-US" i="1" dirty="0">
                <a:latin typeface="Cambria" panose="02040503050406030204" pitchFamily="18" charset="0"/>
                <a:ea typeface="Cambria" panose="02040503050406030204" pitchFamily="18" charset="0"/>
              </a:rPr>
              <a:t>strangely warmed</a:t>
            </a:r>
            <a:r>
              <a:rPr lang="en-US" dirty="0"/>
              <a:t>” as he listened to Luther’s account of the change God works in the heart through faith.</a:t>
            </a:r>
            <a:r>
              <a:rPr lang="en-US" sz="2800" baseline="30000" dirty="0"/>
              <a:t>1</a:t>
            </a:r>
            <a:r>
              <a:rPr lang="en-US" dirty="0"/>
              <a:t> </a:t>
            </a:r>
          </a:p>
          <a:p>
            <a:r>
              <a:rPr lang="en-US" dirty="0"/>
              <a:t>Then and there he obtained assurance of salvation and forgiveness of sins.</a:t>
            </a:r>
            <a:r>
              <a:rPr lang="en-US" sz="2800" baseline="30000" dirty="0"/>
              <a:t>1</a:t>
            </a:r>
            <a:r>
              <a:rPr lang="en-US" dirty="0"/>
              <a:t> </a:t>
            </a:r>
          </a:p>
          <a:p>
            <a:r>
              <a:rPr lang="en-US" dirty="0"/>
              <a:t>Heralded as “</a:t>
            </a:r>
            <a:r>
              <a:rPr lang="en-US" i="1" dirty="0">
                <a:latin typeface="Cambria" panose="02040503050406030204" pitchFamily="18" charset="0"/>
                <a:ea typeface="Cambria" panose="02040503050406030204" pitchFamily="18" charset="0"/>
              </a:rPr>
              <a:t>the new birth</a:t>
            </a:r>
            <a:r>
              <a:rPr lang="en-US" dirty="0"/>
              <a:t>,” this experiential emphasis became the warp and woof of the Great Awakening and the evangelical preaching, not only of Wesley, but of Whitefield, and others of the era.</a:t>
            </a:r>
            <a:r>
              <a:rPr lang="en-US" sz="2800" baseline="30000" dirty="0"/>
              <a:t>1</a:t>
            </a:r>
            <a:endParaRPr lang="en-US" dirty="0"/>
          </a:p>
          <a:p>
            <a:r>
              <a:rPr lang="en-US" dirty="0"/>
              <a:t>During his several trips across the Atlantic after 1739, </a:t>
            </a:r>
            <a:r>
              <a:rPr lang="en-US" b="1" dirty="0"/>
              <a:t>Whitefield</a:t>
            </a:r>
            <a:r>
              <a:rPr lang="en-US" dirty="0"/>
              <a:t> preached everywhere in the American colonies, often drawing audiences so large that he was obliged to preach outdoors.</a:t>
            </a:r>
            <a:r>
              <a:rPr lang="en-US" sz="2800" baseline="30000" dirty="0"/>
              <a:t>2</a:t>
            </a:r>
            <a:r>
              <a:rPr lang="en-US" dirty="0"/>
              <a:t> </a:t>
            </a:r>
          </a:p>
        </p:txBody>
      </p:sp>
      <p:sp>
        <p:nvSpPr>
          <p:cNvPr id="5" name="TextBox 4"/>
          <p:cNvSpPr txBox="1"/>
          <p:nvPr/>
        </p:nvSpPr>
        <p:spPr>
          <a:xfrm>
            <a:off x="304800" y="6211669"/>
            <a:ext cx="87012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30000" dirty="0"/>
              <a:t>1 </a:t>
            </a:r>
            <a:r>
              <a:rPr lang="en-US" sz="1800" dirty="0"/>
              <a:t>Ferguson, Sinclair B.. Church History 101: The Highlights of Twenty Centuries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30000" dirty="0"/>
              <a:t>2</a:t>
            </a:r>
            <a:r>
              <a:rPr lang="en-US" sz="1800" dirty="0"/>
              <a:t> </a:t>
            </a:r>
            <a:r>
              <a:rPr lang="en-US" sz="1800" dirty="0">
                <a:hlinkClick r:id="rId4"/>
              </a:rPr>
              <a:t>https://nationalhumanitiescenter.org/tserve/eighteen/ekeyinfo/grawaken.htm</a:t>
            </a:r>
            <a:r>
              <a:rPr lang="en-US" sz="1800" dirty="0"/>
              <a:t>  </a:t>
            </a:r>
          </a:p>
        </p:txBody>
      </p:sp>
    </p:spTree>
    <p:extLst>
      <p:ext uri="{BB962C8B-B14F-4D97-AF65-F5344CB8AC3E}">
        <p14:creationId xmlns:p14="http://schemas.microsoft.com/office/powerpoint/2010/main" val="17889053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What Whitefield preached was nothing more than what other Calvinists had been proclaiming for centuries—that sinful men and women were totally dependent for salvation on the mercy of a pure, all-powerful God. </a:t>
            </a:r>
          </a:p>
          <a:p>
            <a:r>
              <a:rPr lang="en-US" dirty="0"/>
              <a:t>But Whitefield—and many American preachers who eagerly imitated his style—presented that message in novel ways. </a:t>
            </a:r>
          </a:p>
          <a:p>
            <a:r>
              <a:rPr lang="en-US" dirty="0"/>
              <a:t>Gesturing dramatically, sometimes weeping openly or thundering out threats of hellfire-and-brimstone, they turned the sermon into a gripping theatrical performance.</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30000" noProof="0" dirty="0">
                <a:ln>
                  <a:noFill/>
                </a:ln>
                <a:solidFill>
                  <a:prstClr val="black"/>
                </a:solidFill>
                <a:effectLst/>
                <a:uLnTx/>
                <a:uFillTx/>
                <a:latin typeface="Calibri"/>
                <a:ea typeface="+mn-ea"/>
                <a:cs typeface="+mn-cs"/>
                <a:hlinkClick r:id="rId4"/>
              </a:rPr>
              <a:t>https://nationalhumanitiescenter.org/tserve/eighteen/ekeyinfo/grawaken.htm</a:t>
            </a:r>
            <a:r>
              <a:rPr kumimoji="0" lang="en-US" sz="2000" b="0" i="0" u="none" strike="noStrike" kern="1200" cap="none" spc="0" normalizeH="0" baseline="30000" noProof="0" dirty="0">
                <a:ln>
                  <a:noFill/>
                </a:ln>
                <a:solidFill>
                  <a:prstClr val="black"/>
                </a:solidFill>
                <a:effectLst/>
                <a:uLnTx/>
                <a:uFillTx/>
                <a:latin typeface="Calibri"/>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9087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Whitefield toured the colonies up and down the Atlantic coast, preaching his message. </a:t>
            </a:r>
          </a:p>
          <a:p>
            <a:r>
              <a:rPr lang="en-US" dirty="0"/>
              <a:t>In one year, Whitefield covered 5,000 miles in America and preached more than 350 times. </a:t>
            </a:r>
          </a:p>
          <a:p>
            <a:r>
              <a:rPr lang="en-US" dirty="0"/>
              <a:t>People gathered by the thousands to hear Whitefield speak.</a:t>
            </a:r>
          </a:p>
          <a:p>
            <a:r>
              <a:rPr lang="en-US" dirty="0"/>
              <a:t>Whitefield preached to common people, slaves and Native Americans. No one was out of reach. </a:t>
            </a:r>
          </a:p>
          <a:p>
            <a:r>
              <a:rPr lang="en-US" dirty="0"/>
              <a:t>Even Benjamin Franklin, a religious skeptic, was captivated by Whitefield’s sermons, and the two became friends.</a:t>
            </a:r>
          </a:p>
          <a:p>
            <a:r>
              <a:rPr lang="en-US" dirty="0"/>
              <a:t>Whitefield’s success convinced English colonists to join local churches and reenergized a once-waning Christian faith. But not all looked on with approval. </a:t>
            </a:r>
          </a:p>
          <a:p>
            <a:endParaRPr lang="en-US" dirty="0"/>
          </a:p>
        </p:txBody>
      </p:sp>
      <p:sp>
        <p:nvSpPr>
          <p:cNvPr id="5" name="TextBox 4"/>
          <p:cNvSpPr txBox="1"/>
          <p:nvPr/>
        </p:nvSpPr>
        <p:spPr>
          <a:xfrm>
            <a:off x="152400" y="6560483"/>
            <a:ext cx="8763000" cy="297517"/>
          </a:xfrm>
          <a:prstGeom prst="rect">
            <a:avLst/>
          </a:prstGeom>
          <a:noFill/>
        </p:spPr>
        <p:txBody>
          <a:bodyPr wrap="square" rtlCol="0">
            <a:spAutoFit/>
          </a:bodyPr>
          <a:lstStyle/>
          <a:p>
            <a:pPr>
              <a:defRPr/>
            </a:pPr>
            <a:r>
              <a:rPr lang="en-US" sz="2000" baseline="30000" dirty="0">
                <a:hlinkClick r:id="rId4"/>
              </a:rPr>
              <a:t>https://www.history.com/topics/british-history/great-awakening</a:t>
            </a:r>
            <a:r>
              <a:rPr lang="en-US" sz="2000" baseline="30000" dirty="0"/>
              <a:t> </a:t>
            </a:r>
            <a:endParaRPr lang="en-US" sz="2000" baseline="30000" dirty="0">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893001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The Great Awakening aggravated existing conflicts within the Protestant churches, often leading to schisms between </a:t>
            </a:r>
            <a:r>
              <a:rPr lang="en-US" b="1" i="1" dirty="0"/>
              <a:t>supporters</a:t>
            </a:r>
            <a:r>
              <a:rPr lang="en-US" dirty="0"/>
              <a:t> of revival, known as "New Lights", and </a:t>
            </a:r>
            <a:r>
              <a:rPr lang="en-US" b="1" i="1" dirty="0"/>
              <a:t>opponents</a:t>
            </a:r>
            <a:r>
              <a:rPr lang="en-US" dirty="0"/>
              <a:t> of revival, known as "Old Lights". </a:t>
            </a:r>
          </a:p>
          <a:p>
            <a:r>
              <a:rPr lang="en-US" b="1" i="1" dirty="0"/>
              <a:t>Old Lights</a:t>
            </a:r>
            <a:r>
              <a:rPr lang="en-US" dirty="0"/>
              <a:t> saw the religious enthusiasm and itinerant preaching unleashed by the Awakening as disruptive to church order, preferring formal worship and a settled, university-educated ministry. </a:t>
            </a:r>
          </a:p>
          <a:p>
            <a:r>
              <a:rPr lang="en-US" dirty="0"/>
              <a:t>They mocked revivalists as being ignorant, heterodox or con artists. </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30000" noProof="0" dirty="0">
                <a:ln>
                  <a:noFill/>
                </a:ln>
                <a:solidFill>
                  <a:prstClr val="black"/>
                </a:solidFill>
                <a:effectLst/>
                <a:uLnTx/>
                <a:uFillTx/>
                <a:latin typeface="Calibri"/>
                <a:ea typeface="+mn-ea"/>
                <a:cs typeface="+mn-cs"/>
                <a:hlinkClick r:id="rId4"/>
              </a:rPr>
              <a:t>https://www.wikiwand.com/en/First_Great_Awakening#/CITEREFHeimert1966</a:t>
            </a:r>
            <a:r>
              <a:rPr kumimoji="0" lang="en-US" sz="2000" b="0" i="0" u="none" strike="noStrike" kern="1200" cap="none" spc="0" normalizeH="0" baseline="30000" noProof="0" dirty="0">
                <a:ln>
                  <a:noFill/>
                </a:ln>
                <a:solidFill>
                  <a:prstClr val="black"/>
                </a:solidFill>
                <a:effectLst/>
                <a:uLnTx/>
                <a:uFillTx/>
                <a:latin typeface="Calibri"/>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5022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144000" cy="1054768"/>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The First Great Awakening</a:t>
            </a:r>
            <a:endParaRPr lang="en-US"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923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hlinkClick r:id="rId5"/>
              </a:rPr>
              <a:t>https://allthingsliberty.com/2016/08/great-awakening-american-revolution/</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TextBox 5">
            <a:extLst>
              <a:ext uri="{FF2B5EF4-FFF2-40B4-BE49-F238E27FC236}">
                <a16:creationId xmlns:a16="http://schemas.microsoft.com/office/drawing/2014/main" id="{19E658DC-58FF-4AFA-B362-3FFBC82F5316}"/>
              </a:ext>
            </a:extLst>
          </p:cNvPr>
          <p:cNvSpPr txBox="1"/>
          <p:nvPr/>
        </p:nvSpPr>
        <p:spPr>
          <a:xfrm>
            <a:off x="0" y="6196280"/>
            <a:ext cx="9144000" cy="369332"/>
          </a:xfrm>
          <a:prstGeom prst="rect">
            <a:avLst/>
          </a:prstGeom>
          <a:solidFill>
            <a:schemeClr val="tx1"/>
          </a:solidFill>
        </p:spPr>
        <p:txBody>
          <a:bodyPr wrap="square">
            <a:spAutoFit/>
          </a:bodyPr>
          <a:lstStyle/>
          <a:p>
            <a:r>
              <a:rPr lang="en-US" dirty="0">
                <a:solidFill>
                  <a:schemeClr val="bg1"/>
                </a:solidFill>
              </a:rPr>
              <a:t>George Whitefield Preaching in Bolton, June 1750</a:t>
            </a:r>
          </a:p>
        </p:txBody>
      </p:sp>
    </p:spTree>
    <p:extLst>
      <p:ext uri="{BB962C8B-B14F-4D97-AF65-F5344CB8AC3E}">
        <p14:creationId xmlns:p14="http://schemas.microsoft.com/office/powerpoint/2010/main" val="412979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b="1" i="1" dirty="0"/>
              <a:t>New Lights </a:t>
            </a:r>
            <a:r>
              <a:rPr lang="en-US" dirty="0"/>
              <a:t>accused Old Lights of being more concerned with </a:t>
            </a:r>
            <a:r>
              <a:rPr lang="en-US" b="1" i="1" dirty="0"/>
              <a:t>social status </a:t>
            </a:r>
            <a:r>
              <a:rPr lang="en-US" dirty="0"/>
              <a:t>than with saving souls and even questioned whether some Old Light ministers were even converted. </a:t>
            </a:r>
          </a:p>
          <a:p>
            <a:r>
              <a:rPr lang="en-US" dirty="0"/>
              <a:t>They also supported itinerant ministers who disregarded parish boundaries.</a:t>
            </a:r>
          </a:p>
          <a:p>
            <a:r>
              <a:rPr lang="en-US" dirty="0"/>
              <a:t>The Baptists benefited the most from the Great Awakening. </a:t>
            </a:r>
          </a:p>
          <a:p>
            <a:r>
              <a:rPr lang="en-US" dirty="0"/>
              <a:t>Numerically small before the outbreak of revival, Baptist churches experienced growth during the last half of the 18th century. </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30000" noProof="0" dirty="0">
                <a:ln>
                  <a:noFill/>
                </a:ln>
                <a:solidFill>
                  <a:prstClr val="black"/>
                </a:solidFill>
                <a:effectLst/>
                <a:uLnTx/>
                <a:uFillTx/>
                <a:latin typeface="Calibri"/>
                <a:ea typeface="+mn-ea"/>
                <a:cs typeface="+mn-cs"/>
                <a:hlinkClick r:id="rId4"/>
              </a:rPr>
              <a:t>https://www.wikiwand.com/en/First_Great_Awakening#/CITEREFHeimert1966</a:t>
            </a:r>
            <a:r>
              <a:rPr kumimoji="0" lang="en-US" sz="2000" b="0" i="0" u="none" strike="noStrike" kern="1200" cap="none" spc="0" normalizeH="0" baseline="30000" noProof="0" dirty="0">
                <a:ln>
                  <a:noFill/>
                </a:ln>
                <a:solidFill>
                  <a:prstClr val="black"/>
                </a:solidFill>
                <a:effectLst/>
                <a:uLnTx/>
                <a:uFillTx/>
                <a:latin typeface="Calibri"/>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486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By 1804, there were over 300 Baptist churches in New England. </a:t>
            </a:r>
          </a:p>
          <a:p>
            <a:r>
              <a:rPr lang="en-US" dirty="0"/>
              <a:t>This growth was primarily due to an influx of former “New Light” Congregationalists who became convinced of Baptist doctrines, such as believer's baptism. </a:t>
            </a:r>
          </a:p>
          <a:p>
            <a:r>
              <a:rPr lang="en-US" dirty="0"/>
              <a:t>In some cases, entire Separatist congregations accepted Baptist beliefs.</a:t>
            </a:r>
          </a:p>
          <a:p>
            <a:r>
              <a:rPr lang="en-US" dirty="0"/>
              <a:t>While the Awakening divided many Protestant churches between Old and New Lights, it also unleashed a strong impulse towards </a:t>
            </a:r>
            <a:r>
              <a:rPr lang="en-US" b="1" i="1" dirty="0"/>
              <a:t>interdenominational unity </a:t>
            </a:r>
            <a:r>
              <a:rPr lang="en-US" dirty="0"/>
              <a:t>among the various Protestant denominations. </a:t>
            </a:r>
          </a:p>
          <a:p>
            <a:r>
              <a:rPr lang="en-US" dirty="0"/>
              <a:t>Evangelicals considered the new birth to be “a bond of fellowship that transcended disagreements on fine points of doctrine and polity”, allowing Anglicans, Presbyterians, Congregationalists and others to cooperate across denominational lines.</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30000" noProof="0" dirty="0">
                <a:ln>
                  <a:noFill/>
                </a:ln>
                <a:solidFill>
                  <a:prstClr val="black"/>
                </a:solidFill>
                <a:effectLst/>
                <a:uLnTx/>
                <a:uFillTx/>
                <a:latin typeface="Calibri"/>
                <a:ea typeface="+mn-ea"/>
                <a:cs typeface="+mn-cs"/>
                <a:hlinkClick r:id="rId4"/>
              </a:rPr>
              <a:t>https://www.wikiwand.com/en/First_Great_Awakening#/CITEREFHeimert1966</a:t>
            </a:r>
            <a:r>
              <a:rPr kumimoji="0" lang="en-US" sz="2000" b="0" i="0" u="none" strike="noStrike" kern="1200" cap="none" spc="0" normalizeH="0" baseline="30000" noProof="0" dirty="0">
                <a:ln>
                  <a:noFill/>
                </a:ln>
                <a:solidFill>
                  <a:prstClr val="black"/>
                </a:solidFill>
                <a:effectLst/>
                <a:uLnTx/>
                <a:uFillTx/>
                <a:latin typeface="Calibri"/>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1246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The revival also developed the idea of </a:t>
            </a:r>
            <a:r>
              <a:rPr lang="en-US" b="1" i="1" dirty="0"/>
              <a:t>freedom</a:t>
            </a:r>
            <a:r>
              <a:rPr lang="en-US" dirty="0"/>
              <a:t>. The convert’s personal experience of grace brought him spiritual freedom. </a:t>
            </a:r>
          </a:p>
          <a:p>
            <a:r>
              <a:rPr lang="en-US" dirty="0"/>
              <a:t>During the eighteenth century, rationalists and revivalists combined forces on the practical and legal issue of religious freedom against the defenders of state religious establishments. </a:t>
            </a:r>
          </a:p>
          <a:p>
            <a:r>
              <a:rPr lang="en-US" dirty="0"/>
              <a:t>Their temporary alliance was successful. The birth of the United States of America brought the adoption of the First Amendment of the Constitution, “</a:t>
            </a:r>
            <a:r>
              <a:rPr lang="en-US" i="1" dirty="0">
                <a:latin typeface="Cambria" panose="02040503050406030204" pitchFamily="18" charset="0"/>
                <a:ea typeface="Cambria" panose="02040503050406030204" pitchFamily="18" charset="0"/>
              </a:rPr>
              <a:t>Congress shall make no law respecting an establishment of religion, or prohibiting the free exercise thereof . . . </a:t>
            </a:r>
            <a:r>
              <a:rPr lang="en-US" dirty="0"/>
              <a:t>.”</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Shelley, Dr. Bruce L. Church History in Plain Language: Fourth Edition</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6875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6553200" cy="2197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Second Great Awakening</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923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hlinkClick r:id="rId5"/>
              </a:rPr>
              <a:t>https://vimeo.com/349525075</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TextBox 5">
            <a:extLst>
              <a:ext uri="{FF2B5EF4-FFF2-40B4-BE49-F238E27FC236}">
                <a16:creationId xmlns:a16="http://schemas.microsoft.com/office/drawing/2014/main" id="{19E658DC-58FF-4AFA-B362-3FFBC82F5316}"/>
              </a:ext>
            </a:extLst>
          </p:cNvPr>
          <p:cNvSpPr txBox="1"/>
          <p:nvPr/>
        </p:nvSpPr>
        <p:spPr>
          <a:xfrm>
            <a:off x="0" y="6196280"/>
            <a:ext cx="9144000" cy="369332"/>
          </a:xfrm>
          <a:prstGeom prst="rect">
            <a:avLst/>
          </a:prstGeom>
          <a:solidFill>
            <a:schemeClr val="tx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Charles Finney Preaching in Rochester New York, 1830</a:t>
            </a:r>
          </a:p>
        </p:txBody>
      </p:sp>
    </p:spTree>
    <p:extLst>
      <p:ext uri="{BB962C8B-B14F-4D97-AF65-F5344CB8AC3E}">
        <p14:creationId xmlns:p14="http://schemas.microsoft.com/office/powerpoint/2010/main" val="3748233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913441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dirty="0"/>
              <a:t>The Great Awakening resulted in a major change in the religious and political landscape of America and elsewhere, resulting, no doubt, in many conversions. What caused the great awakening? God? Great preachers? Prayer? A hunger for true religion in the midst of the religious drought that </a:t>
            </a:r>
            <a:r>
              <a:rPr lang="en-US"/>
              <a:t>was caused </a:t>
            </a:r>
            <a:r>
              <a:rPr lang="en-US" dirty="0"/>
              <a:t>by Enlightenment intellectualism?</a:t>
            </a:r>
          </a:p>
          <a:p>
            <a:r>
              <a:rPr lang="en-US" dirty="0"/>
              <a:t>John Wesley was a Christian minister for a number of years prior to experiencing genuine salvation. What does this say about the ability or men to be self deceived about their true spiritual state? (cf. Mat. 7:21ff)</a:t>
            </a:r>
          </a:p>
          <a:p>
            <a:r>
              <a:rPr lang="en-US" dirty="0"/>
              <a:t>The Moravians demonstrated the genuineness of their faith and caused John Wesley to realize his own lack of true faith by their response to a personal crisis. Can our response to a crisis be a valid indicator of our true spiritual state?</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1932773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What historians call “the first Great Awakening” can best be described as a revitalization of religious piety that swept through the American colonies between the 1730s and the 1770s. </a:t>
            </a:r>
          </a:p>
          <a:p>
            <a:r>
              <a:rPr lang="en-US" dirty="0"/>
              <a:t>That revival was part of a much broader movement, an evangelical upsurge taking place simultaneously on the other side of the Atlantic, most notably in England, Scotland, and Germany. </a:t>
            </a:r>
          </a:p>
          <a:p>
            <a:r>
              <a:rPr lang="en-US" dirty="0"/>
              <a:t>In all these Protestant cultures during the middle decades of the eighteenth century, a new Age of Faith rose to counter the currents of the Age of Enlightenment, to reaffirm the view that being truly religious meant relying on biblical revelation rather than human reason.</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30000" noProof="0" dirty="0">
                <a:ln>
                  <a:noFill/>
                </a:ln>
                <a:solidFill>
                  <a:prstClr val="black"/>
                </a:solidFill>
                <a:effectLst/>
                <a:uLnTx/>
                <a:uFillTx/>
                <a:latin typeface="Calibri"/>
                <a:ea typeface="+mn-ea"/>
                <a:cs typeface="+mn-cs"/>
                <a:hlinkClick r:id="rId4"/>
              </a:rPr>
              <a:t>https://nationalhumanitiescenter.org/tserve/eighteen/ekeyinfo/grawaken.htm</a:t>
            </a:r>
            <a:r>
              <a:rPr kumimoji="0" lang="en-US" sz="2000" b="0" i="0" u="none" strike="noStrike" kern="1200" cap="none" spc="0" normalizeH="0" baseline="30000" noProof="0" dirty="0">
                <a:ln>
                  <a:noFill/>
                </a:ln>
                <a:solidFill>
                  <a:prstClr val="black"/>
                </a:solidFill>
                <a:effectLst/>
                <a:uLnTx/>
                <a:uFillTx/>
                <a:latin typeface="Calibri"/>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5753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By the eighteenth century, Christian Europe had wearied of constant religious strife and bloodshed. </a:t>
            </a:r>
          </a:p>
          <a:p>
            <a:r>
              <a:rPr lang="en-US" dirty="0"/>
              <a:t>Intellectuals embraced the Enlightenment ideal of reason as the ultimate authority. </a:t>
            </a:r>
          </a:p>
          <a:p>
            <a:r>
              <a:rPr lang="en-US" dirty="0"/>
              <a:t>Theology was made subject to philosophy. </a:t>
            </a:r>
          </a:p>
          <a:p>
            <a:r>
              <a:rPr lang="en-US" dirty="0"/>
              <a:t>Deism taught that God created the world, subjected it to natural law, and let nature take its course. </a:t>
            </a:r>
          </a:p>
          <a:p>
            <a:r>
              <a:rPr lang="en-US" dirty="0"/>
              <a:t>This was not the personal God of the Bible; deism was a rejection of revelation in the name of reason. </a:t>
            </a:r>
          </a:p>
          <a:p>
            <a:r>
              <a:rPr lang="en-US" dirty="0"/>
              <a:t>Rationalism prevailed in the eighteenth century and continues to influence theology today.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Ferguson, Sinclair B.. Church History 101: The Highlights of Twenty Centuries</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84734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The Christian pulpit was subverted by the new theology. </a:t>
            </a:r>
          </a:p>
          <a:p>
            <a:r>
              <a:rPr lang="en-US" dirty="0"/>
              <a:t>The gospel (“the power of God unto salvation”) was replaced by a message of thoughtful moderation and good deeds. </a:t>
            </a:r>
          </a:p>
          <a:p>
            <a:r>
              <a:rPr lang="en-US" dirty="0"/>
              <a:t>This powerless substitute had little appeal to the masses. They were left to sink down in unbelief, drunkenness, fornication, gambling, and worse. </a:t>
            </a:r>
          </a:p>
          <a:p>
            <a:r>
              <a:rPr lang="en-US" dirty="0"/>
              <a:t>The church became </a:t>
            </a:r>
            <a:r>
              <a:rPr lang="en-US" b="1" i="1" dirty="0"/>
              <a:t>irrelevant</a:t>
            </a:r>
            <a:r>
              <a:rPr lang="en-US" dirty="0"/>
              <a:t> to many people. </a:t>
            </a:r>
          </a:p>
          <a:p>
            <a:r>
              <a:rPr lang="en-US" dirty="0"/>
              <a:t>No one would have guessed that a great revival was at hand. </a:t>
            </a:r>
          </a:p>
        </p:txBody>
      </p:sp>
      <p:sp>
        <p:nvSpPr>
          <p:cNvPr id="5" name="TextBox 4"/>
          <p:cNvSpPr txBox="1"/>
          <p:nvPr/>
        </p:nvSpPr>
        <p:spPr>
          <a:xfrm>
            <a:off x="304800" y="6457890"/>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Ferguson, Sinclair B.. Church History 101: The Highlights of Twenty Centuries</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9789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The earliest manifestations of the </a:t>
            </a:r>
            <a:r>
              <a:rPr lang="en-US" b="1" i="1" dirty="0"/>
              <a:t>American</a:t>
            </a:r>
            <a:r>
              <a:rPr lang="en-US" dirty="0"/>
              <a:t> phase of the First Great Awakening appeared among Presbyterians in Pennsylvania and New Jersey. </a:t>
            </a:r>
          </a:p>
          <a:p>
            <a:r>
              <a:rPr lang="en-US" dirty="0"/>
              <a:t>Led by the Tennent family—Reverend William Tennent, a Scots-Irish immigrant, and his four sons, all clergymen—the Presbyterians not only started religious revivals in those colonies during the 1730s but also established a seminary to train clergymen whose fervid, heartfelt preaching would bring sinners to experience evangelical conversion. </a:t>
            </a:r>
          </a:p>
          <a:p>
            <a:r>
              <a:rPr lang="en-US" dirty="0"/>
              <a:t>Originally known as “the Log College,” it is better known today as Princeton University.</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30000" noProof="0" dirty="0">
                <a:ln>
                  <a:noFill/>
                </a:ln>
                <a:solidFill>
                  <a:prstClr val="black"/>
                </a:solidFill>
                <a:effectLst/>
                <a:uLnTx/>
                <a:uFillTx/>
                <a:latin typeface="Calibri"/>
                <a:ea typeface="+mn-ea"/>
                <a:cs typeface="+mn-cs"/>
                <a:hlinkClick r:id="rId4"/>
              </a:rPr>
              <a:t>https://nationalhumanitiescenter.org/tserve/eighteen/ekeyinfo/grawaken.htm</a:t>
            </a:r>
            <a:r>
              <a:rPr kumimoji="0" lang="en-US" sz="2000" b="0" i="0" u="none" strike="noStrike" kern="1200" cap="none" spc="0" normalizeH="0" baseline="30000" noProof="0" dirty="0">
                <a:ln>
                  <a:noFill/>
                </a:ln>
                <a:solidFill>
                  <a:prstClr val="black"/>
                </a:solidFill>
                <a:effectLst/>
                <a:uLnTx/>
                <a:uFillTx/>
                <a:latin typeface="Calibri"/>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3590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a:bodyPr>
          <a:lstStyle/>
          <a:p>
            <a:r>
              <a:rPr lang="en-US" dirty="0"/>
              <a:t>Religious enthusiasm quickly spread from the </a:t>
            </a:r>
            <a:r>
              <a:rPr lang="en-US" b="1" i="1" dirty="0"/>
              <a:t>Presbyterians</a:t>
            </a:r>
            <a:r>
              <a:rPr lang="en-US" dirty="0"/>
              <a:t> of the </a:t>
            </a:r>
            <a:r>
              <a:rPr lang="en-US" b="1" i="1" dirty="0"/>
              <a:t>Middle Colonies</a:t>
            </a:r>
            <a:r>
              <a:rPr lang="en-US" dirty="0"/>
              <a:t> to the </a:t>
            </a:r>
            <a:r>
              <a:rPr lang="en-US" b="1" i="1" dirty="0"/>
              <a:t>Congregationalists</a:t>
            </a:r>
            <a:r>
              <a:rPr lang="en-US" dirty="0"/>
              <a:t> (Puritans) </a:t>
            </a:r>
            <a:r>
              <a:rPr lang="en-US" b="1" i="1" dirty="0"/>
              <a:t>and Baptists</a:t>
            </a:r>
            <a:r>
              <a:rPr lang="en-US" dirty="0"/>
              <a:t> of </a:t>
            </a:r>
            <a:r>
              <a:rPr lang="en-US" b="1" i="1" dirty="0"/>
              <a:t>New England</a:t>
            </a:r>
            <a:r>
              <a:rPr lang="en-US" dirty="0"/>
              <a:t>. </a:t>
            </a:r>
          </a:p>
          <a:p>
            <a:r>
              <a:rPr lang="en-US" dirty="0"/>
              <a:t>By the 1740s, the clergymen of these churches were conducting revivals throughout that region, using the same strategy that had contributed to the success of the Tennents. </a:t>
            </a:r>
          </a:p>
          <a:p>
            <a:r>
              <a:rPr lang="en-US" dirty="0"/>
              <a:t>In emotionally charged sermons, all the more powerful because they were delivered extemporaneously, preachers like </a:t>
            </a:r>
            <a:r>
              <a:rPr lang="en-US" b="1" i="1" dirty="0"/>
              <a:t>Jonathan Edwards </a:t>
            </a:r>
            <a:r>
              <a:rPr lang="en-US" dirty="0"/>
              <a:t>evoked vivid, terrifying images of the utter corruption of human nature and the terrors awaiting the unrepentant in hell. </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30000" noProof="0" dirty="0">
                <a:ln>
                  <a:noFill/>
                </a:ln>
                <a:solidFill>
                  <a:prstClr val="black"/>
                </a:solidFill>
                <a:effectLst/>
                <a:uLnTx/>
                <a:uFillTx/>
                <a:latin typeface="Calibri"/>
                <a:ea typeface="+mn-ea"/>
                <a:cs typeface="+mn-cs"/>
                <a:hlinkClick r:id="rId4"/>
              </a:rPr>
              <a:t>https://nationalhumanitiescenter.org/tserve/eighteen/ekeyinfo/grawaken.htm</a:t>
            </a:r>
            <a:r>
              <a:rPr kumimoji="0" lang="en-US" sz="2000" b="0" i="0" u="none" strike="noStrike" kern="1200" cap="none" spc="0" normalizeH="0" baseline="30000" noProof="0" dirty="0">
                <a:ln>
                  <a:noFill/>
                </a:ln>
                <a:solidFill>
                  <a:prstClr val="black"/>
                </a:solidFill>
                <a:effectLst/>
                <a:uLnTx/>
                <a:uFillTx/>
                <a:latin typeface="Calibri"/>
                <a:ea typeface="+mn-ea"/>
                <a:cs typeface="+mn-cs"/>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5786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https://www.wikiwand.com/en/Jonathan_Edwards_(theologian)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41153" y="152400"/>
            <a:ext cx="5070199" cy="6352603"/>
          </a:xfrm>
          <a:prstGeom prst="rect">
            <a:avLst/>
          </a:prstGeom>
        </p:spPr>
      </p:pic>
      <p:sp>
        <p:nvSpPr>
          <p:cNvPr id="7" name="TextBox 6">
            <a:extLst>
              <a:ext uri="{FF2B5EF4-FFF2-40B4-BE49-F238E27FC236}">
                <a16:creationId xmlns:a16="http://schemas.microsoft.com/office/drawing/2014/main" id="{E78F6B5F-073F-46D2-BD20-F6B0E755A270}"/>
              </a:ext>
            </a:extLst>
          </p:cNvPr>
          <p:cNvSpPr txBox="1"/>
          <p:nvPr/>
        </p:nvSpPr>
        <p:spPr>
          <a:xfrm>
            <a:off x="1941153" y="5534561"/>
            <a:ext cx="5070200" cy="954107"/>
          </a:xfrm>
          <a:prstGeom prst="rect">
            <a:avLst/>
          </a:prstGeom>
          <a:noFill/>
          <a:effectLst>
            <a:glow rad="228600">
              <a:schemeClr val="accent2">
                <a:satMod val="175000"/>
                <a:alpha val="40000"/>
              </a:schemeClr>
            </a:glo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glow rad="101600">
                    <a:srgbClr val="C0504D">
                      <a:satMod val="175000"/>
                      <a:alpha val="40000"/>
                    </a:srgbClr>
                  </a:glow>
                </a:effectLst>
                <a:uLnTx/>
                <a:uFillTx/>
                <a:latin typeface="Calibri"/>
                <a:ea typeface="+mn-ea"/>
                <a:cs typeface="+mn-cs"/>
              </a:rPr>
              <a:t>Engraving of Edwards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glow rad="101600">
                    <a:srgbClr val="C0504D">
                      <a:satMod val="175000"/>
                      <a:alpha val="40000"/>
                    </a:srgbClr>
                  </a:glow>
                </a:effectLst>
                <a:uLnTx/>
                <a:uFillTx/>
                <a:latin typeface="Calibri"/>
                <a:ea typeface="+mn-ea"/>
                <a:cs typeface="+mn-cs"/>
              </a:rPr>
              <a:t>by R Babson &amp; J Andrews</a:t>
            </a:r>
            <a:endParaRPr kumimoji="0" lang="en-US" sz="2800" b="0" i="0" u="none" strike="noStrike" kern="1200" cap="none" spc="0" normalizeH="0" baseline="0" noProof="0" dirty="0">
              <a:ln>
                <a:noFill/>
              </a:ln>
              <a:solidFill>
                <a:prstClr val="white"/>
              </a:solidFill>
              <a:effectLst>
                <a:glow rad="101600">
                  <a:srgbClr val="C0504D">
                    <a:satMod val="175000"/>
                    <a:alpha val="40000"/>
                  </a:srgbClr>
                </a:glow>
              </a:effectLst>
              <a:uLnTx/>
              <a:uFillTx/>
              <a:latin typeface="Calibri"/>
              <a:ea typeface="+mn-ea"/>
              <a:cs typeface="+mn-cs"/>
            </a:endParaRPr>
          </a:p>
        </p:txBody>
      </p:sp>
    </p:spTree>
    <p:extLst>
      <p:ext uri="{BB962C8B-B14F-4D97-AF65-F5344CB8AC3E}">
        <p14:creationId xmlns:p14="http://schemas.microsoft.com/office/powerpoint/2010/main" val="1287095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000" r="-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First Great Awakening</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In his well known sermon, “</a:t>
            </a:r>
            <a:r>
              <a:rPr lang="en-US" b="1" i="1" dirty="0"/>
              <a:t>Sinners in the Hands of an Angry God</a:t>
            </a:r>
            <a:r>
              <a:rPr lang="en-US" i="1" dirty="0"/>
              <a:t>,</a:t>
            </a:r>
            <a:r>
              <a:rPr lang="en-US" dirty="0"/>
              <a:t>” Edwards described the sinner as a loathsome spider suspended by a slender thread over a pit of seething brimstone.</a:t>
            </a:r>
          </a:p>
          <a:p>
            <a:r>
              <a:rPr lang="en-US" dirty="0"/>
              <a:t>What was evident in Edwards’s preaching was a shift from a sober religion understood primarily in </a:t>
            </a:r>
            <a:r>
              <a:rPr lang="en-US" b="1" i="1" dirty="0"/>
              <a:t>intellectual </a:t>
            </a:r>
            <a:r>
              <a:rPr lang="en-US" dirty="0"/>
              <a:t>terms to one which stressed the “</a:t>
            </a:r>
            <a:r>
              <a:rPr lang="en-US" b="1" i="1" dirty="0"/>
              <a:t>religious affections</a:t>
            </a:r>
            <a:r>
              <a:rPr lang="en-US" dirty="0"/>
              <a:t>” – those inward inclinations which dictate how we feel, think, and act; the heart, emotions, and will.</a:t>
            </a:r>
          </a:p>
          <a:p>
            <a:r>
              <a:rPr lang="en-US" dirty="0"/>
              <a:t>Unfortunately, Edwards’s ministry eventually ended in outward failure.</a:t>
            </a:r>
          </a:p>
        </p:txBody>
      </p:sp>
      <p:sp>
        <p:nvSpPr>
          <p:cNvPr id="5" name="TextBox 4"/>
          <p:cNvSpPr txBox="1"/>
          <p:nvPr/>
        </p:nvSpPr>
        <p:spPr>
          <a:xfrm>
            <a:off x="304800" y="6457890"/>
            <a:ext cx="87012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Tim Grass. SCM Core Text: Modern Church History</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25887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343058</TotalTime>
  <Words>2392</Words>
  <Application>Microsoft Office PowerPoint</Application>
  <PresentationFormat>On-screen Show (4:3)</PresentationFormat>
  <Paragraphs>130</Paragraphs>
  <Slides>25</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Cambria</vt:lpstr>
      <vt:lpstr>Office Theme</vt:lpstr>
      <vt:lpstr>140_Office Theme</vt:lpstr>
      <vt:lpstr>PowerPoint Presentation</vt:lpstr>
      <vt:lpstr>The First Great Awakening</vt:lpstr>
      <vt:lpstr>The First Great Awakening</vt:lpstr>
      <vt:lpstr>The First Great Awakening</vt:lpstr>
      <vt:lpstr>The First Great Awakening</vt:lpstr>
      <vt:lpstr>The First Great Awakening</vt:lpstr>
      <vt:lpstr>The First Great Awakening</vt:lpstr>
      <vt:lpstr>PowerPoint Presentation</vt:lpstr>
      <vt:lpstr>The First Great Awakening</vt:lpstr>
      <vt:lpstr>The First Great Awakening</vt:lpstr>
      <vt:lpstr>The First Great Awakening</vt:lpstr>
      <vt:lpstr>The First Great Awakening</vt:lpstr>
      <vt:lpstr>PowerPoint Presentation</vt:lpstr>
      <vt:lpstr>The First Great Awakening</vt:lpstr>
      <vt:lpstr>The First Great Awakening</vt:lpstr>
      <vt:lpstr>The First Great Awakening</vt:lpstr>
      <vt:lpstr>The First Great Awakening</vt:lpstr>
      <vt:lpstr>The First Great Awakening</vt:lpstr>
      <vt:lpstr>The First Great Awakening</vt:lpstr>
      <vt:lpstr>The First Great Awakening</vt:lpstr>
      <vt:lpstr>The First Great Awakening</vt:lpstr>
      <vt:lpstr>The First Great Awakening</vt:lpstr>
      <vt:lpstr>The Second Great Awakening</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5887</cp:revision>
  <cp:lastPrinted>2021-04-11T13:55:17Z</cp:lastPrinted>
  <dcterms:created xsi:type="dcterms:W3CDTF">2018-06-08T00:19:32Z</dcterms:created>
  <dcterms:modified xsi:type="dcterms:W3CDTF">2021-04-12T00:57:15Z</dcterms:modified>
</cp:coreProperties>
</file>