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3.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5.xml" ContentType="application/vnd.openxmlformats-officedocument.presentationml.notesSl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notesSlides/notesSlide6.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9"/>
  </p:notesMasterIdLst>
  <p:handoutMasterIdLst>
    <p:handoutMasterId r:id="rId30"/>
  </p:handoutMasterIdLst>
  <p:sldIdLst>
    <p:sldId id="3419" r:id="rId3"/>
    <p:sldId id="3420" r:id="rId4"/>
    <p:sldId id="3428" r:id="rId5"/>
    <p:sldId id="3429" r:id="rId6"/>
    <p:sldId id="3430" r:id="rId7"/>
    <p:sldId id="3433" r:id="rId8"/>
    <p:sldId id="3434" r:id="rId9"/>
    <p:sldId id="3443" r:id="rId10"/>
    <p:sldId id="3444" r:id="rId11"/>
    <p:sldId id="3440" r:id="rId12"/>
    <p:sldId id="3441" r:id="rId13"/>
    <p:sldId id="3445" r:id="rId14"/>
    <p:sldId id="3446" r:id="rId15"/>
    <p:sldId id="3448" r:id="rId16"/>
    <p:sldId id="3447" r:id="rId17"/>
    <p:sldId id="3449" r:id="rId18"/>
    <p:sldId id="3450" r:id="rId19"/>
    <p:sldId id="3451" r:id="rId20"/>
    <p:sldId id="3455" r:id="rId21"/>
    <p:sldId id="3456" r:id="rId22"/>
    <p:sldId id="3457" r:id="rId23"/>
    <p:sldId id="3458" r:id="rId24"/>
    <p:sldId id="3459" r:id="rId25"/>
    <p:sldId id="3463" r:id="rId26"/>
    <p:sldId id="3460" r:id="rId27"/>
    <p:sldId id="3461"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2" d="100"/>
          <a:sy n="162" d="100"/>
        </p:scale>
        <p:origin x="1616" y="88"/>
      </p:cViewPr>
      <p:guideLst>
        <p:guide orient="horz" pos="2160"/>
        <p:guide pos="2880"/>
      </p:guideLst>
    </p:cSldViewPr>
  </p:slideViewPr>
  <p:notesTextViewPr>
    <p:cViewPr>
      <p:scale>
        <a:sx n="3" d="2"/>
        <a:sy n="3" d="2"/>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5/2/2021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5/2/2021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830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91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335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60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51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33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5/2/2021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5/2/2021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5/2/2021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5/2/2021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courses.lumenlearning.com/boundless-ushistory/chapter/the-second-great-awaken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courses.lumenlearning.com/boundless-ushistory/chapter/the-second-great-awakenin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1.xml"/><Relationship Id="rId5" Type="http://schemas.openxmlformats.org/officeDocument/2006/relationships/hyperlink" Target="https://www.wikiwand.com/en/Adventism"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hyperlink" Target="https://www.wikiwand.com/en/Adventism"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13.xml"/><Relationship Id="rId5" Type="http://schemas.openxmlformats.org/officeDocument/2006/relationships/hyperlink" Target="https://www.wikiwand.com/en/Seventh-day_Adventist_Church" TargetMode="Externa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www.wikiwand.com/en/Seventh-day_Adventist_Churc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www.wikiwand.com/en/Seventh-day_Adventist_Church"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16.xml"/><Relationship Id="rId5" Type="http://schemas.openxmlformats.org/officeDocument/2006/relationships/hyperlink" Target="https://www.wikiwand.com/en/Jehovah%27s_Witnesses"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hemeOverride" Target="../theme/themeOverride17.xml"/><Relationship Id="rId4" Type="http://schemas.openxmlformats.org/officeDocument/2006/relationships/hyperlink" Target="https://www.wikiwand.com/en/Jehovah%27s_Witness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www.wikiwand.com/en/Jehovah%27s_Witnesse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courses.lumenlearning.com/boundless-ushistory/chapter/the-second-great-awakenin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www.wikiwand.com/en/Jehovah%27s_Witness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www.wikiwand.com/en/Jehovah%27s_Witness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hyperlink" Target="https://www.wikiwand.com/en/Jehovah%27s_Witness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wikiwand.com/en/Bible_Student_movement" TargetMode="External"/><Relationship Id="rId2" Type="http://schemas.openxmlformats.org/officeDocument/2006/relationships/slideLayout" Target="../slideLayouts/slideLayout17.xml"/><Relationship Id="rId1" Type="http://schemas.openxmlformats.org/officeDocument/2006/relationships/themeOverride" Target="../theme/themeOverride2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hemeOverride" Target="../theme/themeOverride23.xml"/><Relationship Id="rId5" Type="http://schemas.openxmlformats.org/officeDocument/2006/relationships/hyperlink" Target="https://www.christianity.com/church/denominations/what-is-unitarianism-discover-the-history-and-beliefs-of-the-unitarian-church.html" TargetMode="Externa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4.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www.wikiwand.com/en/Burned-over_distric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hyperlink" Target="https://www.wikiwand.com/en/Burned-over_distric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hyperlink" Target="https://www.wikiwand.com/en/Burned-over_district"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5.xml"/><Relationship Id="rId5" Type="http://schemas.openxmlformats.org/officeDocument/2006/relationships/hyperlink" Target="https://washingtonmonthly.com/magazine/november-december-2019/was-i-too-hard-on-the-mormons-nope/"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courses.lumenlearning.com/boundless-ushistory/chapter/the-second-great-awaken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urses.lumenlearning.com/boundless-ushistory/chapter/the-second-great-awakening/" TargetMode="External"/><Relationship Id="rId2" Type="http://schemas.openxmlformats.org/officeDocument/2006/relationships/slideLayout" Target="../slideLayouts/slideLayout17.xml"/><Relationship Id="rId1" Type="http://schemas.openxmlformats.org/officeDocument/2006/relationships/themeOverride" Target="../theme/themeOverride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815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Mormonism</a:t>
            </a:r>
            <a:endParaRPr lang="en-US" sz="3200" i="1" dirty="0">
              <a:latin typeface="+mn-lt"/>
            </a:endParaRPr>
          </a:p>
        </p:txBody>
      </p:sp>
      <p:sp>
        <p:nvSpPr>
          <p:cNvPr id="8" name="Content Placeholder 7"/>
          <p:cNvSpPr>
            <a:spLocks noGrp="1"/>
          </p:cNvSpPr>
          <p:nvPr>
            <p:ph idx="1"/>
          </p:nvPr>
        </p:nvSpPr>
        <p:spPr>
          <a:xfrm>
            <a:off x="457200" y="838201"/>
            <a:ext cx="8229600" cy="5437314"/>
          </a:xfrm>
        </p:spPr>
        <p:txBody>
          <a:bodyPr>
            <a:normAutofit fontScale="92500" lnSpcReduction="20000"/>
          </a:bodyPr>
          <a:lstStyle/>
          <a:p>
            <a:r>
              <a:rPr lang="en-US" dirty="0"/>
              <a:t>Utah is the center of Mormon cultural influence, and North America has more Mormons than any other continent, though the majority of Mormons live outside the United States.</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endParaRPr lang="en-US" dirty="0"/>
          </a:p>
          <a:p>
            <a:r>
              <a:rPr lang="en-US" dirty="0"/>
              <a:t>Between 1852 and 1890, many Mormons openly practiced “plural marriage”, a form of religious polygamy.</a:t>
            </a:r>
            <a:r>
              <a:rPr kumimoji="0" lang="en-US" sz="2800" b="0" i="0" u="none" strike="noStrike" kern="1200" cap="none" spc="0" normalizeH="0" baseline="30000" noProof="0" dirty="0">
                <a:ln>
                  <a:noFill/>
                </a:ln>
                <a:solidFill>
                  <a:prstClr val="black"/>
                </a:solidFill>
                <a:effectLst/>
                <a:uLnTx/>
                <a:uFillTx/>
                <a:latin typeface="Calibri"/>
                <a:ea typeface="+mn-ea"/>
                <a:cs typeface="+mn-cs"/>
              </a:rPr>
              <a:t>1</a:t>
            </a:r>
            <a:endParaRPr lang="en-US" dirty="0"/>
          </a:p>
          <a:p>
            <a:r>
              <a:rPr lang="en-US" dirty="0"/>
              <a:t>Only after polygamy was forbidden in 1890 was Utah admitted to the union, in 1896.</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r>
              <a:rPr lang="en-US" dirty="0"/>
              <a:t> </a:t>
            </a:r>
          </a:p>
          <a:p>
            <a:r>
              <a:rPr lang="en-US" dirty="0"/>
              <a:t>Mormons dedicate large amounts of time and resources to serving in their church, and many young Mormons choose to serve a full-time proselytizing mission.</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r>
              <a:rPr lang="en-US" dirty="0"/>
              <a:t> </a:t>
            </a:r>
          </a:p>
          <a:p>
            <a:r>
              <a:rPr lang="en-US" dirty="0"/>
              <a:t>Mormons have a health code that forbids the consumption of alcoholic beverages, tobacco, coffee, tea, and other “addictive” substances.</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r>
              <a:rPr lang="en-US" dirty="0"/>
              <a:t> </a:t>
            </a:r>
          </a:p>
        </p:txBody>
      </p:sp>
      <p:sp>
        <p:nvSpPr>
          <p:cNvPr id="5" name="TextBox 4"/>
          <p:cNvSpPr txBox="1"/>
          <p:nvPr/>
        </p:nvSpPr>
        <p:spPr>
          <a:xfrm>
            <a:off x="304800" y="6275514"/>
            <a:ext cx="8701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1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 Tim Grass. SCM Core Text: Modern Church History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699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Mormonism</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Mormons tend to be very family-oriented and have strong connections across generations and with extended family. </a:t>
            </a:r>
          </a:p>
          <a:p>
            <a:r>
              <a:rPr lang="en-US" dirty="0"/>
              <a:t>Mormons self-identify as Christian, though their beliefs differ from mainstream Christianity.</a:t>
            </a:r>
          </a:p>
          <a:p>
            <a:r>
              <a:rPr lang="en-US" dirty="0"/>
              <a:t>They believe that Christ’s church was restored through Joseph Smith and is guided by living prophets and apostles. </a:t>
            </a:r>
          </a:p>
          <a:p>
            <a:r>
              <a:rPr lang="en-US" dirty="0"/>
              <a:t>They have a unique view of cosmology and believe that all people are spirit children of God.</a:t>
            </a:r>
          </a:p>
          <a:p>
            <a:r>
              <a:rPr lang="en-US" dirty="0"/>
              <a:t>The belief that God speaks to his children and answers their prayers is central to Mormon faith. </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79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0" b="-4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Adventism</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923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hlinkClick r:id="rId5"/>
              </a:rPr>
              <a:t>https://www.wikiwand.com/en/Adventism</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FD60BD2B-6B22-4339-980B-DD2A5D94CCCA}"/>
              </a:ext>
            </a:extLst>
          </p:cNvPr>
          <p:cNvSpPr txBox="1"/>
          <p:nvPr/>
        </p:nvSpPr>
        <p:spPr>
          <a:xfrm>
            <a:off x="7091506" y="6367229"/>
            <a:ext cx="2052494" cy="461665"/>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William Miller</a:t>
            </a:r>
          </a:p>
        </p:txBody>
      </p:sp>
    </p:spTree>
    <p:extLst>
      <p:ext uri="{BB962C8B-B14F-4D97-AF65-F5344CB8AC3E}">
        <p14:creationId xmlns:p14="http://schemas.microsoft.com/office/powerpoint/2010/main" val="1672733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0" b="-48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Adventism</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Adventism is a branch of Protestant Christianity that believes in the imminent Second Coming (or "Second Advent") of Jesus Christ. </a:t>
            </a:r>
          </a:p>
          <a:p>
            <a:r>
              <a:rPr lang="en-US" dirty="0"/>
              <a:t>It originated in the 1830s in the United States during the Second Great Awakening when Baptist preacher William Miller first publicly shared his belief that the Second Coming would occur at some point between 1843 and 1844. </a:t>
            </a:r>
          </a:p>
          <a:p>
            <a:r>
              <a:rPr lang="en-US" dirty="0"/>
              <a:t>His followers became known as Millerites. After the </a:t>
            </a:r>
            <a:r>
              <a:rPr lang="en-US" b="1" i="1" dirty="0"/>
              <a:t>Great Disappointment</a:t>
            </a:r>
            <a:r>
              <a:rPr lang="en-US" dirty="0"/>
              <a:t>, the Millerite movement split up and was continued by a number of groups that held different doctrines from one another. </a:t>
            </a:r>
          </a:p>
          <a:p>
            <a:r>
              <a:rPr lang="en-US" dirty="0"/>
              <a:t>These groups, stemming from a common Millerite ancestor, became known collectively as the Adventist movement. </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https://www.wikiwand.com/en/Adventism</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1319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1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Seventh Day Adventism</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923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hlinkClick r:id="rId5"/>
              </a:rPr>
              <a:t>https://www.wikiwand.com/en/Seventh-day_Adventist_Church</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E1F08AB6-FCF2-47AA-84B8-818CC0EF1028}"/>
              </a:ext>
            </a:extLst>
          </p:cNvPr>
          <p:cNvSpPr txBox="1"/>
          <p:nvPr/>
        </p:nvSpPr>
        <p:spPr>
          <a:xfrm>
            <a:off x="5880809" y="6386851"/>
            <a:ext cx="3271694" cy="461665"/>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James and Ellen White</a:t>
            </a:r>
          </a:p>
        </p:txBody>
      </p:sp>
    </p:spTree>
    <p:extLst>
      <p:ext uri="{BB962C8B-B14F-4D97-AF65-F5344CB8AC3E}">
        <p14:creationId xmlns:p14="http://schemas.microsoft.com/office/powerpoint/2010/main" val="1859064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Seventh Day Adventism</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The Seventh-day Adventist Church is a Protestant Christian denomination which is distinguished by its observance of Saturday, the seventh day of the week in Christian and Jewish calendars, as the Sabbath, and its emphasis on the imminent Second Coming (advent) of Jesus Christ. </a:t>
            </a:r>
          </a:p>
          <a:p>
            <a:r>
              <a:rPr lang="en-US" dirty="0"/>
              <a:t>The denomination grew out of the Millerite movement in the United States during the mid-19th century and it was formally established in 1863. </a:t>
            </a:r>
          </a:p>
          <a:p>
            <a:r>
              <a:rPr lang="en-US" dirty="0"/>
              <a:t>Among its co-founders was Ellen G. White, whose extensive writings are still held in high regard by the church. </a:t>
            </a:r>
          </a:p>
          <a:p>
            <a:r>
              <a:rPr lang="en-US" dirty="0"/>
              <a:t>Much of the theology of the Seventh-day Adventist Church corresponds to common evangelical Christian teachings, such as the Trinity and the infallibility of Scripture.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hlinkClick r:id="rId4"/>
              </a:rPr>
              <a:t>https://www.wikiwand.com/en/Seventh-day_Adventist_Church</a:t>
            </a:r>
            <a:r>
              <a:rPr lang="en-US" sz="2400" dirty="0"/>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3670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11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Seventh Day Adventism</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The church is known for its emphasis on diet and health, including adhering to Kosher food laws and advocating vegetarianism.</a:t>
            </a:r>
          </a:p>
          <a:p>
            <a:r>
              <a:rPr lang="en-US" dirty="0"/>
              <a:t>The Seventh-day Adventist Church is currently “one of the fastest-growing and most widespread churches worldwide”, with a worldwide baptized membership of over 21 million people, and 25 million adherents.</a:t>
            </a:r>
          </a:p>
          <a:p>
            <a:r>
              <a:rPr lang="en-US" dirty="0"/>
              <a:t>As of May 2007, it was the twelfth-largest religious body in the world, and the sixth-largest highly international religious body. </a:t>
            </a:r>
          </a:p>
          <a:p>
            <a:r>
              <a:rPr lang="en-US" dirty="0"/>
              <a:t>The church operates over 7,500 schools including over 100 post-secondary institutions, numerous hospitals, and publishing houses worldwide.</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hlinkClick r:id="rId4"/>
              </a:rPr>
              <a:t>https://www.wikiwand.com/en/Seventh-day_Adventist_Church</a:t>
            </a:r>
            <a:r>
              <a:rPr lang="en-US" sz="2400" dirty="0"/>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306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Jehovah Witnesses</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923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hlinkClick r:id="rId5"/>
              </a:rPr>
              <a:t>https://www.wikiwand.com/en/Jehovah%27s_Witnesses</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538296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Jehovah Witnesses</a:t>
            </a:r>
          </a:p>
        </p:txBody>
      </p:sp>
      <p:sp>
        <p:nvSpPr>
          <p:cNvPr id="8" name="Content Placeholder 7"/>
          <p:cNvSpPr>
            <a:spLocks noGrp="1"/>
          </p:cNvSpPr>
          <p:nvPr>
            <p:ph idx="1"/>
          </p:nvPr>
        </p:nvSpPr>
        <p:spPr>
          <a:xfrm>
            <a:off x="457200" y="838201"/>
            <a:ext cx="8229600" cy="5334000"/>
          </a:xfrm>
        </p:spPr>
        <p:txBody>
          <a:bodyPr>
            <a:normAutofit fontScale="92500" lnSpcReduction="10000"/>
          </a:bodyPr>
          <a:lstStyle/>
          <a:p>
            <a:r>
              <a:rPr lang="en-US" dirty="0"/>
              <a:t>The organization known since 1931 as </a:t>
            </a:r>
            <a:r>
              <a:rPr lang="en-US" b="1" i="1" dirty="0"/>
              <a:t>Jehovah’s Witnesses</a:t>
            </a:r>
            <a:r>
              <a:rPr lang="en-US" dirty="0"/>
              <a:t> was founded in Pennsylvania in 1884 by Charles Taze Russell (1852–1916) as the </a:t>
            </a:r>
            <a:r>
              <a:rPr lang="en-US" b="1" i="1" dirty="0"/>
              <a:t>Zion’s Watch Tower Tract Society</a:t>
            </a:r>
            <a:r>
              <a:rPr lang="en-US" dirty="0"/>
              <a:t>.</a:t>
            </a:r>
            <a:r>
              <a:rPr lang="en-US" sz="2800" baseline="30000" dirty="0">
                <a:solidFill>
                  <a:prstClr val="black"/>
                </a:solidFill>
              </a:rPr>
              <a:t> 1</a:t>
            </a:r>
            <a:endParaRPr lang="en-US" dirty="0"/>
          </a:p>
          <a:p>
            <a:r>
              <a:rPr lang="en-US" dirty="0"/>
              <a:t>During the course of his ministry, Russell disputed many beliefs of mainstream Christianity including immortality of the soul, hellfire, predestination, the fleshly return of Jesus Christ, the Trinity, and the burning up of the world.</a:t>
            </a:r>
            <a:r>
              <a:rPr kumimoji="0" lang="en-US" sz="2800" b="0" i="0" u="none" strike="noStrike" kern="1200" cap="none" spc="0" normalizeH="0" baseline="30000" noProof="0" dirty="0">
                <a:ln>
                  <a:noFill/>
                </a:ln>
                <a:solidFill>
                  <a:prstClr val="black"/>
                </a:solidFill>
                <a:effectLst/>
                <a:uLnTx/>
                <a:uFillTx/>
                <a:latin typeface="Calibri"/>
                <a:ea typeface="+mn-ea"/>
                <a:cs typeface="+mn-cs"/>
              </a:rPr>
              <a:t>2</a:t>
            </a:r>
          </a:p>
          <a:p>
            <a:r>
              <a:rPr lang="en-US" dirty="0"/>
              <a:t>In 1876, Russell taught that Christ had returned as an invisible spirit being in 1874 inaugurating the “harvest of the Gospel age,” and that 1914 would mark the end of a 2,520 year period called “the Gentile Times,” at which time world society would be replaced by the full establishment of God's kingdom on earth.</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p>
        </p:txBody>
      </p:sp>
      <p:sp>
        <p:nvSpPr>
          <p:cNvPr id="5" name="TextBox 4"/>
          <p:cNvSpPr txBox="1"/>
          <p:nvPr/>
        </p:nvSpPr>
        <p:spPr>
          <a:xfrm>
            <a:off x="221366" y="6311887"/>
            <a:ext cx="8701268" cy="523220"/>
          </a:xfrm>
          <a:prstGeom prst="rect">
            <a:avLst/>
          </a:prstGeom>
          <a:noFill/>
        </p:spPr>
        <p:txBody>
          <a:bodyPr wrap="square" rtlCol="0">
            <a:spAutoFit/>
          </a:bodyPr>
          <a:lstStyle/>
          <a:p>
            <a:pPr>
              <a:defRPr/>
            </a:pPr>
            <a:r>
              <a:rPr lang="en-US" sz="1400" baseline="30000" dirty="0">
                <a:solidFill>
                  <a:prstClr val="black"/>
                </a:solidFill>
              </a:rPr>
              <a:t>1</a:t>
            </a:r>
            <a:r>
              <a:rPr lang="en-US" sz="1400" dirty="0">
                <a:solidFill>
                  <a:prstClr val="black"/>
                </a:solidFill>
              </a:rPr>
              <a:t> Tim Grass. SCM Core Text: Modern Church History </a:t>
            </a:r>
            <a:endParaRPr lang="en-US" sz="7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2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https://www.wikiwand.com/en/Jehovah%27s_Witnesses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59879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Jehovah Witnesses</a:t>
            </a:r>
          </a:p>
        </p:txBody>
      </p:sp>
      <p:sp>
        <p:nvSpPr>
          <p:cNvPr id="8" name="Content Placeholder 7"/>
          <p:cNvSpPr>
            <a:spLocks noGrp="1"/>
          </p:cNvSpPr>
          <p:nvPr>
            <p:ph idx="1"/>
          </p:nvPr>
        </p:nvSpPr>
        <p:spPr>
          <a:xfrm>
            <a:off x="457200" y="838200"/>
            <a:ext cx="8229600" cy="5562600"/>
          </a:xfrm>
        </p:spPr>
        <p:txBody>
          <a:bodyPr>
            <a:normAutofit fontScale="92500" lnSpcReduction="10000"/>
          </a:bodyPr>
          <a:lstStyle/>
          <a:p>
            <a:r>
              <a:rPr lang="en-US" dirty="0"/>
              <a:t>Russell moved the Watch Tower Society's headquarters to Brooklyn, New York, in 1909, combining printing and corporate offices with a house of worship. </a:t>
            </a:r>
          </a:p>
          <a:p>
            <a:r>
              <a:rPr lang="en-US" dirty="0"/>
              <a:t>Russell died October 31, 1916, at the age of 64 while returning from a ministerial speaking tour.</a:t>
            </a:r>
          </a:p>
          <a:p>
            <a:r>
              <a:rPr lang="en-US" dirty="0"/>
              <a:t>In January 1917, the Watch Tower Society's legal representative, Joseph Franklin Rutherford, was elected as its next president. </a:t>
            </a:r>
          </a:p>
          <a:p>
            <a:r>
              <a:rPr lang="en-US" dirty="0"/>
              <a:t>His election was disputed, and members of the Board of Directors accused him of acting in an autocratic and secretive manner.</a:t>
            </a:r>
          </a:p>
          <a:p>
            <a:r>
              <a:rPr lang="en-US" dirty="0"/>
              <a:t>The divisions between his supporters and opponents triggered a major turnover of members over the next decade.</a:t>
            </a:r>
          </a:p>
        </p:txBody>
      </p:sp>
      <p:sp>
        <p:nvSpPr>
          <p:cNvPr id="5" name="TextBox 4"/>
          <p:cNvSpPr txBox="1"/>
          <p:nvPr/>
        </p:nvSpPr>
        <p:spPr>
          <a:xfrm>
            <a:off x="228600" y="651376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2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https://www.wikiwand.com/en/Jehovah%27s_Witnesses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567151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902368"/>
          </a:xfrm>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“Burned Over” District in New York</a:t>
            </a:r>
            <a:endParaRPr lang="en-US" sz="40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5"/>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759299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Jehovah Witnesses</a:t>
            </a:r>
          </a:p>
        </p:txBody>
      </p:sp>
      <p:sp>
        <p:nvSpPr>
          <p:cNvPr id="8" name="Content Placeholder 7"/>
          <p:cNvSpPr>
            <a:spLocks noGrp="1"/>
          </p:cNvSpPr>
          <p:nvPr>
            <p:ph idx="1"/>
          </p:nvPr>
        </p:nvSpPr>
        <p:spPr>
          <a:xfrm>
            <a:off x="457200" y="838200"/>
            <a:ext cx="8229600" cy="5562600"/>
          </a:xfrm>
        </p:spPr>
        <p:txBody>
          <a:bodyPr>
            <a:normAutofit lnSpcReduction="10000"/>
          </a:bodyPr>
          <a:lstStyle/>
          <a:p>
            <a:r>
              <a:rPr lang="en-US" dirty="0"/>
              <a:t>Significant changes in doctrine and administration were regularly introduced during Rutherford's twenty-five years as president, including the 1920 announcement that the Hebrew patriarchs (such as Abraham and Isaac) would be resurrected in 1925, marking the beginning of Christ's thousand-year earthly Kingdom.</a:t>
            </a:r>
          </a:p>
          <a:p>
            <a:r>
              <a:rPr lang="en-US" dirty="0"/>
              <a:t>Because of disappointment over the changes and unfulfilled predictions, tens of thousands of defections occurred during the first half of Rutherford's tenure, leading to the formation of several Bible Student organizations independent of the Watch Tower Society, most of which still exist.</a:t>
            </a:r>
          </a:p>
        </p:txBody>
      </p:sp>
      <p:sp>
        <p:nvSpPr>
          <p:cNvPr id="5" name="TextBox 4"/>
          <p:cNvSpPr txBox="1"/>
          <p:nvPr/>
        </p:nvSpPr>
        <p:spPr>
          <a:xfrm>
            <a:off x="228600" y="651376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2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https://www.wikiwand.com/en/Jehovah%27s_Witnesses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2258109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Jehovah Witnesses</a:t>
            </a:r>
          </a:p>
        </p:txBody>
      </p:sp>
      <p:sp>
        <p:nvSpPr>
          <p:cNvPr id="8" name="Content Placeholder 7"/>
          <p:cNvSpPr>
            <a:spLocks noGrp="1"/>
          </p:cNvSpPr>
          <p:nvPr>
            <p:ph idx="1"/>
          </p:nvPr>
        </p:nvSpPr>
        <p:spPr>
          <a:xfrm>
            <a:off x="457200" y="838200"/>
            <a:ext cx="8229600" cy="5562600"/>
          </a:xfrm>
        </p:spPr>
        <p:txBody>
          <a:bodyPr>
            <a:normAutofit fontScale="92500" lnSpcReduction="10000"/>
          </a:bodyPr>
          <a:lstStyle/>
          <a:p>
            <a:r>
              <a:rPr lang="en-US" dirty="0"/>
              <a:t>On July 26, 1931, at a convention in Columbus, Ohio, Rutherford introduced the new name – </a:t>
            </a:r>
            <a:r>
              <a:rPr lang="en-US" b="1" i="1" dirty="0"/>
              <a:t>Jehovah's witnesses</a:t>
            </a:r>
            <a:r>
              <a:rPr lang="en-US" i="1" dirty="0"/>
              <a:t> </a:t>
            </a:r>
            <a:r>
              <a:rPr lang="en-US" dirty="0"/>
              <a:t>– based on Isaiah 43:10: “</a:t>
            </a:r>
            <a:r>
              <a:rPr lang="en-US" i="1" dirty="0">
                <a:solidFill>
                  <a:srgbClr val="0000FF"/>
                </a:solidFill>
                <a:latin typeface="Cambria" panose="02040503050406030204" pitchFamily="18" charset="0"/>
                <a:ea typeface="Cambria" panose="02040503050406030204" pitchFamily="18" charset="0"/>
              </a:rPr>
              <a:t>Ye are my witnesses, saith the Lord…</a:t>
            </a:r>
            <a:r>
              <a:rPr lang="en-US" dirty="0"/>
              <a:t>”</a:t>
            </a:r>
          </a:p>
          <a:p>
            <a:r>
              <a:rPr lang="en-US" dirty="0"/>
              <a:t>In 1932, Rutherford eliminated the system of locally elected elders and in 1938, introduced what he called a “theocratic” (literally, God-ruled) organizational system, under which appointments in congregations worldwide were made from the Brooklyn headquarters.</a:t>
            </a:r>
          </a:p>
          <a:p>
            <a:r>
              <a:rPr lang="en-US" dirty="0"/>
              <a:t>Nathan Knorr was appointed as third president of the Watch Tower Bible and Tract Society in 1942. </a:t>
            </a:r>
          </a:p>
          <a:p>
            <a:r>
              <a:rPr lang="en-US" dirty="0"/>
              <a:t>Knorr commissioned a new translation of the Bible, the </a:t>
            </a:r>
            <a:r>
              <a:rPr lang="en-US" b="1" i="1" dirty="0"/>
              <a:t>New World Translation of the Holy Scriptures</a:t>
            </a:r>
            <a:r>
              <a:rPr lang="en-US" dirty="0"/>
              <a:t>, the full version of which was released in 1961.</a:t>
            </a:r>
          </a:p>
        </p:txBody>
      </p:sp>
      <p:sp>
        <p:nvSpPr>
          <p:cNvPr id="5" name="TextBox 4"/>
          <p:cNvSpPr txBox="1"/>
          <p:nvPr/>
        </p:nvSpPr>
        <p:spPr>
          <a:xfrm>
            <a:off x="228600" y="651376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2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https://www.wikiwand.com/en/Jehovah%27s_Witnesses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434858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Jehovah Witnesses</a:t>
            </a:r>
          </a:p>
        </p:txBody>
      </p:sp>
      <p:sp>
        <p:nvSpPr>
          <p:cNvPr id="8" name="Content Placeholder 7"/>
          <p:cNvSpPr>
            <a:spLocks noGrp="1"/>
          </p:cNvSpPr>
          <p:nvPr>
            <p:ph idx="1"/>
          </p:nvPr>
        </p:nvSpPr>
        <p:spPr>
          <a:xfrm>
            <a:off x="457200" y="838200"/>
            <a:ext cx="8229600" cy="5562600"/>
          </a:xfrm>
        </p:spPr>
        <p:txBody>
          <a:bodyPr>
            <a:normAutofit fontScale="92500"/>
          </a:bodyPr>
          <a:lstStyle/>
          <a:p>
            <a:r>
              <a:rPr lang="en-US" dirty="0"/>
              <a:t>From 1966, Witness publications and convention talks built anticipation of the possibility that Christ's thousand-year reign might begin in late 1975 or shortly thereafter.</a:t>
            </a:r>
          </a:p>
          <a:p>
            <a:r>
              <a:rPr lang="en-US" dirty="0"/>
              <a:t>Membership declined during the late 1970s after expectations for 1975 were proved wrong.</a:t>
            </a:r>
          </a:p>
          <a:p>
            <a:r>
              <a:rPr lang="en-US" dirty="0"/>
              <a:t>Watch Tower Society literature did not state dogmatically that 1975 would definitely mark the end, but in 1980 the Watch Tower Society admitted its responsibility in building up hope regarding that year.</a:t>
            </a:r>
          </a:p>
          <a:p>
            <a:r>
              <a:rPr lang="en-US" dirty="0"/>
              <a:t>In 1995, Jehovah's Witnesses abandoned the idea that Armageddon must occur during the lives of the generation that was alive in 1914 and in 2010 changed their teaching on the “generation”.</a:t>
            </a:r>
          </a:p>
        </p:txBody>
      </p:sp>
      <p:sp>
        <p:nvSpPr>
          <p:cNvPr id="5" name="TextBox 4"/>
          <p:cNvSpPr txBox="1"/>
          <p:nvPr/>
        </p:nvSpPr>
        <p:spPr>
          <a:xfrm>
            <a:off x="228600" y="651376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a:ln>
                  <a:noFill/>
                </a:ln>
                <a:solidFill>
                  <a:prstClr val="black"/>
                </a:solidFill>
                <a:effectLst/>
                <a:uLnTx/>
                <a:uFillTx/>
                <a:latin typeface="Calibri"/>
                <a:ea typeface="+mn-ea"/>
                <a:cs typeface="+mn-cs"/>
              </a:rPr>
              <a:t>2  </a:t>
            </a: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https://www.wikiwand.com/en/Jehovah%27s_Witnesses</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983268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https://www.wikiwand.com/en/Bible_Student_movement</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9741" y="2057400"/>
            <a:ext cx="8408280" cy="3048000"/>
          </a:xfrm>
          <a:prstGeom prst="rect">
            <a:avLst/>
          </a:prstGeom>
        </p:spPr>
      </p:pic>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4"/>
            <a:ext cx="8763002" cy="1475725"/>
          </a:xfrm>
        </p:spPr>
        <p:txBody>
          <a:bodyPr>
            <a:noAutofit/>
          </a:bodyPr>
          <a:lstStyle/>
          <a:p>
            <a:r>
              <a:rPr lang="en-US" sz="5400" b="1" dirty="0"/>
              <a:t>Development of the </a:t>
            </a:r>
            <a:br>
              <a:rPr lang="en-US" sz="5400" b="1" dirty="0"/>
            </a:br>
            <a:r>
              <a:rPr lang="en-US" sz="5400" b="1" dirty="0"/>
              <a:t>Watch Tower Society</a:t>
            </a:r>
          </a:p>
        </p:txBody>
      </p:sp>
    </p:spTree>
    <p:extLst>
      <p:ext uri="{BB962C8B-B14F-4D97-AF65-F5344CB8AC3E}">
        <p14:creationId xmlns:p14="http://schemas.microsoft.com/office/powerpoint/2010/main" val="3629088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Unitarianism</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https://www.christianity.com/church/denominations/what-is-unitarianism-discover-the-history-and-beliefs-of-the-unitarian-church.html</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583613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227507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a:bodyPr>
          <a:lstStyle/>
          <a:p>
            <a:r>
              <a:rPr lang="en-US" dirty="0"/>
              <a:t>Finney theorized that the “Burned Over District” of New York had been so heavily evangelized as to have no “fuel” (unconverted population) left over to “burn” (convert). Do you think there is any truth to his theory? Can an area be over evangelized?</a:t>
            </a:r>
          </a:p>
          <a:p>
            <a:r>
              <a:rPr lang="en-US" dirty="0"/>
              <a:t>Apart from the sovereignty of God, humanly speaking, why do you think so many false religions would originate in an area that had been so thoroughly evangelized?</a:t>
            </a:r>
          </a:p>
          <a:p>
            <a:r>
              <a:rPr lang="en-US" dirty="0"/>
              <a:t>Of the things presented today on the origin of several major modern cults, did you learn anything that you found surprising? If so, what?</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1194753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“Burned Over” District in New York</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The Burned-over District refers to the western and central regions of New York State in the early 19th century, where religious revivals and the formation of new religious movements of the Second Great Awakening took place, to such a great extent that spiritual fervor seemed to set the area on fire.</a:t>
            </a:r>
          </a:p>
          <a:p>
            <a:r>
              <a:rPr lang="en-US" dirty="0"/>
              <a:t>The term was coined in 1876 by Charles Finney, who argued that the area had been so heavily evangelized as to have no “fuel” (unconverted population) left over to “burn” (convert).</a:t>
            </a:r>
          </a:p>
          <a:p>
            <a:r>
              <a:rPr lang="en-US" dirty="0"/>
              <a:t>Western New York was still a United States frontier during the early Erie Canal boom, and professional and established clergy were scarce.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https://www.wikiwand.com/en/Burned-over_district</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2922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“Burned Over” District in New York</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Many of the self-taught people of the Burned-over district were susceptible to enthusiasms of folk religion. </a:t>
            </a:r>
          </a:p>
          <a:p>
            <a:r>
              <a:rPr lang="en-US" dirty="0"/>
              <a:t>Evangelists won many converts to Protestant sects, such as Congregationalists, Baptists, and Methodists. </a:t>
            </a:r>
          </a:p>
          <a:p>
            <a:r>
              <a:rPr lang="en-US" dirty="0"/>
              <a:t>Converts in </a:t>
            </a:r>
            <a:r>
              <a:rPr lang="en-US" b="1" i="1" dirty="0"/>
              <a:t>nonconformist</a:t>
            </a:r>
            <a:r>
              <a:rPr lang="en-US" dirty="0"/>
              <a:t> sects became part of numerous innovative religious movements, all of which were founded by laypeople during the early 19th century.</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https://www.wikiwand.com/en/Burned-over_district</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3643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“Burned Over” District in New York</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Some of the </a:t>
            </a:r>
            <a:r>
              <a:rPr lang="en-US" b="1" i="1" dirty="0"/>
              <a:t>nonconformist</a:t>
            </a:r>
            <a:r>
              <a:rPr lang="en-US" dirty="0"/>
              <a:t> sects from this area included:</a:t>
            </a:r>
          </a:p>
          <a:p>
            <a:pPr lvl="1"/>
            <a:r>
              <a:rPr lang="en-US" sz="2800" dirty="0"/>
              <a:t>The </a:t>
            </a:r>
            <a:r>
              <a:rPr lang="en-US" sz="2800" b="1" i="1" dirty="0"/>
              <a:t>Mormon</a:t>
            </a:r>
            <a:r>
              <a:rPr lang="en-US" sz="2800" dirty="0"/>
              <a:t> movement, which began around 1830. </a:t>
            </a:r>
          </a:p>
          <a:p>
            <a:pPr lvl="1"/>
            <a:r>
              <a:rPr lang="en-US" sz="2800" dirty="0"/>
              <a:t>The </a:t>
            </a:r>
            <a:r>
              <a:rPr lang="en-US" sz="2800" b="1" i="1" dirty="0"/>
              <a:t>Millerites</a:t>
            </a:r>
            <a:r>
              <a:rPr lang="en-US" sz="2800" dirty="0"/>
              <a:t>, who originated around 1834. </a:t>
            </a:r>
          </a:p>
          <a:p>
            <a:pPr lvl="2"/>
            <a:r>
              <a:rPr lang="en-US" sz="2800" dirty="0"/>
              <a:t>William Miller was a farmer who lived in Low Hampton, New York. </a:t>
            </a:r>
          </a:p>
          <a:p>
            <a:pPr lvl="2"/>
            <a:r>
              <a:rPr lang="en-US" sz="2800" dirty="0"/>
              <a:t>He preached that the literal Second Coming would occur on October 22, 1844. </a:t>
            </a:r>
          </a:p>
          <a:p>
            <a:pPr lvl="2"/>
            <a:r>
              <a:rPr lang="en-US" sz="2800" dirty="0"/>
              <a:t>Millerism became extremely popular in western New York state. </a:t>
            </a:r>
          </a:p>
          <a:p>
            <a:pPr lvl="2"/>
            <a:r>
              <a:rPr lang="en-US" sz="2800" dirty="0"/>
              <a:t>Some of its concepts are still held by church organizations affiliated with </a:t>
            </a:r>
            <a:r>
              <a:rPr lang="en-US" sz="2800" b="1" i="1" dirty="0"/>
              <a:t>Adventism</a:t>
            </a:r>
            <a:r>
              <a:rPr lang="en-US" sz="2800" dirty="0"/>
              <a:t>, such as:</a:t>
            </a:r>
          </a:p>
          <a:p>
            <a:pPr lvl="3"/>
            <a:r>
              <a:rPr lang="en-US" sz="2400" dirty="0"/>
              <a:t>Adventists</a:t>
            </a:r>
          </a:p>
          <a:p>
            <a:pPr lvl="3"/>
            <a:r>
              <a:rPr lang="en-US" sz="2400" dirty="0"/>
              <a:t>Seventh-day Adventists</a:t>
            </a:r>
          </a:p>
          <a:p>
            <a:pPr lvl="3"/>
            <a:r>
              <a:rPr lang="en-US" sz="2400" dirty="0"/>
              <a:t>Jehovah's Witnesses</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https://www.wikiwand.com/en/Burned-over_district</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959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 calcmode="lin" valueType="num">
                                      <p:cBhvr>
                                        <p:cTn id="56"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8">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 calcmode="lin" valueType="num">
                                      <p:cBhvr>
                                        <p:cTn id="63"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Mormonism</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923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hlinkClick r:id="rId5"/>
              </a:rPr>
              <a:t>https://washingtonmonthly.com/magazine/november-december-2019/was-i-too-hard-on-the-mormons-nope/</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401109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Mormonism</a:t>
            </a:r>
            <a:endParaRPr lang="en-US" sz="3200" i="1" dirty="0">
              <a:latin typeface="+mn-lt"/>
            </a:endParaRPr>
          </a:p>
        </p:txBody>
      </p:sp>
      <p:sp>
        <p:nvSpPr>
          <p:cNvPr id="8" name="Content Placeholder 7"/>
          <p:cNvSpPr>
            <a:spLocks noGrp="1"/>
          </p:cNvSpPr>
          <p:nvPr>
            <p:ph idx="1"/>
          </p:nvPr>
        </p:nvSpPr>
        <p:spPr>
          <a:xfrm>
            <a:off x="304800" y="838201"/>
            <a:ext cx="8701268" cy="5435024"/>
          </a:xfrm>
        </p:spPr>
        <p:txBody>
          <a:bodyPr>
            <a:normAutofit fontScale="92500" lnSpcReduction="20000"/>
          </a:bodyPr>
          <a:lstStyle/>
          <a:p>
            <a:r>
              <a:rPr lang="en-US" dirty="0"/>
              <a:t>The Mormon church was founded by </a:t>
            </a:r>
            <a:r>
              <a:rPr lang="en-US" b="1" i="1" dirty="0"/>
              <a:t>Joseph Smith </a:t>
            </a:r>
            <a:r>
              <a:rPr lang="en-US" dirty="0"/>
              <a:t>(1805–44) in the “Burned-Over District” of upstate New York, in 1830.</a:t>
            </a:r>
          </a:p>
          <a:p>
            <a:r>
              <a:rPr lang="en-US" dirty="0"/>
              <a:t>Smith claimed to have to been visited by the angel </a:t>
            </a:r>
            <a:r>
              <a:rPr lang="en-US" b="1" i="1" dirty="0"/>
              <a:t>Moroni</a:t>
            </a:r>
            <a:r>
              <a:rPr lang="en-US" dirty="0"/>
              <a:t>, who he said told him where to dig up a trove of golden plates or tablets containing the story of the ten lost tribes of Israel.</a:t>
            </a:r>
            <a:r>
              <a:rPr kumimoji="0" lang="en-US" b="0" i="0" u="none" strike="noStrike" kern="1200" cap="none" spc="0" normalizeH="0" baseline="30000" noProof="0" dirty="0">
                <a:ln>
                  <a:noFill/>
                </a:ln>
                <a:solidFill>
                  <a:prstClr val="black"/>
                </a:solidFill>
                <a:effectLst/>
                <a:uLnTx/>
                <a:uFillTx/>
                <a:latin typeface="Calibri"/>
                <a:ea typeface="+mn-ea"/>
                <a:cs typeface="+mn-cs"/>
              </a:rPr>
              <a:t> 2</a:t>
            </a:r>
            <a:endParaRPr lang="en-US" dirty="0"/>
          </a:p>
          <a:p>
            <a:r>
              <a:rPr lang="en-US" dirty="0"/>
              <a:t>During the late 1820s, Smith claimed that he translated the writing on the golden plates, and in 1830, he published his finding as </a:t>
            </a:r>
            <a:r>
              <a:rPr lang="en-US" b="1" i="1" dirty="0"/>
              <a:t>The Book of Mormon</a:t>
            </a:r>
            <a:r>
              <a:rPr lang="en-US" dirty="0"/>
              <a:t>.</a:t>
            </a:r>
            <a:r>
              <a:rPr kumimoji="0" lang="en-US" b="0" i="0" u="none" strike="noStrike" kern="1200" cap="none" spc="0" normalizeH="0" baseline="30000" noProof="0" dirty="0">
                <a:ln>
                  <a:noFill/>
                </a:ln>
                <a:solidFill>
                  <a:prstClr val="black"/>
                </a:solidFill>
                <a:effectLst/>
                <a:uLnTx/>
                <a:uFillTx/>
                <a:latin typeface="Calibri"/>
                <a:ea typeface="+mn-ea"/>
                <a:cs typeface="+mn-cs"/>
              </a:rPr>
              <a:t> 1</a:t>
            </a:r>
            <a:endParaRPr lang="en-US" dirty="0"/>
          </a:p>
          <a:p>
            <a:r>
              <a:rPr lang="en-US" dirty="0"/>
              <a:t>On the basis of what he claimed were further revelations, Smith produced additional books which the church also accepts as divinely inspired: </a:t>
            </a:r>
            <a:r>
              <a:rPr lang="en-US" i="1" dirty="0"/>
              <a:t>Doctrine and Covenants </a:t>
            </a:r>
            <a:r>
              <a:rPr lang="en-US" dirty="0"/>
              <a:t>and </a:t>
            </a:r>
            <a:r>
              <a:rPr lang="en-US" i="1" dirty="0"/>
              <a:t>The Pearl of Great Price</a:t>
            </a:r>
            <a:r>
              <a:rPr lang="en-US" dirty="0"/>
              <a:t>.</a:t>
            </a:r>
            <a:r>
              <a:rPr kumimoji="0" lang="en-US" b="0" i="0" u="none" strike="noStrike" kern="1200" cap="none" spc="0" normalizeH="0" baseline="30000" noProof="0" dirty="0">
                <a:ln>
                  <a:noFill/>
                </a:ln>
                <a:solidFill>
                  <a:prstClr val="black"/>
                </a:solidFill>
                <a:effectLst/>
                <a:uLnTx/>
                <a:uFillTx/>
                <a:latin typeface="Calibri"/>
                <a:ea typeface="+mn-ea"/>
                <a:cs typeface="+mn-cs"/>
              </a:rPr>
              <a:t> 2</a:t>
            </a:r>
            <a:r>
              <a:rPr lang="en-US" dirty="0"/>
              <a:t> </a:t>
            </a:r>
          </a:p>
          <a:p>
            <a:r>
              <a:rPr lang="en-US" dirty="0"/>
              <a:t>Mormons also claim to believe in the Bible.</a:t>
            </a:r>
            <a:r>
              <a:rPr kumimoji="0" lang="en-US" b="0" i="0" u="none" strike="noStrike" kern="1200" cap="none" spc="0" normalizeH="0" baseline="30000" noProof="0" dirty="0">
                <a:ln>
                  <a:noFill/>
                </a:ln>
                <a:solidFill>
                  <a:prstClr val="black"/>
                </a:solidFill>
                <a:effectLst/>
                <a:uLnTx/>
                <a:uFillTx/>
                <a:latin typeface="Calibri"/>
                <a:ea typeface="+mn-ea"/>
                <a:cs typeface="+mn-cs"/>
              </a:rPr>
              <a:t> 1</a:t>
            </a:r>
            <a:endParaRPr lang="en-US" dirty="0"/>
          </a:p>
        </p:txBody>
      </p:sp>
      <p:sp>
        <p:nvSpPr>
          <p:cNvPr id="5" name="TextBox 4"/>
          <p:cNvSpPr txBox="1"/>
          <p:nvPr/>
        </p:nvSpPr>
        <p:spPr>
          <a:xfrm>
            <a:off x="304800" y="6273225"/>
            <a:ext cx="8701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1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 Tim Grass. SCM Core Text: Modern Church History </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0858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https://courses.lumenlearning.com/boundless-ushistory/chapter/the-second-great-awakening/</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6379" y="777973"/>
            <a:ext cx="4202642" cy="5624124"/>
          </a:xfrm>
          <a:prstGeom prst="rect">
            <a:avLst/>
          </a:prstGeom>
        </p:spPr>
      </p:pic>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639762"/>
          </a:xfrm>
        </p:spPr>
        <p:txBody>
          <a:bodyPr>
            <a:noAutofit/>
          </a:bodyPr>
          <a:lstStyle/>
          <a:p>
            <a:r>
              <a:rPr lang="en-US" sz="5400" b="1" dirty="0"/>
              <a:t>Joseph Smith Jr.</a:t>
            </a:r>
          </a:p>
        </p:txBody>
      </p:sp>
    </p:spTree>
    <p:extLst>
      <p:ext uri="{BB962C8B-B14F-4D97-AF65-F5344CB8AC3E}">
        <p14:creationId xmlns:p14="http://schemas.microsoft.com/office/powerpoint/2010/main" val="3253888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Mormonism</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In its early decades Mormonism was fiercely opposed by the surrounding society on account of its practice of polygamy and the members’ practice of living in exclusively Mormon settlements and having as little as possible to do with non-Mormons or ‘Gentiles’. </a:t>
            </a:r>
          </a:p>
          <a:p>
            <a:r>
              <a:rPr lang="en-US" dirty="0"/>
              <a:t>They were thus forced to migrate westwards, seeking land which was not already occupied by others in order to establish a secure habitation. </a:t>
            </a:r>
          </a:p>
          <a:p>
            <a:r>
              <a:rPr lang="en-US" dirty="0"/>
              <a:t>After Smith was killed by a hostile mob at Nauvoo, Illinois, Brigham Young (1801–77) led the movement and established their headquarters at Salt Lake City in Utah in 1847.</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Tim Grass. SCM Core Text: Modern Church History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5898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347491</TotalTime>
  <Words>2213</Words>
  <Application>Microsoft Office PowerPoint</Application>
  <PresentationFormat>On-screen Show (4:3)</PresentationFormat>
  <Paragraphs>128</Paragraphs>
  <Slides>26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Cambria</vt:lpstr>
      <vt:lpstr>Office Theme</vt:lpstr>
      <vt:lpstr>140_Office Theme</vt:lpstr>
      <vt:lpstr>PowerPoint Presentation</vt:lpstr>
      <vt:lpstr>“Burned Over” District in New York</vt:lpstr>
      <vt:lpstr>“Burned Over” District in New York</vt:lpstr>
      <vt:lpstr>“Burned Over” District in New York</vt:lpstr>
      <vt:lpstr>“Burned Over” District in New York</vt:lpstr>
      <vt:lpstr>Mormonism</vt:lpstr>
      <vt:lpstr>Mormonism</vt:lpstr>
      <vt:lpstr>Joseph Smith Jr.</vt:lpstr>
      <vt:lpstr>Mormonism</vt:lpstr>
      <vt:lpstr>Mormonism</vt:lpstr>
      <vt:lpstr>Mormonism</vt:lpstr>
      <vt:lpstr>Adventism</vt:lpstr>
      <vt:lpstr>Adventism</vt:lpstr>
      <vt:lpstr>Seventh Day Adventism</vt:lpstr>
      <vt:lpstr>Seventh Day Adventism</vt:lpstr>
      <vt:lpstr>Seventh Day Adventism</vt:lpstr>
      <vt:lpstr>Jehovah Witnesses</vt:lpstr>
      <vt:lpstr>Jehovah Witnesses</vt:lpstr>
      <vt:lpstr>Jehovah Witnesses</vt:lpstr>
      <vt:lpstr>Jehovah Witnesses</vt:lpstr>
      <vt:lpstr>Jehovah Witnesses</vt:lpstr>
      <vt:lpstr>Jehovah Witnesses</vt:lpstr>
      <vt:lpstr>Development of the  Watch Tower Society</vt:lpstr>
      <vt:lpstr>Unitarianism</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6014</cp:revision>
  <cp:lastPrinted>2021-05-02T14:00:17Z</cp:lastPrinted>
  <dcterms:created xsi:type="dcterms:W3CDTF">2018-06-08T00:19:32Z</dcterms:created>
  <dcterms:modified xsi:type="dcterms:W3CDTF">2021-05-03T01:42:30Z</dcterms:modified>
</cp:coreProperties>
</file>