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2.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3.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6"/>
  </p:notesMasterIdLst>
  <p:handoutMasterIdLst>
    <p:handoutMasterId r:id="rId27"/>
  </p:handoutMasterIdLst>
  <p:sldIdLst>
    <p:sldId id="3533" r:id="rId3"/>
    <p:sldId id="3530" r:id="rId4"/>
    <p:sldId id="3529" r:id="rId5"/>
    <p:sldId id="3520" r:id="rId6"/>
    <p:sldId id="3521" r:id="rId7"/>
    <p:sldId id="3549" r:id="rId8"/>
    <p:sldId id="3522" r:id="rId9"/>
    <p:sldId id="3523" r:id="rId10"/>
    <p:sldId id="3524" r:id="rId11"/>
    <p:sldId id="3525" r:id="rId12"/>
    <p:sldId id="3526" r:id="rId13"/>
    <p:sldId id="3495" r:id="rId14"/>
    <p:sldId id="3535" r:id="rId15"/>
    <p:sldId id="3536" r:id="rId16"/>
    <p:sldId id="3537" r:id="rId17"/>
    <p:sldId id="3552" r:id="rId18"/>
    <p:sldId id="3553" r:id="rId19"/>
    <p:sldId id="3556" r:id="rId20"/>
    <p:sldId id="3554" r:id="rId21"/>
    <p:sldId id="3555" r:id="rId22"/>
    <p:sldId id="3561" r:id="rId23"/>
    <p:sldId id="3558" r:id="rId24"/>
    <p:sldId id="3559" r:id="rId2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01" autoAdjust="0"/>
    <p:restoredTop sz="94660"/>
  </p:normalViewPr>
  <p:slideViewPr>
    <p:cSldViewPr>
      <p:cViewPr varScale="1">
        <p:scale>
          <a:sx n="162" d="100"/>
          <a:sy n="162" d="100"/>
        </p:scale>
        <p:origin x="1592" y="88"/>
      </p:cViewPr>
      <p:guideLst>
        <p:guide orient="horz" pos="2160"/>
        <p:guide pos="2880"/>
      </p:guideLst>
    </p:cSldViewPr>
  </p:slideViewPr>
  <p:notesTextViewPr>
    <p:cViewPr>
      <p:scale>
        <a:sx n="3" d="2"/>
        <a:sy n="3" d="2"/>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5/23/2021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5/23/2021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316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94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5/23/2021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5/23/2021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5/23/2021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5/23/2021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5/23/2021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5/23/2021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5/23/2021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5/23/2021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5/23/2021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1.xml"/><Relationship Id="rId5" Type="http://schemas.openxmlformats.org/officeDocument/2006/relationships/hyperlink" Target="https://www.adamsmith.org/blog/wilberforce-finally-ended-slavery" TargetMode="Externa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hyperlink" Target="https://www.adamsmith.org/blog/wilberforce-finally-ended-slaver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hyperlink" Target="https://www.adamsmith.org/blog/wilberforce-finally-ended-slaver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hyperlink" Target="https://www.adamsmith.org/blog/wilberforce-finally-ended-slaver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historiansagainstslavery.org/main/wp-content/uploads/2014/08/1.jpg" TargetMode="External"/><Relationship Id="rId2" Type="http://schemas.openxmlformats.org/officeDocument/2006/relationships/slideLayout" Target="../slideLayouts/slideLayout17.xml"/><Relationship Id="rId1" Type="http://schemas.openxmlformats.org/officeDocument/2006/relationships/themeOverride" Target="../theme/themeOverride17.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s://www.adamsmith.org/blog/wilberforce-finally-ended-slavery"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ouramericannetwork.org/story?title=John-Newton-From-Disgrace-to-Amazing-Grace"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hyperlink" Target="https://www.adamsmith.org/blog/wilberforce-finally-ended-slavery"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20.xml"/><Relationship Id="rId5" Type="http://schemas.openxmlformats.org/officeDocument/2006/relationships/hyperlink" Target="https://www.youtube.com/watch?v=qU5b3uzqZMc" TargetMode="Externa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1.xml"/><Relationship Id="rId4" Type="http://schemas.openxmlformats.org/officeDocument/2006/relationships/hyperlink" Target="https://www.weareteachers.com/moving-beyond-classroom-discussion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hyperlink" Target="https://www.wikiwand.com/en/John_Newt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hyperlink" Target="https://www.wikiwand.com/en/John_Newt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2078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Amazing Hymnal</a:t>
            </a: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In 1769, Newton began a Thursday evening prayer service. For almost every week's service, he wrote a hymn to be sung to a familiar tune. </a:t>
            </a:r>
          </a:p>
          <a:p>
            <a:r>
              <a:rPr lang="en-US" dirty="0"/>
              <a:t>Newton challenged Cowper also to write hymns for these meetings, which he did until falling seriously ill in 1773. </a:t>
            </a:r>
          </a:p>
          <a:p>
            <a:r>
              <a:rPr lang="en-US" dirty="0"/>
              <a:t>Newton later combined 280 of his own hymns with 68 of Cowper's in what was to become the popular </a:t>
            </a:r>
            <a:r>
              <a:rPr lang="en-US" i="1" dirty="0"/>
              <a:t>Olney Hymns</a:t>
            </a:r>
            <a:r>
              <a:rPr lang="en-US" dirty="0"/>
              <a:t>. </a:t>
            </a:r>
          </a:p>
          <a:p>
            <a:r>
              <a:rPr lang="en-US" dirty="0"/>
              <a:t>Among the well-known hymns in it are “Amazing Grace,” “Glorious Things of Thee Are Spoken,” “How Sweet the Name of Jesus Sounds,” “O for a Closer Walk with God,” and “There Is a Fountain Filled with Blood.”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89).</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1468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Amazing Hymnal</a:t>
            </a:r>
          </a:p>
        </p:txBody>
      </p:sp>
      <p:sp>
        <p:nvSpPr>
          <p:cNvPr id="8" name="Content Placeholder 7"/>
          <p:cNvSpPr>
            <a:spLocks noGrp="1"/>
          </p:cNvSpPr>
          <p:nvPr>
            <p:ph idx="1"/>
          </p:nvPr>
        </p:nvSpPr>
        <p:spPr>
          <a:xfrm>
            <a:off x="457200" y="838200"/>
            <a:ext cx="8229600" cy="5638799"/>
          </a:xfrm>
        </p:spPr>
        <p:txBody>
          <a:bodyPr>
            <a:normAutofit/>
          </a:bodyPr>
          <a:lstStyle/>
          <a:p>
            <a:r>
              <a:rPr lang="en-US" dirty="0"/>
              <a:t>In 1787 Newton wrote </a:t>
            </a:r>
            <a:r>
              <a:rPr lang="en-US" i="1" dirty="0"/>
              <a:t>Thoughts Upon the African Slave Trade </a:t>
            </a:r>
            <a:r>
              <a:rPr lang="en-US" dirty="0"/>
              <a:t>to help William Wilberforce's campaign to end the practice— “a business at which my heart now shudders,” he wrote. </a:t>
            </a:r>
          </a:p>
          <a:p>
            <a:r>
              <a:rPr lang="en-US" dirty="0"/>
              <a:t>Recollection of that chapter in his life never left him, and in his old age, when it was suggested that the increasingly feeble Newton retire, he replied, “</a:t>
            </a:r>
            <a:r>
              <a:rPr lang="en-US" i="1" dirty="0">
                <a:latin typeface="Cambria" panose="02040503050406030204" pitchFamily="18" charset="0"/>
                <a:ea typeface="Cambria" panose="02040503050406030204" pitchFamily="18" charset="0"/>
              </a:rPr>
              <a:t>I cannot stop. What? Shall the old African blasphemer stop while he can speak?</a:t>
            </a:r>
            <a:r>
              <a:rPr lang="en-US" dirty="0"/>
              <a: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89).</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4617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William Wilberforce</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https://www.adamsmith.org/blog/wilberforce-finally-ended-slavery</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03C0C6A1-3C15-43FD-AD4C-03F0743D9E56}"/>
              </a:ext>
            </a:extLst>
          </p:cNvPr>
          <p:cNvSpPr txBox="1"/>
          <p:nvPr/>
        </p:nvSpPr>
        <p:spPr>
          <a:xfrm>
            <a:off x="6934200" y="5880982"/>
            <a:ext cx="2209800" cy="954107"/>
          </a:xfrm>
          <a:prstGeom prst="rect">
            <a:avLst/>
          </a:prstGeom>
          <a:noFill/>
        </p:spPr>
        <p:txBody>
          <a:bodyPr wrap="square">
            <a:spAutoFit/>
          </a:bodyPr>
          <a:lstStyle/>
          <a:p>
            <a:pPr algn="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j-ea"/>
                <a:cs typeface="+mj-cs"/>
              </a:rPr>
              <a:t>ANTISLAVERY POLITICIAN</a:t>
            </a:r>
            <a:endParaRPr lang="en-US" sz="2400" dirty="0"/>
          </a:p>
        </p:txBody>
      </p:sp>
    </p:spTree>
    <p:extLst>
      <p:ext uri="{BB962C8B-B14F-4D97-AF65-F5344CB8AC3E}">
        <p14:creationId xmlns:p14="http://schemas.microsoft.com/office/powerpoint/2010/main" val="2120890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283).</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Timeline</a:t>
            </a:r>
          </a:p>
        </p:txBody>
      </p:sp>
      <p:pic>
        <p:nvPicPr>
          <p:cNvPr id="5" name="Picture 4">
            <a:extLst>
              <a:ext uri="{FF2B5EF4-FFF2-40B4-BE49-F238E27FC236}">
                <a16:creationId xmlns:a16="http://schemas.microsoft.com/office/drawing/2014/main" id="{1C7A9704-E3C1-4DE6-9AC7-FA49D6E5041E}"/>
              </a:ext>
            </a:extLst>
          </p:cNvPr>
          <p:cNvPicPr>
            <a:picLocks noChangeAspect="1"/>
          </p:cNvPicPr>
          <p:nvPr/>
        </p:nvPicPr>
        <p:blipFill>
          <a:blip r:embed="rId3"/>
          <a:stretch>
            <a:fillRect/>
          </a:stretch>
        </p:blipFill>
        <p:spPr>
          <a:xfrm>
            <a:off x="0" y="800905"/>
            <a:ext cx="9144000" cy="5256190"/>
          </a:xfrm>
          <a:prstGeom prst="rect">
            <a:avLst/>
          </a:prstGeom>
        </p:spPr>
      </p:pic>
    </p:spTree>
    <p:extLst>
      <p:ext uri="{BB962C8B-B14F-4D97-AF65-F5344CB8AC3E}">
        <p14:creationId xmlns:p14="http://schemas.microsoft.com/office/powerpoint/2010/main" val="3812680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8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457200"/>
            <a:ext cx="8229600" cy="6019799"/>
          </a:xfrm>
        </p:spPr>
        <p:txBody>
          <a:bodyPr>
            <a:normAutofit fontScale="92500"/>
          </a:bodyPr>
          <a:lstStyle/>
          <a:p>
            <a:pPr marL="0" indent="0" algn="ctr">
              <a:buNone/>
            </a:pPr>
            <a:r>
              <a:rPr lang="en-US" sz="4400" b="1" dirty="0"/>
              <a:t>“</a:t>
            </a:r>
            <a:r>
              <a:rPr lang="en-US" sz="4400" b="1" i="1" dirty="0">
                <a:latin typeface="Cambria" panose="02040503050406030204" pitchFamily="18" charset="0"/>
                <a:ea typeface="Cambria" panose="02040503050406030204" pitchFamily="18" charset="0"/>
              </a:rPr>
              <a:t>So enormous, so dreadful, so irremediable did the [slave] trade's wickedness appear that my own mind was completely made up for abolition. Let the consequences be what they would: I from this time determined that I would never rest until I had effected its abolition</a:t>
            </a:r>
            <a:r>
              <a:rPr lang="en-US" sz="4400" b="1" dirty="0"/>
              <a:t>.” </a:t>
            </a:r>
            <a:endParaRPr lang="en-US" sz="4400" dirty="0"/>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283-284).</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11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William Wilberforce</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effectLst/>
              </a:rPr>
              <a:t>Slavery was a common feature of most cultures until roughly 150 years ago. </a:t>
            </a:r>
          </a:p>
          <a:p>
            <a:r>
              <a:rPr lang="en-US" dirty="0">
                <a:effectLst/>
              </a:rPr>
              <a:t>It still goes on, but in modern times it is against international law and has a minute fraction of the economic status it once held. </a:t>
            </a:r>
          </a:p>
          <a:p>
            <a:r>
              <a:rPr lang="en-US" dirty="0">
                <a:effectLst/>
              </a:rPr>
              <a:t>Much of this change is due to a man who was born on August 24th, 1759. </a:t>
            </a:r>
          </a:p>
          <a:p>
            <a:r>
              <a:rPr lang="en-US" dirty="0">
                <a:effectLst/>
              </a:rPr>
              <a:t>William Wilberforce seemed an unlikely champion of social change in his youth, when he was a popular Cambridge student, enjoying gambling, drinking and a hedonistic social life. </a:t>
            </a:r>
          </a:p>
          <a:p>
            <a:r>
              <a:rPr lang="en-US" dirty="0">
                <a:effectLst/>
              </a:rPr>
              <a:t>Amongst his many friends there was William Pitt, the future Prime Minister.</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4"/>
              </a:rPr>
              <a:t>https://www.adamsmith.org/blog/wilberforce-finally-ended-slavery</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6504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William Wilberforce</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effectLst/>
              </a:rPr>
              <a:t>Inheriting money from his grandfather and uncle, Wilberforce could afford the £8,000 it took to have him elected as a member of parliament for Hull, his birthplace. </a:t>
            </a:r>
          </a:p>
          <a:p>
            <a:r>
              <a:rPr lang="en-US" dirty="0">
                <a:effectLst/>
              </a:rPr>
              <a:t>His life changed when he converted to evangelical Christianity, and resolved to atone for his rather dissolute past life by making a moral commitment to improving the world. </a:t>
            </a:r>
          </a:p>
          <a:p>
            <a:r>
              <a:rPr lang="en-US" dirty="0">
                <a:effectLst/>
              </a:rPr>
              <a:t>In particular, he began to campaign against the slave trade, appalled by the cruelty and suffering it involved. </a:t>
            </a:r>
          </a:p>
          <a:p>
            <a:r>
              <a:rPr lang="en-US" dirty="0">
                <a:effectLst/>
              </a:rPr>
              <a:t>It is estimated that of the approximately 11 million Africans transported into slavery, some 1 in 8 did not survive the journey. </a:t>
            </a:r>
          </a:p>
          <a:p>
            <a:r>
              <a:rPr lang="en-US" dirty="0">
                <a:effectLst/>
              </a:rPr>
              <a:t>Of the ones who did, many faced lives blighted by hard working conditions and sometimes arbitrary cruelty.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4"/>
              </a:rPr>
              <a:t>https://www.adamsmith.org/blog/wilberforce-finally-ended-slavery</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4137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William Wilberforce</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effectLst/>
              </a:rPr>
              <a:t>His friend, William Pitt, urged him to take up his campaign in Parliament and in the country, and the “Society for Effecting the Abolition of the Slave Trade” was formed, drawing in other Christian denominations as well as Evangelicals. </a:t>
            </a:r>
          </a:p>
          <a:p>
            <a:r>
              <a:rPr lang="en-US" dirty="0">
                <a:effectLst/>
              </a:rPr>
              <a:t>Its famous logo of a kneeling slave was designed the Josiah Wedgwood, the celebrated potter, and was inscribed, “Am I not a Man and a Brother?” </a:t>
            </a:r>
          </a:p>
          <a:p>
            <a:r>
              <a:rPr lang="en-US" dirty="0">
                <a:effectLst/>
              </a:rPr>
              <a:t>Wilberforce made his first major speech on slavery in Parliament in 1789, describing some of the appalling conditions involved in the trade. </a:t>
            </a:r>
          </a:p>
          <a:p>
            <a:r>
              <a:rPr lang="en-US" dirty="0">
                <a:effectLst/>
              </a:rPr>
              <a:t>The campaign took many years, but gradually accumulated support.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4"/>
              </a:rPr>
              <a:t>https://www.adamsmith.org/blog/wilberforce-finally-ended-slavery</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98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https://www.historiansagainstslavery.org/main/wp-content/uploads/2014/08/1.jpg</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00200" y="304800"/>
            <a:ext cx="6019800" cy="6029222"/>
          </a:xfrm>
          <a:prstGeom prst="rect">
            <a:avLst/>
          </a:prstGeom>
        </p:spPr>
      </p:pic>
    </p:spTree>
    <p:extLst>
      <p:ext uri="{BB962C8B-B14F-4D97-AF65-F5344CB8AC3E}">
        <p14:creationId xmlns:p14="http://schemas.microsoft.com/office/powerpoint/2010/main" val="28981970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William Wilberforce</a:t>
            </a:r>
          </a:p>
        </p:txBody>
      </p:sp>
      <p:sp>
        <p:nvSpPr>
          <p:cNvPr id="8" name="Content Placeholder 7"/>
          <p:cNvSpPr>
            <a:spLocks noGrp="1"/>
          </p:cNvSpPr>
          <p:nvPr>
            <p:ph idx="1"/>
          </p:nvPr>
        </p:nvSpPr>
        <p:spPr>
          <a:xfrm>
            <a:off x="457200" y="838200"/>
            <a:ext cx="8229600" cy="5638799"/>
          </a:xfrm>
        </p:spPr>
        <p:txBody>
          <a:bodyPr>
            <a:normAutofit/>
          </a:bodyPr>
          <a:lstStyle/>
          <a:p>
            <a:r>
              <a:rPr lang="en-US" dirty="0">
                <a:effectLst/>
              </a:rPr>
              <a:t>Wilberforce sometimes had to take time out to cope with an illness, believed to be ulcerative colitis, that flared up occasionally but was alleviated by moderate doses of opium. </a:t>
            </a:r>
          </a:p>
          <a:p>
            <a:r>
              <a:rPr lang="en-US" dirty="0">
                <a:effectLst/>
              </a:rPr>
              <a:t>Several anti-slavery bills he introduced in the House were defeated, but opinion was changing.</a:t>
            </a:r>
          </a:p>
          <a:p>
            <a:r>
              <a:rPr lang="en-US" dirty="0">
                <a:effectLst/>
              </a:rPr>
              <a:t>At length, the Prime Minister, Lord Grenville, introduced a bill to stop the use of British ships to carry men as slaves. </a:t>
            </a:r>
          </a:p>
          <a:p>
            <a:r>
              <a:rPr lang="en-US" dirty="0">
                <a:effectLst/>
              </a:rPr>
              <a:t>It had huge majorities in both houses, and passed into law as the Slave Trades Act in 1807. </a:t>
            </a:r>
          </a:p>
          <a:p>
            <a:r>
              <a:rPr lang="en-US" dirty="0">
                <a:effectLst/>
              </a:rPr>
              <a:t>Wilberforce wept in Parliament as it passed.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4"/>
              </a:rPr>
              <a:t>https://www.adamsmith.org/blog/wilberforce-finally-ended-slavery</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7232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John Newton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https://www.ouramericannetwork.org/story?title=John-Newton-From-Disgrace-to-Amazing-Grace</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6253936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William Wilberforce</a:t>
            </a:r>
          </a:p>
        </p:txBody>
      </p:sp>
      <p:sp>
        <p:nvSpPr>
          <p:cNvPr id="8" name="Content Placeholder 7"/>
          <p:cNvSpPr>
            <a:spLocks noGrp="1"/>
          </p:cNvSpPr>
          <p:nvPr>
            <p:ph idx="1"/>
          </p:nvPr>
        </p:nvSpPr>
        <p:spPr>
          <a:xfrm>
            <a:off x="457200" y="838200"/>
            <a:ext cx="8229600" cy="5638799"/>
          </a:xfrm>
        </p:spPr>
        <p:txBody>
          <a:bodyPr>
            <a:normAutofit/>
          </a:bodyPr>
          <a:lstStyle/>
          <a:p>
            <a:r>
              <a:rPr lang="en-US" dirty="0">
                <a:effectLst/>
              </a:rPr>
              <a:t>The final hurdle came in 1833, with a bill to abolish slavery itself throughout the British Empire. </a:t>
            </a:r>
          </a:p>
          <a:p>
            <a:r>
              <a:rPr lang="en-US" dirty="0">
                <a:effectLst/>
              </a:rPr>
              <a:t>On July 26th, on his deathbed, Wilberforce learned that the government had cleared the way to guarantee its passage, and died three days later, his life’s work having been achieved.</a:t>
            </a:r>
          </a:p>
          <a:p>
            <a:r>
              <a:rPr lang="en-US" dirty="0">
                <a:effectLst/>
              </a:rPr>
              <a:t>The life of William Wilberforce shows that one person, highly motivated and determined, can act to change events.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4"/>
              </a:rPr>
              <a:t>https://www.adamsmith.org/blog/wilberforce-finally-ended-slavery</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0881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John Owen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https://www.youtube.com/watch?v=qU5b3uzqZMc</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6178961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485098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10000"/>
          </a:bodyPr>
          <a:lstStyle/>
          <a:p>
            <a:r>
              <a:rPr lang="en-US" dirty="0"/>
              <a:t>Do you think getting rid of slavery was a good thing? Why?</a:t>
            </a:r>
          </a:p>
          <a:p>
            <a:r>
              <a:rPr lang="en-US" dirty="0"/>
              <a:t>Many today believe it was a sin to own a slave. Do you agree? If so, how does this square with </a:t>
            </a:r>
          </a:p>
          <a:p>
            <a:pPr lvl="1"/>
            <a:r>
              <a:rPr lang="en-US" dirty="0"/>
              <a:t>The numerous regulations in the OT governing slavery.</a:t>
            </a:r>
          </a:p>
          <a:p>
            <a:pPr lvl="1"/>
            <a:r>
              <a:rPr lang="en-US" dirty="0"/>
              <a:t>The apostle Paul giving extensive instructions to slave owning Christians in Ephesians 6 and other passages (none of which including freeing their slaves). </a:t>
            </a:r>
          </a:p>
          <a:p>
            <a:pPr lvl="1"/>
            <a:r>
              <a:rPr lang="en-US" dirty="0"/>
              <a:t>Upon conversion, the apostle Paul insisted that a runaway slave (Onesimus) return to his rightful owner (Philemon). </a:t>
            </a:r>
          </a:p>
          <a:p>
            <a:r>
              <a:rPr lang="en-US" dirty="0"/>
              <a:t>Is there anything about slavery that </a:t>
            </a:r>
            <a:r>
              <a:rPr lang="en-US" b="1" i="1" dirty="0"/>
              <a:t>is </a:t>
            </a:r>
            <a:r>
              <a:rPr lang="en-US" dirty="0"/>
              <a:t>sinful? For example:</a:t>
            </a:r>
          </a:p>
          <a:p>
            <a:pPr lvl="1"/>
            <a:r>
              <a:rPr lang="en-US" i="1" dirty="0">
                <a:solidFill>
                  <a:srgbClr val="0000FF"/>
                </a:solidFill>
                <a:latin typeface="Cambria" panose="02040503050406030204" pitchFamily="18" charset="0"/>
                <a:ea typeface="Cambria" panose="02040503050406030204" pitchFamily="18" charset="0"/>
              </a:rPr>
              <a:t>Whoever steals a man and sells him, and anyone found in possession of him, shall be put to death. </a:t>
            </a:r>
            <a:r>
              <a:rPr lang="en-US" dirty="0"/>
              <a:t>(Exodus 21:16)</a:t>
            </a:r>
          </a:p>
          <a:p>
            <a:pPr lvl="1"/>
            <a:r>
              <a:rPr lang="en-US" dirty="0"/>
              <a:t>… </a:t>
            </a:r>
            <a:r>
              <a:rPr lang="en-US" i="1" dirty="0">
                <a:solidFill>
                  <a:srgbClr val="0000FF"/>
                </a:solidFill>
                <a:latin typeface="Cambria" panose="02040503050406030204" pitchFamily="18" charset="0"/>
                <a:ea typeface="Cambria" panose="02040503050406030204" pitchFamily="18" charset="0"/>
              </a:rPr>
              <a:t>understanding this, that the law is not laid down for the just but for the lawless and disobedient, for the ungodly and sinners, for the unholy and profane, for those who strike their fathers and mothers, for murderers, the sexually immoral, men who practice homosexuality, </a:t>
            </a:r>
            <a:r>
              <a:rPr lang="en-US" b="1" i="1" dirty="0">
                <a:solidFill>
                  <a:srgbClr val="0000FF"/>
                </a:solidFill>
                <a:latin typeface="Cambria" panose="02040503050406030204" pitchFamily="18" charset="0"/>
                <a:ea typeface="Cambria" panose="02040503050406030204" pitchFamily="18" charset="0"/>
              </a:rPr>
              <a:t>enslavers</a:t>
            </a:r>
            <a:r>
              <a:rPr lang="en-US" i="1" dirty="0">
                <a:solidFill>
                  <a:srgbClr val="0000FF"/>
                </a:solidFill>
                <a:latin typeface="Cambria" panose="02040503050406030204" pitchFamily="18" charset="0"/>
                <a:ea typeface="Cambria" panose="02040503050406030204" pitchFamily="18" charset="0"/>
              </a:rPr>
              <a:t>, liars, perjurers, and whatever else is contrary to sound doctrine…  </a:t>
            </a:r>
            <a:r>
              <a:rPr lang="en-US" dirty="0"/>
              <a:t>(1Tim. 1:9-10)</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2476798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43).</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Timeline</a:t>
            </a:r>
          </a:p>
        </p:txBody>
      </p:sp>
      <p:pic>
        <p:nvPicPr>
          <p:cNvPr id="6" name="Picture 5">
            <a:extLst>
              <a:ext uri="{FF2B5EF4-FFF2-40B4-BE49-F238E27FC236}">
                <a16:creationId xmlns:a16="http://schemas.microsoft.com/office/drawing/2014/main" id="{D59CB026-C640-4F05-BF91-015664CA380B}"/>
              </a:ext>
            </a:extLst>
          </p:cNvPr>
          <p:cNvPicPr>
            <a:picLocks noChangeAspect="1"/>
          </p:cNvPicPr>
          <p:nvPr/>
        </p:nvPicPr>
        <p:blipFill>
          <a:blip r:embed="rId3"/>
          <a:stretch>
            <a:fillRect/>
          </a:stretch>
        </p:blipFill>
        <p:spPr>
          <a:xfrm>
            <a:off x="0" y="990600"/>
            <a:ext cx="9144000" cy="5197723"/>
          </a:xfrm>
          <a:prstGeom prst="rect">
            <a:avLst/>
          </a:prstGeom>
        </p:spPr>
      </p:pic>
    </p:spTree>
    <p:extLst>
      <p:ext uri="{BB962C8B-B14F-4D97-AF65-F5344CB8AC3E}">
        <p14:creationId xmlns:p14="http://schemas.microsoft.com/office/powerpoint/2010/main" val="714394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189608"/>
          </a:xfrm>
        </p:spPr>
        <p:txBody>
          <a:bodyPr>
            <a:noAutofit/>
          </a:bodyPr>
          <a:lstStyle/>
          <a:p>
            <a:r>
              <a:rPr lang="en-US" sz="3600" b="1" dirty="0"/>
              <a:t>“Amazing grace, how sweet the sound, that saved a wretch like me.” </a:t>
            </a:r>
          </a:p>
        </p:txBody>
      </p:sp>
      <p:sp>
        <p:nvSpPr>
          <p:cNvPr id="8" name="Content Placeholder 7"/>
          <p:cNvSpPr>
            <a:spLocks noGrp="1"/>
          </p:cNvSpPr>
          <p:nvPr>
            <p:ph idx="1"/>
          </p:nvPr>
        </p:nvSpPr>
        <p:spPr>
          <a:xfrm>
            <a:off x="457200" y="1219200"/>
            <a:ext cx="8229600" cy="5257799"/>
          </a:xfrm>
        </p:spPr>
        <p:txBody>
          <a:bodyPr>
            <a:normAutofit/>
          </a:bodyPr>
          <a:lstStyle/>
          <a:p>
            <a:r>
              <a:rPr lang="en-US" dirty="0"/>
              <a:t>It is probably the most famous hymn in history: </a:t>
            </a:r>
            <a:r>
              <a:rPr lang="en-US" i="1" dirty="0">
                <a:latin typeface="Cambria" panose="02040503050406030204" pitchFamily="18" charset="0"/>
                <a:ea typeface="Cambria" panose="02040503050406030204" pitchFamily="18" charset="0"/>
              </a:rPr>
              <a:t>Amazing grace, how sweet the sound, that saved a wretch like me. I once was lost, but now am found, Was blind but now I see. </a:t>
            </a:r>
          </a:p>
          <a:p>
            <a:r>
              <a:rPr lang="en-US" dirty="0"/>
              <a:t>Though some today wonder if the word </a:t>
            </a:r>
            <a:r>
              <a:rPr lang="en-US" b="1" i="1" dirty="0"/>
              <a:t>wretch</a:t>
            </a:r>
            <a:r>
              <a:rPr lang="en-US" dirty="0"/>
              <a:t> is hyperbole or a bit of dramatic license, John Newton, the song's author, clearly did not.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88).</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65448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Slave Trader</a:t>
            </a:r>
          </a:p>
        </p:txBody>
      </p:sp>
      <p:sp>
        <p:nvSpPr>
          <p:cNvPr id="8" name="Content Placeholder 7"/>
          <p:cNvSpPr>
            <a:spLocks noGrp="1"/>
          </p:cNvSpPr>
          <p:nvPr>
            <p:ph idx="1"/>
          </p:nvPr>
        </p:nvSpPr>
        <p:spPr>
          <a:xfrm>
            <a:off x="457200" y="838200"/>
            <a:ext cx="8229600" cy="5638799"/>
          </a:xfrm>
        </p:spPr>
        <p:txBody>
          <a:bodyPr>
            <a:normAutofit/>
          </a:bodyPr>
          <a:lstStyle/>
          <a:p>
            <a:r>
              <a:rPr lang="en-US" dirty="0"/>
              <a:t>Newton was nurtured by a Christian mother who taught him the Bible at an early age, but he was raised in his father's image after she died of tuberculosis when Newton was 7. </a:t>
            </a:r>
          </a:p>
          <a:p>
            <a:r>
              <a:rPr lang="en-US" dirty="0"/>
              <a:t>At age eleven he first went to sea with his father. Newton sailed six voyages before his father retired in 1742. </a:t>
            </a:r>
          </a:p>
          <a:p>
            <a:r>
              <a:rPr lang="en-US" dirty="0"/>
              <a:t>At that time, Newton's father made plans for him to work at a sugarcane plantation in Jamaica. </a:t>
            </a:r>
          </a:p>
          <a:p>
            <a:r>
              <a:rPr lang="en-US" dirty="0"/>
              <a:t>Instead, Newton signed on with a merchant ship sailing to the Mediterranean Sea.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hlinkClick r:id="rId4"/>
              </a:rPr>
              <a:t>https://www.wikiwand.com/en/John_Newton</a:t>
            </a:r>
            <a:r>
              <a:rPr lang="en-US" sz="2400" dirty="0"/>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9616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Slave Trader</a:t>
            </a: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In 1743, while going to visit friends, Newton was captured and pressed into the naval service by the Royal Navy. He became a midshipman aboard the </a:t>
            </a:r>
            <a:r>
              <a:rPr lang="en-US" i="1" dirty="0"/>
              <a:t>HMS Harwich</a:t>
            </a:r>
            <a:r>
              <a:rPr lang="en-US" dirty="0"/>
              <a:t>. </a:t>
            </a:r>
          </a:p>
          <a:p>
            <a:r>
              <a:rPr lang="en-US" dirty="0"/>
              <a:t>At one point Newton tried to desert and was punished in front of the crew of 350. Stripped to the waist and tied to the grating, he received a flogging of eight dozen lashes and was reduced to the rank of a common seaman.</a:t>
            </a:r>
          </a:p>
          <a:p>
            <a:r>
              <a:rPr lang="en-US" dirty="0"/>
              <a:t>Later, while </a:t>
            </a:r>
            <a:r>
              <a:rPr lang="en-US" i="1" dirty="0"/>
              <a:t>Harwich</a:t>
            </a:r>
            <a:r>
              <a:rPr lang="en-US" dirty="0"/>
              <a:t> was </a:t>
            </a:r>
            <a:r>
              <a:rPr lang="en-US" dirty="0" err="1"/>
              <a:t>en</a:t>
            </a:r>
            <a:r>
              <a:rPr lang="en-US" dirty="0"/>
              <a:t> route to India, he transferred to </a:t>
            </a:r>
            <a:r>
              <a:rPr lang="en-US" i="1" dirty="0"/>
              <a:t>Pegasus</a:t>
            </a:r>
            <a:r>
              <a:rPr lang="en-US" dirty="0"/>
              <a:t>, a slave ship bound for West Africa. </a:t>
            </a:r>
          </a:p>
          <a:p>
            <a:r>
              <a:rPr lang="en-US" dirty="0"/>
              <a:t>The ship carried goods to Africa and traded them for slaves to be shipped to the colonies in the Caribbean and North America.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hlinkClick r:id="rId4"/>
              </a:rPr>
              <a:t>https://www.wikiwand.com/en/John_Newton</a:t>
            </a:r>
            <a:r>
              <a:rPr lang="en-US" sz="2400" dirty="0"/>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23656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Slave Trader</a:t>
            </a:r>
          </a:p>
        </p:txBody>
      </p:sp>
      <p:sp>
        <p:nvSpPr>
          <p:cNvPr id="8" name="Content Placeholder 7"/>
          <p:cNvSpPr>
            <a:spLocks noGrp="1"/>
          </p:cNvSpPr>
          <p:nvPr>
            <p:ph idx="1"/>
          </p:nvPr>
        </p:nvSpPr>
        <p:spPr>
          <a:xfrm>
            <a:off x="457200" y="838200"/>
            <a:ext cx="8229600" cy="5638799"/>
          </a:xfrm>
        </p:spPr>
        <p:txBody>
          <a:bodyPr>
            <a:normAutofit/>
          </a:bodyPr>
          <a:lstStyle/>
          <a:p>
            <a:r>
              <a:rPr lang="en-US" dirty="0"/>
              <a:t>Espousing freethinking principles, he remained arrogant and insubordinate, and he lived with moral abandon: “</a:t>
            </a:r>
            <a:r>
              <a:rPr lang="en-US" i="1" dirty="0">
                <a:latin typeface="Cambria" panose="02040503050406030204" pitchFamily="18" charset="0"/>
                <a:ea typeface="Cambria" panose="02040503050406030204" pitchFamily="18" charset="0"/>
              </a:rPr>
              <a:t>I sinned with a high hand</a:t>
            </a:r>
            <a:r>
              <a:rPr lang="en-US" dirty="0"/>
              <a:t>,” he later wrote, “</a:t>
            </a:r>
            <a:r>
              <a:rPr lang="en-US" i="1" dirty="0">
                <a:latin typeface="Cambria" panose="02040503050406030204" pitchFamily="18" charset="0"/>
                <a:ea typeface="Cambria" panose="02040503050406030204" pitchFamily="18" charset="0"/>
              </a:rPr>
              <a:t>and I made it my study to tempt and seduce others.</a:t>
            </a:r>
            <a:r>
              <a:rPr lang="en-US" dirty="0"/>
              <a:t>” </a:t>
            </a:r>
          </a:p>
          <a:p>
            <a:r>
              <a:rPr lang="en-US" dirty="0"/>
              <a:t>He took up employment with a slave-trader named Clow, who owned a plantation of lemon trees on an island off of west Africa. </a:t>
            </a:r>
          </a:p>
          <a:p>
            <a:r>
              <a:rPr lang="en-US" dirty="0"/>
              <a:t>But he was treated cruelly by Clow and the slaver's African mistress; soon Newton's clothes turned to rags, and Newton was forced to beg for food to relieve his hunger.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88-89).</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2381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Slave Trader</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The sluggish sailor was transferred to the service of the captain of the Greyhound, a Liverpool ship, in 1747, and on its homeward journey, the ship was overtaken by an enormous storm. </a:t>
            </a:r>
          </a:p>
          <a:p>
            <a:r>
              <a:rPr lang="en-US" dirty="0"/>
              <a:t>Newton had been reading Thomas a Kempis's </a:t>
            </a:r>
            <a:r>
              <a:rPr lang="en-US" i="1" dirty="0"/>
              <a:t>The Imitation of Christ</a:t>
            </a:r>
            <a:r>
              <a:rPr lang="en-US" dirty="0"/>
              <a:t>, and was struck by a line about the “uncertain continuance of life.” </a:t>
            </a:r>
          </a:p>
          <a:p>
            <a:r>
              <a:rPr lang="en-US" dirty="0"/>
              <a:t>He also recalled the passage in Proverbs, “</a:t>
            </a:r>
            <a:r>
              <a:rPr lang="en-US" i="1" dirty="0">
                <a:solidFill>
                  <a:srgbClr val="0000FF"/>
                </a:solidFill>
                <a:latin typeface="Cambria" panose="02040503050406030204" pitchFamily="18" charset="0"/>
                <a:ea typeface="Cambria" panose="02040503050406030204" pitchFamily="18" charset="0"/>
              </a:rPr>
              <a:t>Because I have called and ye have refused,…I also will laugh at your calamity</a:t>
            </a:r>
            <a:r>
              <a:rPr lang="en-US" dirty="0"/>
              <a:t>.” </a:t>
            </a:r>
          </a:p>
          <a:p>
            <a:r>
              <a:rPr lang="en-US" dirty="0"/>
              <a:t>He converted during the storm, though he admitted later, “I cannot consider myself to have been a believer, in the full sense of the word.”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88-89).</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3381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Amazing Hymnal</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Newton then served as a mate and then as captain of a number of slave ships, hoping as a Christian to restrain the worst excesses of the slave trade, “promoting the life of God in the soul” of both his crew and his African cargo.</a:t>
            </a:r>
          </a:p>
          <a:p>
            <a:r>
              <a:rPr lang="en-US" dirty="0"/>
              <a:t>After leaving the sea for an office job in 1755, Newton held Bible studies in his Liverpool home. </a:t>
            </a:r>
          </a:p>
          <a:p>
            <a:r>
              <a:rPr lang="en-US" dirty="0"/>
              <a:t>Influenced by both the Wesleys and George Whitefield, he adopted mild Calvinist views and became increasingly disgusted with the slave trade and his role in it. </a:t>
            </a:r>
          </a:p>
          <a:p>
            <a:r>
              <a:rPr lang="en-US" dirty="0"/>
              <a:t>He quit, was ordained into the Anglican ministry, and in 1764 took a parish in Olney in Buckinghamshire. </a:t>
            </a:r>
          </a:p>
          <a:p>
            <a:r>
              <a:rPr lang="en-US" dirty="0"/>
              <a:t>Three years after Newton arrived, poet William Cowper moved to Olney. </a:t>
            </a:r>
          </a:p>
          <a:p>
            <a:r>
              <a:rPr lang="en-US" dirty="0"/>
              <a:t>Cowper, a skilled poet who experienced bouts of depression, became a lay helper in the small congregation.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Galli, Mark. 131 Christians Everyone Should Know (pp. 89).</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89562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354525</TotalTime>
  <Words>1984</Words>
  <Application>Microsoft Office PowerPoint</Application>
  <PresentationFormat>On-screen Show (4:3)</PresentationFormat>
  <Paragraphs>105</Paragraphs>
  <Slides>23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Cambria</vt:lpstr>
      <vt:lpstr>Office Theme</vt:lpstr>
      <vt:lpstr>140_Office Theme</vt:lpstr>
      <vt:lpstr>PowerPoint Presentation</vt:lpstr>
      <vt:lpstr>John Newton</vt:lpstr>
      <vt:lpstr>Timeline</vt:lpstr>
      <vt:lpstr>“Amazing grace, how sweet the sound, that saved a wretch like me.” </vt:lpstr>
      <vt:lpstr>Slave Trader</vt:lpstr>
      <vt:lpstr>Slave Trader</vt:lpstr>
      <vt:lpstr>Slave Trader</vt:lpstr>
      <vt:lpstr>Slave Trader</vt:lpstr>
      <vt:lpstr>Amazing Hymnal</vt:lpstr>
      <vt:lpstr>Amazing Hymnal</vt:lpstr>
      <vt:lpstr>Amazing Hymnal</vt:lpstr>
      <vt:lpstr>William Wilberforce</vt:lpstr>
      <vt:lpstr>Timeline</vt:lpstr>
      <vt:lpstr>PowerPoint Presentation</vt:lpstr>
      <vt:lpstr>William Wilberforce</vt:lpstr>
      <vt:lpstr>William Wilberforce</vt:lpstr>
      <vt:lpstr>William Wilberforce</vt:lpstr>
      <vt:lpstr>PowerPoint Presentation</vt:lpstr>
      <vt:lpstr>William Wilberforce</vt:lpstr>
      <vt:lpstr>William Wilberforce</vt:lpstr>
      <vt:lpstr>John Owen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6131</cp:revision>
  <cp:lastPrinted>2021-05-23T14:22:36Z</cp:lastPrinted>
  <dcterms:created xsi:type="dcterms:W3CDTF">2018-06-08T00:19:32Z</dcterms:created>
  <dcterms:modified xsi:type="dcterms:W3CDTF">2021-05-24T01:51:58Z</dcterms:modified>
</cp:coreProperties>
</file>