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1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560" r:id="rId3"/>
    <p:sldId id="3561" r:id="rId4"/>
    <p:sldId id="3564" r:id="rId5"/>
    <p:sldId id="3590" r:id="rId6"/>
    <p:sldId id="3589" r:id="rId7"/>
    <p:sldId id="3563" r:id="rId8"/>
    <p:sldId id="3572" r:id="rId9"/>
    <p:sldId id="3573" r:id="rId10"/>
    <p:sldId id="3574" r:id="rId11"/>
    <p:sldId id="3571" r:id="rId12"/>
    <p:sldId id="3576" r:id="rId13"/>
    <p:sldId id="3577" r:id="rId14"/>
    <p:sldId id="3578" r:id="rId15"/>
    <p:sldId id="3579" r:id="rId16"/>
    <p:sldId id="3580" r:id="rId17"/>
    <p:sldId id="3581" r:id="rId18"/>
    <p:sldId id="3582" r:id="rId19"/>
    <p:sldId id="3583" r:id="rId20"/>
    <p:sldId id="3584" r:id="rId21"/>
    <p:sldId id="3587" r:id="rId22"/>
    <p:sldId id="3585" r:id="rId23"/>
    <p:sldId id="3586" r:id="rId24"/>
    <p:sldId id="3570" r:id="rId25"/>
    <p:sldId id="3591" r:id="rId26"/>
    <p:sldId id="3592"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88"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5/30/2021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5/30/2021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5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13</a:t>
            </a:fld>
            <a:endParaRPr lang="en-US" dirty="0"/>
          </a:p>
        </p:txBody>
      </p:sp>
    </p:spTree>
    <p:extLst>
      <p:ext uri="{BB962C8B-B14F-4D97-AF65-F5344CB8AC3E}">
        <p14:creationId xmlns:p14="http://schemas.microsoft.com/office/powerpoint/2010/main" val="290993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64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10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5</a:t>
            </a:fld>
            <a:endParaRPr lang="en-US" dirty="0"/>
          </a:p>
        </p:txBody>
      </p:sp>
    </p:spTree>
    <p:extLst>
      <p:ext uri="{BB962C8B-B14F-4D97-AF65-F5344CB8AC3E}">
        <p14:creationId xmlns:p14="http://schemas.microsoft.com/office/powerpoint/2010/main" val="97598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26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7</a:t>
            </a:fld>
            <a:endParaRPr lang="en-US" dirty="0"/>
          </a:p>
        </p:txBody>
      </p:sp>
    </p:spTree>
    <p:extLst>
      <p:ext uri="{BB962C8B-B14F-4D97-AF65-F5344CB8AC3E}">
        <p14:creationId xmlns:p14="http://schemas.microsoft.com/office/powerpoint/2010/main" val="402939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8</a:t>
            </a:fld>
            <a:endParaRPr lang="en-US" dirty="0"/>
          </a:p>
        </p:txBody>
      </p:sp>
    </p:spTree>
    <p:extLst>
      <p:ext uri="{BB962C8B-B14F-4D97-AF65-F5344CB8AC3E}">
        <p14:creationId xmlns:p14="http://schemas.microsoft.com/office/powerpoint/2010/main" val="149773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9</a:t>
            </a:fld>
            <a:endParaRPr lang="en-US" dirty="0"/>
          </a:p>
        </p:txBody>
      </p:sp>
    </p:spTree>
    <p:extLst>
      <p:ext uri="{BB962C8B-B14F-4D97-AF65-F5344CB8AC3E}">
        <p14:creationId xmlns:p14="http://schemas.microsoft.com/office/powerpoint/2010/main" val="294569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10</a:t>
            </a:fld>
            <a:endParaRPr lang="en-US" dirty="0"/>
          </a:p>
        </p:txBody>
      </p:sp>
    </p:spTree>
    <p:extLst>
      <p:ext uri="{BB962C8B-B14F-4D97-AF65-F5344CB8AC3E}">
        <p14:creationId xmlns:p14="http://schemas.microsoft.com/office/powerpoint/2010/main" val="67413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11</a:t>
            </a:fld>
            <a:endParaRPr lang="en-US" dirty="0"/>
          </a:p>
        </p:txBody>
      </p:sp>
    </p:spTree>
    <p:extLst>
      <p:ext uri="{BB962C8B-B14F-4D97-AF65-F5344CB8AC3E}">
        <p14:creationId xmlns:p14="http://schemas.microsoft.com/office/powerpoint/2010/main" val="335033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D63987-A83F-4245-81BE-0B37BAA48141}" type="slidenum">
              <a:rPr lang="en-US" smtClean="0"/>
              <a:t>12</a:t>
            </a:fld>
            <a:endParaRPr lang="en-US" dirty="0"/>
          </a:p>
        </p:txBody>
      </p:sp>
    </p:spTree>
    <p:extLst>
      <p:ext uri="{BB962C8B-B14F-4D97-AF65-F5344CB8AC3E}">
        <p14:creationId xmlns:p14="http://schemas.microsoft.com/office/powerpoint/2010/main" val="20148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5/30/2021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hemeOverride" Target="../theme/themeOverride13.xml"/><Relationship Id="rId5" Type="http://schemas.openxmlformats.org/officeDocument/2006/relationships/hyperlink" Target="https://www.britannica.com/biography/George-Fox"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youtube.com/watch?v=qU5b3uzqZMc"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ww.history.com/topics/immigration/history-of-quakeris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www.freechristianresources.org/2008-01/free-spurgeon-devotionals-however-you-want-them" TargetMode="Externa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johnowen.org/abou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hyperlink" Target="https://johnowen.org/about/"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5.xml"/><Relationship Id="rId5" Type="http://schemas.openxmlformats.org/officeDocument/2006/relationships/hyperlink" Target="https://scriptoriumdaily.com/wp-content/uploads/2019/04/richard-baxter-frontispiece-of-making-light.jpg"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133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Nonconformist Who Sought Unity </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Baxter, for his part, did his best to avoid the disputes between Anglicans, Presbyterians, Congregationalists, and other denominations, even convincing local ministers to cooperate in some pastoral matters. “</a:t>
            </a:r>
            <a:r>
              <a:rPr lang="en-US" i="1" dirty="0">
                <a:latin typeface="Cambria" panose="02040503050406030204" pitchFamily="18" charset="0"/>
                <a:ea typeface="Cambria" panose="02040503050406030204" pitchFamily="18" charset="0"/>
              </a:rPr>
              <a:t>In necessary things, unity; in doubtful things, liberty; in all things, charity</a:t>
            </a:r>
            <a:r>
              <a:rPr lang="en-US" dirty="0"/>
              <a:t>,” he was fond of saying. </a:t>
            </a:r>
          </a:p>
          <a:p>
            <a:r>
              <a:rPr lang="en-US" dirty="0"/>
              <a:t>The interest in cooperation was not due to a lack of conviction. On the contrary, Baxter was opinionated in his theology, which was not quite </a:t>
            </a:r>
            <a:r>
              <a:rPr lang="en-US" b="1" i="1" dirty="0"/>
              <a:t>Separatist </a:t>
            </a:r>
            <a:r>
              <a:rPr lang="en-US" dirty="0"/>
              <a:t>and not quite </a:t>
            </a:r>
            <a:r>
              <a:rPr lang="en-US" b="1" i="1" dirty="0"/>
              <a:t>Conformist</a:t>
            </a:r>
            <a:r>
              <a:rPr lang="en-US" dirty="0"/>
              <a:t>.</a:t>
            </a:r>
          </a:p>
          <a:p>
            <a:r>
              <a:rPr lang="en-US" dirty="0"/>
              <a:t>Among his more than 200 works are long, controversial discourses on doctrine.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86-87).</a:t>
            </a:r>
          </a:p>
        </p:txBody>
      </p:sp>
    </p:spTree>
    <p:extLst>
      <p:ext uri="{BB962C8B-B14F-4D97-AF65-F5344CB8AC3E}">
        <p14:creationId xmlns:p14="http://schemas.microsoft.com/office/powerpoint/2010/main" val="4002883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Persecuted Moderate </a:t>
            </a: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Baxter also found himself as a peacemaker during the English Civil Wars. </a:t>
            </a:r>
          </a:p>
          <a:p>
            <a:r>
              <a:rPr lang="en-US" dirty="0"/>
              <a:t>He believed in monarchy, but a limited one. </a:t>
            </a:r>
          </a:p>
          <a:p>
            <a:r>
              <a:rPr lang="en-US" dirty="0"/>
              <a:t>He served as a chaplain for the parliamentary army, but then helped to bring about the restoration of the king. </a:t>
            </a:r>
          </a:p>
          <a:p>
            <a:r>
              <a:rPr lang="en-US" dirty="0"/>
              <a:t>Yet as a moderate, Baxter found himself the target of both extremes. </a:t>
            </a:r>
          </a:p>
          <a:p>
            <a:r>
              <a:rPr lang="en-US" dirty="0"/>
              <a:t>He was still irritated with the episcopacy in 1660, when he was offered the bishopric of Hereford, so he declined it. </a:t>
            </a:r>
          </a:p>
          <a:p>
            <a:r>
              <a:rPr lang="en-US" dirty="0"/>
              <a:t>As a result, he was barred from ecclesiastical office and not permitted to return to Kidderminster, nor was he allowed to preach.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Galli, Mark. 131 Christians Everyone Should Know (pp. 87).</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789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Persecuted Moderate </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Between 1662 and 1688 (when James II was overthrown), he was persecuted and was imprisoned for 18 months, and he was forced to sell two extensive libraries. </a:t>
            </a:r>
          </a:p>
          <a:p>
            <a:r>
              <a:rPr lang="en-US" dirty="0"/>
              <a:t>Still, he continued to preach: “</a:t>
            </a:r>
            <a:r>
              <a:rPr lang="en-US" i="1" dirty="0">
                <a:latin typeface="Cambria" panose="02040503050406030204" pitchFamily="18" charset="0"/>
                <a:ea typeface="Cambria" panose="02040503050406030204" pitchFamily="18" charset="0"/>
              </a:rPr>
              <a:t>I preached as never sure to preach again</a:t>
            </a:r>
            <a:r>
              <a:rPr lang="en-US" dirty="0"/>
              <a:t>,” he wrote, “</a:t>
            </a:r>
            <a:r>
              <a:rPr lang="en-US" i="1" dirty="0">
                <a:latin typeface="Cambria" panose="02040503050406030204" pitchFamily="18" charset="0"/>
                <a:ea typeface="Cambria" panose="02040503050406030204" pitchFamily="18" charset="0"/>
              </a:rPr>
              <a:t>and as a dying man to dying men</a:t>
            </a:r>
            <a:r>
              <a:rPr lang="en-US" dirty="0"/>
              <a:t>.” </a:t>
            </a:r>
          </a:p>
          <a:p>
            <a:r>
              <a:rPr lang="en-US" dirty="0"/>
              <a:t>Baxter became even better known for his prolific writing. </a:t>
            </a:r>
          </a:p>
          <a:p>
            <a:r>
              <a:rPr lang="en-US" dirty="0"/>
              <a:t>His devotional classic </a:t>
            </a:r>
            <a:r>
              <a:rPr lang="en-US" i="1" dirty="0"/>
              <a:t>The Saints' Everlasting Rest </a:t>
            </a:r>
            <a:r>
              <a:rPr lang="en-US" dirty="0"/>
              <a:t>was one of the most widely read books of the century. </a:t>
            </a:r>
          </a:p>
          <a:p>
            <a:r>
              <a:rPr lang="en-US" dirty="0"/>
              <a:t>When asked what deviations should be permitted from the Anglican Book of Common Prayer, he created an entirely new one, called </a:t>
            </a:r>
            <a:r>
              <a:rPr lang="en-US" i="1" dirty="0"/>
              <a:t>Reformed Liturgy</a:t>
            </a:r>
            <a:r>
              <a:rPr lang="en-US" dirty="0"/>
              <a:t>, in two weeks.</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Galli, Mark. 131 Christians Everyone Should Know (pp. 87).</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446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Persecuted Moderate </a:t>
            </a:r>
          </a:p>
        </p:txBody>
      </p:sp>
      <p:sp>
        <p:nvSpPr>
          <p:cNvPr id="8" name="Content Placeholder 7"/>
          <p:cNvSpPr>
            <a:spLocks noGrp="1"/>
          </p:cNvSpPr>
          <p:nvPr>
            <p:ph idx="1"/>
          </p:nvPr>
        </p:nvSpPr>
        <p:spPr>
          <a:xfrm>
            <a:off x="457200" y="838200"/>
            <a:ext cx="8229600" cy="5638799"/>
          </a:xfrm>
        </p:spPr>
        <p:txBody>
          <a:bodyPr>
            <a:normAutofit/>
          </a:bodyPr>
          <a:lstStyle/>
          <a:p>
            <a:r>
              <a:rPr lang="en-US" dirty="0"/>
              <a:t>His Christian Directory contains over one million words. </a:t>
            </a:r>
          </a:p>
          <a:p>
            <a:r>
              <a:rPr lang="en-US" dirty="0"/>
              <a:t>His autobiography and his pastoral guide, </a:t>
            </a:r>
            <a:r>
              <a:rPr lang="en-US" i="1" dirty="0"/>
              <a:t>The Reformed Pastor</a:t>
            </a:r>
            <a:r>
              <a:rPr lang="en-US" dirty="0"/>
              <a:t>, are still widely read today. </a:t>
            </a:r>
          </a:p>
          <a:p>
            <a:r>
              <a:rPr lang="en-US" dirty="0"/>
              <a:t>“</a:t>
            </a:r>
            <a:r>
              <a:rPr lang="en-US" i="1" dirty="0">
                <a:latin typeface="Cambria" panose="02040503050406030204" pitchFamily="18" charset="0"/>
                <a:ea typeface="Cambria" panose="02040503050406030204" pitchFamily="18" charset="0"/>
              </a:rPr>
              <a:t>The Gospel </a:t>
            </a:r>
            <a:r>
              <a:rPr lang="en-US" i="1" dirty="0" err="1">
                <a:latin typeface="Cambria" panose="02040503050406030204" pitchFamily="18" charset="0"/>
                <a:ea typeface="Cambria" panose="02040503050406030204" pitchFamily="18" charset="0"/>
              </a:rPr>
              <a:t>dieth</a:t>
            </a:r>
            <a:r>
              <a:rPr lang="en-US" i="1" dirty="0">
                <a:latin typeface="Cambria" panose="02040503050406030204" pitchFamily="18" charset="0"/>
                <a:ea typeface="Cambria" panose="02040503050406030204" pitchFamily="18" charset="0"/>
              </a:rPr>
              <a:t> not when I die: the church </a:t>
            </a:r>
            <a:r>
              <a:rPr lang="en-US" i="1" dirty="0" err="1">
                <a:latin typeface="Cambria" panose="02040503050406030204" pitchFamily="18" charset="0"/>
                <a:ea typeface="Cambria" panose="02040503050406030204" pitchFamily="18" charset="0"/>
              </a:rPr>
              <a:t>dieth</a:t>
            </a:r>
            <a:r>
              <a:rPr lang="en-US" i="1" dirty="0">
                <a:latin typeface="Cambria" panose="02040503050406030204" pitchFamily="18" charset="0"/>
                <a:ea typeface="Cambria" panose="02040503050406030204" pitchFamily="18" charset="0"/>
              </a:rPr>
              <a:t> not: the praises of God die not: the world </a:t>
            </a:r>
            <a:r>
              <a:rPr lang="en-US" i="1" dirty="0" err="1">
                <a:latin typeface="Cambria" panose="02040503050406030204" pitchFamily="18" charset="0"/>
                <a:ea typeface="Cambria" panose="02040503050406030204" pitchFamily="18" charset="0"/>
              </a:rPr>
              <a:t>dieth</a:t>
            </a:r>
            <a:r>
              <a:rPr lang="en-US" i="1" dirty="0">
                <a:latin typeface="Cambria" panose="02040503050406030204" pitchFamily="18" charset="0"/>
                <a:ea typeface="Cambria" panose="02040503050406030204" pitchFamily="18" charset="0"/>
              </a:rPr>
              <a:t> not: and perhaps it shall grow better</a:t>
            </a:r>
            <a:r>
              <a:rPr lang="en-US" dirty="0"/>
              <a:t>,” he wrote near the end of his life. “</a:t>
            </a:r>
            <a:r>
              <a:rPr lang="en-US" i="1" dirty="0">
                <a:latin typeface="Cambria" panose="02040503050406030204" pitchFamily="18" charset="0"/>
                <a:ea typeface="Cambria" panose="02040503050406030204" pitchFamily="18" charset="0"/>
              </a:rPr>
              <a:t>It may be that some of the seed that I have sown shall spring up to some benefit of the dark unpeaceable world when I am dead</a:t>
            </a:r>
            <a:r>
              <a:rPr lang="en-US" dirty="0"/>
              <a:t>.”</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Galli, Mark. 131 Christians Everyone Should Know (pp. 87).</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511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George Fox</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445858"/>
            <a:ext cx="8991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https://www.britannica.com/biography/George-Fox</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7E58E6A2-7E08-4FD2-A82B-976DBAC73C34}"/>
              </a:ext>
            </a:extLst>
          </p:cNvPr>
          <p:cNvSpPr txBox="1"/>
          <p:nvPr/>
        </p:nvSpPr>
        <p:spPr>
          <a:xfrm>
            <a:off x="6934200" y="6200840"/>
            <a:ext cx="2209800"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First “Friend”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1618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175).</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C3131E33-7B5F-494C-8910-E638356467BE}"/>
              </a:ext>
            </a:extLst>
          </p:cNvPr>
          <p:cNvPicPr>
            <a:picLocks noChangeAspect="1"/>
          </p:cNvPicPr>
          <p:nvPr/>
        </p:nvPicPr>
        <p:blipFill>
          <a:blip r:embed="rId2"/>
          <a:stretch>
            <a:fillRect/>
          </a:stretch>
        </p:blipFill>
        <p:spPr>
          <a:xfrm>
            <a:off x="0" y="914401"/>
            <a:ext cx="9144000" cy="5155371"/>
          </a:xfrm>
          <a:prstGeom prst="rect">
            <a:avLst/>
          </a:prstGeom>
        </p:spPr>
      </p:pic>
    </p:spTree>
    <p:extLst>
      <p:ext uri="{BB962C8B-B14F-4D97-AF65-F5344CB8AC3E}">
        <p14:creationId xmlns:p14="http://schemas.microsoft.com/office/powerpoint/2010/main" val="4022644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5638800"/>
          </a:xfrm>
        </p:spPr>
        <p:txBody>
          <a:bodyPr>
            <a:noAutofit/>
          </a:bodyPr>
          <a:lstStyle/>
          <a:p>
            <a:r>
              <a:rPr lang="en-US" b="1" dirty="0"/>
              <a:t>“These things I did not see by the help of man, nor by the letter…but I saw them in the light of the Lord Jesus Christ, and by his immediate spirit and power, as did the holy men of God by whom the Holy Scriptures were written.”</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175).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784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The Inner Light</a:t>
            </a: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Fox was born in a small English village, the son of a weaver. </a:t>
            </a:r>
          </a:p>
          <a:p>
            <a:r>
              <a:rPr lang="en-US" dirty="0"/>
              <a:t>He became a cobbler's apprentice, but, disgusted with the lax morals of his fellow apprentices, he quit and set off on a spiritual journey. </a:t>
            </a:r>
          </a:p>
          <a:p>
            <a:r>
              <a:rPr lang="en-US" dirty="0"/>
              <a:t>He traveled all over England, attending religious meetings and seeking illumination. He immersed himself in the Bible and wrestled to discover truth. </a:t>
            </a:r>
          </a:p>
          <a:p>
            <a:r>
              <a:rPr lang="en-US" dirty="0"/>
              <a:t>He eventually came to the conclusion that </a:t>
            </a:r>
            <a:r>
              <a:rPr lang="en-US" b="1" i="1" dirty="0"/>
              <a:t>all</a:t>
            </a:r>
            <a:r>
              <a:rPr lang="en-US" dirty="0"/>
              <a:t> sects were wrong and that their worship was a disgrace. Pastors who worked for a salary were nothing but “journeymen.” Hymns, sermons, sacraments, and creeds </a:t>
            </a:r>
            <a:r>
              <a:rPr lang="en-US" b="1" i="1" dirty="0"/>
              <a:t>hindered</a:t>
            </a:r>
            <a:r>
              <a:rPr lang="en-US" dirty="0"/>
              <a:t>—rather than helped—people to worship. </a:t>
            </a:r>
          </a:p>
          <a:p>
            <a:r>
              <a:rPr lang="en-US" dirty="0"/>
              <a:t>Instead, Fox looked to the “inner light” for inspiration.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dirty="0"/>
              <a:t>175-176</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677699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The Inner Light</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This inner light, he argued, was in everyone, though it might be very dim in some. </a:t>
            </a:r>
          </a:p>
          <a:p>
            <a:r>
              <a:rPr lang="en-US" dirty="0"/>
              <a:t>It is not intellect nor natural reason nor morality, but a capacity to recognize and accept God. </a:t>
            </a:r>
          </a:p>
          <a:p>
            <a:r>
              <a:rPr lang="en-US" dirty="0"/>
              <a:t>It also makes it possible for people to understand and believe the Bible. </a:t>
            </a:r>
          </a:p>
          <a:p>
            <a:r>
              <a:rPr lang="en-US" dirty="0"/>
              <a:t>Therefore it is through the inner light, first and foremost, that people come to know God. </a:t>
            </a:r>
          </a:p>
          <a:p>
            <a:r>
              <a:rPr lang="en-US" dirty="0"/>
              <a:t>“</a:t>
            </a:r>
            <a:r>
              <a:rPr lang="en-US" i="1" dirty="0">
                <a:latin typeface="Cambria" panose="02040503050406030204" pitchFamily="18" charset="0"/>
                <a:ea typeface="Cambria" panose="02040503050406030204" pitchFamily="18" charset="0"/>
              </a:rPr>
              <a:t>These things I did not see by the help of man, nor by the letter</a:t>
            </a:r>
            <a:r>
              <a:rPr lang="en-US" dirty="0"/>
              <a:t>,” he concluded, “</a:t>
            </a:r>
            <a:r>
              <a:rPr lang="en-US" i="1" dirty="0">
                <a:latin typeface="Cambria" panose="02040503050406030204" pitchFamily="18" charset="0"/>
                <a:ea typeface="Cambria" panose="02040503050406030204" pitchFamily="18" charset="0"/>
              </a:rPr>
              <a:t>but I saw them in the light of the Lord Jesus Christ, and by his immediate spirit and power, as did the holy men of God by whom the Holy Scriptures were written</a:t>
            </a:r>
            <a:r>
              <a:rPr lang="en-US" dirty="0"/>
              <a:t>.”</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dirty="0"/>
              <a:t>175-176</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988493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Persecution and Practice</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He was hesitant to share these insights at first, but one day he said he “felt called by the Spirit” to speak out at a Baptist meeting. </a:t>
            </a:r>
          </a:p>
          <a:p>
            <a:r>
              <a:rPr lang="en-US" dirty="0"/>
              <a:t>The promptings of the Spirit became increasingly frequent; in his journals he regularly writes: </a:t>
            </a:r>
          </a:p>
          <a:p>
            <a:pPr lvl="1"/>
            <a:r>
              <a:rPr lang="en-US" dirty="0"/>
              <a:t>“</a:t>
            </a:r>
            <a:r>
              <a:rPr lang="en-US" i="1" dirty="0">
                <a:latin typeface="Cambria" panose="02040503050406030204" pitchFamily="18" charset="0"/>
                <a:ea typeface="Cambria" panose="02040503050406030204" pitchFamily="18" charset="0"/>
              </a:rPr>
              <a:t>At the command of God, I</a:t>
            </a:r>
            <a:r>
              <a:rPr lang="en-US" dirty="0"/>
              <a:t>…” </a:t>
            </a:r>
          </a:p>
          <a:p>
            <a:pPr lvl="1"/>
            <a:r>
              <a:rPr lang="en-US" dirty="0"/>
              <a:t>“</a:t>
            </a:r>
            <a:r>
              <a:rPr lang="en-US" i="1" dirty="0">
                <a:latin typeface="Cambria" panose="02040503050406030204" pitchFamily="18" charset="0"/>
                <a:ea typeface="Cambria" panose="02040503050406030204" pitchFamily="18" charset="0"/>
              </a:rPr>
              <a:t>I was moved to go</a:t>
            </a:r>
            <a:r>
              <a:rPr lang="en-US" dirty="0"/>
              <a:t>….” </a:t>
            </a:r>
          </a:p>
          <a:p>
            <a:r>
              <a:rPr lang="en-US" dirty="0"/>
              <a:t>In many places, Fox was treated with contempt; he was physically thrown from meetings, beaten, stoned, and jailed. </a:t>
            </a:r>
          </a:p>
          <a:p>
            <a:r>
              <a:rPr lang="en-US" dirty="0"/>
              <a:t>He spent a total of six years in prison—the first time, for interrupting a preacher who was saying that ultimate truth was found in the Bible. </a:t>
            </a:r>
          </a:p>
          <a:p>
            <a:r>
              <a:rPr lang="en-US" dirty="0"/>
              <a:t>Other times it was for blasphemy or for conspiring against the government (i.e., for his pacifism).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dirty="0"/>
              <a:t>176</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986670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p:cTn id="49"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Owen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https://www.youtube.com/watch?v=qU5b3uzqZMc</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784102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Persecution and Practice</a:t>
            </a:r>
          </a:p>
        </p:txBody>
      </p:sp>
      <p:sp>
        <p:nvSpPr>
          <p:cNvPr id="8" name="Content Placeholder 7"/>
          <p:cNvSpPr>
            <a:spLocks noGrp="1"/>
          </p:cNvSpPr>
          <p:nvPr>
            <p:ph idx="1"/>
          </p:nvPr>
        </p:nvSpPr>
        <p:spPr>
          <a:xfrm>
            <a:off x="457200" y="838200"/>
            <a:ext cx="8229600" cy="5638799"/>
          </a:xfrm>
        </p:spPr>
        <p:txBody>
          <a:bodyPr>
            <a:normAutofit/>
          </a:bodyPr>
          <a:lstStyle/>
          <a:p>
            <a:r>
              <a:rPr lang="en-US" dirty="0"/>
              <a:t>Still, he gathered followers. They structured their worship so nothing could “get in the way of the Spirit”. </a:t>
            </a:r>
          </a:p>
          <a:p>
            <a:r>
              <a:rPr lang="en-US" dirty="0"/>
              <a:t>The sacraments were rejected, and the service took place in silence, though any who “felt called” to speak or pray aloud could do so. </a:t>
            </a:r>
          </a:p>
          <a:p>
            <a:r>
              <a:rPr lang="en-US" dirty="0"/>
              <a:t>People began calling them “quakers” because many would tremble as they were moved by the Spirit, but Fox preferred the term “friends.”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dirty="0"/>
              <a:t>176</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672726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Persecution and Practice</a:t>
            </a:r>
          </a:p>
        </p:txBody>
      </p:sp>
      <p:sp>
        <p:nvSpPr>
          <p:cNvPr id="8" name="Content Placeholder 7"/>
          <p:cNvSpPr>
            <a:spLocks noGrp="1"/>
          </p:cNvSpPr>
          <p:nvPr>
            <p:ph idx="1"/>
          </p:nvPr>
        </p:nvSpPr>
        <p:spPr>
          <a:xfrm>
            <a:off x="457200" y="838200"/>
            <a:ext cx="8229600" cy="5638799"/>
          </a:xfrm>
        </p:spPr>
        <p:txBody>
          <a:bodyPr>
            <a:normAutofit/>
          </a:bodyPr>
          <a:lstStyle/>
          <a:p>
            <a:r>
              <a:rPr lang="en-US" dirty="0"/>
              <a:t>To thwart individualism, Fox emphasized the importance of community and love. Decisions among the Friends were not made by majority vote but by </a:t>
            </a:r>
            <a:r>
              <a:rPr lang="en-US" b="1" i="1" dirty="0"/>
              <a:t>consensus</a:t>
            </a:r>
            <a:r>
              <a:rPr lang="en-US" dirty="0"/>
              <a:t>. </a:t>
            </a:r>
          </a:p>
          <a:p>
            <a:r>
              <a:rPr lang="en-US" dirty="0"/>
              <a:t>If consensus wasn't reached, decisions were postponed until the group as a whole could discern the “leading of the Spirit”.</a:t>
            </a:r>
          </a:p>
          <a:p>
            <a:r>
              <a:rPr lang="en-US" dirty="0"/>
              <a:t>The Friends also refused to swear oaths or tithes or bow to their betters (they insisted on using the familiar “thou” instead of the respectful “you”). </a:t>
            </a:r>
          </a:p>
          <a:p>
            <a:r>
              <a:rPr lang="en-US" dirty="0"/>
              <a:t>Like their founder, they were staunch pacifists.</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dirty="0"/>
              <a:t>176</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012704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Spreading the Faith</a:t>
            </a:r>
          </a:p>
        </p:txBody>
      </p:sp>
      <p:sp>
        <p:nvSpPr>
          <p:cNvPr id="8" name="Content Placeholder 7"/>
          <p:cNvSpPr>
            <a:spLocks noGrp="1"/>
          </p:cNvSpPr>
          <p:nvPr>
            <p:ph idx="1"/>
          </p:nvPr>
        </p:nvSpPr>
        <p:spPr>
          <a:xfrm>
            <a:off x="457200" y="838201"/>
            <a:ext cx="8229600" cy="5181599"/>
          </a:xfrm>
        </p:spPr>
        <p:txBody>
          <a:bodyPr>
            <a:normAutofit fontScale="92500" lnSpcReduction="20000"/>
          </a:bodyPr>
          <a:lstStyle/>
          <a:p>
            <a:r>
              <a:rPr lang="en-US" dirty="0"/>
              <a:t>Fox traveled abroad to spread his “gospel of the inner light”. In Scotland, he was accused of sedition.</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He went to Ireland, then to the Caribbean and North America; he also made two visits to the Continent.</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In both England and America, the Friends were severely persecuted for decades, but the movement continued to grow.</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The most famous convert in America was William Penn, founder of Pennsylvania.</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Today, there are more than 300,000 Quakers around the world, by some estimates, with the highest percentage in Africa.</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a:p>
            <a:r>
              <a:rPr lang="en-US" dirty="0"/>
              <a:t>To date, two U.S. presidents have been Quakers: Herbert Hoover and Richard M. Nixon.</a:t>
            </a:r>
            <a:r>
              <a:rPr kumimoji="0" lang="en-US" sz="2800" b="0" i="0" u="none" strike="noStrike" kern="1200" cap="none" spc="0" normalizeH="0" baseline="30000" noProof="0" dirty="0">
                <a:ln>
                  <a:noFill/>
                </a:ln>
                <a:solidFill>
                  <a:prstClr val="black"/>
                </a:solidFill>
                <a:effectLst/>
                <a:uLnTx/>
                <a:uFillTx/>
                <a:latin typeface="Calibri"/>
                <a:ea typeface="+mn-ea"/>
                <a:cs typeface="+mn-cs"/>
              </a:rPr>
              <a:t>2</a:t>
            </a:r>
            <a:endParaRPr lang="en-US" dirty="0"/>
          </a:p>
          <a:p>
            <a:endParaRPr lang="en-US" dirty="0"/>
          </a:p>
          <a:p>
            <a:endParaRPr lang="en-US" dirty="0"/>
          </a:p>
        </p:txBody>
      </p:sp>
      <p:sp>
        <p:nvSpPr>
          <p:cNvPr id="5" name="TextBox 4"/>
          <p:cNvSpPr txBox="1"/>
          <p:nvPr/>
        </p:nvSpPr>
        <p:spPr>
          <a:xfrm>
            <a:off x="304800" y="6172200"/>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1 </a:t>
            </a: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(pp. </a:t>
            </a:r>
            <a:r>
              <a:rPr lang="en-US" dirty="0"/>
              <a:t>176-178</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2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https://www.history.com/topics/immigration/history-of-quakerism</a:t>
            </a:r>
            <a:r>
              <a:rPr lang="en-US" dirty="0">
                <a:solidFill>
                  <a:prstClr val="black"/>
                </a:solidFill>
                <a:latin typeface="Calibri"/>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916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Charles Haddon Spurgeon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https://www.freechristianresources.org/2008-01/free-spurgeon-devotionals-however-you-want-them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7E58E6A2-7E08-4FD2-A82B-976DBAC73C34}"/>
              </a:ext>
            </a:extLst>
          </p:cNvPr>
          <p:cNvSpPr txBox="1"/>
          <p:nvPr/>
        </p:nvSpPr>
        <p:spPr>
          <a:xfrm>
            <a:off x="6934200" y="5880982"/>
            <a:ext cx="2209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The Prince of Preachers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709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139076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7500" lnSpcReduction="20000"/>
          </a:bodyPr>
          <a:lstStyle/>
          <a:p>
            <a:r>
              <a:rPr lang="en-US" dirty="0"/>
              <a:t>After the monarchy was restored in 1660, amidst persecution Owen is said to have offered a nationwide leadership to Independents that was crucial in preserving their faith and morale in a dark time. What do you think that might have looked like? Can you foresee a time in the near future when </a:t>
            </a:r>
            <a:r>
              <a:rPr lang="en-US" b="1" i="1" dirty="0"/>
              <a:t>we</a:t>
            </a:r>
            <a:r>
              <a:rPr lang="en-US" dirty="0"/>
              <a:t> might need leaders like this?</a:t>
            </a:r>
          </a:p>
          <a:p>
            <a:r>
              <a:rPr lang="en-US" dirty="0"/>
              <a:t>Richard Baxter is called a “moderate” in part because he sought to bring unity between opposing sides – </a:t>
            </a:r>
            <a:r>
              <a:rPr lang="en-US" b="1" i="1" dirty="0"/>
              <a:t>not</a:t>
            </a:r>
            <a:r>
              <a:rPr lang="en-US" dirty="0"/>
              <a:t> because he lacked strong convictions regarding the issues in dispute, but because he had a strong desire for Christian unity where possible. At one level, this is a good thing. But is it possible to have such a strong a desire for Christian unity that you end up you compromising the truth? At what point do we “cross the line” in seeking compromise?</a:t>
            </a:r>
          </a:p>
          <a:p>
            <a:r>
              <a:rPr lang="en-US" dirty="0"/>
              <a:t>George Fox once interrupted and disputed with a preacher who taught that the ultimate truth was found in the Bible. George Fox believed that ultimate truth came by means of an “inner light” or “leading of the Spirit” whereby Christians receive extrabiblical revelation from God. Do you agree with him? Would you be comfortable being a member of his church? Why or why not?</a:t>
            </a:r>
          </a:p>
          <a:p>
            <a:r>
              <a:rPr lang="en-US" dirty="0"/>
              <a:t>What do you think of George Foxe’s idea of churches needing to have a </a:t>
            </a:r>
            <a:r>
              <a:rPr lang="en-US" b="1" i="1" dirty="0"/>
              <a:t>total consensus</a:t>
            </a:r>
            <a:r>
              <a:rPr lang="en-US" dirty="0"/>
              <a:t> before making a decision (rather than just a majority)?</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260208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John Owen</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Owen was by common consent the weightiest Puritan theologian, and many would bracket him with Jonathan Edwards as one of the greatest Reformed theologians of all time. </a:t>
            </a:r>
          </a:p>
          <a:p>
            <a:r>
              <a:rPr lang="en-US" dirty="0"/>
              <a:t>Born in 1616, he entered Queen’s College, Oxford, at the age of twelve and secured his M.A. in 1635, when he was nineteen. </a:t>
            </a:r>
          </a:p>
          <a:p>
            <a:r>
              <a:rPr lang="en-US" dirty="0"/>
              <a:t>In his early twenties, conviction of sin threw him into such turmoil that for three months he could scarcely utter a coherent word on anything; but slowly he learned to trust Christ, and so found peace.</a:t>
            </a:r>
          </a:p>
          <a:p>
            <a:r>
              <a:rPr lang="en-US" dirty="0"/>
              <a:t>In 1637 he became a pastor; in the 1640s he was chaplain to Oliver Cromwell.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https://johnowen.org/about/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98454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John Owen</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By 1646, Owen’s views on church government had changed from Presbyterianism to Independent. </a:t>
            </a:r>
          </a:p>
          <a:p>
            <a:r>
              <a:rPr lang="en-US" dirty="0"/>
              <a:t>He continued, however, to function within the parish system (now controlled by parliament). </a:t>
            </a:r>
          </a:p>
          <a:p>
            <a:r>
              <a:rPr lang="en-US" dirty="0"/>
              <a:t>His preaching, and the theological writings brought him increasingly into the public eye; as an Independent, he was appreciated by the leaders of the New Model Army. </a:t>
            </a:r>
          </a:p>
          <a:p>
            <a:r>
              <a:rPr lang="en-US" dirty="0"/>
              <a:t>When Charles I was put to death in 1649, the Rump Parliament chose Owen to preach to them the following day. </a:t>
            </a:r>
          </a:p>
          <a:p>
            <a:r>
              <a:rPr lang="en-US" dirty="0"/>
              <a:t>Although he did not specifically mention the king’s execution, the sermon was entitled </a:t>
            </a:r>
            <a:r>
              <a:rPr lang="en-US" i="1" dirty="0"/>
              <a:t>Righteous Zeal Encouraged by Divine Protection</a:t>
            </a:r>
            <a:r>
              <a:rPr lang="en-US" dirty="0"/>
              <a:t>.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a:t>
            </a:r>
          </a:p>
        </p:txBody>
      </p:sp>
    </p:spTree>
    <p:extLst>
      <p:ext uri="{BB962C8B-B14F-4D97-AF65-F5344CB8AC3E}">
        <p14:creationId xmlns:p14="http://schemas.microsoft.com/office/powerpoint/2010/main" val="2824567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John Owen</a:t>
            </a:r>
          </a:p>
        </p:txBody>
      </p:sp>
      <p:sp>
        <p:nvSpPr>
          <p:cNvPr id="8" name="Content Placeholder 7"/>
          <p:cNvSpPr>
            <a:spLocks noGrp="1"/>
          </p:cNvSpPr>
          <p:nvPr>
            <p:ph idx="1"/>
          </p:nvPr>
        </p:nvSpPr>
        <p:spPr>
          <a:xfrm>
            <a:off x="457200" y="838201"/>
            <a:ext cx="8229600" cy="5257799"/>
          </a:xfrm>
        </p:spPr>
        <p:txBody>
          <a:bodyPr>
            <a:normAutofit fontScale="92500" lnSpcReduction="20000"/>
          </a:bodyPr>
          <a:lstStyle/>
          <a:p>
            <a:r>
              <a:rPr lang="en-US" dirty="0"/>
              <a:t>In 1651 he was made Dean of Christ Church, Oxford’s largest college.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In 1652 he was given the additional post of Vice-Chancellor of the University, which he then reorganized with conspicuous success.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Owen’s theology filled 24 volumes, 16 on doctrinal or practical divinity, the other eight an exhaustive commentary on Hebrews.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One of my favorites is his work defending particular redemption entitled, </a:t>
            </a:r>
            <a:r>
              <a:rPr lang="en-US" i="1" dirty="0"/>
              <a:t>The Death of Death in the Death of Christ</a:t>
            </a:r>
            <a:r>
              <a:rPr lang="en-US" dirty="0"/>
              <a:t>.</a:t>
            </a:r>
          </a:p>
          <a:p>
            <a:r>
              <a:rPr lang="en-US" dirty="0"/>
              <a:t>After the monarchy was restored in 1660, amidst persecution Owen offered a nationwide leadership to Independents that was crucial in preserving their faith and morale in a dark time.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endParaRPr lang="en-US" dirty="0"/>
          </a:p>
        </p:txBody>
      </p:sp>
      <p:sp>
        <p:nvSpPr>
          <p:cNvPr id="5" name="TextBox 4"/>
          <p:cNvSpPr txBox="1"/>
          <p:nvPr/>
        </p:nvSpPr>
        <p:spPr>
          <a:xfrm>
            <a:off x="228600" y="6236850"/>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1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https://johnowen.org/about/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2 </a:t>
            </a: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a:t>
            </a:r>
          </a:p>
        </p:txBody>
      </p:sp>
    </p:spTree>
    <p:extLst>
      <p:ext uri="{BB962C8B-B14F-4D97-AF65-F5344CB8AC3E}">
        <p14:creationId xmlns:p14="http://schemas.microsoft.com/office/powerpoint/2010/main" val="3695553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Richard Baxter</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https://scriptoriumdaily.com/wp-content/uploads/2019/04/richard-baxter-frontispiece-of-making-light.jpg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7E58E6A2-7E08-4FD2-A82B-976DBAC73C34}"/>
              </a:ext>
            </a:extLst>
          </p:cNvPr>
          <p:cNvSpPr txBox="1"/>
          <p:nvPr/>
        </p:nvSpPr>
        <p:spPr>
          <a:xfrm>
            <a:off x="6667991" y="5473005"/>
            <a:ext cx="2438400" cy="138499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MODERATE IN AN AGE OF EXTREMES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6062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86).</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488416B2-94DA-418F-8C19-29BA5BB0A068}"/>
              </a:ext>
            </a:extLst>
          </p:cNvPr>
          <p:cNvPicPr>
            <a:picLocks noChangeAspect="1"/>
          </p:cNvPicPr>
          <p:nvPr/>
        </p:nvPicPr>
        <p:blipFill>
          <a:blip r:embed="rId4"/>
          <a:stretch>
            <a:fillRect/>
          </a:stretch>
        </p:blipFill>
        <p:spPr>
          <a:xfrm>
            <a:off x="0" y="914401"/>
            <a:ext cx="9144000" cy="5327878"/>
          </a:xfrm>
          <a:prstGeom prst="rect">
            <a:avLst/>
          </a:prstGeom>
        </p:spPr>
      </p:pic>
    </p:spTree>
    <p:extLst>
      <p:ext uri="{BB962C8B-B14F-4D97-AF65-F5344CB8AC3E}">
        <p14:creationId xmlns:p14="http://schemas.microsoft.com/office/powerpoint/2010/main" val="2240606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961008"/>
          </a:xfrm>
        </p:spPr>
        <p:txBody>
          <a:bodyPr>
            <a:noAutofit/>
          </a:bodyPr>
          <a:lstStyle/>
          <a:p>
            <a:r>
              <a:rPr lang="en-US" sz="3600" b="1" dirty="0"/>
              <a:t>“I preached…as a dying man to dying men.”</a:t>
            </a:r>
          </a:p>
        </p:txBody>
      </p:sp>
      <p:sp>
        <p:nvSpPr>
          <p:cNvPr id="8" name="Content Placeholder 7"/>
          <p:cNvSpPr>
            <a:spLocks noGrp="1"/>
          </p:cNvSpPr>
          <p:nvPr>
            <p:ph idx="1"/>
          </p:nvPr>
        </p:nvSpPr>
        <p:spPr>
          <a:xfrm>
            <a:off x="457200" y="1219200"/>
            <a:ext cx="8229600" cy="5257799"/>
          </a:xfrm>
        </p:spPr>
        <p:txBody>
          <a:bodyPr>
            <a:normAutofit/>
          </a:bodyPr>
          <a:lstStyle/>
          <a:p>
            <a:r>
              <a:rPr lang="en-US" sz="3200" dirty="0"/>
              <a:t>Richard Baxter never received a higher commission than that of parish pastor to loom workers in Kidderminster. </a:t>
            </a:r>
          </a:p>
          <a:p>
            <a:r>
              <a:rPr lang="en-US" sz="3200" dirty="0"/>
              <a:t>Still, he was the most prominent English churchman of the 1600s. </a:t>
            </a:r>
          </a:p>
          <a:p>
            <a:r>
              <a:rPr lang="en-US" sz="3200" dirty="0"/>
              <a:t>He was a peacemaker who sought unity among Protestants, and yet he was a highly independent thinker—and at the center of every major controversy in England during his lifetime.</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86).</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632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Nonconformist Who Sought Unity </a:t>
            </a:r>
          </a:p>
        </p:txBody>
      </p:sp>
      <p:sp>
        <p:nvSpPr>
          <p:cNvPr id="8" name="Content Placeholder 7"/>
          <p:cNvSpPr>
            <a:spLocks noGrp="1"/>
          </p:cNvSpPr>
          <p:nvPr>
            <p:ph idx="1"/>
          </p:nvPr>
        </p:nvSpPr>
        <p:spPr>
          <a:xfrm>
            <a:off x="457200" y="838200"/>
            <a:ext cx="8229600" cy="5638799"/>
          </a:xfrm>
        </p:spPr>
        <p:txBody>
          <a:bodyPr>
            <a:normAutofit/>
          </a:bodyPr>
          <a:lstStyle/>
          <a:p>
            <a:r>
              <a:rPr lang="en-US" dirty="0"/>
              <a:t>Born in </a:t>
            </a:r>
            <a:r>
              <a:rPr lang="en-US" dirty="0" err="1"/>
              <a:t>Rowton</a:t>
            </a:r>
            <a:r>
              <a:rPr lang="en-US" dirty="0"/>
              <a:t> to parents who undervalued education, Baxter was largely self-taught. </a:t>
            </a:r>
          </a:p>
          <a:p>
            <a:r>
              <a:rPr lang="en-US" dirty="0"/>
              <a:t>He eventually studied at a free school, then at royal court, where he became disgusted at what he saw as frivolity. </a:t>
            </a:r>
          </a:p>
          <a:p>
            <a:r>
              <a:rPr lang="en-US" dirty="0"/>
              <a:t>He left to study divinity, and at age 23, he was ordained into the Church of England. </a:t>
            </a:r>
          </a:p>
          <a:p>
            <a:r>
              <a:rPr lang="en-US" dirty="0"/>
              <a:t>Within the Anglican church, Baxter found common ground with the Puritans, a growing faction who opposed the views of the church’s bishops—and was itself breaking into factions.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Galli, Mark. 131 Christians Everyone Should Know (pp. 86-87).</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209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354966</TotalTime>
  <Words>2380</Words>
  <Application>Microsoft Office PowerPoint</Application>
  <PresentationFormat>On-screen Show (4:3)</PresentationFormat>
  <Paragraphs>137</Paragraphs>
  <Slides>25</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John Owen</vt:lpstr>
      <vt:lpstr>John Owen</vt:lpstr>
      <vt:lpstr>John Owen</vt:lpstr>
      <vt:lpstr>John Owen</vt:lpstr>
      <vt:lpstr>Richard Baxter</vt:lpstr>
      <vt:lpstr>Timeline</vt:lpstr>
      <vt:lpstr>“I preached…as a dying man to dying men.”</vt:lpstr>
      <vt:lpstr>Nonconformist Who Sought Unity </vt:lpstr>
      <vt:lpstr>Nonconformist Who Sought Unity </vt:lpstr>
      <vt:lpstr>Persecuted Moderate </vt:lpstr>
      <vt:lpstr>Persecuted Moderate </vt:lpstr>
      <vt:lpstr>Persecuted Moderate </vt:lpstr>
      <vt:lpstr>George Fox</vt:lpstr>
      <vt:lpstr>Timeline</vt:lpstr>
      <vt:lpstr>“These things I did not see by the help of man, nor by the letter…but I saw them in the light of the Lord Jesus Christ, and by his immediate spirit and power, as did the holy men of God by whom the Holy Scriptures were written.”</vt:lpstr>
      <vt:lpstr>The Inner Light</vt:lpstr>
      <vt:lpstr>The Inner Light</vt:lpstr>
      <vt:lpstr>Persecution and Practice</vt:lpstr>
      <vt:lpstr>Persecution and Practice</vt:lpstr>
      <vt:lpstr>Persecution and Practice</vt:lpstr>
      <vt:lpstr>Spreading the Faith</vt:lpstr>
      <vt:lpstr>Charles Haddon Spurgeon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6169</cp:revision>
  <cp:lastPrinted>2021-05-30T23:34:25Z</cp:lastPrinted>
  <dcterms:created xsi:type="dcterms:W3CDTF">2018-06-08T00:19:32Z</dcterms:created>
  <dcterms:modified xsi:type="dcterms:W3CDTF">2021-05-30T23:38:47Z</dcterms:modified>
</cp:coreProperties>
</file>