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936" r:id="rId2"/>
    <p:sldMasterId id="2147483948" r:id="rId3"/>
    <p:sldMasterId id="2147483960" r:id="rId4"/>
  </p:sldMasterIdLst>
  <p:notesMasterIdLst>
    <p:notesMasterId r:id="rId31"/>
  </p:notesMasterIdLst>
  <p:sldIdLst>
    <p:sldId id="586" r:id="rId5"/>
    <p:sldId id="587" r:id="rId6"/>
    <p:sldId id="588" r:id="rId7"/>
    <p:sldId id="589" r:id="rId8"/>
    <p:sldId id="590" r:id="rId9"/>
    <p:sldId id="591" r:id="rId10"/>
    <p:sldId id="594" r:id="rId11"/>
    <p:sldId id="595" r:id="rId12"/>
    <p:sldId id="596" r:id="rId13"/>
    <p:sldId id="597" r:id="rId14"/>
    <p:sldId id="598" r:id="rId15"/>
    <p:sldId id="599" r:id="rId16"/>
    <p:sldId id="600" r:id="rId17"/>
    <p:sldId id="601" r:id="rId18"/>
    <p:sldId id="602" r:id="rId19"/>
    <p:sldId id="603" r:id="rId20"/>
    <p:sldId id="604" r:id="rId21"/>
    <p:sldId id="605" r:id="rId22"/>
    <p:sldId id="606" r:id="rId23"/>
    <p:sldId id="607" r:id="rId24"/>
    <p:sldId id="608" r:id="rId25"/>
    <p:sldId id="609" r:id="rId26"/>
    <p:sldId id="610" r:id="rId27"/>
    <p:sldId id="611" r:id="rId28"/>
    <p:sldId id="612" r:id="rId29"/>
    <p:sldId id="613"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31F9"/>
    <a:srgbClr val="344BF6"/>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6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EC55D-DF11-4B6E-B8E2-8ED8B7CB6743}" type="datetimeFigureOut">
              <a:rPr lang="en-US" smtClean="0"/>
              <a:t>9/29/2018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17541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57625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04333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10649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751461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8386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330949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15171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195821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153442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987339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97065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733278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748278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877876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825591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81126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77415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483788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540506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009593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872631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222650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730792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6728788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269507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43580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9308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1455856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1807495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010579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883537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2670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9/29/2018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63330711"/>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9106232"/>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9/29/2018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09672224"/>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hyperlink" Target="http://www.orthodox.cn/patristics/apostolicfathers/didache_en.ht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hyperlink" Target="http://www.orthodox.cn/patristics/apostolicfathers/didache_en.ht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7.xml"/><Relationship Id="rId4" Type="http://schemas.openxmlformats.org/officeDocument/2006/relationships/hyperlink" Target="http://www.orthodox.cn/patristics/apostolicfathers/didache_en.ht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openxmlformats.org/officeDocument/2006/relationships/hyperlink" Target="http://www.orthodox.cn/patristics/apostolicfathers/didache_en.htm"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9.xml"/><Relationship Id="rId4" Type="http://schemas.openxmlformats.org/officeDocument/2006/relationships/hyperlink" Target="http://www.orthodox.cn/patristics/apostolicfathers/didache_en.htm"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10.xml"/><Relationship Id="rId4" Type="http://schemas.openxmlformats.org/officeDocument/2006/relationships/hyperlink" Target="http://www.orthodox.cn/patristics/apostolicfathers/didache_en.htm"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11.xml"/><Relationship Id="rId4" Type="http://schemas.openxmlformats.org/officeDocument/2006/relationships/hyperlink" Target="http://www.orthodox.cn/patristics/apostolicfathers/didache_en.htm"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2.xml"/><Relationship Id="rId4" Type="http://schemas.openxmlformats.org/officeDocument/2006/relationships/hyperlink" Target="http://www.orthodox.cn/patristics/apostolicfathers/didache_en.htm"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3.xml"/><Relationship Id="rId4" Type="http://schemas.openxmlformats.org/officeDocument/2006/relationships/hyperlink" Target="http://www.orthodox.cn/patristics/apostolicfathers/didache_en.ht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4.xml"/><Relationship Id="rId4" Type="http://schemas.openxmlformats.org/officeDocument/2006/relationships/hyperlink" Target="http://www.orthodox.cn/patristics/apostolicfathers/didache_en.htm"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5.xml"/><Relationship Id="rId4" Type="http://schemas.openxmlformats.org/officeDocument/2006/relationships/hyperlink" Target="http://www.orthodox.cn/patristics/apostolicfathers/didache_en.htm"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6.xml"/><Relationship Id="rId4" Type="http://schemas.openxmlformats.org/officeDocument/2006/relationships/hyperlink" Target="http://www.orthodox.cn/patristics/apostolicfathers/didache_en.htm"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7.xml"/><Relationship Id="rId4" Type="http://schemas.openxmlformats.org/officeDocument/2006/relationships/hyperlink" Target="http://www.orthodox.cn/patristics/apostolicfathers/didache_en.ht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8.xml"/><Relationship Id="rId4" Type="http://schemas.openxmlformats.org/officeDocument/2006/relationships/hyperlink" Target="http://www.orthodox.cn/patristics/apostolicfathers/didache_en.htm"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9.xml"/><Relationship Id="rId4" Type="http://schemas.openxmlformats.org/officeDocument/2006/relationships/hyperlink" Target="http://www.orthodox.cn/patristics/apostolicfathers/didache_en.htm"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20.xml"/><Relationship Id="rId4" Type="http://schemas.openxmlformats.org/officeDocument/2006/relationships/hyperlink" Target="http://www.orthodox.cn/patristics/apostolicfathers/didache_en.ht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hyperlink" Target="https://mymorningmeditations.files.wordpress.com/2013/11/didache_nag_hammadi_codex_ii.jp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6.xml"/><Relationship Id="rId1" Type="http://schemas.openxmlformats.org/officeDocument/2006/relationships/themeOverride" Target="../theme/themeOverride2.xml"/><Relationship Id="rId4" Type="http://schemas.openxmlformats.org/officeDocument/2006/relationships/hyperlink" Target="http://living-faith.org/2017/11/10/the-didach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49366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*The Didache</a:t>
            </a:r>
            <a:endParaRPr lang="en-US" sz="3600" b="1" dirty="0"/>
          </a:p>
        </p:txBody>
      </p:sp>
      <p:sp>
        <p:nvSpPr>
          <p:cNvPr id="4" name="Content Placeholder 3"/>
          <p:cNvSpPr>
            <a:spLocks noGrp="1"/>
          </p:cNvSpPr>
          <p:nvPr>
            <p:ph idx="1"/>
          </p:nvPr>
        </p:nvSpPr>
        <p:spPr>
          <a:xfrm>
            <a:off x="457200" y="838200"/>
            <a:ext cx="8229600" cy="5638800"/>
          </a:xfrm>
        </p:spPr>
        <p:txBody>
          <a:bodyPr>
            <a:normAutofit/>
          </a:bodyPr>
          <a:lstStyle/>
          <a:p>
            <a:pPr lvl="0"/>
            <a:r>
              <a:rPr lang="en-US" sz="2800" dirty="0" smtClean="0"/>
              <a:t>The Didache was </a:t>
            </a:r>
            <a:r>
              <a:rPr lang="en-US" sz="2800" dirty="0"/>
              <a:t>discovered in 1870s and published in 1883.</a:t>
            </a:r>
          </a:p>
          <a:p>
            <a:pPr lvl="0"/>
            <a:r>
              <a:rPr lang="en-US" sz="2800" dirty="0"/>
              <a:t>Skeptics try to present this as one of the “lost books of the Bible”. They like to point out all the things that are talked about in it, like the deity of Christ. But that wasn’t the purpose of the book. It was a discipline manual.</a:t>
            </a:r>
          </a:p>
          <a:p>
            <a:pPr lvl="0"/>
            <a:r>
              <a:rPr lang="en-US" sz="2800" dirty="0" smtClean="0"/>
              <a:t>It’s </a:t>
            </a:r>
            <a:r>
              <a:rPr lang="en-US" sz="2800" dirty="0"/>
              <a:t>similar to the book of James – it is intended as a brief summary for someone newly converted out of paganism.</a:t>
            </a:r>
          </a:p>
        </p:txBody>
      </p:sp>
      <p:sp>
        <p:nvSpPr>
          <p:cNvPr id="5" name="TextBox 4"/>
          <p:cNvSpPr txBox="1"/>
          <p:nvPr/>
        </p:nvSpPr>
        <p:spPr>
          <a:xfrm>
            <a:off x="0" y="6519446"/>
            <a:ext cx="9144000" cy="584775"/>
          </a:xfrm>
          <a:prstGeom prst="rect">
            <a:avLst/>
          </a:prstGeom>
          <a:noFill/>
        </p:spPr>
        <p:txBody>
          <a:bodyPr wrap="square" rtlCol="0">
            <a:spAutoFit/>
          </a:bodyPr>
          <a:lstStyle/>
          <a:p>
            <a:r>
              <a:rPr lang="en-US" sz="1600" dirty="0" smtClean="0">
                <a:solidFill>
                  <a:prstClr val="black"/>
                </a:solidFill>
              </a:rPr>
              <a:t>*</a:t>
            </a:r>
            <a:r>
              <a:rPr lang="en-US" sz="1600" dirty="0" smtClean="0"/>
              <a:t>Based </a:t>
            </a:r>
            <a:r>
              <a:rPr lang="en-US" sz="1600" dirty="0"/>
              <a:t>on notes taken from James White’s 2016 Church History Series; Lesson </a:t>
            </a:r>
            <a:r>
              <a:rPr lang="en-US" sz="1600" dirty="0" smtClean="0"/>
              <a:t>8 </a:t>
            </a:r>
            <a:r>
              <a:rPr lang="en-US" sz="1600" dirty="0"/>
              <a:t>– </a:t>
            </a:r>
            <a:r>
              <a:rPr lang="en-US" sz="1600" dirty="0" smtClean="0"/>
              <a:t>The </a:t>
            </a:r>
            <a:r>
              <a:rPr lang="en-US" sz="1600" dirty="0" err="1" smtClean="0"/>
              <a:t>DIdache</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56239234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fontScale="92500"/>
          </a:bodyPr>
          <a:lstStyle/>
          <a:p>
            <a:pPr marL="0" indent="0">
              <a:buNone/>
            </a:pPr>
            <a:r>
              <a:rPr lang="en-US" dirty="0" smtClean="0">
                <a:solidFill>
                  <a:srgbClr val="000000"/>
                </a:solidFill>
              </a:rPr>
              <a:t>The translation that I will be using is a revision </a:t>
            </a:r>
            <a:r>
              <a:rPr lang="en-US" dirty="0">
                <a:solidFill>
                  <a:srgbClr val="000000"/>
                </a:solidFill>
              </a:rPr>
              <a:t>into modern English </a:t>
            </a:r>
            <a:r>
              <a:rPr lang="en-US" dirty="0" smtClean="0">
                <a:solidFill>
                  <a:srgbClr val="000000"/>
                </a:solidFill>
              </a:rPr>
              <a:t>based </a:t>
            </a:r>
            <a:r>
              <a:rPr lang="en-US" dirty="0">
                <a:solidFill>
                  <a:srgbClr val="000000"/>
                </a:solidFill>
              </a:rPr>
              <a:t>on the </a:t>
            </a:r>
            <a:r>
              <a:rPr lang="en-US" dirty="0">
                <a:solidFill>
                  <a:srgbClr val="000000"/>
                </a:solidFill>
              </a:rPr>
              <a:t>J.B. </a:t>
            </a:r>
            <a:r>
              <a:rPr lang="en-US" dirty="0" smtClean="0">
                <a:solidFill>
                  <a:srgbClr val="000000"/>
                </a:solidFill>
              </a:rPr>
              <a:t>Lightfoot translation</a:t>
            </a:r>
            <a:r>
              <a:rPr lang="en-US" dirty="0" smtClean="0">
                <a:solidFill>
                  <a:srgbClr val="000000"/>
                </a:solidFill>
              </a:rPr>
              <a:t>*</a:t>
            </a:r>
            <a:endParaRPr lang="en-US" b="1" i="1" dirty="0" smtClean="0">
              <a:latin typeface="Cambria" panose="02040503050406030204" pitchFamily="18" charset="0"/>
              <a:ea typeface="Cambria" panose="02040503050406030204" pitchFamily="18" charset="0"/>
            </a:endParaRPr>
          </a:p>
          <a:p>
            <a:pPr marL="568325" lvl="0" indent="-568325">
              <a:buNone/>
            </a:pPr>
            <a:r>
              <a:rPr lang="en-US" b="1" i="1" dirty="0" smtClean="0">
                <a:latin typeface="Cambria" panose="02040503050406030204" pitchFamily="18" charset="0"/>
                <a:ea typeface="Cambria" panose="02040503050406030204" pitchFamily="18" charset="0"/>
              </a:rPr>
              <a:t>1:1 </a:t>
            </a:r>
            <a:r>
              <a:rPr lang="en-US" b="1" i="1" dirty="0">
                <a:latin typeface="Cambria" panose="02040503050406030204" pitchFamily="18" charset="0"/>
                <a:ea typeface="Cambria" panose="02040503050406030204" pitchFamily="18" charset="0"/>
              </a:rPr>
              <a:t>There are two ways, one of life and one of death, and there is a great difference between the two ways. </a:t>
            </a:r>
            <a:endParaRPr lang="en-US" b="1" i="1" dirty="0" smtClean="0">
              <a:latin typeface="Cambria" panose="02040503050406030204" pitchFamily="18" charset="0"/>
              <a:ea typeface="Cambria" panose="02040503050406030204" pitchFamily="18" charset="0"/>
            </a:endParaRPr>
          </a:p>
          <a:p>
            <a:pPr marL="914400" lvl="0" indent="-400050"/>
            <a:r>
              <a:rPr lang="en-US" dirty="0"/>
              <a:t>The "Teaching of the Two Ways" has roots in the </a:t>
            </a:r>
            <a:r>
              <a:rPr lang="en-US" dirty="0" smtClean="0"/>
              <a:t>scripture. See, for example, </a:t>
            </a:r>
            <a:r>
              <a:rPr lang="en-US" dirty="0" smtClean="0"/>
              <a:t>Deut. </a:t>
            </a:r>
            <a:r>
              <a:rPr lang="en-US" dirty="0"/>
              <a:t>30:15 - </a:t>
            </a:r>
            <a:r>
              <a:rPr lang="en-US" i="1" dirty="0">
                <a:solidFill>
                  <a:srgbClr val="5731F9"/>
                </a:solidFill>
                <a:latin typeface="Cambria" panose="02040503050406030204" pitchFamily="18" charset="0"/>
                <a:ea typeface="Cambria" panose="02040503050406030204" pitchFamily="18" charset="0"/>
              </a:rPr>
              <a:t>See, I have set before you today life and good, death and evil</a:t>
            </a:r>
            <a:r>
              <a:rPr lang="en-US" i="1" dirty="0" smtClean="0">
                <a:solidFill>
                  <a:srgbClr val="5731F9"/>
                </a:solidFill>
                <a:latin typeface="Cambria" panose="02040503050406030204" pitchFamily="18" charset="0"/>
                <a:ea typeface="Cambria" panose="02040503050406030204" pitchFamily="18" charset="0"/>
              </a:rPr>
              <a:t>.</a:t>
            </a:r>
            <a:endParaRPr lang="en-US" i="1" dirty="0" smtClean="0">
              <a:solidFill>
                <a:srgbClr val="5731F9"/>
              </a:solidFill>
              <a:latin typeface="Cambria" panose="02040503050406030204" pitchFamily="18" charset="0"/>
              <a:ea typeface="Cambria" panose="02040503050406030204" pitchFamily="18" charset="0"/>
            </a:endParaRPr>
          </a:p>
          <a:p>
            <a:pPr marL="0" lvl="0" indent="0">
              <a:buNone/>
            </a:pPr>
            <a:r>
              <a:rPr lang="en-US" b="1" i="1" dirty="0" smtClean="0">
                <a:latin typeface="Cambria" panose="02040503050406030204" pitchFamily="18" charset="0"/>
                <a:ea typeface="Cambria" panose="02040503050406030204" pitchFamily="18" charset="0"/>
              </a:rPr>
              <a:t>1:2 The way of life is this.</a:t>
            </a:r>
          </a:p>
          <a:p>
            <a:pPr marL="0" lvl="0" indent="0">
              <a:buNone/>
            </a:pPr>
            <a:r>
              <a:rPr lang="en-US" b="1" i="1" dirty="0" smtClean="0">
                <a:latin typeface="Cambria" panose="02040503050406030204" pitchFamily="18" charset="0"/>
                <a:ea typeface="Cambria" panose="02040503050406030204" pitchFamily="18" charset="0"/>
              </a:rPr>
              <a:t>1:3 First of all, Love God who made you;</a:t>
            </a:r>
          </a:p>
          <a:p>
            <a:pPr marL="0" lvl="0" indent="0">
              <a:buNone/>
            </a:pPr>
            <a:r>
              <a:rPr lang="en-US" b="1" i="1" dirty="0" smtClean="0">
                <a:latin typeface="Cambria" panose="02040503050406030204" pitchFamily="18" charset="0"/>
                <a:ea typeface="Cambria" panose="02040503050406030204" pitchFamily="18" charset="0"/>
              </a:rPr>
              <a:t>1:4 Secondly, Love your neighbor as you love yourself.</a:t>
            </a:r>
          </a:p>
          <a:p>
            <a:pPr marL="965200"/>
            <a:r>
              <a:rPr lang="en-US" dirty="0" smtClean="0"/>
              <a:t>Compare </a:t>
            </a:r>
            <a:r>
              <a:rPr lang="en-US" dirty="0" smtClean="0"/>
              <a:t>Mark </a:t>
            </a:r>
            <a:r>
              <a:rPr lang="en-US" dirty="0"/>
              <a:t>12:30,31</a:t>
            </a:r>
            <a:endParaRPr lang="en-US" b="1" i="1" dirty="0">
              <a:latin typeface="Cambria" panose="02040503050406030204" pitchFamily="18" charset="0"/>
              <a:ea typeface="Cambria" panose="02040503050406030204" pitchFamily="18" charset="0"/>
            </a:endParaRPr>
          </a:p>
        </p:txBody>
      </p:sp>
      <p:sp>
        <p:nvSpPr>
          <p:cNvPr id="5" name="TextBox 4"/>
          <p:cNvSpPr txBox="1"/>
          <p:nvPr/>
        </p:nvSpPr>
        <p:spPr>
          <a:xfrm>
            <a:off x="0" y="6519446"/>
            <a:ext cx="9144000" cy="338554"/>
          </a:xfrm>
          <a:prstGeom prst="rect">
            <a:avLst/>
          </a:prstGeom>
          <a:noFill/>
        </p:spPr>
        <p:txBody>
          <a:bodyPr wrap="square" rtlCol="0">
            <a:spAutoFit/>
          </a:bodyPr>
          <a:lstStyle/>
          <a:p>
            <a:pPr marL="0" lvl="1"/>
            <a:r>
              <a:rPr lang="en-US" sz="1600" dirty="0" smtClean="0">
                <a:solidFill>
                  <a:prstClr val="black"/>
                </a:solidFill>
              </a:rPr>
              <a:t>*</a:t>
            </a:r>
            <a:r>
              <a:rPr lang="en-US" sz="1600" dirty="0" smtClean="0">
                <a:solidFill>
                  <a:srgbClr val="000000"/>
                </a:solidFill>
                <a:hlinkClick r:id="rId4"/>
              </a:rPr>
              <a:t>http</a:t>
            </a:r>
            <a:r>
              <a:rPr lang="en-US" sz="1600" dirty="0">
                <a:solidFill>
                  <a:srgbClr val="000000"/>
                </a:solidFill>
                <a:hlinkClick r:id="rId4"/>
              </a:rPr>
              <a:t>://</a:t>
            </a:r>
            <a:r>
              <a:rPr lang="en-US" sz="1600" dirty="0" smtClean="0">
                <a:solidFill>
                  <a:srgbClr val="000000"/>
                </a:solidFill>
                <a:hlinkClick r:id="rId4"/>
              </a:rPr>
              <a:t>www.orthodox.cn/patristics/apostolicfathers/didache_en.htm</a:t>
            </a:r>
            <a:endParaRPr lang="en-US" sz="1600" dirty="0">
              <a:solidFill>
                <a:prstClr val="black"/>
              </a:solidFill>
            </a:endParaRPr>
          </a:p>
        </p:txBody>
      </p:sp>
    </p:spTree>
    <p:extLst>
      <p:ext uri="{BB962C8B-B14F-4D97-AF65-F5344CB8AC3E}">
        <p14:creationId xmlns:p14="http://schemas.microsoft.com/office/powerpoint/2010/main" val="6901972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p:cTn id="49"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pPr marL="568325" lvl="0" indent="-568325">
              <a:buNone/>
            </a:pPr>
            <a:r>
              <a:rPr lang="en-US" sz="2600" b="1" i="1" dirty="0">
                <a:latin typeface="Cambria" panose="02040503050406030204" pitchFamily="18" charset="0"/>
                <a:ea typeface="Cambria" panose="02040503050406030204" pitchFamily="18" charset="0"/>
              </a:rPr>
              <a:t>1:5 Do not do anything to another you would not want to befall yourself. </a:t>
            </a:r>
          </a:p>
          <a:p>
            <a:pPr marL="914400" lvl="0" indent="-400050"/>
            <a:r>
              <a:rPr lang="en-US" dirty="0"/>
              <a:t>This negative form of the golden rule corresponds to the positive form </a:t>
            </a:r>
            <a:r>
              <a:rPr lang="en-US" dirty="0" smtClean="0"/>
              <a:t>found in the synoptic gospels – Mat. </a:t>
            </a:r>
            <a:r>
              <a:rPr lang="en-US" dirty="0"/>
              <a:t>7:12 (cf. </a:t>
            </a:r>
            <a:r>
              <a:rPr lang="en-US" dirty="0" smtClean="0"/>
              <a:t>Luke </a:t>
            </a:r>
            <a:r>
              <a:rPr lang="en-US" dirty="0"/>
              <a:t>6:31). </a:t>
            </a:r>
            <a:endParaRPr lang="en-US" dirty="0" smtClean="0"/>
          </a:p>
          <a:p>
            <a:pPr marL="914400" lvl="0" indent="-400050"/>
            <a:r>
              <a:rPr lang="en-US" dirty="0" smtClean="0"/>
              <a:t>Also compare with </a:t>
            </a:r>
            <a:r>
              <a:rPr lang="en-US" dirty="0" smtClean="0"/>
              <a:t>Tobit </a:t>
            </a:r>
            <a:r>
              <a:rPr lang="en-US" dirty="0"/>
              <a:t>4:15 </a:t>
            </a:r>
            <a:r>
              <a:rPr lang="en-US" dirty="0" smtClean="0"/>
              <a:t>which reads</a:t>
            </a:r>
            <a:r>
              <a:rPr lang="en-US" dirty="0"/>
              <a:t>: </a:t>
            </a:r>
            <a:r>
              <a:rPr lang="en-US" dirty="0" smtClean="0"/>
              <a:t>“</a:t>
            </a:r>
            <a:r>
              <a:rPr lang="en-US" i="1" dirty="0" smtClean="0">
                <a:latin typeface="Cambria" panose="02040503050406030204" pitchFamily="18" charset="0"/>
                <a:ea typeface="Cambria" panose="02040503050406030204" pitchFamily="18" charset="0"/>
              </a:rPr>
              <a:t>That </a:t>
            </a:r>
            <a:r>
              <a:rPr lang="en-US" i="1" dirty="0">
                <a:latin typeface="Cambria" panose="02040503050406030204" pitchFamily="18" charset="0"/>
                <a:ea typeface="Cambria" panose="02040503050406030204" pitchFamily="18" charset="0"/>
              </a:rPr>
              <a:t>which you hate, do to no one</a:t>
            </a:r>
            <a:r>
              <a:rPr lang="en-US" dirty="0" smtClean="0"/>
              <a:t>.”</a:t>
            </a:r>
            <a:endParaRPr lang="en-US"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21503069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fontScale="92500" lnSpcReduction="10000"/>
          </a:bodyPr>
          <a:lstStyle/>
          <a:p>
            <a:pPr marL="514350" indent="-514350">
              <a:buNone/>
            </a:pPr>
            <a:r>
              <a:rPr lang="en-US" sz="2600" b="1" i="1" dirty="0" smtClean="0">
                <a:latin typeface="Cambria" panose="02040503050406030204" pitchFamily="18" charset="0"/>
                <a:ea typeface="Cambria" panose="02040503050406030204" pitchFamily="18" charset="0"/>
              </a:rPr>
              <a:t>1:6 </a:t>
            </a:r>
            <a:r>
              <a:rPr lang="en-US" sz="2600" b="1" i="1" dirty="0">
                <a:latin typeface="Cambria" panose="02040503050406030204" pitchFamily="18" charset="0"/>
                <a:ea typeface="Cambria" panose="02040503050406030204" pitchFamily="18" charset="0"/>
              </a:rPr>
              <a:t>Now of these words the doctrine is this</a:t>
            </a:r>
            <a:r>
              <a:rPr lang="en-US" sz="2600" b="1" i="1" dirty="0" smtClean="0">
                <a:latin typeface="Cambria" panose="02040503050406030204" pitchFamily="18" charset="0"/>
                <a:ea typeface="Cambria" panose="02040503050406030204" pitchFamily="18" charset="0"/>
              </a:rPr>
              <a:t>.</a:t>
            </a:r>
          </a:p>
          <a:p>
            <a:pPr marL="514350" indent="-514350">
              <a:buNone/>
            </a:pPr>
            <a:r>
              <a:rPr lang="en-US" sz="2600" b="1" i="1" dirty="0" smtClean="0">
                <a:latin typeface="Cambria" panose="02040503050406030204" pitchFamily="18" charset="0"/>
                <a:ea typeface="Cambria" panose="02040503050406030204" pitchFamily="18" charset="0"/>
              </a:rPr>
              <a:t>1:7 </a:t>
            </a:r>
            <a:r>
              <a:rPr lang="en-US" sz="2600" b="1" i="1" dirty="0">
                <a:latin typeface="Cambria" panose="02040503050406030204" pitchFamily="18" charset="0"/>
                <a:ea typeface="Cambria" panose="02040503050406030204" pitchFamily="18" charset="0"/>
              </a:rPr>
              <a:t>Bless those who curse you, pray for your enemies, and fast for those who persecute you;</a:t>
            </a:r>
          </a:p>
          <a:p>
            <a:pPr marL="514350" indent="-514350">
              <a:buNone/>
            </a:pPr>
            <a:r>
              <a:rPr lang="en-US" sz="2600" b="1" i="1" dirty="0" smtClean="0">
                <a:latin typeface="Cambria" panose="02040503050406030204" pitchFamily="18" charset="0"/>
                <a:ea typeface="Cambria" panose="02040503050406030204" pitchFamily="18" charset="0"/>
              </a:rPr>
              <a:t>1:8 </a:t>
            </a:r>
            <a:r>
              <a:rPr lang="en-US" sz="2600" b="1" i="1" dirty="0">
                <a:latin typeface="Cambria" panose="02040503050406030204" pitchFamily="18" charset="0"/>
                <a:ea typeface="Cambria" panose="02040503050406030204" pitchFamily="18" charset="0"/>
              </a:rPr>
              <a:t>For what thanks do you deserve, if you love them that love you? Do not even the Gentiles do the same? But do love those who hate you, and you will not have an enemy. </a:t>
            </a:r>
          </a:p>
          <a:p>
            <a:pPr marL="914400" indent="-400050"/>
            <a:r>
              <a:rPr lang="en-US" dirty="0" smtClean="0"/>
              <a:t>Pretty much a quote from </a:t>
            </a:r>
            <a:r>
              <a:rPr lang="en-US" dirty="0"/>
              <a:t>Matthew </a:t>
            </a:r>
            <a:r>
              <a:rPr lang="en-US" dirty="0" smtClean="0"/>
              <a:t>5:44,46. </a:t>
            </a:r>
            <a:endParaRPr lang="en-US" dirty="0" smtClean="0"/>
          </a:p>
          <a:p>
            <a:pPr marL="914400" indent="-400050"/>
            <a:r>
              <a:rPr lang="en-US" dirty="0" smtClean="0"/>
              <a:t>With </a:t>
            </a:r>
            <a:r>
              <a:rPr lang="en-US" dirty="0"/>
              <a:t>the added admonition in verse 1:7 to "fast for those who persecute you" and </a:t>
            </a:r>
            <a:r>
              <a:rPr lang="en-US" dirty="0"/>
              <a:t>in </a:t>
            </a:r>
            <a:r>
              <a:rPr lang="en-US" dirty="0" smtClean="0"/>
              <a:t>1:8 </a:t>
            </a:r>
            <a:r>
              <a:rPr lang="en-US" dirty="0"/>
              <a:t>"you</a:t>
            </a:r>
            <a:r>
              <a:rPr lang="en-US" dirty="0" smtClean="0"/>
              <a:t> </a:t>
            </a:r>
            <a:r>
              <a:rPr lang="en-US" dirty="0"/>
              <a:t>will not have an enemy." </a:t>
            </a:r>
            <a:endParaRPr lang="en-US" dirty="0" smtClean="0"/>
          </a:p>
          <a:p>
            <a:pPr marL="914400" indent="-400050"/>
            <a:r>
              <a:rPr lang="en-US" dirty="0" smtClean="0"/>
              <a:t>The </a:t>
            </a:r>
            <a:r>
              <a:rPr lang="en-US" dirty="0"/>
              <a:t>point of the Didache here seems to be that it is imperative to love, pray, and fast not only </a:t>
            </a:r>
            <a:r>
              <a:rPr lang="en-US" dirty="0" smtClean="0"/>
              <a:t>for obedience, but to win over the enemy.</a:t>
            </a:r>
            <a:endParaRPr lang="en-US"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27196699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pPr marL="568325" indent="-568325">
              <a:buNone/>
            </a:pPr>
            <a:r>
              <a:rPr lang="en-US" sz="2400" b="1" dirty="0"/>
              <a:t>1:9 </a:t>
            </a:r>
            <a:r>
              <a:rPr lang="en-US" sz="2200" b="1" i="1" dirty="0">
                <a:latin typeface="Cambria" panose="02040503050406030204" pitchFamily="18" charset="0"/>
                <a:ea typeface="Cambria" panose="02040503050406030204" pitchFamily="18" charset="0"/>
              </a:rPr>
              <a:t>Abstain from fleshly and bodily lusts</a:t>
            </a:r>
            <a:r>
              <a:rPr lang="en-US" sz="2000" b="1" dirty="0"/>
              <a:t>. </a:t>
            </a:r>
            <a:endParaRPr lang="en-US" sz="2000" b="1" dirty="0"/>
          </a:p>
          <a:p>
            <a:pPr marL="914400" indent="-400050"/>
            <a:r>
              <a:rPr lang="en-US" sz="2400" dirty="0" smtClean="0"/>
              <a:t>Similar to 1 </a:t>
            </a:r>
            <a:r>
              <a:rPr lang="en-US" sz="2400" dirty="0"/>
              <a:t>Peter 2:11, </a:t>
            </a:r>
            <a:r>
              <a:rPr lang="en-US" sz="2400" dirty="0" smtClean="0"/>
              <a:t>“</a:t>
            </a:r>
            <a:r>
              <a:rPr lang="en-US" sz="2400" i="1" dirty="0">
                <a:solidFill>
                  <a:srgbClr val="5731F9"/>
                </a:solidFill>
                <a:latin typeface="Cambria" panose="02040503050406030204" pitchFamily="18" charset="0"/>
                <a:ea typeface="Cambria" panose="02040503050406030204" pitchFamily="18" charset="0"/>
              </a:rPr>
              <a:t>abstain </a:t>
            </a:r>
            <a:r>
              <a:rPr lang="en-US" sz="2400" i="1" dirty="0">
                <a:solidFill>
                  <a:srgbClr val="5731F9"/>
                </a:solidFill>
                <a:latin typeface="Cambria" panose="02040503050406030204" pitchFamily="18" charset="0"/>
                <a:ea typeface="Cambria" panose="02040503050406030204" pitchFamily="18" charset="0"/>
              </a:rPr>
              <a:t>from the passions of the flesh, which wage war against your </a:t>
            </a:r>
            <a:r>
              <a:rPr lang="en-US" sz="2400" i="1" dirty="0">
                <a:solidFill>
                  <a:srgbClr val="5731F9"/>
                </a:solidFill>
                <a:latin typeface="Cambria" panose="02040503050406030204" pitchFamily="18" charset="0"/>
                <a:ea typeface="Cambria" panose="02040503050406030204" pitchFamily="18" charset="0"/>
              </a:rPr>
              <a:t>soul</a:t>
            </a:r>
            <a:r>
              <a:rPr lang="en-US" sz="2400" i="1" dirty="0" smtClean="0">
                <a:solidFill>
                  <a:srgbClr val="5731F9"/>
                </a:solidFill>
                <a:latin typeface="Cambria" panose="02040503050406030204" pitchFamily="18" charset="0"/>
                <a:ea typeface="Cambria" panose="02040503050406030204" pitchFamily="18" charset="0"/>
              </a:rPr>
              <a:t>.</a:t>
            </a:r>
            <a:r>
              <a:rPr lang="en-US" sz="2400" dirty="0" smtClean="0"/>
              <a:t>”</a:t>
            </a:r>
          </a:p>
          <a:p>
            <a:pPr marL="630238" indent="-630238">
              <a:buNone/>
            </a:pPr>
            <a:r>
              <a:rPr lang="en-US" sz="2400" b="1" dirty="0"/>
              <a:t>1:10 </a:t>
            </a:r>
            <a:r>
              <a:rPr lang="en-US" sz="2200" b="1" i="1" dirty="0">
                <a:latin typeface="Cambria" panose="02040503050406030204" pitchFamily="18" charset="0"/>
                <a:ea typeface="Cambria" panose="02040503050406030204" pitchFamily="18" charset="0"/>
              </a:rPr>
              <a:t>If any man give you a blow on your right cheek, turn the other to him also, and you will be flawless</a:t>
            </a:r>
            <a:r>
              <a:rPr lang="en-US" sz="2400" b="1" dirty="0" smtClean="0"/>
              <a:t>;</a:t>
            </a:r>
          </a:p>
          <a:p>
            <a:pPr marL="630238" indent="-630238">
              <a:buNone/>
            </a:pPr>
            <a:r>
              <a:rPr lang="en-US" sz="2400" b="1" dirty="0" smtClean="0"/>
              <a:t>1:11 </a:t>
            </a:r>
            <a:r>
              <a:rPr lang="en-US" sz="2200" b="1" i="1" dirty="0">
                <a:latin typeface="Cambria" panose="02040503050406030204" pitchFamily="18" charset="0"/>
                <a:ea typeface="Cambria" panose="02040503050406030204" pitchFamily="18" charset="0"/>
              </a:rPr>
              <a:t>If a man compel you to go one mile with him, go two with him</a:t>
            </a:r>
            <a:r>
              <a:rPr lang="en-US" sz="2200" b="1" i="1" dirty="0">
                <a:latin typeface="Cambria" panose="02040503050406030204" pitchFamily="18" charset="0"/>
                <a:ea typeface="Cambria" panose="02040503050406030204" pitchFamily="18" charset="0"/>
              </a:rPr>
              <a:t>;</a:t>
            </a:r>
          </a:p>
          <a:p>
            <a:pPr marL="630238" indent="-630238">
              <a:buNone/>
            </a:pPr>
            <a:r>
              <a:rPr lang="en-US" sz="2400" b="1" dirty="0" smtClean="0"/>
              <a:t>1:12 </a:t>
            </a:r>
            <a:r>
              <a:rPr lang="en-US" sz="2200" b="1" i="1" dirty="0">
                <a:latin typeface="Cambria" panose="02040503050406030204" pitchFamily="18" charset="0"/>
                <a:ea typeface="Cambria" panose="02040503050406030204" pitchFamily="18" charset="0"/>
              </a:rPr>
              <a:t>If a man take away your cloak, give him also your coat</a:t>
            </a:r>
            <a:r>
              <a:rPr lang="en-US" sz="2400" b="1" dirty="0" smtClean="0"/>
              <a:t>;</a:t>
            </a:r>
          </a:p>
          <a:p>
            <a:pPr marL="630238" indent="-630238">
              <a:buNone/>
            </a:pPr>
            <a:r>
              <a:rPr lang="en-US" sz="2400" b="1" dirty="0" smtClean="0"/>
              <a:t>1:13 </a:t>
            </a:r>
            <a:r>
              <a:rPr lang="en-US" sz="2200" b="1" i="1" dirty="0">
                <a:latin typeface="Cambria" panose="02040503050406030204" pitchFamily="18" charset="0"/>
                <a:ea typeface="Cambria" panose="02040503050406030204" pitchFamily="18" charset="0"/>
              </a:rPr>
              <a:t>If a man takes away from you that which is your own, do not ask it back, for you are unable to do that</a:t>
            </a:r>
            <a:r>
              <a:rPr lang="en-US" sz="2400" b="1" dirty="0" smtClean="0"/>
              <a:t>.</a:t>
            </a:r>
          </a:p>
          <a:p>
            <a:pPr marL="630238" indent="-630238">
              <a:buNone/>
            </a:pPr>
            <a:r>
              <a:rPr lang="en-US" sz="2400" b="1" dirty="0" smtClean="0"/>
              <a:t>1:14 </a:t>
            </a:r>
            <a:r>
              <a:rPr lang="en-US" sz="2200" b="1" i="1" dirty="0">
                <a:latin typeface="Cambria" panose="02040503050406030204" pitchFamily="18" charset="0"/>
                <a:ea typeface="Cambria" panose="02040503050406030204" pitchFamily="18" charset="0"/>
              </a:rPr>
              <a:t>Give </a:t>
            </a:r>
            <a:r>
              <a:rPr lang="en-US" sz="2200" b="1" i="1" dirty="0">
                <a:latin typeface="Cambria" panose="02040503050406030204" pitchFamily="18" charset="0"/>
                <a:ea typeface="Cambria" panose="02040503050406030204" pitchFamily="18" charset="0"/>
              </a:rPr>
              <a:t>to every man that asks of you and do not ask it back</a:t>
            </a:r>
            <a:r>
              <a:rPr lang="en-US" sz="2400" b="1" dirty="0" smtClean="0"/>
              <a:t>;</a:t>
            </a:r>
          </a:p>
          <a:p>
            <a:pPr marL="914400" indent="-400050"/>
            <a:r>
              <a:rPr lang="en-US" sz="2400" dirty="0" smtClean="0"/>
              <a:t>Obviously an extended citation from the Sermon on the Mount – Matthew </a:t>
            </a:r>
            <a:r>
              <a:rPr lang="en-US" sz="2400" dirty="0"/>
              <a:t>5:39-42; Luke 6:29,30</a:t>
            </a:r>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7010566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fontScale="85000" lnSpcReduction="10000"/>
          </a:bodyPr>
          <a:lstStyle/>
          <a:p>
            <a:pPr marL="514350" indent="-514350">
              <a:buNone/>
            </a:pPr>
            <a:r>
              <a:rPr lang="en-US" sz="2400" b="1" dirty="0"/>
              <a:t>1:15 </a:t>
            </a:r>
            <a:r>
              <a:rPr lang="en-US" sz="2600" b="1" i="1" dirty="0">
                <a:latin typeface="Cambria" panose="02040503050406030204" pitchFamily="18" charset="0"/>
                <a:ea typeface="Cambria" panose="02040503050406030204" pitchFamily="18" charset="0"/>
              </a:rPr>
              <a:t>For the Father desires that gifts be given to all from His own bounties.</a:t>
            </a:r>
          </a:p>
          <a:p>
            <a:pPr marL="514350" indent="-514350">
              <a:buNone/>
            </a:pPr>
            <a:r>
              <a:rPr lang="en-US" sz="2400" b="1" dirty="0"/>
              <a:t>1:16</a:t>
            </a:r>
            <a:r>
              <a:rPr lang="en-US" sz="2600" b="1" i="1" dirty="0">
                <a:latin typeface="Cambria" panose="02040503050406030204" pitchFamily="18" charset="0"/>
                <a:ea typeface="Cambria" panose="02040503050406030204" pitchFamily="18" charset="0"/>
              </a:rPr>
              <a:t> Blessed is he that gives according to the commandment;</a:t>
            </a:r>
          </a:p>
          <a:p>
            <a:pPr marL="514350" indent="-514350">
              <a:buNone/>
            </a:pPr>
            <a:r>
              <a:rPr lang="en-US" sz="2400" b="1" dirty="0"/>
              <a:t>1:17 </a:t>
            </a:r>
            <a:r>
              <a:rPr lang="en-US" sz="2600" b="1" i="1" dirty="0">
                <a:latin typeface="Cambria" panose="02040503050406030204" pitchFamily="18" charset="0"/>
                <a:ea typeface="Cambria" panose="02040503050406030204" pitchFamily="18" charset="0"/>
              </a:rPr>
              <a:t>For he is guiltless.</a:t>
            </a:r>
          </a:p>
          <a:p>
            <a:pPr marL="514350" indent="-514350">
              <a:buNone/>
            </a:pPr>
            <a:r>
              <a:rPr lang="en-US" sz="2400" b="1" dirty="0"/>
              <a:t>1:18 </a:t>
            </a:r>
            <a:r>
              <a:rPr lang="en-US" sz="2600" b="1" i="1" dirty="0">
                <a:latin typeface="Cambria" panose="02040503050406030204" pitchFamily="18" charset="0"/>
                <a:ea typeface="Cambria" panose="02040503050406030204" pitchFamily="18" charset="0"/>
              </a:rPr>
              <a:t>Woe to him that receives</a:t>
            </a:r>
            <a:r>
              <a:rPr lang="en-US" sz="2400" b="1" dirty="0"/>
              <a:t>;</a:t>
            </a:r>
          </a:p>
          <a:p>
            <a:pPr marL="514350" indent="-514350">
              <a:buNone/>
            </a:pPr>
            <a:r>
              <a:rPr lang="en-US" sz="2400" b="1" dirty="0"/>
              <a:t>1:19 </a:t>
            </a:r>
            <a:r>
              <a:rPr lang="en-US" sz="2600" b="1" i="1" dirty="0">
                <a:latin typeface="Cambria" panose="02040503050406030204" pitchFamily="18" charset="0"/>
                <a:ea typeface="Cambria" panose="02040503050406030204" pitchFamily="18" charset="0"/>
              </a:rPr>
              <a:t>For, if a man in need receives, he is guiltless;</a:t>
            </a:r>
          </a:p>
          <a:p>
            <a:pPr marL="514350" indent="-514350">
              <a:buNone/>
            </a:pPr>
            <a:r>
              <a:rPr lang="en-US" sz="2400" b="1" dirty="0"/>
              <a:t>1:20 </a:t>
            </a:r>
            <a:r>
              <a:rPr lang="en-US" sz="2600" b="1" i="1" dirty="0">
                <a:latin typeface="Cambria" panose="02040503050406030204" pitchFamily="18" charset="0"/>
                <a:ea typeface="Cambria" panose="02040503050406030204" pitchFamily="18" charset="0"/>
              </a:rPr>
              <a:t>But he that has no need shall give satisfaction why and wherefore he received;</a:t>
            </a:r>
          </a:p>
          <a:p>
            <a:pPr marL="514350" indent="-514350">
              <a:buNone/>
            </a:pPr>
            <a:r>
              <a:rPr lang="en-US" sz="2400" b="1" dirty="0"/>
              <a:t>1:21 </a:t>
            </a:r>
            <a:r>
              <a:rPr lang="en-US" sz="2600" b="1" i="1" dirty="0">
                <a:latin typeface="Cambria" panose="02040503050406030204" pitchFamily="18" charset="0"/>
                <a:ea typeface="Cambria" panose="02040503050406030204" pitchFamily="18" charset="0"/>
              </a:rPr>
              <a:t>And being put in confinement he shall be examined concerning the deeds that he has done, and he shall not come out from there until he has given back the last penny</a:t>
            </a:r>
            <a:r>
              <a:rPr lang="en-US" sz="2400" b="1" dirty="0" smtClean="0"/>
              <a:t>.</a:t>
            </a:r>
          </a:p>
          <a:p>
            <a:pPr marL="514350" indent="-514350">
              <a:buNone/>
            </a:pPr>
            <a:r>
              <a:rPr lang="en-US" sz="2400" b="1" dirty="0"/>
              <a:t>1:22 </a:t>
            </a:r>
            <a:r>
              <a:rPr lang="en-US" sz="2600" b="1" i="1" dirty="0">
                <a:latin typeface="Cambria" panose="02040503050406030204" pitchFamily="18" charset="0"/>
                <a:ea typeface="Cambria" panose="02040503050406030204" pitchFamily="18" charset="0"/>
              </a:rPr>
              <a:t>Yea, as touching this also it is said</a:t>
            </a:r>
            <a:r>
              <a:rPr lang="en-US" sz="2600" b="1" i="1" dirty="0">
                <a:latin typeface="Cambria" panose="02040503050406030204" pitchFamily="18" charset="0"/>
                <a:ea typeface="Cambria" panose="02040503050406030204" pitchFamily="18" charset="0"/>
              </a:rPr>
              <a:t>;</a:t>
            </a:r>
          </a:p>
          <a:p>
            <a:pPr marL="514350" indent="-514350">
              <a:buNone/>
            </a:pPr>
            <a:r>
              <a:rPr lang="en-US" sz="2400" b="1" dirty="0" smtClean="0"/>
              <a:t>1:23 </a:t>
            </a:r>
            <a:r>
              <a:rPr lang="en-US" sz="2600" b="1" i="1" dirty="0">
                <a:latin typeface="Cambria" panose="02040503050406030204" pitchFamily="18" charset="0"/>
                <a:ea typeface="Cambria" panose="02040503050406030204" pitchFamily="18" charset="0"/>
              </a:rPr>
              <a:t>Let your alms sweat in your hands, until you will have learned to whom to give.</a:t>
            </a:r>
            <a:endParaRPr lang="en-US" sz="2600" b="1" i="1" dirty="0">
              <a:latin typeface="Cambria" panose="02040503050406030204" pitchFamily="18" charset="0"/>
              <a:ea typeface="Cambria" panose="02040503050406030204" pitchFamily="18" charset="0"/>
            </a:endParaRPr>
          </a:p>
          <a:p>
            <a:pPr marL="914400" indent="-400050"/>
            <a:r>
              <a:rPr lang="en-US" sz="2400" dirty="0" smtClean="0"/>
              <a:t>These rules about giving and receiving not found in scripture. Seems to have involved some local civil penalties as well.</a:t>
            </a:r>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3115880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fontScale="92500" lnSpcReduction="20000"/>
          </a:bodyPr>
          <a:lstStyle/>
          <a:p>
            <a:pPr marL="568325" indent="-568325">
              <a:buNone/>
            </a:pPr>
            <a:r>
              <a:rPr lang="en-US" sz="2600" b="1" dirty="0"/>
              <a:t>2:1 And this is the second commandment of the teaching</a:t>
            </a:r>
            <a:r>
              <a:rPr lang="en-US" sz="2600" b="1" dirty="0" smtClean="0"/>
              <a:t>.</a:t>
            </a:r>
          </a:p>
          <a:p>
            <a:pPr marL="568325" indent="-568325">
              <a:buNone/>
            </a:pPr>
            <a:r>
              <a:rPr lang="en-US" sz="2600" b="1" dirty="0" smtClean="0"/>
              <a:t>2:2 </a:t>
            </a:r>
            <a:r>
              <a:rPr lang="en-US" sz="2600" b="1" dirty="0"/>
              <a:t>You shall do no murder, you shall not commit adultery, you shall not corrupt boys, you shall not commit fornication, you shall not steal, you shall not deal in magic, you shall do no sorcery, you shall not murder a child by abortion nor kill them when born, you shall not covet your neighbor's goods, you shall not perjure yourself, you shall not bear false witness, you shall not speak evil, you shall not cherish a grudge, you shall not be double-minded nor double-tongued</a:t>
            </a:r>
            <a:r>
              <a:rPr lang="en-US" sz="2600" b="1" dirty="0" smtClean="0"/>
              <a:t>;</a:t>
            </a:r>
            <a:endParaRPr lang="en-US" sz="2600" b="1" i="1" dirty="0">
              <a:latin typeface="Cambria" panose="02040503050406030204" pitchFamily="18" charset="0"/>
              <a:ea typeface="Cambria" panose="02040503050406030204" pitchFamily="18" charset="0"/>
            </a:endParaRPr>
          </a:p>
          <a:p>
            <a:pPr marL="914400" indent="-400050"/>
            <a:r>
              <a:rPr lang="en-US" sz="2400" dirty="0" smtClean="0"/>
              <a:t>Most of the commandments given here reflect biblical teachings, </a:t>
            </a:r>
            <a:r>
              <a:rPr lang="en-US" sz="2400" dirty="0"/>
              <a:t>but two things here are </a:t>
            </a:r>
            <a:r>
              <a:rPr lang="en-US" sz="2400" dirty="0" smtClean="0"/>
              <a:t>new: </a:t>
            </a:r>
          </a:p>
          <a:p>
            <a:pPr marL="1314450" lvl="1" indent="-400050"/>
            <a:r>
              <a:rPr lang="en-US" dirty="0" smtClean="0"/>
              <a:t>"</a:t>
            </a:r>
            <a:r>
              <a:rPr lang="en-US" dirty="0"/>
              <a:t>you shall not corrupt boys" </a:t>
            </a:r>
            <a:endParaRPr lang="en-US" dirty="0" smtClean="0"/>
          </a:p>
          <a:p>
            <a:pPr marL="1314450" lvl="1" indent="-400050"/>
            <a:r>
              <a:rPr lang="en-US" dirty="0" smtClean="0"/>
              <a:t>"</a:t>
            </a:r>
            <a:r>
              <a:rPr lang="en-US" dirty="0"/>
              <a:t>you shall not murder a child by abortion nor kill them when born." </a:t>
            </a:r>
            <a:endParaRPr lang="en-US" dirty="0" smtClean="0"/>
          </a:p>
          <a:p>
            <a:pPr marL="914400" indent="-400050"/>
            <a:r>
              <a:rPr lang="en-US" sz="2400" dirty="0" smtClean="0"/>
              <a:t>Apparently these clarifications were necessary </a:t>
            </a:r>
            <a:r>
              <a:rPr lang="en-US" sz="2400" dirty="0"/>
              <a:t>because pedophilia, abortion, and infanticide were such common practices in those days, just as in modern times.</a:t>
            </a:r>
            <a:endParaRPr lang="en-US" sz="2400" dirty="0" smtClean="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2656506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marL="568325" indent="-568325">
              <a:buNone/>
            </a:pPr>
            <a:r>
              <a:rPr lang="en-US" sz="2400" b="1" dirty="0"/>
              <a:t>2:3 </a:t>
            </a:r>
            <a:r>
              <a:rPr lang="en-US" sz="2400" b="1" i="1" dirty="0">
                <a:latin typeface="Cambria" panose="02040503050406030204" pitchFamily="18" charset="0"/>
                <a:ea typeface="Cambria" panose="02040503050406030204" pitchFamily="18" charset="0"/>
              </a:rPr>
              <a:t>For the double tongue is a snare of death</a:t>
            </a:r>
            <a:r>
              <a:rPr lang="en-US" sz="2400" b="1" dirty="0" smtClean="0"/>
              <a:t>.</a:t>
            </a:r>
          </a:p>
          <a:p>
            <a:pPr marL="568325" indent="-568325">
              <a:buNone/>
            </a:pPr>
            <a:r>
              <a:rPr lang="en-US" sz="2400" b="1" dirty="0" smtClean="0"/>
              <a:t>2:4 </a:t>
            </a:r>
            <a:r>
              <a:rPr lang="en-US" sz="2400" b="1" i="1" dirty="0">
                <a:latin typeface="Cambria" panose="02040503050406030204" pitchFamily="18" charset="0"/>
                <a:ea typeface="Cambria" panose="02040503050406030204" pitchFamily="18" charset="0"/>
              </a:rPr>
              <a:t>Your word shall not be false or empty, but fulfilled by action</a:t>
            </a:r>
            <a:r>
              <a:rPr lang="en-US" sz="2400" b="1" dirty="0" smtClean="0"/>
              <a:t>.</a:t>
            </a:r>
            <a:r>
              <a:rPr lang="en-US" sz="2600" b="1" i="1" dirty="0" smtClean="0">
                <a:latin typeface="Cambria" panose="02040503050406030204" pitchFamily="18" charset="0"/>
                <a:ea typeface="Cambria" panose="02040503050406030204" pitchFamily="18" charset="0"/>
              </a:rPr>
              <a:t> </a:t>
            </a:r>
            <a:endParaRPr lang="en-US" sz="2600" b="1" i="1" dirty="0">
              <a:latin typeface="Cambria" panose="02040503050406030204" pitchFamily="18" charset="0"/>
              <a:ea typeface="Cambria" panose="02040503050406030204" pitchFamily="18" charset="0"/>
            </a:endParaRPr>
          </a:p>
          <a:p>
            <a:pPr marL="914400" indent="-400050"/>
            <a:r>
              <a:rPr lang="en-US" sz="2400" dirty="0" smtClean="0"/>
              <a:t>Reminiscent of James 1:8 which speaks of a </a:t>
            </a:r>
            <a:r>
              <a:rPr lang="en-US" sz="2400" i="1" dirty="0" smtClean="0">
                <a:solidFill>
                  <a:srgbClr val="5731F9"/>
                </a:solidFill>
                <a:latin typeface="Cambria" panose="02040503050406030204" pitchFamily="18" charset="0"/>
                <a:ea typeface="Cambria" panose="02040503050406030204" pitchFamily="18" charset="0"/>
              </a:rPr>
              <a:t>double-minded </a:t>
            </a:r>
            <a:r>
              <a:rPr lang="en-US" sz="2400" i="1" dirty="0">
                <a:solidFill>
                  <a:srgbClr val="5731F9"/>
                </a:solidFill>
                <a:latin typeface="Cambria" panose="02040503050406030204" pitchFamily="18" charset="0"/>
                <a:ea typeface="Cambria" panose="02040503050406030204" pitchFamily="18" charset="0"/>
              </a:rPr>
              <a:t>man, unstable in all his </a:t>
            </a:r>
            <a:r>
              <a:rPr lang="en-US" sz="2400" i="1" dirty="0" smtClean="0">
                <a:solidFill>
                  <a:srgbClr val="5731F9"/>
                </a:solidFill>
                <a:latin typeface="Cambria" panose="02040503050406030204" pitchFamily="18" charset="0"/>
                <a:ea typeface="Cambria" panose="02040503050406030204" pitchFamily="18" charset="0"/>
              </a:rPr>
              <a:t>ways</a:t>
            </a:r>
            <a:r>
              <a:rPr lang="en-US" sz="2400" dirty="0" smtClean="0"/>
              <a:t>.</a:t>
            </a:r>
          </a:p>
          <a:p>
            <a:pPr marL="914400" indent="-400050"/>
            <a:r>
              <a:rPr lang="en-US" sz="2400" dirty="0" smtClean="0"/>
              <a:t>Or maybe James 5:12 –  </a:t>
            </a:r>
            <a:r>
              <a:rPr lang="en-US" sz="2400" i="1" dirty="0">
                <a:solidFill>
                  <a:srgbClr val="5731F9"/>
                </a:solidFill>
                <a:latin typeface="Cambria" panose="02040503050406030204" pitchFamily="18" charset="0"/>
                <a:ea typeface="Cambria" panose="02040503050406030204" pitchFamily="18" charset="0"/>
              </a:rPr>
              <a:t>let </a:t>
            </a:r>
            <a:r>
              <a:rPr lang="en-US" sz="2400" i="1" dirty="0">
                <a:solidFill>
                  <a:srgbClr val="5731F9"/>
                </a:solidFill>
                <a:latin typeface="Cambria" panose="02040503050406030204" pitchFamily="18" charset="0"/>
                <a:ea typeface="Cambria" panose="02040503050406030204" pitchFamily="18" charset="0"/>
              </a:rPr>
              <a:t>your "yes" be yes and your "no" be no, so that you may not fall under condemnation</a:t>
            </a:r>
            <a:r>
              <a:rPr lang="en-US" sz="2400" dirty="0" smtClean="0"/>
              <a:t>.</a:t>
            </a:r>
            <a:endParaRPr lang="en-US" sz="2400" dirty="0"/>
          </a:p>
          <a:p>
            <a:pPr marL="514350" indent="-514350">
              <a:buNone/>
            </a:pPr>
            <a:r>
              <a:rPr lang="en-US" sz="2400" b="1" dirty="0" smtClean="0"/>
              <a:t>2:5 </a:t>
            </a:r>
            <a:r>
              <a:rPr lang="en-US" sz="2400" b="1" i="1" dirty="0">
                <a:latin typeface="Cambria" panose="02040503050406030204" pitchFamily="18" charset="0"/>
                <a:ea typeface="Cambria" panose="02040503050406030204" pitchFamily="18" charset="0"/>
              </a:rPr>
              <a:t>You shall not be avaricious nor a plunderer nor a hypocrite nor ill-tempered nor proud</a:t>
            </a:r>
            <a:r>
              <a:rPr lang="en-US" sz="2400" b="1" dirty="0" smtClean="0"/>
              <a:t>. </a:t>
            </a:r>
          </a:p>
          <a:p>
            <a:pPr marL="514350" indent="-514350">
              <a:buNone/>
            </a:pPr>
            <a:r>
              <a:rPr lang="en-US" sz="2400" b="1" dirty="0" smtClean="0"/>
              <a:t>2:6 </a:t>
            </a:r>
            <a:r>
              <a:rPr lang="en-US" sz="2400" b="1" i="1" dirty="0">
                <a:latin typeface="Cambria" panose="02040503050406030204" pitchFamily="18" charset="0"/>
                <a:ea typeface="Cambria" panose="02040503050406030204" pitchFamily="18" charset="0"/>
              </a:rPr>
              <a:t>You shall not entertain an evil design against your neighbor</a:t>
            </a:r>
            <a:r>
              <a:rPr lang="en-US" sz="2400" b="1" dirty="0" smtClean="0"/>
              <a:t>.</a:t>
            </a:r>
          </a:p>
          <a:p>
            <a:pPr marL="514350" indent="-514350">
              <a:buNone/>
            </a:pPr>
            <a:r>
              <a:rPr lang="en-US" sz="2400" b="1" dirty="0" smtClean="0"/>
              <a:t>2:7 </a:t>
            </a:r>
            <a:r>
              <a:rPr lang="en-US" sz="2400" b="1" i="1" dirty="0">
                <a:latin typeface="Cambria" panose="02040503050406030204" pitchFamily="18" charset="0"/>
                <a:ea typeface="Cambria" panose="02040503050406030204" pitchFamily="18" charset="0"/>
              </a:rPr>
              <a:t>You shall not hate any man, but some you shall reprove, and for others you shall pray, and others you shall love more than your life</a:t>
            </a:r>
            <a:r>
              <a:rPr lang="en-US" sz="2400" b="1" dirty="0" smtClean="0"/>
              <a:t>.</a:t>
            </a:r>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6876118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marL="514350" indent="-514350">
              <a:buNone/>
            </a:pPr>
            <a:r>
              <a:rPr lang="en-US" sz="2400" b="1" dirty="0"/>
              <a:t>3:1 </a:t>
            </a:r>
            <a:r>
              <a:rPr lang="en-US" sz="2400" b="1" i="1" dirty="0">
                <a:latin typeface="Cambria" panose="02040503050406030204" pitchFamily="18" charset="0"/>
                <a:ea typeface="Cambria" panose="02040503050406030204" pitchFamily="18" charset="0"/>
              </a:rPr>
              <a:t>My child, flee from every evil and everything that resembles it</a:t>
            </a:r>
            <a:r>
              <a:rPr lang="en-US" sz="2400" b="1" dirty="0"/>
              <a:t>.</a:t>
            </a:r>
          </a:p>
          <a:p>
            <a:pPr marL="514350" indent="-514350">
              <a:buNone/>
            </a:pPr>
            <a:r>
              <a:rPr lang="en-US" sz="2400" b="1" dirty="0"/>
              <a:t>3:2 </a:t>
            </a:r>
            <a:r>
              <a:rPr lang="en-US" sz="2400" b="1" i="1" dirty="0">
                <a:latin typeface="Cambria" panose="02040503050406030204" pitchFamily="18" charset="0"/>
                <a:ea typeface="Cambria" panose="02040503050406030204" pitchFamily="18" charset="0"/>
              </a:rPr>
              <a:t>Do not be angry, for anger leads to murder, nor be jealous nor contentious nor wrathful</a:t>
            </a:r>
            <a:r>
              <a:rPr lang="en-US" sz="2400" b="1" dirty="0"/>
              <a:t>;</a:t>
            </a:r>
          </a:p>
          <a:p>
            <a:pPr marL="514350" indent="-514350">
              <a:buNone/>
            </a:pPr>
            <a:r>
              <a:rPr lang="en-US" sz="2400" b="1" dirty="0"/>
              <a:t>3:3 </a:t>
            </a:r>
            <a:r>
              <a:rPr lang="en-US" sz="2400" b="1" i="1" dirty="0">
                <a:latin typeface="Cambria" panose="02040503050406030204" pitchFamily="18" charset="0"/>
                <a:ea typeface="Cambria" panose="02040503050406030204" pitchFamily="18" charset="0"/>
              </a:rPr>
              <a:t>For of all these things murders are engendered</a:t>
            </a:r>
            <a:r>
              <a:rPr lang="en-US" sz="2400" b="1" dirty="0"/>
              <a:t>.</a:t>
            </a:r>
          </a:p>
          <a:p>
            <a:pPr marL="514350" indent="-514350">
              <a:buNone/>
            </a:pPr>
            <a:r>
              <a:rPr lang="en-US" sz="2400" b="1" dirty="0"/>
              <a:t>3:4 </a:t>
            </a:r>
            <a:r>
              <a:rPr lang="en-US" sz="2400" b="1" i="1" dirty="0">
                <a:latin typeface="Cambria" panose="02040503050406030204" pitchFamily="18" charset="0"/>
                <a:ea typeface="Cambria" panose="02040503050406030204" pitchFamily="18" charset="0"/>
              </a:rPr>
              <a:t>My child, be not lustful, for lust leads to fornication, neither foul-speaking neither with uplifted eyes</a:t>
            </a:r>
            <a:r>
              <a:rPr lang="en-US" sz="2400" b="1" dirty="0"/>
              <a:t>;</a:t>
            </a:r>
          </a:p>
          <a:p>
            <a:pPr marL="514350" indent="-514350">
              <a:buNone/>
            </a:pPr>
            <a:r>
              <a:rPr lang="en-US" sz="2400" b="1" dirty="0"/>
              <a:t>3:5 </a:t>
            </a:r>
            <a:r>
              <a:rPr lang="en-US" sz="2400" b="1" i="1" dirty="0">
                <a:latin typeface="Cambria" panose="02040503050406030204" pitchFamily="18" charset="0"/>
                <a:ea typeface="Cambria" panose="02040503050406030204" pitchFamily="18" charset="0"/>
              </a:rPr>
              <a:t>For of all these things adulteries are engendered</a:t>
            </a:r>
            <a:r>
              <a:rPr lang="en-US" sz="2400" b="1" dirty="0"/>
              <a:t>.</a:t>
            </a:r>
          </a:p>
          <a:p>
            <a:pPr marL="514350" indent="-514350">
              <a:buNone/>
            </a:pPr>
            <a:r>
              <a:rPr lang="en-US" sz="2400" b="1" dirty="0"/>
              <a:t>3:6 </a:t>
            </a:r>
            <a:r>
              <a:rPr lang="en-US" sz="2400" b="1" i="1" dirty="0">
                <a:latin typeface="Cambria" panose="02040503050406030204" pitchFamily="18" charset="0"/>
                <a:ea typeface="Cambria" panose="02040503050406030204" pitchFamily="18" charset="0"/>
              </a:rPr>
              <a:t>My child, do not be a dealer in omens, since it leads to idolatry, nor be an enchanter nor an astrologer nor a magician, neither be willing to look at them;</a:t>
            </a:r>
          </a:p>
          <a:p>
            <a:pPr marL="514350" indent="-514350">
              <a:buNone/>
            </a:pPr>
            <a:r>
              <a:rPr lang="en-US" sz="2400" b="1" dirty="0"/>
              <a:t>3:7 </a:t>
            </a:r>
            <a:r>
              <a:rPr lang="en-US" sz="2400" b="1" i="1" dirty="0">
                <a:latin typeface="Cambria" panose="02040503050406030204" pitchFamily="18" charset="0"/>
                <a:ea typeface="Cambria" panose="02040503050406030204" pitchFamily="18" charset="0"/>
              </a:rPr>
              <a:t>For from all these things idolatry is engendered</a:t>
            </a:r>
            <a:r>
              <a:rPr lang="en-US" sz="2400" b="1" dirty="0"/>
              <a:t>.</a:t>
            </a:r>
          </a:p>
          <a:p>
            <a:pPr marL="914400" indent="-400050"/>
            <a:r>
              <a:rPr lang="en-US" sz="2400" dirty="0" smtClean="0"/>
              <a:t>Some warnings against sin, anger, lust, adultery, idolatry, and sorcery similar to what you find in a number of NT passages. (cf. Mat 5:21-32; Gal. 5:19-21)</a:t>
            </a:r>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337940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pPr marL="461963" indent="-461963">
              <a:buNone/>
            </a:pPr>
            <a:r>
              <a:rPr lang="en-US" sz="2400" b="1" dirty="0" smtClean="0"/>
              <a:t>3:8 </a:t>
            </a:r>
            <a:r>
              <a:rPr lang="en-US" sz="2400" b="1" i="1" dirty="0">
                <a:latin typeface="Cambria" panose="02040503050406030204" pitchFamily="18" charset="0"/>
                <a:ea typeface="Cambria" panose="02040503050406030204" pitchFamily="18" charset="0"/>
              </a:rPr>
              <a:t>My child, do not be a liar, since lying leads to theft, neither be avaricious nor glory in vanities.</a:t>
            </a:r>
          </a:p>
          <a:p>
            <a:pPr marL="461963" indent="-461963">
              <a:buNone/>
            </a:pPr>
            <a:r>
              <a:rPr lang="en-US" sz="2400" b="1" dirty="0"/>
              <a:t>3:9 </a:t>
            </a:r>
            <a:r>
              <a:rPr lang="en-US" sz="2400" b="1" i="1" dirty="0">
                <a:latin typeface="Cambria" panose="02040503050406030204" pitchFamily="18" charset="0"/>
                <a:ea typeface="Cambria" panose="02040503050406030204" pitchFamily="18" charset="0"/>
              </a:rPr>
              <a:t>For from all these things thefts are engendered</a:t>
            </a:r>
            <a:r>
              <a:rPr lang="en-US" sz="2400" b="1" dirty="0"/>
              <a:t>.</a:t>
            </a:r>
          </a:p>
          <a:p>
            <a:pPr marL="630238" indent="-630238">
              <a:buNone/>
            </a:pPr>
            <a:r>
              <a:rPr lang="en-US" sz="2400" b="1" dirty="0"/>
              <a:t>3:10 </a:t>
            </a:r>
            <a:r>
              <a:rPr lang="en-US" sz="2400" b="1" i="1" dirty="0">
                <a:latin typeface="Cambria" panose="02040503050406030204" pitchFamily="18" charset="0"/>
                <a:ea typeface="Cambria" panose="02040503050406030204" pitchFamily="18" charset="0"/>
              </a:rPr>
              <a:t>My child, do not be a murmurer, since it leads to blasphemy, neither be self-willed nor a thinker of evil thoughts</a:t>
            </a:r>
            <a:r>
              <a:rPr lang="en-US" sz="2400" b="1" dirty="0"/>
              <a:t>;</a:t>
            </a:r>
          </a:p>
          <a:p>
            <a:pPr marL="630238" indent="-630238">
              <a:buNone/>
            </a:pPr>
            <a:r>
              <a:rPr lang="en-US" sz="2400" b="1" dirty="0"/>
              <a:t>3:11 </a:t>
            </a:r>
            <a:r>
              <a:rPr lang="en-US" sz="2400" b="1" i="1" dirty="0">
                <a:latin typeface="Cambria" panose="02040503050406030204" pitchFamily="18" charset="0"/>
                <a:ea typeface="Cambria" panose="02040503050406030204" pitchFamily="18" charset="0"/>
              </a:rPr>
              <a:t>For from all these things blasphemies are engendered</a:t>
            </a:r>
            <a:r>
              <a:rPr lang="en-US" sz="2400" b="1" dirty="0"/>
              <a:t>.</a:t>
            </a:r>
          </a:p>
          <a:p>
            <a:pPr marL="914400" indent="-400050"/>
            <a:r>
              <a:rPr lang="en-US" sz="2400" dirty="0" smtClean="0"/>
              <a:t>Warnings against lying, theft, greed, complaining, blasphemy etc. which reflect teachings found in a number of NT passages.</a:t>
            </a:r>
          </a:p>
          <a:p>
            <a:pPr marL="630238" indent="-630238">
              <a:buNone/>
            </a:pPr>
            <a:r>
              <a:rPr lang="en-US" sz="2400" b="1" dirty="0"/>
              <a:t>3:12 </a:t>
            </a:r>
            <a:r>
              <a:rPr lang="en-US" sz="2400" b="1" i="1" dirty="0">
                <a:latin typeface="Cambria" panose="02040503050406030204" pitchFamily="18" charset="0"/>
                <a:ea typeface="Cambria" panose="02040503050406030204" pitchFamily="18" charset="0"/>
              </a:rPr>
              <a:t>But be meek, since the meek shall inherit the earth</a:t>
            </a:r>
            <a:r>
              <a:rPr lang="en-US" sz="2400" b="1" dirty="0" smtClean="0"/>
              <a:t>.</a:t>
            </a:r>
          </a:p>
          <a:p>
            <a:pPr marL="914400" indent="-400050"/>
            <a:r>
              <a:rPr lang="en-US" sz="2400" dirty="0" smtClean="0"/>
              <a:t>Citation of Mat. 5:5.</a:t>
            </a:r>
            <a:endParaRPr lang="en-US" sz="2400" dirty="0"/>
          </a:p>
          <a:p>
            <a:pPr marL="630238" indent="-630238">
              <a:buNone/>
            </a:pPr>
            <a:endParaRPr lang="en-US" sz="2400" b="1" dirty="0"/>
          </a:p>
          <a:p>
            <a:pPr marL="514350" indent="0">
              <a:buNone/>
            </a:pPr>
            <a:endParaRPr lang="en-US" sz="2400" dirty="0" smtClean="0"/>
          </a:p>
          <a:p>
            <a:pPr marL="914400" indent="-400050"/>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58815337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457200" y="838200"/>
            <a:ext cx="8229600" cy="5943600"/>
          </a:xfrm>
        </p:spPr>
        <p:txBody>
          <a:bodyPr>
            <a:normAutofit/>
          </a:bodyPr>
          <a:lstStyle/>
          <a:p>
            <a:r>
              <a:rPr lang="en-US" sz="2800" dirty="0" smtClean="0"/>
              <a:t>In the letter known as 1 Clement, the writer indicates that the Church at Rome had delayed in responding to a communication from the Church at Corinth. What reason do they give fo</a:t>
            </a:r>
            <a:r>
              <a:rPr lang="en-US" dirty="0" smtClean="0"/>
              <a:t>r the delay and why might this be </a:t>
            </a:r>
            <a:r>
              <a:rPr lang="en-US" dirty="0" smtClean="0"/>
              <a:t>significant for us in dating the letter?</a:t>
            </a:r>
            <a:endParaRPr lang="en-US" dirty="0" smtClean="0"/>
          </a:p>
          <a:p>
            <a:pPr lvl="1"/>
            <a:r>
              <a:rPr lang="en-US" dirty="0" smtClean="0"/>
              <a:t>It says they delayed due </a:t>
            </a:r>
            <a:r>
              <a:rPr lang="en-US" i="1" dirty="0">
                <a:latin typeface="Cambria" panose="02040503050406030204" pitchFamily="18" charset="0"/>
                <a:ea typeface="Cambria" panose="02040503050406030204" pitchFamily="18" charset="0"/>
              </a:rPr>
              <a:t>to the sudden and successive calamitous events which have </a:t>
            </a:r>
            <a:r>
              <a:rPr lang="en-US" i="1" dirty="0" smtClean="0">
                <a:latin typeface="Cambria" panose="02040503050406030204" pitchFamily="18" charset="0"/>
                <a:ea typeface="Cambria" panose="02040503050406030204" pitchFamily="18" charset="0"/>
              </a:rPr>
              <a:t>happened. </a:t>
            </a:r>
          </a:p>
          <a:p>
            <a:pPr lvl="1"/>
            <a:r>
              <a:rPr lang="en-US" b="1" i="1" dirty="0" smtClean="0"/>
              <a:t>If</a:t>
            </a:r>
            <a:r>
              <a:rPr lang="en-US" dirty="0" smtClean="0"/>
              <a:t> this is a reference to persecution that Roman Church experienced at the hand of the Roman government, then it is likely a reference to the persecution that took place near the end of Domitian’s reign (AD 95), thus enabling us to date the </a:t>
            </a:r>
            <a:r>
              <a:rPr lang="en-US" dirty="0" smtClean="0"/>
              <a:t>letter to that time.</a:t>
            </a:r>
            <a:endParaRPr lang="en-US" dirty="0"/>
          </a:p>
          <a:p>
            <a:endParaRPr lang="en-US" dirty="0" smtClean="0"/>
          </a:p>
          <a:p>
            <a:pPr marL="457200" lvl="1" indent="0">
              <a:buNone/>
            </a:pPr>
            <a:endParaRPr lang="en-US" sz="2400" dirty="0"/>
          </a:p>
          <a:p>
            <a:endParaRPr lang="en-US" sz="2400" dirty="0"/>
          </a:p>
        </p:txBody>
      </p:sp>
    </p:spTree>
    <p:extLst>
      <p:ext uri="{BB962C8B-B14F-4D97-AF65-F5344CB8AC3E}">
        <p14:creationId xmlns:p14="http://schemas.microsoft.com/office/powerpoint/2010/main" val="11536043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pPr marL="630238" indent="-630238">
              <a:buNone/>
            </a:pPr>
            <a:r>
              <a:rPr lang="en-US" sz="2400" b="1" dirty="0"/>
              <a:t>3:13 </a:t>
            </a:r>
            <a:r>
              <a:rPr lang="en-US" sz="2400" b="1" i="1" dirty="0">
                <a:latin typeface="Cambria" panose="02040503050406030204" pitchFamily="18" charset="0"/>
                <a:ea typeface="Cambria" panose="02040503050406030204" pitchFamily="18" charset="0"/>
              </a:rPr>
              <a:t>Be long-suffering and full of pity and guileless and quiet and kindly and always fearing the words which you have heard.</a:t>
            </a:r>
          </a:p>
          <a:p>
            <a:pPr marL="630238" indent="-630238">
              <a:buNone/>
            </a:pPr>
            <a:r>
              <a:rPr lang="en-US" sz="2400" b="1" dirty="0"/>
              <a:t>3:14 </a:t>
            </a:r>
            <a:r>
              <a:rPr lang="en-US" sz="2400" b="1" i="1" dirty="0">
                <a:latin typeface="Cambria" panose="02040503050406030204" pitchFamily="18" charset="0"/>
                <a:ea typeface="Cambria" panose="02040503050406030204" pitchFamily="18" charset="0"/>
              </a:rPr>
              <a:t>You shall not exalt yourself, neither shall you admit boldness into your soul </a:t>
            </a:r>
            <a:r>
              <a:rPr lang="en-US" sz="2400" b="1" dirty="0"/>
              <a:t>[other translations: “audacious”; “arrogant”; “impertinent”].</a:t>
            </a:r>
          </a:p>
          <a:p>
            <a:pPr marL="630238" indent="-630238">
              <a:buNone/>
            </a:pPr>
            <a:r>
              <a:rPr lang="en-US" sz="2400" b="1" dirty="0"/>
              <a:t>3:15 </a:t>
            </a:r>
            <a:r>
              <a:rPr lang="en-US" sz="2400" b="1" i="1" dirty="0">
                <a:latin typeface="Cambria" panose="02040503050406030204" pitchFamily="18" charset="0"/>
                <a:ea typeface="Cambria" panose="02040503050406030204" pitchFamily="18" charset="0"/>
              </a:rPr>
              <a:t>Your soul shall not accompany the lofty, but you shall walk with the righteous and humble.</a:t>
            </a:r>
          </a:p>
          <a:p>
            <a:pPr marL="914400" indent="-400050"/>
            <a:r>
              <a:rPr lang="en-US" sz="2400" dirty="0" smtClean="0"/>
              <a:t>Admonitions to patience, humility, and the like.</a:t>
            </a:r>
          </a:p>
          <a:p>
            <a:pPr marL="630238" indent="-630238">
              <a:buNone/>
            </a:pPr>
            <a:r>
              <a:rPr lang="en-US" sz="2400" b="1" dirty="0" smtClean="0"/>
              <a:t>3:16 </a:t>
            </a:r>
            <a:r>
              <a:rPr lang="en-US" sz="2400" b="1" i="1" dirty="0">
                <a:latin typeface="Cambria" panose="02040503050406030204" pitchFamily="18" charset="0"/>
                <a:ea typeface="Cambria" panose="02040503050406030204" pitchFamily="18" charset="0"/>
              </a:rPr>
              <a:t>You shall receive as good the accidents that befall you, knowing that nothing is done without God.</a:t>
            </a:r>
          </a:p>
          <a:p>
            <a:pPr marL="914400" indent="-400050"/>
            <a:r>
              <a:rPr lang="en-US" sz="2400" dirty="0" smtClean="0"/>
              <a:t>A </a:t>
            </a:r>
            <a:r>
              <a:rPr lang="en-US" sz="2400" dirty="0"/>
              <a:t>recognition </a:t>
            </a:r>
            <a:r>
              <a:rPr lang="en-US" sz="2400" dirty="0" smtClean="0"/>
              <a:t>of God’s sovereignty (even in “accidents”) and that </a:t>
            </a:r>
            <a:r>
              <a:rPr lang="en-US" sz="2400" dirty="0"/>
              <a:t>all good things come from </a:t>
            </a:r>
            <a:r>
              <a:rPr lang="en-US" sz="2400" dirty="0" smtClean="0"/>
              <a:t>God (compare with 1 Cor. 4:7; James 1:17)</a:t>
            </a:r>
            <a:endParaRPr lang="en-US" sz="2400" dirty="0"/>
          </a:p>
          <a:p>
            <a:pPr marL="630238" indent="-630238">
              <a:buNone/>
            </a:pPr>
            <a:endParaRPr lang="en-US" sz="2400" b="1" dirty="0"/>
          </a:p>
          <a:p>
            <a:pPr marL="514350" indent="0">
              <a:buNone/>
            </a:pPr>
            <a:endParaRPr lang="en-US" sz="2400" dirty="0" smtClean="0"/>
          </a:p>
          <a:p>
            <a:pPr marL="914400" indent="-400050"/>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20061565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fontScale="92500" lnSpcReduction="10000"/>
          </a:bodyPr>
          <a:lstStyle/>
          <a:p>
            <a:pPr marL="0" indent="0">
              <a:buNone/>
            </a:pPr>
            <a:r>
              <a:rPr lang="en-US" b="1" dirty="0"/>
              <a:t>Commands pertaining to relationships with other </a:t>
            </a:r>
            <a:r>
              <a:rPr lang="en-US" b="1" dirty="0" smtClean="0"/>
              <a:t>believers:</a:t>
            </a:r>
          </a:p>
          <a:p>
            <a:pPr marL="514350" indent="-514350">
              <a:buNone/>
            </a:pPr>
            <a:r>
              <a:rPr lang="en-US" sz="2400" b="1" dirty="0" smtClean="0"/>
              <a:t>4:1 </a:t>
            </a:r>
            <a:r>
              <a:rPr lang="en-US" sz="2400" b="1" i="1" dirty="0">
                <a:latin typeface="Cambria" panose="02040503050406030204" pitchFamily="18" charset="0"/>
                <a:ea typeface="Cambria" panose="02040503050406030204" pitchFamily="18" charset="0"/>
              </a:rPr>
              <a:t>My child, you shall remember night and day him that speaks the word of God to you, and your shall honor him as you do the Lord;</a:t>
            </a:r>
          </a:p>
          <a:p>
            <a:pPr marL="514350" indent="-514350">
              <a:buNone/>
            </a:pPr>
            <a:r>
              <a:rPr lang="en-US" sz="2400" b="1" dirty="0"/>
              <a:t>4:2 </a:t>
            </a:r>
            <a:r>
              <a:rPr lang="en-US" sz="2400" b="1" i="1" dirty="0">
                <a:latin typeface="Cambria" panose="02040503050406030204" pitchFamily="18" charset="0"/>
                <a:ea typeface="Cambria" panose="02040503050406030204" pitchFamily="18" charset="0"/>
              </a:rPr>
              <a:t>For wherever the Lord speaks, there is the Lord.</a:t>
            </a:r>
          </a:p>
          <a:p>
            <a:pPr marL="514350" indent="-514350">
              <a:buNone/>
            </a:pPr>
            <a:r>
              <a:rPr lang="en-US" sz="2400" b="1" dirty="0"/>
              <a:t>4:3 </a:t>
            </a:r>
            <a:r>
              <a:rPr lang="en-US" sz="2400" b="1" i="1" dirty="0">
                <a:latin typeface="Cambria" panose="02040503050406030204" pitchFamily="18" charset="0"/>
                <a:ea typeface="Cambria" panose="02040503050406030204" pitchFamily="18" charset="0"/>
              </a:rPr>
              <a:t>Moreover you shall seek out day by day the persons of the saintly, that you may find rest in their words.</a:t>
            </a:r>
          </a:p>
          <a:p>
            <a:pPr marL="514350" indent="-514350">
              <a:buNone/>
            </a:pPr>
            <a:r>
              <a:rPr lang="en-US" sz="2400" b="1" dirty="0"/>
              <a:t>4:4 </a:t>
            </a:r>
            <a:r>
              <a:rPr lang="en-US" sz="2400" b="1" i="1" dirty="0">
                <a:latin typeface="Cambria" panose="02040503050406030204" pitchFamily="18" charset="0"/>
                <a:ea typeface="Cambria" panose="02040503050406030204" pitchFamily="18" charset="0"/>
              </a:rPr>
              <a:t>You shall not make a schism, but you shall pacify them that contend;</a:t>
            </a:r>
          </a:p>
          <a:p>
            <a:pPr marL="514350" indent="-514350">
              <a:buNone/>
            </a:pPr>
            <a:r>
              <a:rPr lang="en-US" sz="2400" b="1" dirty="0"/>
              <a:t>4:5 </a:t>
            </a:r>
            <a:r>
              <a:rPr lang="en-US" sz="2400" b="1" i="1" dirty="0">
                <a:latin typeface="Cambria" panose="02040503050406030204" pitchFamily="18" charset="0"/>
                <a:ea typeface="Cambria" panose="02040503050406030204" pitchFamily="18" charset="0"/>
              </a:rPr>
              <a:t>You shall judge righteously; you shall not make a distinction in a person's status or class to reprove him for transgressions.</a:t>
            </a:r>
          </a:p>
          <a:p>
            <a:pPr marL="514350" indent="-514350">
              <a:buNone/>
            </a:pPr>
            <a:r>
              <a:rPr lang="en-US" sz="2400" b="1" dirty="0"/>
              <a:t>4:6 </a:t>
            </a:r>
            <a:r>
              <a:rPr lang="en-US" sz="2400" b="1" i="1" dirty="0">
                <a:latin typeface="Cambria" panose="02040503050406030204" pitchFamily="18" charset="0"/>
                <a:ea typeface="Cambria" panose="02040503050406030204" pitchFamily="18" charset="0"/>
              </a:rPr>
              <a:t>You shall not doubt whether a thing shall be or not be</a:t>
            </a:r>
            <a:r>
              <a:rPr lang="en-US" sz="2400" b="1" i="1" dirty="0" smtClean="0">
                <a:latin typeface="Cambria" panose="02040503050406030204" pitchFamily="18" charset="0"/>
                <a:ea typeface="Cambria" panose="02040503050406030204" pitchFamily="18" charset="0"/>
              </a:rPr>
              <a:t>. </a:t>
            </a:r>
            <a:r>
              <a:rPr lang="en-US" sz="2400" b="1" dirty="0">
                <a:ea typeface="Cambria" panose="02040503050406030204" pitchFamily="18" charset="0"/>
              </a:rPr>
              <a:t>[or </a:t>
            </a:r>
            <a:r>
              <a:rPr lang="en-US" sz="2400" b="1" dirty="0" smtClean="0">
                <a:ea typeface="Cambria" panose="02040503050406030204" pitchFamily="18" charset="0"/>
              </a:rPr>
              <a:t>“You </a:t>
            </a:r>
            <a:r>
              <a:rPr lang="en-US" sz="2400" b="1" dirty="0">
                <a:ea typeface="Cambria" panose="02040503050406030204" pitchFamily="18" charset="0"/>
              </a:rPr>
              <a:t>should not be double-minded whether this should be or </a:t>
            </a:r>
            <a:r>
              <a:rPr lang="en-US" sz="2400" b="1" dirty="0" smtClean="0">
                <a:ea typeface="Cambria" panose="02040503050406030204" pitchFamily="18" charset="0"/>
              </a:rPr>
              <a:t>not” – Kenneth J. Howell translation]</a:t>
            </a:r>
            <a:endParaRPr lang="en-US" sz="2400" b="1" dirty="0">
              <a:ea typeface="Cambria" panose="02040503050406030204" pitchFamily="18" charset="0"/>
            </a:endParaRPr>
          </a:p>
          <a:p>
            <a:pPr marL="630238" indent="-630238">
              <a:buNone/>
            </a:pPr>
            <a:endParaRPr lang="en-US" sz="2400" b="1" dirty="0"/>
          </a:p>
          <a:p>
            <a:pPr marL="514350" indent="0">
              <a:buNone/>
            </a:pPr>
            <a:endParaRPr lang="en-US" sz="2400" dirty="0" smtClean="0"/>
          </a:p>
          <a:p>
            <a:pPr marL="914400" indent="-400050"/>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5220202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marL="0" indent="0">
              <a:buNone/>
            </a:pPr>
            <a:r>
              <a:rPr lang="en-US" b="1" dirty="0"/>
              <a:t>Commands pertaining to </a:t>
            </a:r>
            <a:r>
              <a:rPr lang="en-US" b="1" dirty="0" smtClean="0"/>
              <a:t>giving:</a:t>
            </a:r>
          </a:p>
          <a:p>
            <a:pPr marL="461963" indent="-461963">
              <a:buNone/>
            </a:pPr>
            <a:r>
              <a:rPr lang="en-US" sz="2400" b="1" dirty="0"/>
              <a:t>4:7 </a:t>
            </a:r>
            <a:r>
              <a:rPr lang="en-US" sz="2400" b="1" i="1" dirty="0">
                <a:latin typeface="Cambria" panose="02040503050406030204" pitchFamily="18" charset="0"/>
                <a:ea typeface="Cambria" panose="02040503050406030204" pitchFamily="18" charset="0"/>
              </a:rPr>
              <a:t>Concerning giving, do not be found holding out your hands to receive, but drawing them in.</a:t>
            </a:r>
          </a:p>
          <a:p>
            <a:pPr marL="461963" indent="-461963">
              <a:buNone/>
            </a:pPr>
            <a:r>
              <a:rPr lang="en-US" sz="2400" b="1" dirty="0"/>
              <a:t>4:8 </a:t>
            </a:r>
            <a:r>
              <a:rPr lang="en-US" sz="2400" b="1" i="1" dirty="0">
                <a:latin typeface="Cambria" panose="02040503050406030204" pitchFamily="18" charset="0"/>
                <a:ea typeface="Cambria" panose="02040503050406030204" pitchFamily="18" charset="0"/>
              </a:rPr>
              <a:t>If you have ought passing through your hands, you shall give a ransom for your sins.</a:t>
            </a:r>
          </a:p>
          <a:p>
            <a:pPr marL="461963" indent="-461963">
              <a:buNone/>
            </a:pPr>
            <a:r>
              <a:rPr lang="en-US" sz="2400" b="1" dirty="0"/>
              <a:t>4:9 </a:t>
            </a:r>
            <a:r>
              <a:rPr lang="en-US" sz="2400" b="1" i="1" dirty="0">
                <a:latin typeface="Cambria" panose="02040503050406030204" pitchFamily="18" charset="0"/>
                <a:ea typeface="Cambria" panose="02040503050406030204" pitchFamily="18" charset="0"/>
              </a:rPr>
              <a:t>You shall not hesitate to give, neither shall you murmur when giving;</a:t>
            </a:r>
          </a:p>
          <a:p>
            <a:pPr marL="568325" indent="-568325">
              <a:buNone/>
            </a:pPr>
            <a:r>
              <a:rPr lang="en-US" sz="2400" b="1" dirty="0"/>
              <a:t>4:10 </a:t>
            </a:r>
            <a:r>
              <a:rPr lang="en-US" sz="2400" b="1" i="1" dirty="0">
                <a:latin typeface="Cambria" panose="02040503050406030204" pitchFamily="18" charset="0"/>
                <a:ea typeface="Cambria" panose="02040503050406030204" pitchFamily="18" charset="0"/>
              </a:rPr>
              <a:t>For you shall know who is the good paymaster of your reward.</a:t>
            </a:r>
          </a:p>
          <a:p>
            <a:pPr marL="568325" indent="-568325">
              <a:buNone/>
            </a:pPr>
            <a:r>
              <a:rPr lang="en-US" sz="2400" b="1" dirty="0"/>
              <a:t>4:11 </a:t>
            </a:r>
            <a:r>
              <a:rPr lang="en-US" sz="2400" b="1" i="1" dirty="0">
                <a:latin typeface="Cambria" panose="02040503050406030204" pitchFamily="18" charset="0"/>
                <a:ea typeface="Cambria" panose="02040503050406030204" pitchFamily="18" charset="0"/>
              </a:rPr>
              <a:t>You shall not turn away from him that is in need, but shall share with your brother in all things and not say that anything is exclusively your own.</a:t>
            </a:r>
          </a:p>
          <a:p>
            <a:pPr marL="684213" indent="-684213">
              <a:buNone/>
            </a:pPr>
            <a:r>
              <a:rPr lang="en-US" sz="2400" b="1" dirty="0" smtClean="0"/>
              <a:t>4:12a </a:t>
            </a:r>
            <a:r>
              <a:rPr lang="en-US" sz="2400" b="1" i="1" dirty="0">
                <a:latin typeface="Cambria" panose="02040503050406030204" pitchFamily="18" charset="0"/>
                <a:ea typeface="Cambria" panose="02040503050406030204" pitchFamily="18" charset="0"/>
              </a:rPr>
              <a:t>For if you are fellow-partakers in that which is imperishable, how much more so in the things which are perishable</a:t>
            </a:r>
            <a:r>
              <a:rPr lang="en-US" sz="2400" b="1" i="1" dirty="0" smtClean="0">
                <a:latin typeface="Cambria" panose="02040503050406030204" pitchFamily="18" charset="0"/>
                <a:ea typeface="Cambria" panose="02040503050406030204" pitchFamily="18" charset="0"/>
              </a:rPr>
              <a:t>?</a:t>
            </a:r>
            <a:endParaRPr lang="en-US" sz="2400" b="1" i="1" dirty="0">
              <a:latin typeface="Cambria" panose="02040503050406030204" pitchFamily="18" charset="0"/>
              <a:ea typeface="Cambria" panose="02040503050406030204" pitchFamily="18" charset="0"/>
            </a:endParaRPr>
          </a:p>
          <a:p>
            <a:pPr marL="630238" indent="-630238">
              <a:buNone/>
            </a:pPr>
            <a:endParaRPr lang="en-US" sz="2400" b="1" dirty="0"/>
          </a:p>
          <a:p>
            <a:pPr marL="514350" indent="0">
              <a:buNone/>
            </a:pPr>
            <a:endParaRPr lang="en-US" sz="2400" dirty="0" smtClean="0"/>
          </a:p>
          <a:p>
            <a:pPr marL="914400" indent="-400050"/>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3333955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pPr marL="0" indent="0">
              <a:buNone/>
            </a:pPr>
            <a:r>
              <a:rPr lang="en-US" b="1" dirty="0"/>
              <a:t>Commands pertaining </a:t>
            </a:r>
            <a:r>
              <a:rPr lang="en-US" b="1" dirty="0" smtClean="0"/>
              <a:t>household relationships:</a:t>
            </a:r>
          </a:p>
          <a:p>
            <a:pPr marL="798513" indent="-798513">
              <a:buNone/>
            </a:pPr>
            <a:r>
              <a:rPr lang="en-US" sz="2400" b="1" dirty="0" smtClean="0"/>
              <a:t>4:12b </a:t>
            </a:r>
            <a:r>
              <a:rPr lang="en-US" sz="2400" b="1" i="1" dirty="0" smtClean="0">
                <a:latin typeface="Cambria" panose="02040503050406030204" pitchFamily="18" charset="0"/>
                <a:ea typeface="Cambria" panose="02040503050406030204" pitchFamily="18" charset="0"/>
              </a:rPr>
              <a:t>You </a:t>
            </a:r>
            <a:r>
              <a:rPr lang="en-US" sz="2400" b="1" i="1" dirty="0">
                <a:latin typeface="Cambria" panose="02040503050406030204" pitchFamily="18" charset="0"/>
                <a:ea typeface="Cambria" panose="02040503050406030204" pitchFamily="18" charset="0"/>
              </a:rPr>
              <a:t>shall not withhold your hand from your son or daughter, but from their youth you shall teach them the fear of God</a:t>
            </a:r>
            <a:r>
              <a:rPr lang="en-US" sz="2400" b="1" i="1" dirty="0">
                <a:latin typeface="Cambria" panose="02040503050406030204" pitchFamily="18" charset="0"/>
                <a:ea typeface="Cambria" panose="02040503050406030204" pitchFamily="18" charset="0"/>
              </a:rPr>
              <a:t>.</a:t>
            </a:r>
            <a:endParaRPr lang="en-US" sz="2400" b="1" i="1" dirty="0">
              <a:latin typeface="Cambria" panose="02040503050406030204" pitchFamily="18" charset="0"/>
              <a:ea typeface="Cambria" panose="02040503050406030204" pitchFamily="18" charset="0"/>
            </a:endParaRPr>
          </a:p>
          <a:p>
            <a:pPr marL="630238" indent="-630238">
              <a:buNone/>
            </a:pPr>
            <a:r>
              <a:rPr lang="en-US" sz="2400" b="1" dirty="0"/>
              <a:t>4:13 </a:t>
            </a:r>
            <a:r>
              <a:rPr lang="en-US" sz="2400" b="1" i="1" dirty="0">
                <a:latin typeface="Cambria" panose="02040503050406030204" pitchFamily="18" charset="0"/>
                <a:ea typeface="Cambria" panose="02040503050406030204" pitchFamily="18" charset="0"/>
              </a:rPr>
              <a:t>You shall not command your bondservant or your handmaid who trust in the same God as yourself when you are in a bitter mood, for fear that by chance they might cease to fear the God who is over both of you;</a:t>
            </a:r>
          </a:p>
          <a:p>
            <a:pPr marL="630238" indent="-630238">
              <a:buNone/>
            </a:pPr>
            <a:r>
              <a:rPr lang="en-US" sz="2400" b="1" dirty="0"/>
              <a:t>4:14 </a:t>
            </a:r>
            <a:r>
              <a:rPr lang="en-US" sz="2400" b="1" i="1" dirty="0">
                <a:latin typeface="Cambria" panose="02040503050406030204" pitchFamily="18" charset="0"/>
                <a:ea typeface="Cambria" panose="02040503050406030204" pitchFamily="18" charset="0"/>
              </a:rPr>
              <a:t>For He comes, not to call men with respect of persons, but He comes to those whom the Spirit has prepared.</a:t>
            </a:r>
          </a:p>
          <a:p>
            <a:pPr marL="630238" indent="-630238">
              <a:buNone/>
            </a:pPr>
            <a:r>
              <a:rPr lang="en-US" sz="2400" b="1" dirty="0"/>
              <a:t>4:15 </a:t>
            </a:r>
            <a:r>
              <a:rPr lang="en-US" sz="2400" b="1" i="1" dirty="0">
                <a:latin typeface="Cambria" panose="02040503050406030204" pitchFamily="18" charset="0"/>
                <a:ea typeface="Cambria" panose="02040503050406030204" pitchFamily="18" charset="0"/>
              </a:rPr>
              <a:t>But you, servants, shall be subject unto your masters, as to a type of God, in shame and fear.</a:t>
            </a:r>
          </a:p>
          <a:p>
            <a:pPr marL="514350" indent="0">
              <a:buNone/>
            </a:pPr>
            <a:endParaRPr lang="en-US" sz="2400" dirty="0" smtClean="0"/>
          </a:p>
          <a:p>
            <a:pPr marL="914400" indent="-400050"/>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41647244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pPr marL="0" indent="0">
              <a:buNone/>
            </a:pPr>
            <a:r>
              <a:rPr lang="en-US" b="1" dirty="0" smtClean="0"/>
              <a:t>General Commands Pertaining to the Church:</a:t>
            </a:r>
          </a:p>
          <a:p>
            <a:pPr marL="630238" indent="-630238">
              <a:buNone/>
            </a:pPr>
            <a:r>
              <a:rPr lang="en-US" sz="2400" b="1" dirty="0" smtClean="0"/>
              <a:t>4:16 </a:t>
            </a:r>
            <a:r>
              <a:rPr lang="en-US" sz="2400" b="1" i="1" dirty="0">
                <a:latin typeface="Cambria" panose="02040503050406030204" pitchFamily="18" charset="0"/>
                <a:ea typeface="Cambria" panose="02040503050406030204" pitchFamily="18" charset="0"/>
              </a:rPr>
              <a:t>You shall hate all hypocrisy, and everything that is not pleasing to the Lord.</a:t>
            </a:r>
          </a:p>
          <a:p>
            <a:pPr marL="630238" indent="-630238">
              <a:buNone/>
            </a:pPr>
            <a:r>
              <a:rPr lang="en-US" sz="2400" b="1" dirty="0"/>
              <a:t>4:17 </a:t>
            </a:r>
            <a:r>
              <a:rPr lang="en-US" sz="2400" b="1" i="1" dirty="0">
                <a:latin typeface="Cambria" panose="02040503050406030204" pitchFamily="18" charset="0"/>
                <a:ea typeface="Cambria" panose="02040503050406030204" pitchFamily="18" charset="0"/>
              </a:rPr>
              <a:t>You shall never forsake the commandments of the Lord;</a:t>
            </a:r>
          </a:p>
          <a:p>
            <a:pPr marL="630238" indent="-630238">
              <a:buNone/>
            </a:pPr>
            <a:r>
              <a:rPr lang="en-US" sz="2400" b="1" dirty="0"/>
              <a:t>4:18 </a:t>
            </a:r>
            <a:r>
              <a:rPr lang="en-US" sz="2400" b="1" i="1" dirty="0">
                <a:latin typeface="Cambria" panose="02040503050406030204" pitchFamily="18" charset="0"/>
                <a:ea typeface="Cambria" panose="02040503050406030204" pitchFamily="18" charset="0"/>
              </a:rPr>
              <a:t>But shall keep those things which you have received, neither adding to them nor taking away from them.</a:t>
            </a:r>
          </a:p>
          <a:p>
            <a:pPr marL="630238" indent="-630238">
              <a:buNone/>
            </a:pPr>
            <a:r>
              <a:rPr lang="en-US" sz="2400" b="1" dirty="0"/>
              <a:t>4:19 </a:t>
            </a:r>
            <a:r>
              <a:rPr lang="en-US" sz="2400" b="1" i="1" dirty="0">
                <a:latin typeface="Cambria" panose="02040503050406030204" pitchFamily="18" charset="0"/>
                <a:ea typeface="Cambria" panose="02040503050406030204" pitchFamily="18" charset="0"/>
              </a:rPr>
              <a:t>You shall confess your transgressions in church and not go to prayer with an evil conscience.</a:t>
            </a:r>
          </a:p>
          <a:p>
            <a:pPr marL="630238" indent="-630238">
              <a:buNone/>
            </a:pPr>
            <a:r>
              <a:rPr lang="en-US" sz="2400" b="1" dirty="0"/>
              <a:t>4:20 </a:t>
            </a:r>
            <a:r>
              <a:rPr lang="en-US" sz="2400" b="1" i="1" dirty="0">
                <a:latin typeface="Cambria" panose="02040503050406030204" pitchFamily="18" charset="0"/>
                <a:ea typeface="Cambria" panose="02040503050406030204" pitchFamily="18" charset="0"/>
              </a:rPr>
              <a:t>This is the way of life.</a:t>
            </a:r>
            <a:endParaRPr lang="en-US" sz="2400" b="1" i="1" dirty="0">
              <a:latin typeface="Cambria" panose="02040503050406030204" pitchFamily="18" charset="0"/>
              <a:ea typeface="Cambria" panose="02040503050406030204" pitchFamily="18" charset="0"/>
            </a:endParaRPr>
          </a:p>
          <a:p>
            <a:pPr marL="914400" indent="-400050"/>
            <a:endParaRPr lang="en-US" sz="2400" dirty="0"/>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7099525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fontScale="85000" lnSpcReduction="20000"/>
          </a:bodyPr>
          <a:lstStyle/>
          <a:p>
            <a:pPr marL="0" indent="0">
              <a:buNone/>
            </a:pPr>
            <a:r>
              <a:rPr lang="en-US" b="1" dirty="0"/>
              <a:t>Characteristics of the </a:t>
            </a:r>
            <a:r>
              <a:rPr lang="en-US" b="1" dirty="0" smtClean="0"/>
              <a:t>Way </a:t>
            </a:r>
            <a:r>
              <a:rPr lang="en-US" b="1" dirty="0"/>
              <a:t>of </a:t>
            </a:r>
            <a:r>
              <a:rPr lang="en-US" b="1" dirty="0" smtClean="0"/>
              <a:t>Death:</a:t>
            </a:r>
          </a:p>
          <a:p>
            <a:pPr marL="400050" indent="-400050">
              <a:buNone/>
            </a:pPr>
            <a:r>
              <a:rPr lang="en-US" sz="2500" b="1" dirty="0" smtClean="0"/>
              <a:t>5:1</a:t>
            </a:r>
            <a:r>
              <a:rPr lang="en-US" sz="2400" b="1" i="1" dirty="0" smtClean="0">
                <a:latin typeface="Cambria" panose="02040503050406030204" pitchFamily="18" charset="0"/>
                <a:ea typeface="Cambria" panose="02040503050406030204" pitchFamily="18" charset="0"/>
              </a:rPr>
              <a:t> </a:t>
            </a:r>
            <a:r>
              <a:rPr lang="en-US" sz="2400" b="1" i="1" dirty="0">
                <a:latin typeface="Cambria" panose="02040503050406030204" pitchFamily="18" charset="0"/>
                <a:ea typeface="Cambria" panose="02040503050406030204" pitchFamily="18" charset="0"/>
              </a:rPr>
              <a:t>But the way of death is this:</a:t>
            </a:r>
          </a:p>
          <a:p>
            <a:pPr marL="400050" indent="-400050">
              <a:buNone/>
            </a:pPr>
            <a:r>
              <a:rPr lang="en-US" sz="2500" b="1" dirty="0"/>
              <a:t>5:2</a:t>
            </a:r>
            <a:r>
              <a:rPr lang="en-US" sz="2400" b="1" i="1" dirty="0">
                <a:latin typeface="Cambria" panose="02040503050406030204" pitchFamily="18" charset="0"/>
                <a:ea typeface="Cambria" panose="02040503050406030204" pitchFamily="18" charset="0"/>
              </a:rPr>
              <a:t> First of all, it is evil and full of a curse: murders, adulteries, lusts, fornications, thefts, idolatries, magical arts, witchcrafts, </a:t>
            </a:r>
            <a:r>
              <a:rPr lang="en-US" sz="2400" b="1" i="1" dirty="0" err="1">
                <a:latin typeface="Cambria" panose="02040503050406030204" pitchFamily="18" charset="0"/>
                <a:ea typeface="Cambria" panose="02040503050406030204" pitchFamily="18" charset="0"/>
              </a:rPr>
              <a:t>plunderings</a:t>
            </a:r>
            <a:r>
              <a:rPr lang="en-US" sz="2400" b="1" i="1" dirty="0">
                <a:latin typeface="Cambria" panose="02040503050406030204" pitchFamily="18" charset="0"/>
                <a:ea typeface="Cambria" panose="02040503050406030204" pitchFamily="18" charset="0"/>
              </a:rPr>
              <a:t>, false </a:t>
            </a:r>
            <a:r>
              <a:rPr lang="en-US" sz="2400" b="1" i="1" dirty="0" err="1">
                <a:latin typeface="Cambria" panose="02040503050406030204" pitchFamily="18" charset="0"/>
                <a:ea typeface="Cambria" panose="02040503050406030204" pitchFamily="18" charset="0"/>
              </a:rPr>
              <a:t>witnessings</a:t>
            </a:r>
            <a:r>
              <a:rPr lang="en-US" sz="2400" b="1" i="1" dirty="0">
                <a:latin typeface="Cambria" panose="02040503050406030204" pitchFamily="18" charset="0"/>
                <a:ea typeface="Cambria" panose="02040503050406030204" pitchFamily="18" charset="0"/>
              </a:rPr>
              <a:t>, hypocrisies, </a:t>
            </a:r>
            <a:r>
              <a:rPr lang="en-US" sz="2400" b="1" i="1" dirty="0" err="1">
                <a:latin typeface="Cambria" panose="02040503050406030204" pitchFamily="18" charset="0"/>
                <a:ea typeface="Cambria" panose="02040503050406030204" pitchFamily="18" charset="0"/>
              </a:rPr>
              <a:t>doubleness</a:t>
            </a:r>
            <a:r>
              <a:rPr lang="en-US" sz="2400" b="1" i="1" dirty="0">
                <a:latin typeface="Cambria" panose="02040503050406030204" pitchFamily="18" charset="0"/>
                <a:ea typeface="Cambria" panose="02040503050406030204" pitchFamily="18" charset="0"/>
              </a:rPr>
              <a:t> of heart, treachery, pride, malice, stubbornness, covetousness, foul-speaking, jealousy, boldness, exaltation, boastfulness;</a:t>
            </a:r>
          </a:p>
          <a:p>
            <a:pPr marL="400050" indent="-400050">
              <a:buNone/>
            </a:pPr>
            <a:r>
              <a:rPr lang="en-US" sz="2500" b="1" dirty="0"/>
              <a:t>5:3</a:t>
            </a:r>
            <a:r>
              <a:rPr lang="en-US" sz="2400" b="1" i="1" dirty="0">
                <a:latin typeface="Cambria" panose="02040503050406030204" pitchFamily="18" charset="0"/>
                <a:ea typeface="Cambria" panose="02040503050406030204" pitchFamily="18" charset="0"/>
              </a:rPr>
              <a:t> Persecutors of good men, hating truth, loving a lie, not perceiving the reward of righteousness, not adhering to the good nor to righteous judgment, wakeful not for that which is good but for that which is evil;</a:t>
            </a:r>
          </a:p>
          <a:p>
            <a:pPr marL="400050" indent="-400050">
              <a:buNone/>
            </a:pPr>
            <a:r>
              <a:rPr lang="en-US" sz="2500" b="1" dirty="0"/>
              <a:t>5:4</a:t>
            </a:r>
            <a:r>
              <a:rPr lang="en-US" sz="2400" b="1" i="1" dirty="0">
                <a:latin typeface="Cambria" panose="02040503050406030204" pitchFamily="18" charset="0"/>
                <a:ea typeface="Cambria" panose="02040503050406030204" pitchFamily="18" charset="0"/>
              </a:rPr>
              <a:t> From whom gentleness and forbearance stand aloof;</a:t>
            </a:r>
          </a:p>
          <a:p>
            <a:pPr marL="400050" indent="-400050">
              <a:buNone/>
            </a:pPr>
            <a:r>
              <a:rPr lang="en-US" sz="2500" b="1" dirty="0"/>
              <a:t>5:5</a:t>
            </a:r>
            <a:r>
              <a:rPr lang="en-US" sz="2400" b="1" i="1" dirty="0">
                <a:latin typeface="Cambria" panose="02040503050406030204" pitchFamily="18" charset="0"/>
                <a:ea typeface="Cambria" panose="02040503050406030204" pitchFamily="18" charset="0"/>
              </a:rPr>
              <a:t> Loving vain things, pursuing a recompense, not pitying the poor man, not toiling for him that is oppressed with toil, not recognizing Him that made them, murderers of children, corrupters of the creatures of God, turning away from him that is in want, oppressing him that is afflicted, advocates of the wealthy, unjust judges of the poor, altogether sinful.</a:t>
            </a:r>
          </a:p>
          <a:p>
            <a:pPr marL="400050" indent="-400050">
              <a:buNone/>
            </a:pPr>
            <a:r>
              <a:rPr lang="en-US" sz="2500" b="1" dirty="0"/>
              <a:t>5:6</a:t>
            </a:r>
            <a:r>
              <a:rPr lang="en-US" sz="2400" b="1" i="1" dirty="0">
                <a:latin typeface="Cambria" panose="02040503050406030204" pitchFamily="18" charset="0"/>
                <a:ea typeface="Cambria" panose="02040503050406030204" pitchFamily="18" charset="0"/>
              </a:rPr>
              <a:t> May you be delivered, my children, from all these things.</a:t>
            </a:r>
            <a:endParaRPr lang="en-US" sz="2400" b="1" i="1" dirty="0" smtClean="0">
              <a:latin typeface="Cambria" panose="02040503050406030204" pitchFamily="18" charset="0"/>
              <a:ea typeface="Cambria" panose="02040503050406030204" pitchFamily="18" charset="0"/>
            </a:endParaRPr>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0609740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b="1" dirty="0" smtClean="0"/>
              <a:t>*The Didache</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pPr marL="0" indent="0">
              <a:buNone/>
            </a:pPr>
            <a:r>
              <a:rPr lang="en-US" b="1" dirty="0" smtClean="0"/>
              <a:t>Obedience to the Way of Righteousness:</a:t>
            </a:r>
          </a:p>
          <a:p>
            <a:pPr marL="514350" indent="-514350">
              <a:buNone/>
            </a:pPr>
            <a:r>
              <a:rPr lang="en-US" sz="2500" b="1" dirty="0" smtClean="0"/>
              <a:t>6:1 </a:t>
            </a:r>
            <a:r>
              <a:rPr lang="en-US" sz="2400" b="1" i="1" dirty="0">
                <a:latin typeface="Cambria" panose="02040503050406030204" pitchFamily="18" charset="0"/>
                <a:ea typeface="Cambria" panose="02040503050406030204" pitchFamily="18" charset="0"/>
              </a:rPr>
              <a:t>Be careful for fear that any man lead you astray from this way of righteousness, for he teaches you apart from God.</a:t>
            </a:r>
          </a:p>
          <a:p>
            <a:pPr marL="514350" indent="-514350">
              <a:buNone/>
            </a:pPr>
            <a:r>
              <a:rPr lang="en-US" sz="2500" b="1" dirty="0"/>
              <a:t>6:2 </a:t>
            </a:r>
            <a:r>
              <a:rPr lang="en-US" sz="2400" b="1" i="1" dirty="0">
                <a:latin typeface="Cambria" panose="02040503050406030204" pitchFamily="18" charset="0"/>
                <a:ea typeface="Cambria" panose="02040503050406030204" pitchFamily="18" charset="0"/>
              </a:rPr>
              <a:t>For if you are able to support the whole yoke of the Lord, you shall be flawless;</a:t>
            </a:r>
          </a:p>
          <a:p>
            <a:pPr marL="514350" indent="-514350">
              <a:buNone/>
            </a:pPr>
            <a:r>
              <a:rPr lang="en-US" sz="2500" b="1" dirty="0"/>
              <a:t>6:3 </a:t>
            </a:r>
            <a:r>
              <a:rPr lang="en-US" sz="2400" b="1" i="1" dirty="0">
                <a:latin typeface="Cambria" panose="02040503050406030204" pitchFamily="18" charset="0"/>
                <a:ea typeface="Cambria" panose="02040503050406030204" pitchFamily="18" charset="0"/>
              </a:rPr>
              <a:t>But if you are not able, do that which you are able</a:t>
            </a:r>
            <a:r>
              <a:rPr lang="en-US" sz="2400" b="1" i="1" dirty="0" smtClean="0">
                <a:latin typeface="Cambria" panose="02040503050406030204" pitchFamily="18" charset="0"/>
                <a:ea typeface="Cambria" panose="02040503050406030204" pitchFamily="18" charset="0"/>
              </a:rPr>
              <a:t>.</a:t>
            </a:r>
          </a:p>
        </p:txBody>
      </p:sp>
      <p:sp>
        <p:nvSpPr>
          <p:cNvPr id="5" name="TextBox 4"/>
          <p:cNvSpPr txBox="1"/>
          <p:nvPr/>
        </p:nvSpPr>
        <p:spPr>
          <a:xfrm>
            <a:off x="0" y="6519446"/>
            <a:ext cx="9144000" cy="584775"/>
          </a:xfrm>
          <a:prstGeom prst="rect">
            <a:avLst/>
          </a:prstGeom>
          <a:noFill/>
        </p:spPr>
        <p:txBody>
          <a:bodyPr wrap="square" rtlCol="0">
            <a:spAutoFit/>
          </a:bodyPr>
          <a:lstStyle/>
          <a:p>
            <a:pPr marL="0" lvl="1"/>
            <a:r>
              <a:rPr lang="en-US" sz="1600" dirty="0">
                <a:solidFill>
                  <a:prstClr val="black"/>
                </a:solidFill>
              </a:rPr>
              <a:t>*</a:t>
            </a:r>
            <a:r>
              <a:rPr lang="en-US" sz="1600" dirty="0">
                <a:solidFill>
                  <a:srgbClr val="000000"/>
                </a:solidFill>
                <a:hlinkClick r:id="rId4"/>
              </a:rPr>
              <a:t>http://www.orthodox.cn/patristics/apostolicfathers/didache_en.htm</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159477121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charRg st="39" end="159"/>
                                            </p:txEl>
                                          </p:spTgt>
                                        </p:tgtEl>
                                        <p:attrNameLst>
                                          <p:attrName>style.visibility</p:attrName>
                                        </p:attrNameLst>
                                      </p:cBhvr>
                                      <p:to>
                                        <p:strVal val="visible"/>
                                      </p:to>
                                    </p:set>
                                    <p:anim calcmode="lin" valueType="num">
                                      <p:cBhvr>
                                        <p:cTn id="7" dur="500" fill="hold"/>
                                        <p:tgtEl>
                                          <p:spTgt spid="4">
                                            <p:txEl>
                                              <p:charRg st="39" end="159"/>
                                            </p:txEl>
                                          </p:spTgt>
                                        </p:tgtEl>
                                        <p:attrNameLst>
                                          <p:attrName>ppt_w</p:attrName>
                                        </p:attrNameLst>
                                      </p:cBhvr>
                                      <p:tavLst>
                                        <p:tav tm="0">
                                          <p:val>
                                            <p:fltVal val="0"/>
                                          </p:val>
                                        </p:tav>
                                        <p:tav tm="100000">
                                          <p:val>
                                            <p:strVal val="#ppt_w"/>
                                          </p:val>
                                        </p:tav>
                                      </p:tavLst>
                                    </p:anim>
                                    <p:anim calcmode="lin" valueType="num">
                                      <p:cBhvr>
                                        <p:cTn id="8" dur="500" fill="hold"/>
                                        <p:tgtEl>
                                          <p:spTgt spid="4">
                                            <p:txEl>
                                              <p:charRg st="39" end="159"/>
                                            </p:txEl>
                                          </p:spTgt>
                                        </p:tgtEl>
                                        <p:attrNameLst>
                                          <p:attrName>ppt_h</p:attrName>
                                        </p:attrNameLst>
                                      </p:cBhvr>
                                      <p:tavLst>
                                        <p:tav tm="0">
                                          <p:val>
                                            <p:fltVal val="0"/>
                                          </p:val>
                                        </p:tav>
                                        <p:tav tm="100000">
                                          <p:val>
                                            <p:strVal val="#ppt_h"/>
                                          </p:val>
                                        </p:tav>
                                      </p:tavLst>
                                    </p:anim>
                                    <p:animEffect transition="in" filter="fade">
                                      <p:cBhvr>
                                        <p:cTn id="9" dur="500"/>
                                        <p:tgtEl>
                                          <p:spTgt spid="4">
                                            <p:txEl>
                                              <p:charRg st="39" end="159"/>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charRg st="159" end="245"/>
                                            </p:txEl>
                                          </p:spTgt>
                                        </p:tgtEl>
                                        <p:attrNameLst>
                                          <p:attrName>style.visibility</p:attrName>
                                        </p:attrNameLst>
                                      </p:cBhvr>
                                      <p:to>
                                        <p:strVal val="visible"/>
                                      </p:to>
                                    </p:set>
                                    <p:anim calcmode="lin" valueType="num">
                                      <p:cBhvr>
                                        <p:cTn id="14" dur="500" fill="hold"/>
                                        <p:tgtEl>
                                          <p:spTgt spid="4">
                                            <p:txEl>
                                              <p:charRg st="159" end="245"/>
                                            </p:txEl>
                                          </p:spTgt>
                                        </p:tgtEl>
                                        <p:attrNameLst>
                                          <p:attrName>ppt_w</p:attrName>
                                        </p:attrNameLst>
                                      </p:cBhvr>
                                      <p:tavLst>
                                        <p:tav tm="0">
                                          <p:val>
                                            <p:fltVal val="0"/>
                                          </p:val>
                                        </p:tav>
                                        <p:tav tm="100000">
                                          <p:val>
                                            <p:strVal val="#ppt_w"/>
                                          </p:val>
                                        </p:tav>
                                      </p:tavLst>
                                    </p:anim>
                                    <p:anim calcmode="lin" valueType="num">
                                      <p:cBhvr>
                                        <p:cTn id="15" dur="500" fill="hold"/>
                                        <p:tgtEl>
                                          <p:spTgt spid="4">
                                            <p:txEl>
                                              <p:charRg st="159" end="245"/>
                                            </p:txEl>
                                          </p:spTgt>
                                        </p:tgtEl>
                                        <p:attrNameLst>
                                          <p:attrName>ppt_h</p:attrName>
                                        </p:attrNameLst>
                                      </p:cBhvr>
                                      <p:tavLst>
                                        <p:tav tm="0">
                                          <p:val>
                                            <p:fltVal val="0"/>
                                          </p:val>
                                        </p:tav>
                                        <p:tav tm="100000">
                                          <p:val>
                                            <p:strVal val="#ppt_h"/>
                                          </p:val>
                                        </p:tav>
                                      </p:tavLst>
                                    </p:anim>
                                    <p:animEffect transition="in" filter="fade">
                                      <p:cBhvr>
                                        <p:cTn id="16" dur="500"/>
                                        <p:tgtEl>
                                          <p:spTgt spid="4">
                                            <p:txEl>
                                              <p:charRg st="159" end="24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charRg st="245" end="302"/>
                                            </p:txEl>
                                          </p:spTgt>
                                        </p:tgtEl>
                                        <p:attrNameLst>
                                          <p:attrName>style.visibility</p:attrName>
                                        </p:attrNameLst>
                                      </p:cBhvr>
                                      <p:to>
                                        <p:strVal val="visible"/>
                                      </p:to>
                                    </p:set>
                                    <p:anim calcmode="lin" valueType="num">
                                      <p:cBhvr>
                                        <p:cTn id="21" dur="500" fill="hold"/>
                                        <p:tgtEl>
                                          <p:spTgt spid="4">
                                            <p:txEl>
                                              <p:charRg st="245" end="302"/>
                                            </p:txEl>
                                          </p:spTgt>
                                        </p:tgtEl>
                                        <p:attrNameLst>
                                          <p:attrName>ppt_w</p:attrName>
                                        </p:attrNameLst>
                                      </p:cBhvr>
                                      <p:tavLst>
                                        <p:tav tm="0">
                                          <p:val>
                                            <p:fltVal val="0"/>
                                          </p:val>
                                        </p:tav>
                                        <p:tav tm="100000">
                                          <p:val>
                                            <p:strVal val="#ppt_w"/>
                                          </p:val>
                                        </p:tav>
                                      </p:tavLst>
                                    </p:anim>
                                    <p:anim calcmode="lin" valueType="num">
                                      <p:cBhvr>
                                        <p:cTn id="22" dur="500" fill="hold"/>
                                        <p:tgtEl>
                                          <p:spTgt spid="4">
                                            <p:txEl>
                                              <p:charRg st="245" end="302"/>
                                            </p:txEl>
                                          </p:spTgt>
                                        </p:tgtEl>
                                        <p:attrNameLst>
                                          <p:attrName>ppt_h</p:attrName>
                                        </p:attrNameLst>
                                      </p:cBhvr>
                                      <p:tavLst>
                                        <p:tav tm="0">
                                          <p:val>
                                            <p:fltVal val="0"/>
                                          </p:val>
                                        </p:tav>
                                        <p:tav tm="100000">
                                          <p:val>
                                            <p:strVal val="#ppt_h"/>
                                          </p:val>
                                        </p:tav>
                                      </p:tavLst>
                                    </p:anim>
                                    <p:animEffect transition="in" filter="fade">
                                      <p:cBhvr>
                                        <p:cTn id="23" dur="500"/>
                                        <p:tgtEl>
                                          <p:spTgt spid="4">
                                            <p:txEl>
                                              <p:charRg st="245" end="30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457200" y="838200"/>
            <a:ext cx="8229600" cy="5943600"/>
          </a:xfrm>
        </p:spPr>
        <p:txBody>
          <a:bodyPr>
            <a:normAutofit fontScale="92500" lnSpcReduction="20000"/>
          </a:bodyPr>
          <a:lstStyle/>
          <a:p>
            <a:r>
              <a:rPr lang="en-US" sz="2800" dirty="0" smtClean="0"/>
              <a:t>In an attempt to convince the Corinthians to reinstate their old elders whom they had forcibly removed from office, the writer of 1 Clement uses two types of persuasion – what are they?</a:t>
            </a:r>
          </a:p>
          <a:p>
            <a:pPr lvl="1"/>
            <a:r>
              <a:rPr lang="en-US" dirty="0"/>
              <a:t>“</a:t>
            </a:r>
            <a:r>
              <a:rPr lang="en-US" dirty="0" smtClean="0"/>
              <a:t>Butter” </a:t>
            </a:r>
            <a:r>
              <a:rPr lang="en-US" dirty="0"/>
              <a:t>and </a:t>
            </a:r>
            <a:r>
              <a:rPr lang="en-US" dirty="0" smtClean="0"/>
              <a:t>“Slap”</a:t>
            </a:r>
            <a:r>
              <a:rPr lang="en-US" dirty="0"/>
              <a:t> – </a:t>
            </a:r>
            <a:r>
              <a:rPr lang="en-US" dirty="0" smtClean="0"/>
              <a:t>Blistering condemnation of their “sedition” followed by praise for their heretofore good conduct and reputation.</a:t>
            </a:r>
          </a:p>
          <a:p>
            <a:r>
              <a:rPr lang="en-US" sz="2800" dirty="0" smtClean="0"/>
              <a:t>1 Clement quotes extensively from both OT and NT</a:t>
            </a:r>
          </a:p>
          <a:p>
            <a:r>
              <a:rPr lang="en-US" dirty="0" smtClean="0"/>
              <a:t>Chapter 4 alone cites a number of OT characters. How many can you name?</a:t>
            </a:r>
          </a:p>
          <a:p>
            <a:pPr lvl="1"/>
            <a:r>
              <a:rPr lang="en-US" dirty="0"/>
              <a:t>Cain and Abel</a:t>
            </a:r>
          </a:p>
          <a:p>
            <a:pPr lvl="1"/>
            <a:r>
              <a:rPr lang="en-US" dirty="0"/>
              <a:t>Jacob and Esau</a:t>
            </a:r>
          </a:p>
          <a:p>
            <a:pPr lvl="1"/>
            <a:r>
              <a:rPr lang="en-US" dirty="0"/>
              <a:t>Joseph (being sold into bondage)</a:t>
            </a:r>
          </a:p>
          <a:p>
            <a:pPr lvl="1"/>
            <a:r>
              <a:rPr lang="en-US" dirty="0"/>
              <a:t>Moses and Pharaoh</a:t>
            </a:r>
          </a:p>
          <a:p>
            <a:pPr lvl="1"/>
            <a:r>
              <a:rPr lang="en-US" dirty="0"/>
              <a:t>Aaron and Miriam</a:t>
            </a:r>
          </a:p>
          <a:p>
            <a:pPr lvl="1"/>
            <a:r>
              <a:rPr lang="en-US" dirty="0" err="1"/>
              <a:t>Dathan</a:t>
            </a:r>
            <a:r>
              <a:rPr lang="en-US" dirty="0"/>
              <a:t> and </a:t>
            </a:r>
            <a:r>
              <a:rPr lang="en-US" dirty="0" err="1"/>
              <a:t>Abiram</a:t>
            </a:r>
            <a:r>
              <a:rPr lang="en-US" dirty="0"/>
              <a:t> (cf. Numbers 16)</a:t>
            </a:r>
          </a:p>
          <a:p>
            <a:pPr lvl="1"/>
            <a:r>
              <a:rPr lang="en-US" dirty="0"/>
              <a:t>David and Saul</a:t>
            </a:r>
          </a:p>
          <a:p>
            <a:pPr lvl="1"/>
            <a:endParaRPr lang="en-US" sz="2400" dirty="0"/>
          </a:p>
          <a:p>
            <a:endParaRPr lang="en-US" sz="2400" dirty="0"/>
          </a:p>
        </p:txBody>
      </p:sp>
    </p:spTree>
    <p:extLst>
      <p:ext uri="{BB962C8B-B14F-4D97-AF65-F5344CB8AC3E}">
        <p14:creationId xmlns:p14="http://schemas.microsoft.com/office/powerpoint/2010/main" val="14207793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4">
                                            <p:txEl>
                                              <p:pRg st="10" end="10"/>
                                            </p:txEl>
                                          </p:spTgt>
                                        </p:tgtEl>
                                        <p:attrNameLst>
                                          <p:attrName>style.visibility</p:attrName>
                                        </p:attrNameLst>
                                      </p:cBhvr>
                                      <p:to>
                                        <p:strVal val="visible"/>
                                      </p:to>
                                    </p:set>
                                    <p:anim calcmode="lin" valueType="num">
                                      <p:cBhvr>
                                        <p:cTn id="70" dur="500" fill="hold"/>
                                        <p:tgtEl>
                                          <p:spTgt spid="4">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4">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457200" y="838200"/>
            <a:ext cx="8229600" cy="5943600"/>
          </a:xfrm>
        </p:spPr>
        <p:txBody>
          <a:bodyPr>
            <a:normAutofit fontScale="92500"/>
          </a:bodyPr>
          <a:lstStyle/>
          <a:p>
            <a:r>
              <a:rPr lang="en-US" dirty="0" smtClean="0"/>
              <a:t>What point is it making in 1 Clement when </a:t>
            </a:r>
            <a:r>
              <a:rPr lang="en-US" dirty="0" smtClean="0"/>
              <a:t>it says that </a:t>
            </a:r>
            <a:r>
              <a:rPr lang="en-US" dirty="0" smtClean="0"/>
              <a:t>the Corinthians “</a:t>
            </a:r>
            <a:r>
              <a:rPr lang="en-US" i="1" dirty="0">
                <a:latin typeface="Cambria" panose="02040503050406030204" pitchFamily="18" charset="0"/>
                <a:ea typeface="Cambria" panose="02040503050406030204" pitchFamily="18" charset="0"/>
              </a:rPr>
              <a:t>fulfilled</a:t>
            </a:r>
            <a:r>
              <a:rPr lang="en-US" dirty="0" smtClean="0"/>
              <a:t>” </a:t>
            </a:r>
            <a:r>
              <a:rPr lang="en-US" i="1" dirty="0" smtClean="0">
                <a:latin typeface="Cambria" panose="02040503050406030204" pitchFamily="18" charset="0"/>
                <a:ea typeface="Cambria" panose="02040503050406030204" pitchFamily="18" charset="0"/>
              </a:rPr>
              <a:t>that </a:t>
            </a:r>
            <a:r>
              <a:rPr lang="en-US" i="1" dirty="0">
                <a:latin typeface="Cambria" panose="02040503050406030204" pitchFamily="18" charset="0"/>
                <a:ea typeface="Cambria" panose="02040503050406030204" pitchFamily="18" charset="0"/>
              </a:rPr>
              <a:t>which is </a:t>
            </a:r>
            <a:r>
              <a:rPr lang="en-US" i="1" dirty="0" smtClean="0">
                <a:latin typeface="Cambria" panose="02040503050406030204" pitchFamily="18" charset="0"/>
                <a:ea typeface="Cambria" panose="02040503050406030204" pitchFamily="18" charset="0"/>
              </a:rPr>
              <a:t>written </a:t>
            </a:r>
            <a:r>
              <a:rPr lang="en-US" dirty="0" smtClean="0">
                <a:latin typeface="Calibri" panose="020F0502020204030204" pitchFamily="34" charset="0"/>
                <a:ea typeface="Cambria" panose="02040503050406030204" pitchFamily="18" charset="0"/>
                <a:cs typeface="Calibri" panose="020F0502020204030204" pitchFamily="34" charset="0"/>
              </a:rPr>
              <a:t>(in Deut. 32:15)</a:t>
            </a:r>
            <a:r>
              <a:rPr lang="en-US" i="1" dirty="0" smtClean="0">
                <a:latin typeface="Calibri" panose="020F0502020204030204" pitchFamily="34" charset="0"/>
                <a:ea typeface="Cambria" panose="02040503050406030204" pitchFamily="18" charset="0"/>
                <a:cs typeface="Calibri" panose="020F0502020204030204" pitchFamily="34" charset="0"/>
              </a:rPr>
              <a:t>,</a:t>
            </a:r>
            <a:r>
              <a:rPr lang="en-US" i="1" dirty="0" smtClean="0">
                <a:latin typeface="Cambria" panose="02040503050406030204" pitchFamily="18" charset="0"/>
                <a:ea typeface="Cambria" panose="02040503050406030204" pitchFamily="18" charset="0"/>
              </a:rPr>
              <a:t> </a:t>
            </a:r>
            <a:r>
              <a:rPr lang="en-US" i="1" dirty="0">
                <a:latin typeface="Cambria" panose="02040503050406030204" pitchFamily="18" charset="0"/>
                <a:ea typeface="Cambria" panose="02040503050406030204" pitchFamily="18" charset="0"/>
              </a:rPr>
              <a:t>“My beloved ate and drink, and was enlarged and became fat, and kicked</a:t>
            </a:r>
            <a:r>
              <a:rPr lang="en-US" i="1" dirty="0" smtClean="0">
                <a:latin typeface="Cambria" panose="02040503050406030204" pitchFamily="18" charset="0"/>
                <a:ea typeface="Cambria" panose="02040503050406030204" pitchFamily="18" charset="0"/>
              </a:rPr>
              <a:t>.”</a:t>
            </a:r>
            <a:r>
              <a:rPr lang="en-US" dirty="0" smtClean="0"/>
              <a:t>?</a:t>
            </a:r>
          </a:p>
          <a:p>
            <a:pPr lvl="1"/>
            <a:r>
              <a:rPr lang="en-US" dirty="0" smtClean="0"/>
              <a:t>Just as the ancient Israelites had rebelled against God after He had poured out numerous blessings on them, so the Corinthians showed a lack of appreciation of all that God had done for them when they rebelled against their previous elders.</a:t>
            </a:r>
          </a:p>
          <a:p>
            <a:r>
              <a:rPr lang="en-US" dirty="0" smtClean="0"/>
              <a:t>1 Clement cites from at least a dozen NT books, including one book, in particular, which did not gain wide acceptance in the early church until a number of years later – due in part, perhaps, to the fact that there is disagreement over who wrote it. What book was that?</a:t>
            </a:r>
          </a:p>
          <a:p>
            <a:pPr lvl="1"/>
            <a:r>
              <a:rPr lang="en-US" dirty="0" smtClean="0"/>
              <a:t>The Book of Hebrews</a:t>
            </a:r>
            <a:endParaRPr lang="en-US" dirty="0"/>
          </a:p>
          <a:p>
            <a:pPr lvl="1"/>
            <a:endParaRPr lang="en-US" sz="2400" dirty="0"/>
          </a:p>
          <a:p>
            <a:endParaRPr lang="en-US" sz="2400" dirty="0"/>
          </a:p>
        </p:txBody>
      </p:sp>
    </p:spTree>
    <p:extLst>
      <p:ext uri="{BB962C8B-B14F-4D97-AF65-F5344CB8AC3E}">
        <p14:creationId xmlns:p14="http://schemas.microsoft.com/office/powerpoint/2010/main" val="33984088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457200" y="838200"/>
            <a:ext cx="8229600" cy="5943600"/>
          </a:xfrm>
        </p:spPr>
        <p:txBody>
          <a:bodyPr>
            <a:normAutofit lnSpcReduction="10000"/>
          </a:bodyPr>
          <a:lstStyle/>
          <a:p>
            <a:r>
              <a:rPr lang="en-US" dirty="0" smtClean="0"/>
              <a:t>According to 1 Clement, how many offices did the apostles </a:t>
            </a:r>
            <a:r>
              <a:rPr lang="en-US" dirty="0" smtClean="0"/>
              <a:t>establish within the local </a:t>
            </a:r>
            <a:r>
              <a:rPr lang="en-US" dirty="0" smtClean="0"/>
              <a:t>church and what were they?</a:t>
            </a:r>
          </a:p>
          <a:p>
            <a:pPr lvl="1"/>
            <a:r>
              <a:rPr lang="en-US" dirty="0" smtClean="0"/>
              <a:t>Two: bishops and deacons</a:t>
            </a:r>
          </a:p>
          <a:p>
            <a:r>
              <a:rPr lang="en-US" dirty="0" smtClean="0"/>
              <a:t>What seems to have been the normative expectation in churches at this time (AD 96) concerning the number of bishops/elders in each local church? </a:t>
            </a:r>
          </a:p>
          <a:p>
            <a:pPr lvl="1"/>
            <a:r>
              <a:rPr lang="en-US" dirty="0" smtClean="0"/>
              <a:t>A </a:t>
            </a:r>
            <a:r>
              <a:rPr lang="en-US" b="1" i="1" dirty="0" smtClean="0"/>
              <a:t>plurality</a:t>
            </a:r>
            <a:r>
              <a:rPr lang="en-US" dirty="0" smtClean="0"/>
              <a:t> of bishops/elders within each church</a:t>
            </a:r>
          </a:p>
          <a:p>
            <a:r>
              <a:rPr lang="en-US" dirty="0" smtClean="0"/>
              <a:t>How does the letter describe the process by which bishops/elders were appointed within the churches?</a:t>
            </a:r>
          </a:p>
          <a:p>
            <a:pPr lvl="1"/>
            <a:r>
              <a:rPr lang="en-US" dirty="0" smtClean="0"/>
              <a:t>In </a:t>
            </a:r>
            <a:r>
              <a:rPr lang="en-US" dirty="0"/>
              <a:t>the </a:t>
            </a:r>
            <a:r>
              <a:rPr lang="en-US" dirty="0" smtClean="0"/>
              <a:t>beginning, the apostles appointed the first elders.</a:t>
            </a:r>
          </a:p>
          <a:p>
            <a:pPr lvl="1"/>
            <a:r>
              <a:rPr lang="en-US" dirty="0" smtClean="0"/>
              <a:t>And the apostles then left instructions (i.e. a list of qualifications) by which subsequent elders could be chosen by “</a:t>
            </a:r>
            <a:r>
              <a:rPr lang="en-US" i="1" dirty="0" smtClean="0">
                <a:latin typeface="Cambria" panose="02040503050406030204" pitchFamily="18" charset="0"/>
                <a:ea typeface="Cambria" panose="02040503050406030204" pitchFamily="18" charset="0"/>
              </a:rPr>
              <a:t>other </a:t>
            </a:r>
            <a:r>
              <a:rPr lang="en-US" i="1" dirty="0">
                <a:latin typeface="Cambria" panose="02040503050406030204" pitchFamily="18" charset="0"/>
                <a:ea typeface="Cambria" panose="02040503050406030204" pitchFamily="18" charset="0"/>
              </a:rPr>
              <a:t>eminent men, with the consent of the whole </a:t>
            </a:r>
            <a:r>
              <a:rPr lang="en-US" i="1" dirty="0" smtClean="0">
                <a:latin typeface="Cambria" panose="02040503050406030204" pitchFamily="18" charset="0"/>
                <a:ea typeface="Cambria" panose="02040503050406030204" pitchFamily="18" charset="0"/>
              </a:rPr>
              <a:t>Church”.</a:t>
            </a:r>
            <a:endParaRPr lang="en-US" dirty="0"/>
          </a:p>
          <a:p>
            <a:pPr lvl="1"/>
            <a:endParaRPr lang="en-US" sz="2400" dirty="0"/>
          </a:p>
          <a:p>
            <a:endParaRPr lang="en-US" sz="2400" dirty="0"/>
          </a:p>
        </p:txBody>
      </p:sp>
    </p:spTree>
    <p:extLst>
      <p:ext uri="{BB962C8B-B14F-4D97-AF65-F5344CB8AC3E}">
        <p14:creationId xmlns:p14="http://schemas.microsoft.com/office/powerpoint/2010/main" val="8745926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457200" y="838200"/>
            <a:ext cx="8229600" cy="5943600"/>
          </a:xfrm>
        </p:spPr>
        <p:txBody>
          <a:bodyPr>
            <a:normAutofit/>
          </a:bodyPr>
          <a:lstStyle/>
          <a:p>
            <a:r>
              <a:rPr lang="en-US" dirty="0" smtClean="0"/>
              <a:t>What evidence does 1 Clement give of a belief in the trinity?</a:t>
            </a:r>
          </a:p>
          <a:p>
            <a:pPr lvl="1"/>
            <a:r>
              <a:rPr lang="en-US" dirty="0" smtClean="0"/>
              <a:t>The frequent use of “Trinitarian formulas”, much like those in scripture, in which all three members of the trinity are referenced in a way that shows equal power and divinity.</a:t>
            </a:r>
          </a:p>
          <a:p>
            <a:r>
              <a:rPr lang="en-US" dirty="0" smtClean="0"/>
              <a:t>In Chapter 32, 1 </a:t>
            </a:r>
            <a:r>
              <a:rPr lang="en-US" dirty="0" smtClean="0"/>
              <a:t>Clement affirms the principle of justification by faith  alone. Why is this ironic in light of later church history?</a:t>
            </a:r>
          </a:p>
          <a:p>
            <a:pPr lvl="1"/>
            <a:r>
              <a:rPr lang="en-US" dirty="0" smtClean="0"/>
              <a:t>Because </a:t>
            </a:r>
            <a:r>
              <a:rPr lang="en-US" dirty="0" smtClean="0"/>
              <a:t>Roman </a:t>
            </a:r>
            <a:r>
              <a:rPr lang="en-US" dirty="0"/>
              <a:t>Catholics believe that the author of this </a:t>
            </a:r>
            <a:r>
              <a:rPr lang="en-US" dirty="0" smtClean="0"/>
              <a:t>letter, </a:t>
            </a:r>
            <a:r>
              <a:rPr lang="en-US" dirty="0"/>
              <a:t>written from the Church at </a:t>
            </a:r>
            <a:r>
              <a:rPr lang="en-US" dirty="0" smtClean="0"/>
              <a:t>Rome, </a:t>
            </a:r>
            <a:r>
              <a:rPr lang="en-US" dirty="0"/>
              <a:t>is the fourth </a:t>
            </a:r>
            <a:r>
              <a:rPr lang="en-US" dirty="0" smtClean="0"/>
              <a:t>pope; </a:t>
            </a:r>
            <a:r>
              <a:rPr lang="en-US" dirty="0"/>
              <a:t>and yet here we see within it a teaching that was anathematized by the Church at Rome some 1400 years later at the Council of Trent!</a:t>
            </a:r>
          </a:p>
          <a:p>
            <a:pPr lvl="1"/>
            <a:endParaRPr lang="en-US" sz="2400" dirty="0"/>
          </a:p>
          <a:p>
            <a:endParaRPr lang="en-US" sz="2400" dirty="0"/>
          </a:p>
        </p:txBody>
      </p:sp>
    </p:spTree>
    <p:extLst>
      <p:ext uri="{BB962C8B-B14F-4D97-AF65-F5344CB8AC3E}">
        <p14:creationId xmlns:p14="http://schemas.microsoft.com/office/powerpoint/2010/main" val="36717195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000" r="-4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276999"/>
          </a:xfrm>
          <a:prstGeom prst="rect">
            <a:avLst/>
          </a:prstGeom>
        </p:spPr>
        <p:txBody>
          <a:bodyPr wrap="square">
            <a:spAutoFit/>
          </a:bodyPr>
          <a:lstStyle/>
          <a:p>
            <a:r>
              <a:rPr lang="pl-PL" sz="1200" dirty="0">
                <a:solidFill>
                  <a:prstClr val="white"/>
                </a:solidFill>
                <a:hlinkClick r:id="rId4"/>
              </a:rPr>
              <a:t>https://</a:t>
            </a:r>
            <a:r>
              <a:rPr lang="pl-PL" sz="1200" dirty="0" smtClean="0">
                <a:solidFill>
                  <a:prstClr val="white"/>
                </a:solidFill>
                <a:hlinkClick r:id="rId4"/>
              </a:rPr>
              <a:t>mymorningmeditations.files.wordpress.com/2013/11/didache_nag_hammadi_codex_ii.jpg</a:t>
            </a:r>
            <a:r>
              <a:rPr lang="en-US" sz="1200" dirty="0" smtClean="0">
                <a:solidFill>
                  <a:prstClr val="white"/>
                </a:solidFill>
              </a:rPr>
              <a:t> </a:t>
            </a:r>
            <a:endParaRPr lang="en-US" sz="1200" dirty="0">
              <a:solidFill>
                <a:prstClr val="black"/>
              </a:solidFill>
            </a:endParaRPr>
          </a:p>
        </p:txBody>
      </p:sp>
      <p:sp>
        <p:nvSpPr>
          <p:cNvPr id="7" name="Title 2"/>
          <p:cNvSpPr>
            <a:spLocks noGrp="1"/>
          </p:cNvSpPr>
          <p:nvPr>
            <p:ph type="title"/>
          </p:nvPr>
        </p:nvSpPr>
        <p:spPr>
          <a:xfrm>
            <a:off x="0" y="0"/>
            <a:ext cx="9144000" cy="1295400"/>
          </a:xfrm>
        </p:spPr>
        <p:txBody>
          <a:bodyPr>
            <a:noAutofit/>
          </a:bodyPr>
          <a:lstStyle/>
          <a:p>
            <a:r>
              <a:rPr lang="en-US" sz="7200" b="1" dirty="0" smtClean="0">
                <a:solidFill>
                  <a:schemeClr val="bg1"/>
                </a:solidFill>
                <a:effectLst>
                  <a:glow rad="228600">
                    <a:schemeClr val="accent6">
                      <a:satMod val="175000"/>
                      <a:alpha val="40000"/>
                    </a:schemeClr>
                  </a:glow>
                  <a:outerShdw blurRad="114300" dist="38100" dir="13500000" algn="br" rotWithShape="0">
                    <a:prstClr val="black"/>
                  </a:outerShdw>
                </a:effectLst>
              </a:rPr>
              <a:t>The Didache</a:t>
            </a:r>
            <a:endParaRPr lang="en-US" b="1" dirty="0">
              <a:ln w="12700">
                <a:solidFill>
                  <a:schemeClr val="tx2">
                    <a:satMod val="155000"/>
                  </a:schemeClr>
                </a:solidFill>
                <a:prstDash val="solid"/>
              </a:ln>
              <a:solidFill>
                <a:schemeClr val="bg1"/>
              </a:solidFill>
              <a:effectLst>
                <a:glow rad="228600">
                  <a:schemeClr val="accent6">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7563648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3000" r="-13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276999"/>
          </a:xfrm>
          <a:prstGeom prst="rect">
            <a:avLst/>
          </a:prstGeom>
        </p:spPr>
        <p:txBody>
          <a:bodyPr wrap="square">
            <a:spAutoFit/>
          </a:bodyPr>
          <a:lstStyle/>
          <a:p>
            <a:r>
              <a:rPr lang="pl-PL" sz="1200" dirty="0">
                <a:solidFill>
                  <a:prstClr val="white"/>
                </a:solidFill>
                <a:hlinkClick r:id="rId4"/>
              </a:rPr>
              <a:t>http://living-faith.org/2017/11/10/the-didache</a:t>
            </a:r>
            <a:r>
              <a:rPr lang="pl-PL" sz="1200" dirty="0" smtClean="0">
                <a:solidFill>
                  <a:prstClr val="white"/>
                </a:solidFill>
                <a:hlinkClick r:id="rId4"/>
              </a:rPr>
              <a:t>/</a:t>
            </a:r>
            <a:r>
              <a:rPr lang="en-US" sz="1200" dirty="0" smtClean="0">
                <a:solidFill>
                  <a:prstClr val="white"/>
                </a:solidFill>
              </a:rPr>
              <a:t> </a:t>
            </a:r>
            <a:endParaRPr lang="en-US" sz="1200" dirty="0">
              <a:solidFill>
                <a:prstClr val="black"/>
              </a:solidFill>
            </a:endParaRPr>
          </a:p>
        </p:txBody>
      </p:sp>
      <p:sp>
        <p:nvSpPr>
          <p:cNvPr id="7" name="Title 2"/>
          <p:cNvSpPr>
            <a:spLocks noGrp="1"/>
          </p:cNvSpPr>
          <p:nvPr>
            <p:ph type="title"/>
          </p:nvPr>
        </p:nvSpPr>
        <p:spPr>
          <a:xfrm>
            <a:off x="0" y="0"/>
            <a:ext cx="9144000" cy="1295400"/>
          </a:xfrm>
        </p:spPr>
        <p:txBody>
          <a:bodyPr>
            <a:noAutofit/>
          </a:bodyPr>
          <a:lstStyle/>
          <a:p>
            <a:r>
              <a:rPr lang="en-US" sz="7200" b="1" dirty="0" smtClean="0">
                <a:solidFill>
                  <a:schemeClr val="bg1"/>
                </a:solidFill>
                <a:effectLst>
                  <a:glow rad="228600">
                    <a:schemeClr val="accent6">
                      <a:satMod val="175000"/>
                      <a:alpha val="40000"/>
                    </a:schemeClr>
                  </a:glow>
                  <a:outerShdw blurRad="114300" dist="38100" dir="13500000" algn="br" rotWithShape="0">
                    <a:prstClr val="black"/>
                  </a:outerShdw>
                </a:effectLst>
              </a:rPr>
              <a:t>The Didache</a:t>
            </a:r>
            <a:endParaRPr lang="en-US" b="1" dirty="0">
              <a:ln w="12700">
                <a:solidFill>
                  <a:schemeClr val="tx2">
                    <a:satMod val="155000"/>
                  </a:schemeClr>
                </a:solidFill>
                <a:prstDash val="solid"/>
              </a:ln>
              <a:solidFill>
                <a:schemeClr val="bg1"/>
              </a:solidFill>
              <a:effectLst>
                <a:glow rad="228600">
                  <a:schemeClr val="accent6">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9347339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*The Didache</a:t>
            </a:r>
            <a:endParaRPr lang="en-US" sz="3600"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lvl="0"/>
            <a:r>
              <a:rPr lang="en-US" sz="2800" dirty="0"/>
              <a:t>The Didache (Greek for “teaching” – pronounced “did-a-</a:t>
            </a:r>
            <a:r>
              <a:rPr lang="en-US" sz="2800" dirty="0" err="1"/>
              <a:t>kee</a:t>
            </a:r>
            <a:r>
              <a:rPr lang="en-US" sz="2800" dirty="0" smtClean="0"/>
              <a:t>”) is </a:t>
            </a:r>
            <a:r>
              <a:rPr lang="en-US" sz="2800" dirty="0"/>
              <a:t>the oldest surviving handbook of church discipline, dating from about AD 100. </a:t>
            </a:r>
            <a:endParaRPr lang="en-US" sz="2800" dirty="0" smtClean="0"/>
          </a:p>
          <a:p>
            <a:pPr lvl="0"/>
            <a:r>
              <a:rPr lang="en-US" sz="2800" dirty="0" smtClean="0"/>
              <a:t>It </a:t>
            </a:r>
            <a:r>
              <a:rPr lang="en-US" sz="2800" dirty="0"/>
              <a:t>originated from Syria, and its full title is </a:t>
            </a:r>
            <a:r>
              <a:rPr lang="en-US" sz="2800" i="1" dirty="0"/>
              <a:t>The Teaching of the Lord to the Gentiles through the Twelve Apostles </a:t>
            </a:r>
            <a:r>
              <a:rPr lang="en-US" sz="2800" dirty="0" smtClean="0"/>
              <a:t>– though it is not </a:t>
            </a:r>
            <a:r>
              <a:rPr lang="en-US" sz="2800" dirty="0"/>
              <a:t>really written by </a:t>
            </a:r>
            <a:r>
              <a:rPr lang="en-US" sz="2800" dirty="0" smtClean="0"/>
              <a:t>them.</a:t>
            </a:r>
            <a:endParaRPr lang="en-US" sz="2800" dirty="0"/>
          </a:p>
          <a:p>
            <a:pPr lvl="0"/>
            <a:r>
              <a:rPr lang="en-US" sz="2800" dirty="0" smtClean="0"/>
              <a:t>It </a:t>
            </a:r>
            <a:r>
              <a:rPr lang="en-US" sz="2800" dirty="0"/>
              <a:t>is divided into two </a:t>
            </a:r>
            <a:r>
              <a:rPr lang="en-US" sz="2800" dirty="0" smtClean="0"/>
              <a:t>parts: </a:t>
            </a:r>
          </a:p>
          <a:p>
            <a:pPr lvl="1"/>
            <a:r>
              <a:rPr lang="en-US" sz="2400" b="1" dirty="0" smtClean="0"/>
              <a:t>Part </a:t>
            </a:r>
            <a:r>
              <a:rPr lang="en-US" sz="2400" b="1" dirty="0"/>
              <a:t>One </a:t>
            </a:r>
            <a:r>
              <a:rPr lang="en-US" sz="2400" dirty="0"/>
              <a:t>concerns doctrinal teaching to be given to Christians, based on a contrast between the “</a:t>
            </a:r>
            <a:r>
              <a:rPr lang="en-US" sz="2400" i="1" dirty="0"/>
              <a:t>Way of Life</a:t>
            </a:r>
            <a:r>
              <a:rPr lang="en-US" sz="2400" dirty="0"/>
              <a:t>” and the “</a:t>
            </a:r>
            <a:r>
              <a:rPr lang="en-US" sz="2400" i="1" dirty="0"/>
              <a:t>Way of Death</a:t>
            </a:r>
            <a:r>
              <a:rPr lang="en-US" sz="2400" dirty="0"/>
              <a:t>”. </a:t>
            </a:r>
            <a:endParaRPr lang="en-US" sz="2400" dirty="0" smtClean="0"/>
          </a:p>
          <a:p>
            <a:pPr lvl="1"/>
            <a:r>
              <a:rPr lang="en-US" sz="2400" b="1" dirty="0" smtClean="0"/>
              <a:t>Part </a:t>
            </a:r>
            <a:r>
              <a:rPr lang="en-US" sz="2400" b="1" dirty="0"/>
              <a:t>Two </a:t>
            </a:r>
            <a:r>
              <a:rPr lang="en-US" sz="2400" dirty="0"/>
              <a:t>is about various church practices: prayer, fasting, baptism, the Lord’s supper, church leadership, how to handle visiting prophets</a:t>
            </a:r>
            <a:r>
              <a:rPr lang="en-US" sz="2400" dirty="0" smtClean="0"/>
              <a:t>.</a:t>
            </a:r>
            <a:endParaRPr lang="en-US" sz="24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smtClean="0"/>
              <a:t>Needham</a:t>
            </a:r>
            <a:r>
              <a:rPr lang="en-US" sz="1600" dirty="0"/>
              <a:t>, Nick. 2,000 Years of Christ's Power Vol. 1: The Age of the Early Church Fathers </a:t>
            </a:r>
            <a:endParaRPr lang="en-US" sz="1600" dirty="0">
              <a:solidFill>
                <a:prstClr val="black"/>
              </a:solidFill>
            </a:endParaRPr>
          </a:p>
        </p:txBody>
      </p:sp>
    </p:spTree>
    <p:extLst>
      <p:ext uri="{BB962C8B-B14F-4D97-AF65-F5344CB8AC3E}">
        <p14:creationId xmlns:p14="http://schemas.microsoft.com/office/powerpoint/2010/main" val="16508296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60101</TotalTime>
  <Words>3114</Words>
  <Application>Microsoft Office PowerPoint</Application>
  <PresentationFormat>On-screen Show (4:3)</PresentationFormat>
  <Paragraphs>191</Paragraphs>
  <Slides>26</Slides>
  <Notes>0</Notes>
  <HiddenSlides>0</HiddenSlides>
  <MMClips>0</MMClips>
  <ScaleCrop>false</ScaleCrop>
  <HeadingPairs>
    <vt:vector size="4" baseType="variant">
      <vt:variant>
        <vt:lpstr>Theme</vt:lpstr>
      </vt:variant>
      <vt:variant>
        <vt:i4>4</vt:i4>
      </vt:variant>
      <vt:variant>
        <vt:lpstr>Slide Titles</vt:lpstr>
      </vt:variant>
      <vt:variant>
        <vt:i4>26</vt:i4>
      </vt:variant>
    </vt:vector>
  </HeadingPairs>
  <TitlesOfParts>
    <vt:vector size="30" baseType="lpstr">
      <vt:lpstr>Office Theme</vt:lpstr>
      <vt:lpstr>23_Office Theme</vt:lpstr>
      <vt:lpstr>22_Office Theme</vt:lpstr>
      <vt:lpstr>24_Office Theme</vt:lpstr>
      <vt:lpstr>PowerPoint Presentation</vt:lpstr>
      <vt:lpstr>Review</vt:lpstr>
      <vt:lpstr>Review</vt:lpstr>
      <vt:lpstr>Review</vt:lpstr>
      <vt:lpstr>Review</vt:lpstr>
      <vt:lpstr>Review</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lpstr>*The Didache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906</cp:revision>
  <dcterms:created xsi:type="dcterms:W3CDTF">2018-06-08T00:19:32Z</dcterms:created>
  <dcterms:modified xsi:type="dcterms:W3CDTF">2018-09-30T20:35:20Z</dcterms:modified>
</cp:coreProperties>
</file>