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theme/themeOverride1.xml" ContentType="application/vnd.openxmlformats-officedocument.themeOverride+xml"/>
  <Override PartName="/ppt/notesSlides/notesSlide1.xml" ContentType="application/vnd.openxmlformats-officedocument.presentationml.notesSlide+xml"/>
  <Override PartName="/ppt/theme/themeOverride2.xml" ContentType="application/vnd.openxmlformats-officedocument.themeOverride+xml"/>
  <Override PartName="/ppt/theme/themeOverride3.xml" ContentType="application/vnd.openxmlformats-officedocument.themeOverride+xml"/>
  <Override PartName="/ppt/theme/themeOverride4.xml" ContentType="application/vnd.openxmlformats-officedocument.themeOverride+xml"/>
  <Override PartName="/ppt/theme/themeOverride5.xml" ContentType="application/vnd.openxmlformats-officedocument.themeOverride+xml"/>
  <Override PartName="/ppt/theme/themeOverride6.xml" ContentType="application/vnd.openxmlformats-officedocument.themeOverride+xml"/>
  <Override PartName="/ppt/theme/themeOverride7.xml" ContentType="application/vnd.openxmlformats-officedocument.themeOverride+xml"/>
  <Override PartName="/ppt/theme/themeOverride8.xml" ContentType="application/vnd.openxmlformats-officedocument.themeOverride+xml"/>
  <Override PartName="/ppt/theme/themeOverride9.xml" ContentType="application/vnd.openxmlformats-officedocument.themeOverride+xml"/>
  <Override PartName="/ppt/theme/themeOverride10.xml" ContentType="application/vnd.openxmlformats-officedocument.themeOverride+xml"/>
  <Override PartName="/ppt/theme/themeOverride11.xml" ContentType="application/vnd.openxmlformats-officedocument.themeOverride+xml"/>
  <Override PartName="/ppt/theme/themeOverride12.xml" ContentType="application/vnd.openxmlformats-officedocument.themeOverride+xml"/>
  <Override PartName="/ppt/theme/themeOverride13.xml" ContentType="application/vnd.openxmlformats-officedocument.themeOverride+xml"/>
  <Override PartName="/ppt/theme/themeOverride14.xml" ContentType="application/vnd.openxmlformats-officedocument.themeOverride+xml"/>
  <Override PartName="/ppt/theme/themeOverride15.xml" ContentType="application/vnd.openxmlformats-officedocument.themeOverride+xml"/>
  <Override PartName="/ppt/theme/themeOverride16.xml" ContentType="application/vnd.openxmlformats-officedocument.themeOverride+xml"/>
  <Override PartName="/ppt/theme/themeOverride17.xml" ContentType="application/vnd.openxmlformats-officedocument.themeOverride+xml"/>
  <Override PartName="/ppt/theme/themeOverride18.xml" ContentType="application/vnd.openxmlformats-officedocument.themeOverride+xml"/>
  <Override PartName="/ppt/theme/themeOverride19.xml" ContentType="application/vnd.openxmlformats-officedocument.themeOverride+xml"/>
  <Override PartName="/ppt/theme/themeOverride20.xml" ContentType="application/vnd.openxmlformats-officedocument.themeOverride+xml"/>
  <Override PartName="/ppt/theme/themeOverride21.xml" ContentType="application/vnd.openxmlformats-officedocument.themeOverride+xml"/>
  <Override PartName="/ppt/theme/themeOverride22.xml" ContentType="application/vnd.openxmlformats-officedocument.themeOverride+xml"/>
  <Override PartName="/ppt/theme/themeOverride23.xml" ContentType="application/vnd.openxmlformats-officedocument.themeOverride+xml"/>
  <Override PartName="/ppt/notesSlides/notesSlide2.xml" ContentType="application/vnd.openxmlformats-officedocument.presentationml.notesSlide+xml"/>
  <Override PartName="/ppt/theme/themeOverride24.xml" ContentType="application/vnd.openxmlformats-officedocument.themeOverride+xml"/>
  <Override PartName="/ppt/theme/themeOverride25.xml" ContentType="application/vnd.openxmlformats-officedocument.themeOverr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5568" r:id="rId2"/>
  </p:sldMasterIdLst>
  <p:notesMasterIdLst>
    <p:notesMasterId r:id="rId33"/>
  </p:notesMasterIdLst>
  <p:handoutMasterIdLst>
    <p:handoutMasterId r:id="rId34"/>
  </p:handoutMasterIdLst>
  <p:sldIdLst>
    <p:sldId id="3998" r:id="rId3"/>
    <p:sldId id="4030" r:id="rId4"/>
    <p:sldId id="4047" r:id="rId5"/>
    <p:sldId id="4048" r:id="rId6"/>
    <p:sldId id="4049" r:id="rId7"/>
    <p:sldId id="4050" r:id="rId8"/>
    <p:sldId id="4031" r:id="rId9"/>
    <p:sldId id="4032" r:id="rId10"/>
    <p:sldId id="4040" r:id="rId11"/>
    <p:sldId id="4041" r:id="rId12"/>
    <p:sldId id="4034" r:id="rId13"/>
    <p:sldId id="4057" r:id="rId14"/>
    <p:sldId id="4058" r:id="rId15"/>
    <p:sldId id="4059" r:id="rId16"/>
    <p:sldId id="4060" r:id="rId17"/>
    <p:sldId id="4061" r:id="rId18"/>
    <p:sldId id="4035" r:id="rId19"/>
    <p:sldId id="4036" r:id="rId20"/>
    <p:sldId id="4037" r:id="rId21"/>
    <p:sldId id="4042" r:id="rId22"/>
    <p:sldId id="4038" r:id="rId23"/>
    <p:sldId id="4051" r:id="rId24"/>
    <p:sldId id="4052" r:id="rId25"/>
    <p:sldId id="4055" r:id="rId26"/>
    <p:sldId id="4056" r:id="rId27"/>
    <p:sldId id="4053" r:id="rId28"/>
    <p:sldId id="4054" r:id="rId29"/>
    <p:sldId id="3994" r:id="rId30"/>
    <p:sldId id="4043" r:id="rId31"/>
    <p:sldId id="4044" r:id="rId32"/>
  </p:sldIdLst>
  <p:sldSz cx="9144000" cy="6858000" type="screen4x3"/>
  <p:notesSz cx="7102475" cy="938847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Robert Connolly" initials="RC" lastIdx="1" clrIdx="0">
    <p:extLst>
      <p:ext uri="{19B8F6BF-5375-455C-9EA6-DF929625EA0E}">
        <p15:presenceInfo xmlns:p15="http://schemas.microsoft.com/office/powerpoint/2012/main" userId="daf3307a5d53deec"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0000FF"/>
    <a:srgbClr val="5731F9"/>
    <a:srgbClr val="009900"/>
    <a:srgbClr val="336600"/>
    <a:srgbClr val="344BF6"/>
    <a:srgbClr val="008000"/>
    <a:srgbClr val="9933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284E427A-3D55-4303-BF80-6455036E1DE7}" styleName="Themed Style 1 - Accent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69C7853C-536D-4A76-A0AE-DD22124D55A5}" styleName="Themed Style 1 - Accent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0505E3EF-67EA-436B-97B2-0124C06EBD24}" styleName="Medium Style 4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25400" cmpd="sng">
              <a:solidFill>
                <a:schemeClr val="accent3"/>
              </a:solidFill>
            </a:ln>
          </a:top>
        </a:tcBdr>
        <a:fill>
          <a:solidFill>
            <a:schemeClr val="accent3">
              <a:tint val="20000"/>
            </a:schemeClr>
          </a:solidFill>
        </a:fill>
      </a:tcStyle>
    </a:lastRow>
    <a:firstRow>
      <a:tcTxStyle b="on"/>
      <a:tcStyle>
        <a:tcBdr/>
        <a:fill>
          <a:solidFill>
            <a:schemeClr val="accent3">
              <a:tint val="20000"/>
            </a:schemeClr>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72833802-FEF1-4C79-8D5D-14CF1EAF98D9}" styleName="Light Style 2 - Acc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9DCAF9ED-07DC-4A11-8D7F-57B35C25682E}" styleName="Medium Style 1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AF606853-7671-496A-8E4F-DF71F8EC918B}" styleName="Dark Style 1 - Accent 6">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6"/>
          </a:solidFill>
        </a:fill>
      </a:tcStyle>
    </a:wholeTbl>
    <a:band1H>
      <a:tcStyle>
        <a:tcBdr/>
        <a:fill>
          <a:solidFill>
            <a:schemeClr val="accent6">
              <a:shade val="60000"/>
            </a:schemeClr>
          </a:solidFill>
        </a:fill>
      </a:tcStyle>
    </a:band1H>
    <a:band1V>
      <a:tcStyle>
        <a:tcBdr/>
        <a:fill>
          <a:solidFill>
            <a:schemeClr val="accent6">
              <a:shade val="60000"/>
            </a:schemeClr>
          </a:solidFill>
        </a:fill>
      </a:tcStyle>
    </a:band1V>
    <a:lastCol>
      <a:tcTxStyle b="on"/>
      <a:tcStyle>
        <a:tcBdr>
          <a:left>
            <a:ln w="25400" cmpd="sng">
              <a:solidFill>
                <a:schemeClr val="lt1"/>
              </a:solidFill>
            </a:ln>
          </a:left>
        </a:tcBdr>
        <a:fill>
          <a:solidFill>
            <a:schemeClr val="accent6">
              <a:shade val="60000"/>
            </a:schemeClr>
          </a:solidFill>
        </a:fill>
      </a:tcStyle>
    </a:lastCol>
    <a:firstCol>
      <a:tcTxStyle b="on"/>
      <a:tcStyle>
        <a:tcBdr>
          <a:right>
            <a:ln w="25400" cmpd="sng">
              <a:solidFill>
                <a:schemeClr val="lt1"/>
              </a:solidFill>
            </a:ln>
          </a:right>
        </a:tcBdr>
        <a:fill>
          <a:solidFill>
            <a:schemeClr val="accent6">
              <a:shade val="60000"/>
            </a:schemeClr>
          </a:solidFill>
        </a:fill>
      </a:tcStyle>
    </a:firstCol>
    <a:lastRow>
      <a:tcTxStyle b="on"/>
      <a:tcStyle>
        <a:tcBdr>
          <a:top>
            <a:ln w="25400" cmpd="sng">
              <a:solidFill>
                <a:schemeClr val="lt1"/>
              </a:solidFill>
            </a:ln>
          </a:top>
        </a:tcBdr>
        <a:fill>
          <a:solidFill>
            <a:schemeClr val="accent6">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9436" autoAdjust="0"/>
    <p:restoredTop sz="94660"/>
  </p:normalViewPr>
  <p:slideViewPr>
    <p:cSldViewPr>
      <p:cViewPr varScale="1">
        <p:scale>
          <a:sx n="162" d="100"/>
          <a:sy n="162" d="100"/>
        </p:scale>
        <p:origin x="552" y="88"/>
      </p:cViewPr>
      <p:guideLst>
        <p:guide orient="horz" pos="2160"/>
        <p:guide pos="2880"/>
      </p:guideLst>
    </p:cSldViewPr>
  </p:slideViewPr>
  <p:notesTextViewPr>
    <p:cViewPr>
      <p:scale>
        <a:sx n="3" d="2"/>
        <a:sy n="3" d="2"/>
      </p:scale>
      <p:origin x="0" y="0"/>
    </p:cViewPr>
  </p:notesTextViewPr>
  <p:sorterViewPr>
    <p:cViewPr>
      <p:scale>
        <a:sx n="100" d="100"/>
        <a:sy n="100" d="100"/>
      </p:scale>
      <p:origin x="0" y="-41672"/>
    </p:cViewPr>
  </p:sorterViewPr>
  <p:notesViewPr>
    <p:cSldViewPr>
      <p:cViewPr varScale="1">
        <p:scale>
          <a:sx n="119" d="100"/>
          <a:sy n="119" d="100"/>
        </p:scale>
        <p:origin x="4904" y="76"/>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tableStyles" Target="tableStyles.xml"/><Relationship Id="rId21" Type="http://schemas.openxmlformats.org/officeDocument/2006/relationships/slide" Target="slides/slide19.xml"/><Relationship Id="rId34" Type="http://schemas.openxmlformats.org/officeDocument/2006/relationships/handoutMaster" Target="handoutMasters/handoutMaster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notesMaster" Target="notesMasters/notesMaster1.xml"/><Relationship Id="rId38"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presProps" Target="presProp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commentAuthors" Target="commentAuthors.xml"/><Relationship Id="rId8" Type="http://schemas.openxmlformats.org/officeDocument/2006/relationships/slide" Target="slides/slide6.xml"/><Relationship Id="rId3" Type="http://schemas.openxmlformats.org/officeDocument/2006/relationships/slide" Target="slides/slid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77739" cy="468864"/>
          </a:xfrm>
          <a:prstGeom prst="rect">
            <a:avLst/>
          </a:prstGeom>
        </p:spPr>
        <p:txBody>
          <a:bodyPr vert="horz" lIns="93241" tIns="46621" rIns="93241" bIns="46621" rtlCol="0"/>
          <a:lstStyle>
            <a:lvl1pPr algn="l">
              <a:defRPr sz="1200"/>
            </a:lvl1pPr>
          </a:lstStyle>
          <a:p>
            <a:endParaRPr lang="en-US"/>
          </a:p>
        </p:txBody>
      </p:sp>
      <p:sp>
        <p:nvSpPr>
          <p:cNvPr id="3" name="Date Placeholder 2"/>
          <p:cNvSpPr>
            <a:spLocks noGrp="1"/>
          </p:cNvSpPr>
          <p:nvPr>
            <p:ph type="dt" sz="quarter" idx="1"/>
          </p:nvPr>
        </p:nvSpPr>
        <p:spPr>
          <a:xfrm>
            <a:off x="4023092" y="0"/>
            <a:ext cx="3077739" cy="468864"/>
          </a:xfrm>
          <a:prstGeom prst="rect">
            <a:avLst/>
          </a:prstGeom>
        </p:spPr>
        <p:txBody>
          <a:bodyPr vert="horz" lIns="93241" tIns="46621" rIns="93241" bIns="46621" rtlCol="0"/>
          <a:lstStyle>
            <a:lvl1pPr algn="r">
              <a:defRPr sz="1200"/>
            </a:lvl1pPr>
          </a:lstStyle>
          <a:p>
            <a:fld id="{23B20E6D-5301-4921-965A-4165F13FB2F9}" type="datetimeFigureOut">
              <a:rPr lang="en-US" smtClean="0"/>
              <a:t>8/18/2021</a:t>
            </a:fld>
            <a:endParaRPr lang="en-US"/>
          </a:p>
        </p:txBody>
      </p:sp>
      <p:sp>
        <p:nvSpPr>
          <p:cNvPr id="4" name="Footer Placeholder 3"/>
          <p:cNvSpPr>
            <a:spLocks noGrp="1"/>
          </p:cNvSpPr>
          <p:nvPr>
            <p:ph type="ftr" sz="quarter" idx="2"/>
          </p:nvPr>
        </p:nvSpPr>
        <p:spPr>
          <a:xfrm>
            <a:off x="0" y="8918012"/>
            <a:ext cx="3077739" cy="468863"/>
          </a:xfrm>
          <a:prstGeom prst="rect">
            <a:avLst/>
          </a:prstGeom>
        </p:spPr>
        <p:txBody>
          <a:bodyPr vert="horz" lIns="93241" tIns="46621" rIns="93241" bIns="46621" rtlCol="0" anchor="b"/>
          <a:lstStyle>
            <a:lvl1pPr algn="l">
              <a:defRPr sz="1200"/>
            </a:lvl1pPr>
          </a:lstStyle>
          <a:p>
            <a:endParaRPr lang="en-US"/>
          </a:p>
        </p:txBody>
      </p:sp>
      <p:sp>
        <p:nvSpPr>
          <p:cNvPr id="5" name="Slide Number Placeholder 4"/>
          <p:cNvSpPr>
            <a:spLocks noGrp="1"/>
          </p:cNvSpPr>
          <p:nvPr>
            <p:ph type="sldNum" sz="quarter" idx="3"/>
          </p:nvPr>
        </p:nvSpPr>
        <p:spPr>
          <a:xfrm>
            <a:off x="4023092" y="8918012"/>
            <a:ext cx="3077739" cy="468863"/>
          </a:xfrm>
          <a:prstGeom prst="rect">
            <a:avLst/>
          </a:prstGeom>
        </p:spPr>
        <p:txBody>
          <a:bodyPr vert="horz" lIns="93241" tIns="46621" rIns="93241" bIns="46621" rtlCol="0" anchor="b"/>
          <a:lstStyle>
            <a:lvl1pPr algn="r">
              <a:defRPr sz="1200"/>
            </a:lvl1pPr>
          </a:lstStyle>
          <a:p>
            <a:fld id="{2F07797D-08FD-4963-A2E4-D0D9FD415FE4}" type="slidenum">
              <a:rPr lang="en-US" smtClean="0"/>
              <a:t>‹#›</a:t>
            </a:fld>
            <a:endParaRPr lang="en-US"/>
          </a:p>
        </p:txBody>
      </p:sp>
    </p:spTree>
    <p:extLst>
      <p:ext uri="{BB962C8B-B14F-4D97-AF65-F5344CB8AC3E}">
        <p14:creationId xmlns:p14="http://schemas.microsoft.com/office/powerpoint/2010/main" val="400459723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77739" cy="469424"/>
          </a:xfrm>
          <a:prstGeom prst="rect">
            <a:avLst/>
          </a:prstGeom>
        </p:spPr>
        <p:txBody>
          <a:bodyPr vert="horz" lIns="93241" tIns="46621" rIns="93241" bIns="46621" rtlCol="0"/>
          <a:lstStyle>
            <a:lvl1pPr algn="l">
              <a:defRPr sz="1200"/>
            </a:lvl1pPr>
          </a:lstStyle>
          <a:p>
            <a:endParaRPr lang="en-US" dirty="0"/>
          </a:p>
        </p:txBody>
      </p:sp>
      <p:sp>
        <p:nvSpPr>
          <p:cNvPr id="3" name="Date Placeholder 2"/>
          <p:cNvSpPr>
            <a:spLocks noGrp="1"/>
          </p:cNvSpPr>
          <p:nvPr>
            <p:ph type="dt" idx="1"/>
          </p:nvPr>
        </p:nvSpPr>
        <p:spPr>
          <a:xfrm>
            <a:off x="4023092" y="0"/>
            <a:ext cx="3077739" cy="469424"/>
          </a:xfrm>
          <a:prstGeom prst="rect">
            <a:avLst/>
          </a:prstGeom>
        </p:spPr>
        <p:txBody>
          <a:bodyPr vert="horz" lIns="93241" tIns="46621" rIns="93241" bIns="46621" rtlCol="0"/>
          <a:lstStyle>
            <a:lvl1pPr algn="r">
              <a:defRPr sz="1200"/>
            </a:lvl1pPr>
          </a:lstStyle>
          <a:p>
            <a:fld id="{CD1EC55D-DF11-4B6E-B8E2-8ED8B7CB6743}" type="datetimeFigureOut">
              <a:rPr lang="en-US" smtClean="0"/>
              <a:t>8/18/2021</a:t>
            </a:fld>
            <a:endParaRPr lang="en-US" dirty="0"/>
          </a:p>
        </p:txBody>
      </p:sp>
      <p:sp>
        <p:nvSpPr>
          <p:cNvPr id="4" name="Slide Image Placeholder 3"/>
          <p:cNvSpPr>
            <a:spLocks noGrp="1" noRot="1" noChangeAspect="1"/>
          </p:cNvSpPr>
          <p:nvPr>
            <p:ph type="sldImg" idx="2"/>
          </p:nvPr>
        </p:nvSpPr>
        <p:spPr>
          <a:xfrm>
            <a:off x="1204913" y="704850"/>
            <a:ext cx="4692650" cy="3519488"/>
          </a:xfrm>
          <a:prstGeom prst="rect">
            <a:avLst/>
          </a:prstGeom>
          <a:noFill/>
          <a:ln w="12700">
            <a:solidFill>
              <a:prstClr val="black"/>
            </a:solidFill>
          </a:ln>
        </p:spPr>
        <p:txBody>
          <a:bodyPr vert="horz" lIns="93241" tIns="46621" rIns="93241" bIns="46621" rtlCol="0" anchor="ctr"/>
          <a:lstStyle/>
          <a:p>
            <a:endParaRPr lang="en-US" dirty="0"/>
          </a:p>
        </p:txBody>
      </p:sp>
      <p:sp>
        <p:nvSpPr>
          <p:cNvPr id="5" name="Notes Placeholder 4"/>
          <p:cNvSpPr>
            <a:spLocks noGrp="1"/>
          </p:cNvSpPr>
          <p:nvPr>
            <p:ph type="body" sz="quarter" idx="3"/>
          </p:nvPr>
        </p:nvSpPr>
        <p:spPr>
          <a:xfrm>
            <a:off x="710248" y="4459526"/>
            <a:ext cx="5681980" cy="4224813"/>
          </a:xfrm>
          <a:prstGeom prst="rect">
            <a:avLst/>
          </a:prstGeom>
        </p:spPr>
        <p:txBody>
          <a:bodyPr vert="horz" lIns="93241" tIns="46621" rIns="93241" bIns="46621"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917422"/>
            <a:ext cx="3077739" cy="469424"/>
          </a:xfrm>
          <a:prstGeom prst="rect">
            <a:avLst/>
          </a:prstGeom>
        </p:spPr>
        <p:txBody>
          <a:bodyPr vert="horz" lIns="93241" tIns="46621" rIns="93241" bIns="46621" rtlCol="0" anchor="b"/>
          <a:lstStyle>
            <a:lvl1pPr algn="l">
              <a:defRPr sz="1200"/>
            </a:lvl1pPr>
          </a:lstStyle>
          <a:p>
            <a:endParaRPr lang="en-US" dirty="0"/>
          </a:p>
        </p:txBody>
      </p:sp>
      <p:sp>
        <p:nvSpPr>
          <p:cNvPr id="7" name="Slide Number Placeholder 6"/>
          <p:cNvSpPr>
            <a:spLocks noGrp="1"/>
          </p:cNvSpPr>
          <p:nvPr>
            <p:ph type="sldNum" sz="quarter" idx="5"/>
          </p:nvPr>
        </p:nvSpPr>
        <p:spPr>
          <a:xfrm>
            <a:off x="4023092" y="8917422"/>
            <a:ext cx="3077739" cy="469424"/>
          </a:xfrm>
          <a:prstGeom prst="rect">
            <a:avLst/>
          </a:prstGeom>
        </p:spPr>
        <p:txBody>
          <a:bodyPr vert="horz" lIns="93241" tIns="46621" rIns="93241" bIns="46621" rtlCol="0" anchor="b"/>
          <a:lstStyle>
            <a:lvl1pPr algn="r">
              <a:defRPr sz="1200"/>
            </a:lvl1pPr>
          </a:lstStyle>
          <a:p>
            <a:fld id="{15D63987-A83F-4245-81BE-0B37BAA48141}" type="slidenum">
              <a:rPr lang="en-US" smtClean="0"/>
              <a:t>‹#›</a:t>
            </a:fld>
            <a:endParaRPr lang="en-US" dirty="0"/>
          </a:p>
        </p:txBody>
      </p:sp>
    </p:spTree>
    <p:extLst>
      <p:ext uri="{BB962C8B-B14F-4D97-AF65-F5344CB8AC3E}">
        <p14:creationId xmlns:p14="http://schemas.microsoft.com/office/powerpoint/2010/main" val="67151130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32414" rtl="0" eaLnBrk="1" fontAlgn="auto" latinLnBrk="0" hangingPunct="1">
              <a:lnSpc>
                <a:spcPct val="100000"/>
              </a:lnSpc>
              <a:spcBef>
                <a:spcPts val="0"/>
              </a:spcBef>
              <a:spcAft>
                <a:spcPts val="0"/>
              </a:spcAft>
              <a:buClrTx/>
              <a:buSzTx/>
              <a:buFontTx/>
              <a:buNone/>
              <a:tabLst/>
              <a:defRPr/>
            </a:pPr>
            <a:fld id="{15D63987-A83F-4245-81BE-0B37BAA48141}" type="slidenum">
              <a:rPr kumimoji="0" lang="en-US" sz="1200" b="0" i="0" u="none" strike="noStrike" kern="1200" cap="none" spc="0" normalizeH="0" baseline="0" noProof="0">
                <a:ln>
                  <a:noFill/>
                </a:ln>
                <a:solidFill>
                  <a:prstClr val="black"/>
                </a:solidFill>
                <a:effectLst/>
                <a:uLnTx/>
                <a:uFillTx/>
                <a:latin typeface="Calibri"/>
                <a:ea typeface="+mn-ea"/>
                <a:cs typeface="+mn-cs"/>
              </a:rPr>
              <a:pPr marL="0" marR="0" lvl="0" indent="0" algn="r" defTabSz="932414" rtl="0" eaLnBrk="1" fontAlgn="auto" latinLnBrk="0" hangingPunct="1">
                <a:lnSpc>
                  <a:spcPct val="100000"/>
                </a:lnSpc>
                <a:spcBef>
                  <a:spcPts val="0"/>
                </a:spcBef>
                <a:spcAft>
                  <a:spcPts val="0"/>
                </a:spcAft>
                <a:buClrTx/>
                <a:buSzTx/>
                <a:buFontTx/>
                <a:buNone/>
                <a:tabLst/>
                <a:defRPr/>
              </a:pPr>
              <a:t>2</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7745526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32414" rtl="0" eaLnBrk="1" fontAlgn="auto" latinLnBrk="0" hangingPunct="1">
              <a:lnSpc>
                <a:spcPct val="100000"/>
              </a:lnSpc>
              <a:spcBef>
                <a:spcPts val="0"/>
              </a:spcBef>
              <a:spcAft>
                <a:spcPts val="0"/>
              </a:spcAft>
              <a:buClrTx/>
              <a:buSzTx/>
              <a:buFontTx/>
              <a:buNone/>
              <a:tabLst/>
              <a:defRPr/>
            </a:pPr>
            <a:fld id="{15D63987-A83F-4245-81BE-0B37BAA48141}" type="slidenum">
              <a:rPr kumimoji="0" lang="en-US" sz="1200" b="0" i="0" u="none" strike="noStrike" kern="1200" cap="none" spc="0" normalizeH="0" baseline="0" noProof="0">
                <a:ln>
                  <a:noFill/>
                </a:ln>
                <a:solidFill>
                  <a:prstClr val="black"/>
                </a:solidFill>
                <a:effectLst/>
                <a:uLnTx/>
                <a:uFillTx/>
                <a:latin typeface="Calibri"/>
                <a:ea typeface="+mn-ea"/>
                <a:cs typeface="+mn-cs"/>
              </a:rPr>
              <a:pPr marL="0" marR="0" lvl="0" indent="0" algn="r" defTabSz="932414" rtl="0" eaLnBrk="1" fontAlgn="auto" latinLnBrk="0" hangingPunct="1">
                <a:lnSpc>
                  <a:spcPct val="100000"/>
                </a:lnSpc>
                <a:spcBef>
                  <a:spcPts val="0"/>
                </a:spcBef>
                <a:spcAft>
                  <a:spcPts val="0"/>
                </a:spcAft>
                <a:buClrTx/>
                <a:buSzTx/>
                <a:buFontTx/>
                <a:buNone/>
                <a:tabLst/>
                <a:defRPr/>
              </a:pPr>
              <a:t>28</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63232248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F7C3684F-6E02-41A5-B07B-A82B4A395C65}" type="datetimeFigureOut">
              <a:rPr lang="en-US" smtClean="0"/>
              <a:t>8/18/2021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5491E89-5284-4F18-A16A-D3C9C617FE73}" type="slidenum">
              <a:rPr lang="en-US" smtClean="0"/>
              <a:t>‹#›</a:t>
            </a:fld>
            <a:endParaRPr lang="en-US" dirty="0"/>
          </a:p>
        </p:txBody>
      </p:sp>
    </p:spTree>
    <p:extLst>
      <p:ext uri="{BB962C8B-B14F-4D97-AF65-F5344CB8AC3E}">
        <p14:creationId xmlns:p14="http://schemas.microsoft.com/office/powerpoint/2010/main" val="261178693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7C3684F-6E02-41A5-B07B-A82B4A395C65}" type="datetimeFigureOut">
              <a:rPr lang="en-US" smtClean="0"/>
              <a:t>8/18/2021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5491E89-5284-4F18-A16A-D3C9C617FE73}" type="slidenum">
              <a:rPr lang="en-US" smtClean="0"/>
              <a:t>‹#›</a:t>
            </a:fld>
            <a:endParaRPr lang="en-US" dirty="0"/>
          </a:p>
        </p:txBody>
      </p:sp>
    </p:spTree>
    <p:extLst>
      <p:ext uri="{BB962C8B-B14F-4D97-AF65-F5344CB8AC3E}">
        <p14:creationId xmlns:p14="http://schemas.microsoft.com/office/powerpoint/2010/main" val="140999178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7C3684F-6E02-41A5-B07B-A82B4A395C65}" type="datetimeFigureOut">
              <a:rPr lang="en-US" smtClean="0"/>
              <a:t>8/18/2021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5491E89-5284-4F18-A16A-D3C9C617FE73}" type="slidenum">
              <a:rPr lang="en-US" smtClean="0"/>
              <a:t>‹#›</a:t>
            </a:fld>
            <a:endParaRPr lang="en-US" dirty="0"/>
          </a:p>
        </p:txBody>
      </p:sp>
    </p:spTree>
    <p:extLst>
      <p:ext uri="{BB962C8B-B14F-4D97-AF65-F5344CB8AC3E}">
        <p14:creationId xmlns:p14="http://schemas.microsoft.com/office/powerpoint/2010/main" val="199128130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F7C3684F-6E02-41A5-B07B-A82B4A395C65}" type="datetimeFigureOut">
              <a:rPr lang="en-US" smtClean="0">
                <a:solidFill>
                  <a:prstClr val="black">
                    <a:tint val="75000"/>
                  </a:prstClr>
                </a:solidFill>
              </a:rPr>
              <a:pPr/>
              <a:t>8/18/2021</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35491E89-5284-4F18-A16A-D3C9C617FE73}"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35608136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p:txBody>
          <a:bodyPr>
            <a:normAutofit/>
          </a:bodyPr>
          <a:lstStyle>
            <a:lvl1pPr>
              <a:defRPr sz="2800"/>
            </a:lvl1pPr>
            <a:lvl2pPr>
              <a:defRPr sz="2400"/>
            </a:lvl2pPr>
            <a:lvl3pPr>
              <a:defRPr sz="2000"/>
            </a:lvl3pPr>
            <a:lvl4pPr>
              <a:defRPr sz="1800"/>
            </a:lvl4pPr>
            <a:lvl5pPr>
              <a:defRPr sz="18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F7C3684F-6E02-41A5-B07B-A82B4A395C65}" type="datetimeFigureOut">
              <a:rPr lang="en-US" smtClean="0">
                <a:solidFill>
                  <a:prstClr val="black">
                    <a:tint val="75000"/>
                  </a:prstClr>
                </a:solidFill>
              </a:rPr>
              <a:pPr/>
              <a:t>8/18/2021</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35491E89-5284-4F18-A16A-D3C9C617FE73}"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90852983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F7C3684F-6E02-41A5-B07B-A82B4A395C65}" type="datetimeFigureOut">
              <a:rPr lang="en-US" smtClean="0">
                <a:solidFill>
                  <a:prstClr val="black">
                    <a:tint val="75000"/>
                  </a:prstClr>
                </a:solidFill>
              </a:rPr>
              <a:pPr/>
              <a:t>8/18/2021</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35491E89-5284-4F18-A16A-D3C9C617FE73}"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72421034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F7C3684F-6E02-41A5-B07B-A82B4A395C65}" type="datetimeFigureOut">
              <a:rPr lang="en-US" smtClean="0">
                <a:solidFill>
                  <a:prstClr val="black">
                    <a:tint val="75000"/>
                  </a:prstClr>
                </a:solidFill>
              </a:rPr>
              <a:pPr/>
              <a:t>8/18/2021</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35491E89-5284-4F18-A16A-D3C9C617FE73}"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41679965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F7C3684F-6E02-41A5-B07B-A82B4A395C65}" type="datetimeFigureOut">
              <a:rPr lang="en-US" smtClean="0">
                <a:solidFill>
                  <a:prstClr val="black">
                    <a:tint val="75000"/>
                  </a:prstClr>
                </a:solidFill>
              </a:rPr>
              <a:pPr/>
              <a:t>8/18/2021</a:t>
            </a:fld>
            <a:endParaRPr lang="en-US" dirty="0">
              <a:solidFill>
                <a:prstClr val="black">
                  <a:tint val="75000"/>
                </a:prstClr>
              </a:solidFill>
            </a:endParaRPr>
          </a:p>
        </p:txBody>
      </p:sp>
      <p:sp>
        <p:nvSpPr>
          <p:cNvPr id="8" name="Footer Placeholder 7"/>
          <p:cNvSpPr>
            <a:spLocks noGrp="1"/>
          </p:cNvSpPr>
          <p:nvPr>
            <p:ph type="ftr" sz="quarter" idx="11"/>
          </p:nvPr>
        </p:nvSpPr>
        <p:spPr/>
        <p:txBody>
          <a:bodyPr/>
          <a:lstStyle/>
          <a:p>
            <a:endParaRPr lang="en-US" dirty="0">
              <a:solidFill>
                <a:prstClr val="black">
                  <a:tint val="75000"/>
                </a:prstClr>
              </a:solidFill>
            </a:endParaRPr>
          </a:p>
        </p:txBody>
      </p:sp>
      <p:sp>
        <p:nvSpPr>
          <p:cNvPr id="9" name="Slide Number Placeholder 8"/>
          <p:cNvSpPr>
            <a:spLocks noGrp="1"/>
          </p:cNvSpPr>
          <p:nvPr>
            <p:ph type="sldNum" sz="quarter" idx="12"/>
          </p:nvPr>
        </p:nvSpPr>
        <p:spPr/>
        <p:txBody>
          <a:bodyPr/>
          <a:lstStyle/>
          <a:p>
            <a:fld id="{35491E89-5284-4F18-A16A-D3C9C617FE73}"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08288552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F7C3684F-6E02-41A5-B07B-A82B4A395C65}" type="datetimeFigureOut">
              <a:rPr lang="en-US" smtClean="0">
                <a:solidFill>
                  <a:prstClr val="black">
                    <a:tint val="75000"/>
                  </a:prstClr>
                </a:solidFill>
              </a:rPr>
              <a:pPr/>
              <a:t>8/18/2021</a:t>
            </a:fld>
            <a:endParaRPr lang="en-US" dirty="0">
              <a:solidFill>
                <a:prstClr val="black">
                  <a:tint val="75000"/>
                </a:prstClr>
              </a:solidFill>
            </a:endParaRPr>
          </a:p>
        </p:txBody>
      </p:sp>
      <p:sp>
        <p:nvSpPr>
          <p:cNvPr id="4" name="Footer Placeholder 3"/>
          <p:cNvSpPr>
            <a:spLocks noGrp="1"/>
          </p:cNvSpPr>
          <p:nvPr>
            <p:ph type="ftr" sz="quarter" idx="11"/>
          </p:nvPr>
        </p:nvSpPr>
        <p:spPr/>
        <p:txBody>
          <a:bodyPr/>
          <a:lstStyle/>
          <a:p>
            <a:endParaRPr lang="en-US" dirty="0">
              <a:solidFill>
                <a:prstClr val="black">
                  <a:tint val="75000"/>
                </a:prstClr>
              </a:solidFill>
            </a:endParaRPr>
          </a:p>
        </p:txBody>
      </p:sp>
      <p:sp>
        <p:nvSpPr>
          <p:cNvPr id="5" name="Slide Number Placeholder 4"/>
          <p:cNvSpPr>
            <a:spLocks noGrp="1"/>
          </p:cNvSpPr>
          <p:nvPr>
            <p:ph type="sldNum" sz="quarter" idx="12"/>
          </p:nvPr>
        </p:nvSpPr>
        <p:spPr/>
        <p:txBody>
          <a:bodyPr/>
          <a:lstStyle/>
          <a:p>
            <a:fld id="{35491E89-5284-4F18-A16A-D3C9C617FE73}"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97970198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7C3684F-6E02-41A5-B07B-A82B4A395C65}" type="datetimeFigureOut">
              <a:rPr lang="en-US" smtClean="0">
                <a:solidFill>
                  <a:prstClr val="black">
                    <a:tint val="75000"/>
                  </a:prstClr>
                </a:solidFill>
              </a:rPr>
              <a:pPr/>
              <a:t>8/18/2021</a:t>
            </a:fld>
            <a:endParaRPr lang="en-US" dirty="0">
              <a:solidFill>
                <a:prstClr val="black">
                  <a:tint val="75000"/>
                </a:prstClr>
              </a:solidFill>
            </a:endParaRPr>
          </a:p>
        </p:txBody>
      </p:sp>
      <p:sp>
        <p:nvSpPr>
          <p:cNvPr id="3" name="Footer Placeholder 2"/>
          <p:cNvSpPr>
            <a:spLocks noGrp="1"/>
          </p:cNvSpPr>
          <p:nvPr>
            <p:ph type="ftr" sz="quarter" idx="11"/>
          </p:nvPr>
        </p:nvSpPr>
        <p:spPr/>
        <p:txBody>
          <a:bodyPr/>
          <a:lstStyle/>
          <a:p>
            <a:endParaRPr lang="en-US" dirty="0">
              <a:solidFill>
                <a:prstClr val="black">
                  <a:tint val="75000"/>
                </a:prstClr>
              </a:solidFill>
            </a:endParaRPr>
          </a:p>
        </p:txBody>
      </p:sp>
      <p:sp>
        <p:nvSpPr>
          <p:cNvPr id="4" name="Slide Number Placeholder 3"/>
          <p:cNvSpPr>
            <a:spLocks noGrp="1"/>
          </p:cNvSpPr>
          <p:nvPr>
            <p:ph type="sldNum" sz="quarter" idx="12"/>
          </p:nvPr>
        </p:nvSpPr>
        <p:spPr/>
        <p:txBody>
          <a:bodyPr/>
          <a:lstStyle/>
          <a:p>
            <a:fld id="{35491E89-5284-4F18-A16A-D3C9C617FE73}"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34329409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F7C3684F-6E02-41A5-B07B-A82B4A395C65}" type="datetimeFigureOut">
              <a:rPr lang="en-US" smtClean="0">
                <a:solidFill>
                  <a:prstClr val="black">
                    <a:tint val="75000"/>
                  </a:prstClr>
                </a:solidFill>
              </a:rPr>
              <a:pPr/>
              <a:t>8/18/2021</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35491E89-5284-4F18-A16A-D3C9C617FE73}"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0080692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p:txBody>
          <a:bodyPr>
            <a:normAutofit/>
          </a:bodyPr>
          <a:lstStyle>
            <a:lvl1pPr>
              <a:defRPr sz="2800"/>
            </a:lvl1pPr>
            <a:lvl2pPr>
              <a:defRPr sz="2400"/>
            </a:lvl2pPr>
            <a:lvl3pPr>
              <a:defRPr sz="2000"/>
            </a:lvl3pPr>
            <a:lvl4pPr>
              <a:defRPr sz="1800"/>
            </a:lvl4pPr>
            <a:lvl5pPr>
              <a:defRPr sz="18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F7C3684F-6E02-41A5-B07B-A82B4A395C65}" type="datetimeFigureOut">
              <a:rPr lang="en-US" smtClean="0"/>
              <a:t>8/18/2021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5491E89-5284-4F18-A16A-D3C9C617FE73}" type="slidenum">
              <a:rPr lang="en-US" smtClean="0"/>
              <a:t>‹#›</a:t>
            </a:fld>
            <a:endParaRPr lang="en-US" dirty="0"/>
          </a:p>
        </p:txBody>
      </p:sp>
    </p:spTree>
    <p:extLst>
      <p:ext uri="{BB962C8B-B14F-4D97-AF65-F5344CB8AC3E}">
        <p14:creationId xmlns:p14="http://schemas.microsoft.com/office/powerpoint/2010/main" val="235199476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F7C3684F-6E02-41A5-B07B-A82B4A395C65}" type="datetimeFigureOut">
              <a:rPr lang="en-US" smtClean="0">
                <a:solidFill>
                  <a:prstClr val="black">
                    <a:tint val="75000"/>
                  </a:prstClr>
                </a:solidFill>
              </a:rPr>
              <a:pPr/>
              <a:t>8/18/2021</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35491E89-5284-4F18-A16A-D3C9C617FE73}"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94931989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7C3684F-6E02-41A5-B07B-A82B4A395C65}" type="datetimeFigureOut">
              <a:rPr lang="en-US" smtClean="0">
                <a:solidFill>
                  <a:prstClr val="black">
                    <a:tint val="75000"/>
                  </a:prstClr>
                </a:solidFill>
              </a:rPr>
              <a:pPr/>
              <a:t>8/18/2021</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35491E89-5284-4F18-A16A-D3C9C617FE73}"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09885669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7C3684F-6E02-41A5-B07B-A82B4A395C65}" type="datetimeFigureOut">
              <a:rPr lang="en-US" smtClean="0">
                <a:solidFill>
                  <a:prstClr val="black">
                    <a:tint val="75000"/>
                  </a:prstClr>
                </a:solidFill>
              </a:rPr>
              <a:pPr/>
              <a:t>8/18/2021</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35491E89-5284-4F18-A16A-D3C9C617FE73}"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75823185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F7C3684F-6E02-41A5-B07B-A82B4A395C65}" type="datetimeFigureOut">
              <a:rPr lang="en-US" smtClean="0"/>
              <a:t>8/18/2021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5491E89-5284-4F18-A16A-D3C9C617FE73}" type="slidenum">
              <a:rPr lang="en-US" smtClean="0"/>
              <a:t>‹#›</a:t>
            </a:fld>
            <a:endParaRPr lang="en-US" dirty="0"/>
          </a:p>
        </p:txBody>
      </p:sp>
    </p:spTree>
    <p:extLst>
      <p:ext uri="{BB962C8B-B14F-4D97-AF65-F5344CB8AC3E}">
        <p14:creationId xmlns:p14="http://schemas.microsoft.com/office/powerpoint/2010/main" val="25207952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F7C3684F-6E02-41A5-B07B-A82B4A395C65}" type="datetimeFigureOut">
              <a:rPr lang="en-US" smtClean="0"/>
              <a:t>8/18/2021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5491E89-5284-4F18-A16A-D3C9C617FE73}" type="slidenum">
              <a:rPr lang="en-US" smtClean="0"/>
              <a:t>‹#›</a:t>
            </a:fld>
            <a:endParaRPr lang="en-US" dirty="0"/>
          </a:p>
        </p:txBody>
      </p:sp>
    </p:spTree>
    <p:extLst>
      <p:ext uri="{BB962C8B-B14F-4D97-AF65-F5344CB8AC3E}">
        <p14:creationId xmlns:p14="http://schemas.microsoft.com/office/powerpoint/2010/main" val="11705954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F7C3684F-6E02-41A5-B07B-A82B4A395C65}" type="datetimeFigureOut">
              <a:rPr lang="en-US" smtClean="0"/>
              <a:t>8/18/2021</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35491E89-5284-4F18-A16A-D3C9C617FE73}" type="slidenum">
              <a:rPr lang="en-US" smtClean="0"/>
              <a:t>‹#›</a:t>
            </a:fld>
            <a:endParaRPr lang="en-US" dirty="0"/>
          </a:p>
        </p:txBody>
      </p:sp>
    </p:spTree>
    <p:extLst>
      <p:ext uri="{BB962C8B-B14F-4D97-AF65-F5344CB8AC3E}">
        <p14:creationId xmlns:p14="http://schemas.microsoft.com/office/powerpoint/2010/main" val="114565611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F7C3684F-6E02-41A5-B07B-A82B4A395C65}" type="datetimeFigureOut">
              <a:rPr lang="en-US" smtClean="0"/>
              <a:t>8/18/2021</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35491E89-5284-4F18-A16A-D3C9C617FE73}" type="slidenum">
              <a:rPr lang="en-US" smtClean="0"/>
              <a:t>‹#›</a:t>
            </a:fld>
            <a:endParaRPr lang="en-US" dirty="0"/>
          </a:p>
        </p:txBody>
      </p:sp>
    </p:spTree>
    <p:extLst>
      <p:ext uri="{BB962C8B-B14F-4D97-AF65-F5344CB8AC3E}">
        <p14:creationId xmlns:p14="http://schemas.microsoft.com/office/powerpoint/2010/main" val="180709247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7C3684F-6E02-41A5-B07B-A82B4A395C65}" type="datetimeFigureOut">
              <a:rPr lang="en-US" smtClean="0"/>
              <a:t>8/18/2021</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35491E89-5284-4F18-A16A-D3C9C617FE73}" type="slidenum">
              <a:rPr lang="en-US" smtClean="0"/>
              <a:t>‹#›</a:t>
            </a:fld>
            <a:endParaRPr lang="en-US" dirty="0"/>
          </a:p>
        </p:txBody>
      </p:sp>
    </p:spTree>
    <p:extLst>
      <p:ext uri="{BB962C8B-B14F-4D97-AF65-F5344CB8AC3E}">
        <p14:creationId xmlns:p14="http://schemas.microsoft.com/office/powerpoint/2010/main" val="58829315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F7C3684F-6E02-41A5-B07B-A82B4A395C65}" type="datetimeFigureOut">
              <a:rPr lang="en-US" smtClean="0"/>
              <a:t>8/18/2021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5491E89-5284-4F18-A16A-D3C9C617FE73}" type="slidenum">
              <a:rPr lang="en-US" smtClean="0"/>
              <a:t>‹#›</a:t>
            </a:fld>
            <a:endParaRPr lang="en-US" dirty="0"/>
          </a:p>
        </p:txBody>
      </p:sp>
    </p:spTree>
    <p:extLst>
      <p:ext uri="{BB962C8B-B14F-4D97-AF65-F5344CB8AC3E}">
        <p14:creationId xmlns:p14="http://schemas.microsoft.com/office/powerpoint/2010/main" val="232201154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F7C3684F-6E02-41A5-B07B-A82B4A395C65}" type="datetimeFigureOut">
              <a:rPr lang="en-US" smtClean="0"/>
              <a:t>8/18/2021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5491E89-5284-4F18-A16A-D3C9C617FE73}" type="slidenum">
              <a:rPr lang="en-US" smtClean="0"/>
              <a:t>‹#›</a:t>
            </a:fld>
            <a:endParaRPr lang="en-US" dirty="0"/>
          </a:p>
        </p:txBody>
      </p:sp>
    </p:spTree>
    <p:extLst>
      <p:ext uri="{BB962C8B-B14F-4D97-AF65-F5344CB8AC3E}">
        <p14:creationId xmlns:p14="http://schemas.microsoft.com/office/powerpoint/2010/main" val="161379738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7C3684F-6E02-41A5-B07B-A82B4A395C65}" type="datetimeFigureOut">
              <a:rPr lang="en-US" smtClean="0"/>
              <a:t>8/18/2021</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5491E89-5284-4F18-A16A-D3C9C617FE73}" type="slidenum">
              <a:rPr lang="en-US" smtClean="0"/>
              <a:t>‹#›</a:t>
            </a:fld>
            <a:endParaRPr lang="en-US" dirty="0"/>
          </a:p>
        </p:txBody>
      </p:sp>
    </p:spTree>
    <p:extLst>
      <p:ext uri="{BB962C8B-B14F-4D97-AF65-F5344CB8AC3E}">
        <p14:creationId xmlns:p14="http://schemas.microsoft.com/office/powerpoint/2010/main" val="176704537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7C3684F-6E02-41A5-B07B-A82B4A395C65}" type="datetimeFigureOut">
              <a:rPr lang="en-US" smtClean="0">
                <a:solidFill>
                  <a:prstClr val="black">
                    <a:tint val="75000"/>
                  </a:prstClr>
                </a:solidFill>
              </a:rPr>
              <a:pPr/>
              <a:t>8/18/2021</a:t>
            </a:fld>
            <a:endParaRPr lang="en-US" dirty="0">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5491E89-5284-4F18-A16A-D3C9C617FE73}"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546005581"/>
      </p:ext>
    </p:extLst>
  </p:cSld>
  <p:clrMap bg1="lt1" tx1="dk1" bg2="lt2" tx2="dk2" accent1="accent1" accent2="accent2" accent3="accent3" accent4="accent4" accent5="accent5" accent6="accent6" hlink="hlink" folHlink="folHlink"/>
  <p:sldLayoutIdLst>
    <p:sldLayoutId id="2147485569" r:id="rId1"/>
    <p:sldLayoutId id="2147485570" r:id="rId2"/>
    <p:sldLayoutId id="2147485571" r:id="rId3"/>
    <p:sldLayoutId id="2147485572" r:id="rId4"/>
    <p:sldLayoutId id="2147485573" r:id="rId5"/>
    <p:sldLayoutId id="2147485574" r:id="rId6"/>
    <p:sldLayoutId id="2147485575" r:id="rId7"/>
    <p:sldLayoutId id="2147485576" r:id="rId8"/>
    <p:sldLayoutId id="2147485577" r:id="rId9"/>
    <p:sldLayoutId id="2147485578" r:id="rId10"/>
    <p:sldLayoutId id="214748557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7.xml"/></Relationships>
</file>

<file path=ppt/slides/_rels/slide1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slideLayout" Target="../slideLayouts/slideLayout13.xml"/><Relationship Id="rId1" Type="http://schemas.openxmlformats.org/officeDocument/2006/relationships/themeOverride" Target="../theme/themeOverride8.xml"/><Relationship Id="rId4" Type="http://schemas.openxmlformats.org/officeDocument/2006/relationships/hyperlink" Target="https://www.christianity.com/church/church-history/timeline/1901-2000/jim-elliot-no-fool-11634862.html" TargetMode="External"/></Relationships>
</file>

<file path=ppt/slides/_rels/slide1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slideLayout" Target="../slideLayouts/slideLayout13.xml"/><Relationship Id="rId1" Type="http://schemas.openxmlformats.org/officeDocument/2006/relationships/themeOverride" Target="../theme/themeOverride9.xml"/><Relationship Id="rId4" Type="http://schemas.openxmlformats.org/officeDocument/2006/relationships/hyperlink" Target="https://www.wikiwand.com/en/Operation_Auca" TargetMode="External"/></Relationships>
</file>

<file path=ppt/slides/_rels/slide1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slideLayout" Target="../slideLayouts/slideLayout13.xml"/><Relationship Id="rId1" Type="http://schemas.openxmlformats.org/officeDocument/2006/relationships/themeOverride" Target="../theme/themeOverride10.xml"/><Relationship Id="rId4" Type="http://schemas.openxmlformats.org/officeDocument/2006/relationships/hyperlink" Target="https://www.wikiwand.com/en/Operation_Auca" TargetMode="External"/></Relationships>
</file>

<file path=ppt/slides/_rels/slide1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slideLayout" Target="../slideLayouts/slideLayout13.xml"/><Relationship Id="rId1" Type="http://schemas.openxmlformats.org/officeDocument/2006/relationships/themeOverride" Target="../theme/themeOverride11.xml"/><Relationship Id="rId4" Type="http://schemas.openxmlformats.org/officeDocument/2006/relationships/hyperlink" Target="https://www.wikiwand.com/en/Operation_Auca" TargetMode="External"/></Relationships>
</file>

<file path=ppt/slides/_rels/slide1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hyperlink" Target="https://www.wikiwand.com/en/Operation_Auca" TargetMode="External"/><Relationship Id="rId1" Type="http://schemas.openxmlformats.org/officeDocument/2006/relationships/slideLayout" Target="../slideLayouts/slideLayout17.xml"/><Relationship Id="rId4" Type="http://schemas.openxmlformats.org/officeDocument/2006/relationships/image" Target="../media/image6.png"/></Relationships>
</file>

<file path=ppt/slides/_rels/slide1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slideLayout" Target="../slideLayouts/slideLayout13.xml"/><Relationship Id="rId1" Type="http://schemas.openxmlformats.org/officeDocument/2006/relationships/themeOverride" Target="../theme/themeOverride12.xml"/><Relationship Id="rId4" Type="http://schemas.openxmlformats.org/officeDocument/2006/relationships/hyperlink" Target="https://www.wikiwand.com/en/Operation_Auca" TargetMode="External"/></Relationships>
</file>

<file path=ppt/slides/_rels/slide1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slideLayout" Target="../slideLayouts/slideLayout13.xml"/><Relationship Id="rId1" Type="http://schemas.openxmlformats.org/officeDocument/2006/relationships/themeOverride" Target="../theme/themeOverride13.xml"/><Relationship Id="rId4" Type="http://schemas.openxmlformats.org/officeDocument/2006/relationships/hyperlink" Target="https://www.christianity.com/church/church-history/timeline/1901-2000/jim-elliot-no-fool-11634862.html" TargetMode="External"/></Relationships>
</file>

<file path=ppt/slides/_rels/slide1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slideLayout" Target="../slideLayouts/slideLayout13.xml"/><Relationship Id="rId1" Type="http://schemas.openxmlformats.org/officeDocument/2006/relationships/themeOverride" Target="../theme/themeOverride14.xml"/><Relationship Id="rId4" Type="http://schemas.openxmlformats.org/officeDocument/2006/relationships/hyperlink" Target="https://www.christianity.com/church/church-history/timeline/1901-2000/jim-elliot-no-fool-11634862.html" TargetMode="External"/></Relationships>
</file>

<file path=ppt/slides/_rels/slide1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slideLayout" Target="../slideLayouts/slideLayout13.xml"/><Relationship Id="rId1" Type="http://schemas.openxmlformats.org/officeDocument/2006/relationships/themeOverride" Target="../theme/themeOverride15.xml"/><Relationship Id="rId4" Type="http://schemas.openxmlformats.org/officeDocument/2006/relationships/hyperlink" Target="https://www.christianity.com/church/church-history/timeline/1901-2000/jim-elliot-no-fool-11634862.html" TargetMode="External"/></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7.xml"/><Relationship Id="rId1" Type="http://schemas.openxmlformats.org/officeDocument/2006/relationships/themeOverride" Target="../theme/themeOverride1.xml"/><Relationship Id="rId5" Type="http://schemas.openxmlformats.org/officeDocument/2006/relationships/hyperlink" Target="https://servantsofgrace.org/suffering-sacrifice-and-the-death-of-jim-elliot/" TargetMode="External"/><Relationship Id="rId4" Type="http://schemas.openxmlformats.org/officeDocument/2006/relationships/image" Target="../media/image2.jpg"/></Relationships>
</file>

<file path=ppt/slides/_rels/slide20.xml.rels><?xml version="1.0" encoding="UTF-8" standalone="yes"?>
<Relationships xmlns="http://schemas.openxmlformats.org/package/2006/relationships"><Relationship Id="rId3" Type="http://schemas.openxmlformats.org/officeDocument/2006/relationships/hyperlink" Target="https://christianhof.org/youderian/" TargetMode="External"/><Relationship Id="rId2" Type="http://schemas.openxmlformats.org/officeDocument/2006/relationships/image" Target="../media/image7.jpeg"/><Relationship Id="rId1" Type="http://schemas.openxmlformats.org/officeDocument/2006/relationships/slideLayout" Target="../slideLayouts/slideLayout17.xml"/></Relationships>
</file>

<file path=ppt/slides/_rels/slide2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slideLayout" Target="../slideLayouts/slideLayout13.xml"/><Relationship Id="rId1" Type="http://schemas.openxmlformats.org/officeDocument/2006/relationships/themeOverride" Target="../theme/themeOverride16.xml"/><Relationship Id="rId4" Type="http://schemas.openxmlformats.org/officeDocument/2006/relationships/hyperlink" Target="https://www.christianity.com/church/church-history/timeline/1901-2000/jim-elliot-no-fool-11634862.html" TargetMode="External"/></Relationships>
</file>

<file path=ppt/slides/_rels/slide2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slideLayout" Target="../slideLayouts/slideLayout13.xml"/><Relationship Id="rId1" Type="http://schemas.openxmlformats.org/officeDocument/2006/relationships/themeOverride" Target="../theme/themeOverride17.xml"/><Relationship Id="rId4" Type="http://schemas.openxmlformats.org/officeDocument/2006/relationships/hyperlink" Target="https://writeforward.wordpress.com/2013/10/28/reaching-the-indians-of-ecuador-missionary-story-part-6/" TargetMode="External"/></Relationships>
</file>

<file path=ppt/slides/_rels/slide2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slideLayout" Target="../slideLayouts/slideLayout13.xml"/><Relationship Id="rId1" Type="http://schemas.openxmlformats.org/officeDocument/2006/relationships/themeOverride" Target="../theme/themeOverride18.xml"/><Relationship Id="rId4" Type="http://schemas.openxmlformats.org/officeDocument/2006/relationships/hyperlink" Target="https://writeforward.wordpress.com/2013/10/28/reaching-the-indians-of-ecuador-missionary-story-part-6/" TargetMode="External"/></Relationships>
</file>

<file path=ppt/slides/_rels/slide2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slideLayout" Target="../slideLayouts/slideLayout13.xml"/><Relationship Id="rId1" Type="http://schemas.openxmlformats.org/officeDocument/2006/relationships/themeOverride" Target="../theme/themeOverride19.xml"/><Relationship Id="rId4" Type="http://schemas.openxmlformats.org/officeDocument/2006/relationships/hyperlink" Target="https://writeforward.wordpress.com/2013/10/28/reaching-the-indians-of-ecuador-missionary-story-part-6/" TargetMode="External"/></Relationships>
</file>

<file path=ppt/slides/_rels/slide2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slideLayout" Target="../slideLayouts/slideLayout13.xml"/><Relationship Id="rId1" Type="http://schemas.openxmlformats.org/officeDocument/2006/relationships/themeOverride" Target="../theme/themeOverride20.xml"/><Relationship Id="rId4" Type="http://schemas.openxmlformats.org/officeDocument/2006/relationships/hyperlink" Target="https://writeforward.wordpress.com/2013/10/28/reaching-the-indians-of-ecuador-missionary-story-part-6/" TargetMode="External"/></Relationships>
</file>

<file path=ppt/slides/_rels/slide2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slideLayout" Target="../slideLayouts/slideLayout13.xml"/><Relationship Id="rId1" Type="http://schemas.openxmlformats.org/officeDocument/2006/relationships/themeOverride" Target="../theme/themeOverride21.xml"/><Relationship Id="rId4" Type="http://schemas.openxmlformats.org/officeDocument/2006/relationships/hyperlink" Target="https://writeforward.wordpress.com/2013/10/28/reaching-the-indians-of-ecuador-missionary-story-part-6/" TargetMode="External"/></Relationships>
</file>

<file path=ppt/slides/_rels/slide2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slideLayout" Target="../slideLayouts/slideLayout13.xml"/><Relationship Id="rId1" Type="http://schemas.openxmlformats.org/officeDocument/2006/relationships/themeOverride" Target="../theme/themeOverride22.xml"/><Relationship Id="rId4" Type="http://schemas.openxmlformats.org/officeDocument/2006/relationships/hyperlink" Target="https://writeforward.wordpress.com/2013/10/28/reaching-the-indians-of-ecuador-missionary-story-part-6/" TargetMode="External"/></Relationships>
</file>

<file path=ppt/slides/_rels/slide28.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17.xml"/><Relationship Id="rId1" Type="http://schemas.openxmlformats.org/officeDocument/2006/relationships/themeOverride" Target="../theme/themeOverride23.xml"/><Relationship Id="rId5" Type="http://schemas.openxmlformats.org/officeDocument/2006/relationships/hyperlink" Target="https://www.learnreligions.com/what-is-universalism-700701" TargetMode="External"/><Relationship Id="rId4" Type="http://schemas.openxmlformats.org/officeDocument/2006/relationships/image" Target="../media/image8.jpg"/></Relationships>
</file>

<file path=ppt/slides/_rels/slide29.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slideLayout" Target="../slideLayouts/slideLayout6.xml"/><Relationship Id="rId1" Type="http://schemas.openxmlformats.org/officeDocument/2006/relationships/themeOverride" Target="../theme/themeOverride24.xml"/><Relationship Id="rId4" Type="http://schemas.openxmlformats.org/officeDocument/2006/relationships/hyperlink" Target="https://www.weareteachers.com/moving-beyond-classroom-discussions/"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slideLayout" Target="../slideLayouts/slideLayout13.xml"/><Relationship Id="rId1" Type="http://schemas.openxmlformats.org/officeDocument/2006/relationships/themeOverride" Target="../theme/themeOverride2.xml"/><Relationship Id="rId4" Type="http://schemas.openxmlformats.org/officeDocument/2006/relationships/hyperlink" Target="https://servantsofgrace.org/suffering-sacrifice-and-the-death-of-jim-elliot/" TargetMode="External"/></Relationships>
</file>

<file path=ppt/slides/_rels/slide30.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slideLayout" Target="../slideLayouts/slideLayout2.xml"/><Relationship Id="rId1" Type="http://schemas.openxmlformats.org/officeDocument/2006/relationships/themeOverride" Target="../theme/themeOverride25.xml"/></Relationships>
</file>

<file path=ppt/slides/_rels/slide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slideLayout" Target="../slideLayouts/slideLayout13.xml"/><Relationship Id="rId1" Type="http://schemas.openxmlformats.org/officeDocument/2006/relationships/themeOverride" Target="../theme/themeOverride3.xml"/><Relationship Id="rId5" Type="http://schemas.openxmlformats.org/officeDocument/2006/relationships/hyperlink" Target="https://servantsofgrace.org/suffering-sacrifice-and-the-death-of-jim-elliot/" TargetMode="External"/><Relationship Id="rId4" Type="http://schemas.openxmlformats.org/officeDocument/2006/relationships/hyperlink" Target="https://www.wikiwand.com/en/Operation_Auca" TargetMode="External"/></Relationships>
</file>

<file path=ppt/slides/_rels/slide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slideLayout" Target="../slideLayouts/slideLayout13.xml"/><Relationship Id="rId1" Type="http://schemas.openxmlformats.org/officeDocument/2006/relationships/themeOverride" Target="../theme/themeOverride4.xml"/><Relationship Id="rId4" Type="http://schemas.openxmlformats.org/officeDocument/2006/relationships/hyperlink" Target="https://servantsofgrace.org/suffering-sacrifice-and-the-death-of-jim-elliot/" TargetMode="External"/></Relationships>
</file>

<file path=ppt/slides/_rels/slide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slideLayout" Target="../slideLayouts/slideLayout13.xml"/><Relationship Id="rId1" Type="http://schemas.openxmlformats.org/officeDocument/2006/relationships/themeOverride" Target="../theme/themeOverride5.xml"/><Relationship Id="rId4" Type="http://schemas.openxmlformats.org/officeDocument/2006/relationships/hyperlink" Target="https://servantsofgrace.org/suffering-sacrifice-and-the-death-of-jim-elliot/" TargetMode="External"/></Relationships>
</file>

<file path=ppt/slides/_rels/slide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slideLayout" Target="../slideLayouts/slideLayout13.xml"/><Relationship Id="rId1" Type="http://schemas.openxmlformats.org/officeDocument/2006/relationships/themeOverride" Target="../theme/themeOverride6.xml"/><Relationship Id="rId4" Type="http://schemas.openxmlformats.org/officeDocument/2006/relationships/hyperlink" Target="https://www.christianity.com/church/church-history/timeline/1901-2000/jim-elliot-no-fool-11634862.html" TargetMode="External"/></Relationships>
</file>

<file path=ppt/slides/_rels/slide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slideLayout" Target="../slideLayouts/slideLayout13.xml"/><Relationship Id="rId1" Type="http://schemas.openxmlformats.org/officeDocument/2006/relationships/themeOverride" Target="../theme/themeOverride7.xml"/><Relationship Id="rId4" Type="http://schemas.openxmlformats.org/officeDocument/2006/relationships/hyperlink" Target="https://www.christianity.com/church/church-history/timeline/1901-2000/jim-elliot-no-fool-11634862.html" TargetMode="External"/></Relationships>
</file>

<file path=ppt/slides/_rels/slide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7.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957918141"/>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1753C4-1A20-47F4-AE75-CBDDFC0D1473}"/>
              </a:ext>
            </a:extLst>
          </p:cNvPr>
          <p:cNvSpPr>
            <a:spLocks noGrp="1"/>
          </p:cNvSpPr>
          <p:nvPr>
            <p:ph type="title"/>
          </p:nvPr>
        </p:nvSpPr>
        <p:spPr>
          <a:xfrm>
            <a:off x="0" y="15044"/>
            <a:ext cx="9144000" cy="1204156"/>
          </a:xfrm>
        </p:spPr>
        <p:txBody>
          <a:bodyPr>
            <a:noAutofit/>
          </a:bodyPr>
          <a:lstStyle/>
          <a:p>
            <a:r>
              <a:rPr lang="en-US" sz="4800" b="1" dirty="0"/>
              <a:t>Ecuador</a:t>
            </a:r>
          </a:p>
        </p:txBody>
      </p:sp>
      <p:pic>
        <p:nvPicPr>
          <p:cNvPr id="5" name="Picture 4">
            <a:extLst>
              <a:ext uri="{FF2B5EF4-FFF2-40B4-BE49-F238E27FC236}">
                <a16:creationId xmlns:a16="http://schemas.microsoft.com/office/drawing/2014/main" id="{B049545D-9B7D-4A0E-9082-90A826E9ED0C}"/>
              </a:ext>
            </a:extLst>
          </p:cNvPr>
          <p:cNvPicPr>
            <a:picLocks noChangeAspect="1"/>
          </p:cNvPicPr>
          <p:nvPr/>
        </p:nvPicPr>
        <p:blipFill>
          <a:blip r:embed="rId2"/>
          <a:stretch>
            <a:fillRect/>
          </a:stretch>
        </p:blipFill>
        <p:spPr>
          <a:xfrm>
            <a:off x="381000" y="990600"/>
            <a:ext cx="8205512" cy="5750655"/>
          </a:xfrm>
          <a:prstGeom prst="rect">
            <a:avLst/>
          </a:prstGeom>
        </p:spPr>
      </p:pic>
      <p:sp>
        <p:nvSpPr>
          <p:cNvPr id="6" name="TextBox 5">
            <a:extLst>
              <a:ext uri="{FF2B5EF4-FFF2-40B4-BE49-F238E27FC236}">
                <a16:creationId xmlns:a16="http://schemas.microsoft.com/office/drawing/2014/main" id="{C0813A91-C276-4C7D-8EB7-AF81ABD996CA}"/>
              </a:ext>
            </a:extLst>
          </p:cNvPr>
          <p:cNvSpPr txBox="1"/>
          <p:nvPr/>
        </p:nvSpPr>
        <p:spPr>
          <a:xfrm>
            <a:off x="5486400" y="3429000"/>
            <a:ext cx="556563" cy="2308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err="1">
                <a:ln>
                  <a:noFill/>
                </a:ln>
                <a:solidFill>
                  <a:prstClr val="black"/>
                </a:solidFill>
                <a:effectLst/>
                <a:uLnTx/>
                <a:uFillTx/>
                <a:latin typeface="Calibri"/>
                <a:ea typeface="+mn-ea"/>
                <a:cs typeface="+mn-cs"/>
              </a:rPr>
              <a:t>Shandia</a:t>
            </a:r>
            <a:endParaRPr kumimoji="0" lang="en-US" sz="9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628300514"/>
      </p:ext>
    </p:extLst>
  </p:cSld>
  <p:clrMapOvr>
    <a:masterClrMapping/>
  </p:clrMapOvr>
  <mc:AlternateContent xmlns:mc="http://schemas.openxmlformats.org/markup-compatibility/2006">
    <mc:Choice xmlns:p14="http://schemas.microsoft.com/office/powerpoint/2010/main" Requires="p14">
      <p:transition spd="slow" p14:dur="800">
        <p:circle/>
      </p:transition>
    </mc:Choice>
    <mc:Fallback>
      <p:transition spd="slow">
        <p:circl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15000"/>
            <a:lum/>
          </a:blip>
          <a:srcRect/>
          <a:stretch>
            <a:fillRect t="-5000" b="-5000"/>
          </a:stretch>
        </a:blipFill>
        <a:effectLst/>
      </p:bgPr>
    </p:bg>
    <p:spTree>
      <p:nvGrpSpPr>
        <p:cNvPr id="1" name=""/>
        <p:cNvGrpSpPr/>
        <p:nvPr/>
      </p:nvGrpSpPr>
      <p:grpSpPr>
        <a:xfrm>
          <a:off x="0" y="0"/>
          <a:ext cx="0" cy="0"/>
          <a:chOff x="0" y="0"/>
          <a:chExt cx="0" cy="0"/>
        </a:xfrm>
      </p:grpSpPr>
      <p:sp>
        <p:nvSpPr>
          <p:cNvPr id="3" name="Title 2"/>
          <p:cNvSpPr>
            <a:spLocks noGrp="1"/>
          </p:cNvSpPr>
          <p:nvPr>
            <p:ph type="title"/>
          </p:nvPr>
        </p:nvSpPr>
        <p:spPr>
          <a:xfrm>
            <a:off x="-981" y="0"/>
            <a:ext cx="9144000" cy="732408"/>
          </a:xfrm>
        </p:spPr>
        <p:txBody>
          <a:bodyPr>
            <a:noAutofit/>
          </a:bodyPr>
          <a:lstStyle/>
          <a:p>
            <a:r>
              <a:rPr lang="en-US" sz="4800" b="1" dirty="0"/>
              <a:t>Planning to Reach the Aucas</a:t>
            </a:r>
          </a:p>
        </p:txBody>
      </p:sp>
      <p:sp>
        <p:nvSpPr>
          <p:cNvPr id="8" name="Content Placeholder 7"/>
          <p:cNvSpPr>
            <a:spLocks noGrp="1"/>
          </p:cNvSpPr>
          <p:nvPr>
            <p:ph idx="1"/>
          </p:nvPr>
        </p:nvSpPr>
        <p:spPr>
          <a:xfrm>
            <a:off x="457200" y="732409"/>
            <a:ext cx="8229600" cy="5668392"/>
          </a:xfrm>
        </p:spPr>
        <p:txBody>
          <a:bodyPr>
            <a:normAutofit fontScale="85000" lnSpcReduction="20000"/>
          </a:bodyPr>
          <a:lstStyle/>
          <a:p>
            <a:r>
              <a:rPr lang="en-US" sz="3200" dirty="0"/>
              <a:t>Three years later many </a:t>
            </a:r>
            <a:r>
              <a:rPr lang="en-US" sz="3200" dirty="0" err="1"/>
              <a:t>Quichuas</a:t>
            </a:r>
            <a:r>
              <a:rPr lang="en-US" sz="3200" dirty="0"/>
              <a:t> had become faithful Christians. Jim now began to feel it was time to carry the gospel to the </a:t>
            </a:r>
            <a:r>
              <a:rPr lang="en-US" sz="3200" b="1" dirty="0"/>
              <a:t>Auca</a:t>
            </a:r>
            <a:r>
              <a:rPr lang="en-US" sz="3200" dirty="0"/>
              <a:t> tribe.</a:t>
            </a:r>
          </a:p>
          <a:p>
            <a:r>
              <a:rPr lang="en-US" sz="3200" dirty="0"/>
              <a:t>The Aucas had killed many </a:t>
            </a:r>
            <a:r>
              <a:rPr lang="en-US" sz="3200" dirty="0" err="1"/>
              <a:t>Quichuas</a:t>
            </a:r>
            <a:r>
              <a:rPr lang="en-US" sz="3200" dirty="0"/>
              <a:t>. </a:t>
            </a:r>
          </a:p>
          <a:p>
            <a:r>
              <a:rPr lang="en-US" sz="3200" dirty="0"/>
              <a:t>They had also killed several workers at an oil company-drilling site near their territory. </a:t>
            </a:r>
          </a:p>
          <a:p>
            <a:r>
              <a:rPr lang="en-US" sz="3200" dirty="0"/>
              <a:t>The oil company closed the site because everyone was afraid to work there. </a:t>
            </a:r>
          </a:p>
          <a:p>
            <a:r>
              <a:rPr lang="en-US" sz="3200" dirty="0"/>
              <a:t>Jim knew the only way the Aucas would ever stop killing was if God changed their heart through the preaching of the gospel. </a:t>
            </a:r>
          </a:p>
          <a:p>
            <a:r>
              <a:rPr lang="en-US" sz="3200" dirty="0"/>
              <a:t>Jim and the four other Ecuador missionaries began to plan a way to make contact with the Aucas and show that they were friendly.</a:t>
            </a:r>
          </a:p>
        </p:txBody>
      </p:sp>
      <p:sp>
        <p:nvSpPr>
          <p:cNvPr id="5" name="TextBox 4"/>
          <p:cNvSpPr txBox="1"/>
          <p:nvPr/>
        </p:nvSpPr>
        <p:spPr>
          <a:xfrm>
            <a:off x="304800" y="6519446"/>
            <a:ext cx="8701268" cy="3077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Calibri"/>
                <a:ea typeface="+mn-ea"/>
                <a:cs typeface="+mn-cs"/>
                <a:hlinkClick r:id="rId4"/>
              </a:rPr>
              <a:t>https://www.christianity.com/church/church-history/timeline/1901-2000/jim-elliot-no-fool-11634862.html</a:t>
            </a:r>
            <a:r>
              <a:rPr kumimoji="0" lang="en-US" sz="1400" b="0" i="0" u="none" strike="noStrike" kern="1200" cap="none" spc="0" normalizeH="0" baseline="0" noProof="0" dirty="0">
                <a:ln>
                  <a:noFill/>
                </a:ln>
                <a:solidFill>
                  <a:prstClr val="black"/>
                </a:solidFill>
                <a:effectLst/>
                <a:uLnTx/>
                <a:uFillTx/>
                <a:latin typeface="Calibri"/>
                <a:ea typeface="+mn-ea"/>
                <a:cs typeface="+mn-cs"/>
              </a:rPr>
              <a:t> </a:t>
            </a:r>
          </a:p>
        </p:txBody>
      </p:sp>
    </p:spTree>
    <p:extLst>
      <p:ext uri="{BB962C8B-B14F-4D97-AF65-F5344CB8AC3E}">
        <p14:creationId xmlns:p14="http://schemas.microsoft.com/office/powerpoint/2010/main" val="1889383004"/>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mc:Choice xmlns:p14="http://schemas.microsoft.com/office/powerpoint/2010/main" Requires="p14">
      <p:transition spd="slow" p14:dur="800">
        <p:circle/>
      </p:transition>
    </mc:Choice>
    <mc:Fallback>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 calcmode="lin" valueType="num">
                                      <p:cBhvr>
                                        <p:cTn id="7" dur="500" fill="hold"/>
                                        <p:tgtEl>
                                          <p:spTgt spid="8">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8">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8">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8">
                                            <p:txEl>
                                              <p:pRg st="1" end="1"/>
                                            </p:txEl>
                                          </p:spTgt>
                                        </p:tgtEl>
                                        <p:attrNameLst>
                                          <p:attrName>style.visibility</p:attrName>
                                        </p:attrNameLst>
                                      </p:cBhvr>
                                      <p:to>
                                        <p:strVal val="visible"/>
                                      </p:to>
                                    </p:set>
                                    <p:anim calcmode="lin" valueType="num">
                                      <p:cBhvr>
                                        <p:cTn id="14" dur="500" fill="hold"/>
                                        <p:tgtEl>
                                          <p:spTgt spid="8">
                                            <p:txEl>
                                              <p:pRg st="1" end="1"/>
                                            </p:txEl>
                                          </p:spTgt>
                                        </p:tgtEl>
                                        <p:attrNameLst>
                                          <p:attrName>ppt_w</p:attrName>
                                        </p:attrNameLst>
                                      </p:cBhvr>
                                      <p:tavLst>
                                        <p:tav tm="0">
                                          <p:val>
                                            <p:fltVal val="0"/>
                                          </p:val>
                                        </p:tav>
                                        <p:tav tm="100000">
                                          <p:val>
                                            <p:strVal val="#ppt_w"/>
                                          </p:val>
                                        </p:tav>
                                      </p:tavLst>
                                    </p:anim>
                                    <p:anim calcmode="lin" valueType="num">
                                      <p:cBhvr>
                                        <p:cTn id="15" dur="500" fill="hold"/>
                                        <p:tgtEl>
                                          <p:spTgt spid="8">
                                            <p:txEl>
                                              <p:pRg st="1" end="1"/>
                                            </p:txEl>
                                          </p:spTgt>
                                        </p:tgtEl>
                                        <p:attrNameLst>
                                          <p:attrName>ppt_h</p:attrName>
                                        </p:attrNameLst>
                                      </p:cBhvr>
                                      <p:tavLst>
                                        <p:tav tm="0">
                                          <p:val>
                                            <p:fltVal val="0"/>
                                          </p:val>
                                        </p:tav>
                                        <p:tav tm="100000">
                                          <p:val>
                                            <p:strVal val="#ppt_h"/>
                                          </p:val>
                                        </p:tav>
                                      </p:tavLst>
                                    </p:anim>
                                    <p:animEffect transition="in" filter="fade">
                                      <p:cBhvr>
                                        <p:cTn id="16" dur="500"/>
                                        <p:tgtEl>
                                          <p:spTgt spid="8">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nodeType="clickEffect">
                                  <p:stCondLst>
                                    <p:cond delay="0"/>
                                  </p:stCondLst>
                                  <p:childTnLst>
                                    <p:set>
                                      <p:cBhvr>
                                        <p:cTn id="20" dur="1" fill="hold">
                                          <p:stCondLst>
                                            <p:cond delay="0"/>
                                          </p:stCondLst>
                                        </p:cTn>
                                        <p:tgtEl>
                                          <p:spTgt spid="8">
                                            <p:txEl>
                                              <p:pRg st="2" end="2"/>
                                            </p:txEl>
                                          </p:spTgt>
                                        </p:tgtEl>
                                        <p:attrNameLst>
                                          <p:attrName>style.visibility</p:attrName>
                                        </p:attrNameLst>
                                      </p:cBhvr>
                                      <p:to>
                                        <p:strVal val="visible"/>
                                      </p:to>
                                    </p:set>
                                    <p:anim calcmode="lin" valueType="num">
                                      <p:cBhvr>
                                        <p:cTn id="21" dur="500" fill="hold"/>
                                        <p:tgtEl>
                                          <p:spTgt spid="8">
                                            <p:txEl>
                                              <p:pRg st="2" end="2"/>
                                            </p:txEl>
                                          </p:spTgt>
                                        </p:tgtEl>
                                        <p:attrNameLst>
                                          <p:attrName>ppt_w</p:attrName>
                                        </p:attrNameLst>
                                      </p:cBhvr>
                                      <p:tavLst>
                                        <p:tav tm="0">
                                          <p:val>
                                            <p:fltVal val="0"/>
                                          </p:val>
                                        </p:tav>
                                        <p:tav tm="100000">
                                          <p:val>
                                            <p:strVal val="#ppt_w"/>
                                          </p:val>
                                        </p:tav>
                                      </p:tavLst>
                                    </p:anim>
                                    <p:anim calcmode="lin" valueType="num">
                                      <p:cBhvr>
                                        <p:cTn id="22" dur="500" fill="hold"/>
                                        <p:tgtEl>
                                          <p:spTgt spid="8">
                                            <p:txEl>
                                              <p:pRg st="2" end="2"/>
                                            </p:txEl>
                                          </p:spTgt>
                                        </p:tgtEl>
                                        <p:attrNameLst>
                                          <p:attrName>ppt_h</p:attrName>
                                        </p:attrNameLst>
                                      </p:cBhvr>
                                      <p:tavLst>
                                        <p:tav tm="0">
                                          <p:val>
                                            <p:fltVal val="0"/>
                                          </p:val>
                                        </p:tav>
                                        <p:tav tm="100000">
                                          <p:val>
                                            <p:strVal val="#ppt_h"/>
                                          </p:val>
                                        </p:tav>
                                      </p:tavLst>
                                    </p:anim>
                                    <p:animEffect transition="in" filter="fade">
                                      <p:cBhvr>
                                        <p:cTn id="23" dur="500"/>
                                        <p:tgtEl>
                                          <p:spTgt spid="8">
                                            <p:txEl>
                                              <p:pRg st="2" end="2"/>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nodeType="clickEffect">
                                  <p:stCondLst>
                                    <p:cond delay="0"/>
                                  </p:stCondLst>
                                  <p:childTnLst>
                                    <p:set>
                                      <p:cBhvr>
                                        <p:cTn id="27" dur="1" fill="hold">
                                          <p:stCondLst>
                                            <p:cond delay="0"/>
                                          </p:stCondLst>
                                        </p:cTn>
                                        <p:tgtEl>
                                          <p:spTgt spid="8">
                                            <p:txEl>
                                              <p:pRg st="3" end="3"/>
                                            </p:txEl>
                                          </p:spTgt>
                                        </p:tgtEl>
                                        <p:attrNameLst>
                                          <p:attrName>style.visibility</p:attrName>
                                        </p:attrNameLst>
                                      </p:cBhvr>
                                      <p:to>
                                        <p:strVal val="visible"/>
                                      </p:to>
                                    </p:set>
                                    <p:anim calcmode="lin" valueType="num">
                                      <p:cBhvr>
                                        <p:cTn id="28" dur="500" fill="hold"/>
                                        <p:tgtEl>
                                          <p:spTgt spid="8">
                                            <p:txEl>
                                              <p:pRg st="3" end="3"/>
                                            </p:txEl>
                                          </p:spTgt>
                                        </p:tgtEl>
                                        <p:attrNameLst>
                                          <p:attrName>ppt_w</p:attrName>
                                        </p:attrNameLst>
                                      </p:cBhvr>
                                      <p:tavLst>
                                        <p:tav tm="0">
                                          <p:val>
                                            <p:fltVal val="0"/>
                                          </p:val>
                                        </p:tav>
                                        <p:tav tm="100000">
                                          <p:val>
                                            <p:strVal val="#ppt_w"/>
                                          </p:val>
                                        </p:tav>
                                      </p:tavLst>
                                    </p:anim>
                                    <p:anim calcmode="lin" valueType="num">
                                      <p:cBhvr>
                                        <p:cTn id="29" dur="500" fill="hold"/>
                                        <p:tgtEl>
                                          <p:spTgt spid="8">
                                            <p:txEl>
                                              <p:pRg st="3" end="3"/>
                                            </p:txEl>
                                          </p:spTgt>
                                        </p:tgtEl>
                                        <p:attrNameLst>
                                          <p:attrName>ppt_h</p:attrName>
                                        </p:attrNameLst>
                                      </p:cBhvr>
                                      <p:tavLst>
                                        <p:tav tm="0">
                                          <p:val>
                                            <p:fltVal val="0"/>
                                          </p:val>
                                        </p:tav>
                                        <p:tav tm="100000">
                                          <p:val>
                                            <p:strVal val="#ppt_h"/>
                                          </p:val>
                                        </p:tav>
                                      </p:tavLst>
                                    </p:anim>
                                    <p:animEffect transition="in" filter="fade">
                                      <p:cBhvr>
                                        <p:cTn id="30" dur="500"/>
                                        <p:tgtEl>
                                          <p:spTgt spid="8">
                                            <p:txEl>
                                              <p:pRg st="3" end="3"/>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53" presetClass="entr" presetSubtype="16" fill="hold" nodeType="clickEffect">
                                  <p:stCondLst>
                                    <p:cond delay="0"/>
                                  </p:stCondLst>
                                  <p:childTnLst>
                                    <p:set>
                                      <p:cBhvr>
                                        <p:cTn id="34" dur="1" fill="hold">
                                          <p:stCondLst>
                                            <p:cond delay="0"/>
                                          </p:stCondLst>
                                        </p:cTn>
                                        <p:tgtEl>
                                          <p:spTgt spid="8">
                                            <p:txEl>
                                              <p:pRg st="4" end="4"/>
                                            </p:txEl>
                                          </p:spTgt>
                                        </p:tgtEl>
                                        <p:attrNameLst>
                                          <p:attrName>style.visibility</p:attrName>
                                        </p:attrNameLst>
                                      </p:cBhvr>
                                      <p:to>
                                        <p:strVal val="visible"/>
                                      </p:to>
                                    </p:set>
                                    <p:anim calcmode="lin" valueType="num">
                                      <p:cBhvr>
                                        <p:cTn id="35" dur="500" fill="hold"/>
                                        <p:tgtEl>
                                          <p:spTgt spid="8">
                                            <p:txEl>
                                              <p:pRg st="4" end="4"/>
                                            </p:txEl>
                                          </p:spTgt>
                                        </p:tgtEl>
                                        <p:attrNameLst>
                                          <p:attrName>ppt_w</p:attrName>
                                        </p:attrNameLst>
                                      </p:cBhvr>
                                      <p:tavLst>
                                        <p:tav tm="0">
                                          <p:val>
                                            <p:fltVal val="0"/>
                                          </p:val>
                                        </p:tav>
                                        <p:tav tm="100000">
                                          <p:val>
                                            <p:strVal val="#ppt_w"/>
                                          </p:val>
                                        </p:tav>
                                      </p:tavLst>
                                    </p:anim>
                                    <p:anim calcmode="lin" valueType="num">
                                      <p:cBhvr>
                                        <p:cTn id="36" dur="500" fill="hold"/>
                                        <p:tgtEl>
                                          <p:spTgt spid="8">
                                            <p:txEl>
                                              <p:pRg st="4" end="4"/>
                                            </p:txEl>
                                          </p:spTgt>
                                        </p:tgtEl>
                                        <p:attrNameLst>
                                          <p:attrName>ppt_h</p:attrName>
                                        </p:attrNameLst>
                                      </p:cBhvr>
                                      <p:tavLst>
                                        <p:tav tm="0">
                                          <p:val>
                                            <p:fltVal val="0"/>
                                          </p:val>
                                        </p:tav>
                                        <p:tav tm="100000">
                                          <p:val>
                                            <p:strVal val="#ppt_h"/>
                                          </p:val>
                                        </p:tav>
                                      </p:tavLst>
                                    </p:anim>
                                    <p:animEffect transition="in" filter="fade">
                                      <p:cBhvr>
                                        <p:cTn id="37" dur="500"/>
                                        <p:tgtEl>
                                          <p:spTgt spid="8">
                                            <p:txEl>
                                              <p:pRg st="4" end="4"/>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53" presetClass="entr" presetSubtype="16" fill="hold" nodeType="clickEffect">
                                  <p:stCondLst>
                                    <p:cond delay="0"/>
                                  </p:stCondLst>
                                  <p:childTnLst>
                                    <p:set>
                                      <p:cBhvr>
                                        <p:cTn id="41" dur="1" fill="hold">
                                          <p:stCondLst>
                                            <p:cond delay="0"/>
                                          </p:stCondLst>
                                        </p:cTn>
                                        <p:tgtEl>
                                          <p:spTgt spid="8">
                                            <p:txEl>
                                              <p:pRg st="5" end="5"/>
                                            </p:txEl>
                                          </p:spTgt>
                                        </p:tgtEl>
                                        <p:attrNameLst>
                                          <p:attrName>style.visibility</p:attrName>
                                        </p:attrNameLst>
                                      </p:cBhvr>
                                      <p:to>
                                        <p:strVal val="visible"/>
                                      </p:to>
                                    </p:set>
                                    <p:anim calcmode="lin" valueType="num">
                                      <p:cBhvr>
                                        <p:cTn id="42" dur="500" fill="hold"/>
                                        <p:tgtEl>
                                          <p:spTgt spid="8">
                                            <p:txEl>
                                              <p:pRg st="5" end="5"/>
                                            </p:txEl>
                                          </p:spTgt>
                                        </p:tgtEl>
                                        <p:attrNameLst>
                                          <p:attrName>ppt_w</p:attrName>
                                        </p:attrNameLst>
                                      </p:cBhvr>
                                      <p:tavLst>
                                        <p:tav tm="0">
                                          <p:val>
                                            <p:fltVal val="0"/>
                                          </p:val>
                                        </p:tav>
                                        <p:tav tm="100000">
                                          <p:val>
                                            <p:strVal val="#ppt_w"/>
                                          </p:val>
                                        </p:tav>
                                      </p:tavLst>
                                    </p:anim>
                                    <p:anim calcmode="lin" valueType="num">
                                      <p:cBhvr>
                                        <p:cTn id="43" dur="500" fill="hold"/>
                                        <p:tgtEl>
                                          <p:spTgt spid="8">
                                            <p:txEl>
                                              <p:pRg st="5" end="5"/>
                                            </p:txEl>
                                          </p:spTgt>
                                        </p:tgtEl>
                                        <p:attrNameLst>
                                          <p:attrName>ppt_h</p:attrName>
                                        </p:attrNameLst>
                                      </p:cBhvr>
                                      <p:tavLst>
                                        <p:tav tm="0">
                                          <p:val>
                                            <p:fltVal val="0"/>
                                          </p:val>
                                        </p:tav>
                                        <p:tav tm="100000">
                                          <p:val>
                                            <p:strVal val="#ppt_h"/>
                                          </p:val>
                                        </p:tav>
                                      </p:tavLst>
                                    </p:anim>
                                    <p:animEffect transition="in" filter="fade">
                                      <p:cBhvr>
                                        <p:cTn id="44" dur="500"/>
                                        <p:tgtEl>
                                          <p:spTgt spid="8">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15000"/>
            <a:lum/>
          </a:blip>
          <a:srcRect/>
          <a:stretch>
            <a:fillRect t="-5000" b="-5000"/>
          </a:stretch>
        </a:blipFill>
        <a:effectLst/>
      </p:bgPr>
    </p:bg>
    <p:spTree>
      <p:nvGrpSpPr>
        <p:cNvPr id="1" name=""/>
        <p:cNvGrpSpPr/>
        <p:nvPr/>
      </p:nvGrpSpPr>
      <p:grpSpPr>
        <a:xfrm>
          <a:off x="0" y="0"/>
          <a:ext cx="0" cy="0"/>
          <a:chOff x="0" y="0"/>
          <a:chExt cx="0" cy="0"/>
        </a:xfrm>
      </p:grpSpPr>
      <p:sp>
        <p:nvSpPr>
          <p:cNvPr id="3" name="Title 2"/>
          <p:cNvSpPr>
            <a:spLocks noGrp="1"/>
          </p:cNvSpPr>
          <p:nvPr>
            <p:ph type="title"/>
          </p:nvPr>
        </p:nvSpPr>
        <p:spPr>
          <a:xfrm>
            <a:off x="-981" y="0"/>
            <a:ext cx="9144000" cy="732408"/>
          </a:xfrm>
        </p:spPr>
        <p:txBody>
          <a:bodyPr>
            <a:noAutofit/>
          </a:bodyPr>
          <a:lstStyle/>
          <a:p>
            <a:r>
              <a:rPr lang="en-US" sz="4800" b="1" dirty="0"/>
              <a:t> Initial Contact </a:t>
            </a:r>
          </a:p>
        </p:txBody>
      </p:sp>
      <p:sp>
        <p:nvSpPr>
          <p:cNvPr id="8" name="Content Placeholder 7"/>
          <p:cNvSpPr>
            <a:spLocks noGrp="1"/>
          </p:cNvSpPr>
          <p:nvPr>
            <p:ph idx="1"/>
          </p:nvPr>
        </p:nvSpPr>
        <p:spPr>
          <a:xfrm>
            <a:off x="457200" y="732409"/>
            <a:ext cx="8229600" cy="5668392"/>
          </a:xfrm>
        </p:spPr>
        <p:txBody>
          <a:bodyPr>
            <a:normAutofit fontScale="85000" lnSpcReduction="20000"/>
          </a:bodyPr>
          <a:lstStyle/>
          <a:p>
            <a:r>
              <a:rPr lang="en-US" sz="3200" dirty="0"/>
              <a:t>The first stage of Operation Auca began in September 1955. Saint, McCully, Elliot, and fellow missionary Johnny Keenan decided to initiate contact with the Huaorani and began periodically searching for them by air. </a:t>
            </a:r>
          </a:p>
          <a:p>
            <a:r>
              <a:rPr lang="en-US" sz="3200" dirty="0"/>
              <a:t>By the end of the month, they had identified several clearings in the jungle. </a:t>
            </a:r>
          </a:p>
          <a:p>
            <a:r>
              <a:rPr lang="en-US" sz="3200" dirty="0"/>
              <a:t>Meanwhile, Elliot learned several phrases in the language of the Huaorani from </a:t>
            </a:r>
            <a:r>
              <a:rPr lang="en-US" sz="3200" b="1" i="1" dirty="0"/>
              <a:t>Dayuma</a:t>
            </a:r>
            <a:r>
              <a:rPr lang="en-US" sz="3200" dirty="0"/>
              <a:t>, a young Huaorani woman who had left her society and become friends with </a:t>
            </a:r>
            <a:r>
              <a:rPr lang="en-US" sz="3200" b="1" i="1" dirty="0"/>
              <a:t>Rachel Saint</a:t>
            </a:r>
            <a:r>
              <a:rPr lang="en-US" sz="3200" dirty="0"/>
              <a:t>, a missionary and the sister of </a:t>
            </a:r>
            <a:r>
              <a:rPr lang="en-US" sz="3200" b="1" i="1" dirty="0"/>
              <a:t>Nate Saint</a:t>
            </a:r>
            <a:r>
              <a:rPr lang="en-US" sz="3200" dirty="0"/>
              <a:t>. </a:t>
            </a:r>
          </a:p>
          <a:p>
            <a:r>
              <a:rPr lang="en-US" sz="3200" dirty="0"/>
              <a:t>The missionaries hoped that by regularly giving gifts to the Huaorani and attempting to communicate with them in their language, they would be able to win them over as friends.</a:t>
            </a:r>
          </a:p>
        </p:txBody>
      </p:sp>
      <p:sp>
        <p:nvSpPr>
          <p:cNvPr id="5" name="TextBox 4"/>
          <p:cNvSpPr txBox="1"/>
          <p:nvPr/>
        </p:nvSpPr>
        <p:spPr>
          <a:xfrm>
            <a:off x="304800" y="6519446"/>
            <a:ext cx="8701268" cy="33855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Calibri"/>
                <a:ea typeface="+mn-ea"/>
                <a:cs typeface="+mn-cs"/>
                <a:hlinkClick r:id="rId4"/>
              </a:rPr>
              <a:t>https://www.wikiwand.com/en/Operation_Auca</a:t>
            </a:r>
            <a:r>
              <a:rPr kumimoji="0" lang="en-US" sz="1600" b="0" i="0" u="none" strike="noStrike" kern="1200" cap="none" spc="0" normalizeH="0" baseline="0" noProof="0" dirty="0">
                <a:ln>
                  <a:noFill/>
                </a:ln>
                <a:solidFill>
                  <a:prstClr val="black"/>
                </a:solidFill>
                <a:effectLst/>
                <a:uLnTx/>
                <a:uFillTx/>
                <a:latin typeface="Calibri"/>
                <a:ea typeface="+mn-ea"/>
                <a:cs typeface="+mn-cs"/>
              </a:rPr>
              <a:t> </a:t>
            </a:r>
          </a:p>
        </p:txBody>
      </p:sp>
    </p:spTree>
    <p:extLst>
      <p:ext uri="{BB962C8B-B14F-4D97-AF65-F5344CB8AC3E}">
        <p14:creationId xmlns:p14="http://schemas.microsoft.com/office/powerpoint/2010/main" val="411072138"/>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mc:Choice xmlns:p14="http://schemas.microsoft.com/office/powerpoint/2010/main" Requires="p14">
      <p:transition spd="slow" p14:dur="800">
        <p:circle/>
      </p:transition>
    </mc:Choice>
    <mc:Fallback>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 calcmode="lin" valueType="num">
                                      <p:cBhvr>
                                        <p:cTn id="7" dur="500" fill="hold"/>
                                        <p:tgtEl>
                                          <p:spTgt spid="8">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8">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8">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8">
                                            <p:txEl>
                                              <p:pRg st="1" end="1"/>
                                            </p:txEl>
                                          </p:spTgt>
                                        </p:tgtEl>
                                        <p:attrNameLst>
                                          <p:attrName>style.visibility</p:attrName>
                                        </p:attrNameLst>
                                      </p:cBhvr>
                                      <p:to>
                                        <p:strVal val="visible"/>
                                      </p:to>
                                    </p:set>
                                    <p:anim calcmode="lin" valueType="num">
                                      <p:cBhvr>
                                        <p:cTn id="14" dur="500" fill="hold"/>
                                        <p:tgtEl>
                                          <p:spTgt spid="8">
                                            <p:txEl>
                                              <p:pRg st="1" end="1"/>
                                            </p:txEl>
                                          </p:spTgt>
                                        </p:tgtEl>
                                        <p:attrNameLst>
                                          <p:attrName>ppt_w</p:attrName>
                                        </p:attrNameLst>
                                      </p:cBhvr>
                                      <p:tavLst>
                                        <p:tav tm="0">
                                          <p:val>
                                            <p:fltVal val="0"/>
                                          </p:val>
                                        </p:tav>
                                        <p:tav tm="100000">
                                          <p:val>
                                            <p:strVal val="#ppt_w"/>
                                          </p:val>
                                        </p:tav>
                                      </p:tavLst>
                                    </p:anim>
                                    <p:anim calcmode="lin" valueType="num">
                                      <p:cBhvr>
                                        <p:cTn id="15" dur="500" fill="hold"/>
                                        <p:tgtEl>
                                          <p:spTgt spid="8">
                                            <p:txEl>
                                              <p:pRg st="1" end="1"/>
                                            </p:txEl>
                                          </p:spTgt>
                                        </p:tgtEl>
                                        <p:attrNameLst>
                                          <p:attrName>ppt_h</p:attrName>
                                        </p:attrNameLst>
                                      </p:cBhvr>
                                      <p:tavLst>
                                        <p:tav tm="0">
                                          <p:val>
                                            <p:fltVal val="0"/>
                                          </p:val>
                                        </p:tav>
                                        <p:tav tm="100000">
                                          <p:val>
                                            <p:strVal val="#ppt_h"/>
                                          </p:val>
                                        </p:tav>
                                      </p:tavLst>
                                    </p:anim>
                                    <p:animEffect transition="in" filter="fade">
                                      <p:cBhvr>
                                        <p:cTn id="16" dur="500"/>
                                        <p:tgtEl>
                                          <p:spTgt spid="8">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nodeType="clickEffect">
                                  <p:stCondLst>
                                    <p:cond delay="0"/>
                                  </p:stCondLst>
                                  <p:childTnLst>
                                    <p:set>
                                      <p:cBhvr>
                                        <p:cTn id="20" dur="1" fill="hold">
                                          <p:stCondLst>
                                            <p:cond delay="0"/>
                                          </p:stCondLst>
                                        </p:cTn>
                                        <p:tgtEl>
                                          <p:spTgt spid="8">
                                            <p:txEl>
                                              <p:pRg st="2" end="2"/>
                                            </p:txEl>
                                          </p:spTgt>
                                        </p:tgtEl>
                                        <p:attrNameLst>
                                          <p:attrName>style.visibility</p:attrName>
                                        </p:attrNameLst>
                                      </p:cBhvr>
                                      <p:to>
                                        <p:strVal val="visible"/>
                                      </p:to>
                                    </p:set>
                                    <p:anim calcmode="lin" valueType="num">
                                      <p:cBhvr>
                                        <p:cTn id="21" dur="500" fill="hold"/>
                                        <p:tgtEl>
                                          <p:spTgt spid="8">
                                            <p:txEl>
                                              <p:pRg st="2" end="2"/>
                                            </p:txEl>
                                          </p:spTgt>
                                        </p:tgtEl>
                                        <p:attrNameLst>
                                          <p:attrName>ppt_w</p:attrName>
                                        </p:attrNameLst>
                                      </p:cBhvr>
                                      <p:tavLst>
                                        <p:tav tm="0">
                                          <p:val>
                                            <p:fltVal val="0"/>
                                          </p:val>
                                        </p:tav>
                                        <p:tav tm="100000">
                                          <p:val>
                                            <p:strVal val="#ppt_w"/>
                                          </p:val>
                                        </p:tav>
                                      </p:tavLst>
                                    </p:anim>
                                    <p:anim calcmode="lin" valueType="num">
                                      <p:cBhvr>
                                        <p:cTn id="22" dur="500" fill="hold"/>
                                        <p:tgtEl>
                                          <p:spTgt spid="8">
                                            <p:txEl>
                                              <p:pRg st="2" end="2"/>
                                            </p:txEl>
                                          </p:spTgt>
                                        </p:tgtEl>
                                        <p:attrNameLst>
                                          <p:attrName>ppt_h</p:attrName>
                                        </p:attrNameLst>
                                      </p:cBhvr>
                                      <p:tavLst>
                                        <p:tav tm="0">
                                          <p:val>
                                            <p:fltVal val="0"/>
                                          </p:val>
                                        </p:tav>
                                        <p:tav tm="100000">
                                          <p:val>
                                            <p:strVal val="#ppt_h"/>
                                          </p:val>
                                        </p:tav>
                                      </p:tavLst>
                                    </p:anim>
                                    <p:animEffect transition="in" filter="fade">
                                      <p:cBhvr>
                                        <p:cTn id="23" dur="500"/>
                                        <p:tgtEl>
                                          <p:spTgt spid="8">
                                            <p:txEl>
                                              <p:pRg st="2" end="2"/>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nodeType="clickEffect">
                                  <p:stCondLst>
                                    <p:cond delay="0"/>
                                  </p:stCondLst>
                                  <p:childTnLst>
                                    <p:set>
                                      <p:cBhvr>
                                        <p:cTn id="27" dur="1" fill="hold">
                                          <p:stCondLst>
                                            <p:cond delay="0"/>
                                          </p:stCondLst>
                                        </p:cTn>
                                        <p:tgtEl>
                                          <p:spTgt spid="8">
                                            <p:txEl>
                                              <p:pRg st="3" end="3"/>
                                            </p:txEl>
                                          </p:spTgt>
                                        </p:tgtEl>
                                        <p:attrNameLst>
                                          <p:attrName>style.visibility</p:attrName>
                                        </p:attrNameLst>
                                      </p:cBhvr>
                                      <p:to>
                                        <p:strVal val="visible"/>
                                      </p:to>
                                    </p:set>
                                    <p:anim calcmode="lin" valueType="num">
                                      <p:cBhvr>
                                        <p:cTn id="28" dur="500" fill="hold"/>
                                        <p:tgtEl>
                                          <p:spTgt spid="8">
                                            <p:txEl>
                                              <p:pRg st="3" end="3"/>
                                            </p:txEl>
                                          </p:spTgt>
                                        </p:tgtEl>
                                        <p:attrNameLst>
                                          <p:attrName>ppt_w</p:attrName>
                                        </p:attrNameLst>
                                      </p:cBhvr>
                                      <p:tavLst>
                                        <p:tav tm="0">
                                          <p:val>
                                            <p:fltVal val="0"/>
                                          </p:val>
                                        </p:tav>
                                        <p:tav tm="100000">
                                          <p:val>
                                            <p:strVal val="#ppt_w"/>
                                          </p:val>
                                        </p:tav>
                                      </p:tavLst>
                                    </p:anim>
                                    <p:anim calcmode="lin" valueType="num">
                                      <p:cBhvr>
                                        <p:cTn id="29" dur="500" fill="hold"/>
                                        <p:tgtEl>
                                          <p:spTgt spid="8">
                                            <p:txEl>
                                              <p:pRg st="3" end="3"/>
                                            </p:txEl>
                                          </p:spTgt>
                                        </p:tgtEl>
                                        <p:attrNameLst>
                                          <p:attrName>ppt_h</p:attrName>
                                        </p:attrNameLst>
                                      </p:cBhvr>
                                      <p:tavLst>
                                        <p:tav tm="0">
                                          <p:val>
                                            <p:fltVal val="0"/>
                                          </p:val>
                                        </p:tav>
                                        <p:tav tm="100000">
                                          <p:val>
                                            <p:strVal val="#ppt_h"/>
                                          </p:val>
                                        </p:tav>
                                      </p:tavLst>
                                    </p:anim>
                                    <p:animEffect transition="in" filter="fade">
                                      <p:cBhvr>
                                        <p:cTn id="30" dur="500"/>
                                        <p:tgtEl>
                                          <p:spTgt spid="8">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15000"/>
            <a:lum/>
          </a:blip>
          <a:srcRect/>
          <a:stretch>
            <a:fillRect t="-5000" b="-5000"/>
          </a:stretch>
        </a:blipFill>
        <a:effectLst/>
      </p:bgPr>
    </p:bg>
    <p:spTree>
      <p:nvGrpSpPr>
        <p:cNvPr id="1" name=""/>
        <p:cNvGrpSpPr/>
        <p:nvPr/>
      </p:nvGrpSpPr>
      <p:grpSpPr>
        <a:xfrm>
          <a:off x="0" y="0"/>
          <a:ext cx="0" cy="0"/>
          <a:chOff x="0" y="0"/>
          <a:chExt cx="0" cy="0"/>
        </a:xfrm>
      </p:grpSpPr>
      <p:sp>
        <p:nvSpPr>
          <p:cNvPr id="3" name="Title 2"/>
          <p:cNvSpPr>
            <a:spLocks noGrp="1"/>
          </p:cNvSpPr>
          <p:nvPr>
            <p:ph type="title"/>
          </p:nvPr>
        </p:nvSpPr>
        <p:spPr>
          <a:xfrm>
            <a:off x="-981" y="0"/>
            <a:ext cx="9144000" cy="732408"/>
          </a:xfrm>
        </p:spPr>
        <p:txBody>
          <a:bodyPr>
            <a:noAutofit/>
          </a:bodyPr>
          <a:lstStyle/>
          <a:p>
            <a:r>
              <a:rPr lang="en-US" sz="4800" b="1" dirty="0"/>
              <a:t> Initial Contact </a:t>
            </a:r>
          </a:p>
        </p:txBody>
      </p:sp>
      <p:sp>
        <p:nvSpPr>
          <p:cNvPr id="8" name="Content Placeholder 7"/>
          <p:cNvSpPr>
            <a:spLocks noGrp="1"/>
          </p:cNvSpPr>
          <p:nvPr>
            <p:ph idx="1"/>
          </p:nvPr>
        </p:nvSpPr>
        <p:spPr>
          <a:xfrm>
            <a:off x="457200" y="732409"/>
            <a:ext cx="8229600" cy="5668392"/>
          </a:xfrm>
        </p:spPr>
        <p:txBody>
          <a:bodyPr>
            <a:normAutofit fontScale="85000" lnSpcReduction="10000"/>
          </a:bodyPr>
          <a:lstStyle/>
          <a:p>
            <a:r>
              <a:rPr lang="en-US" sz="3200" dirty="0"/>
              <a:t>Because of the difficulty and risk of meeting the Huaorani on the ground, the missionaries chose to drop gifts to the Huaorani by fixed-wing aircraft. </a:t>
            </a:r>
          </a:p>
          <a:p>
            <a:r>
              <a:rPr lang="en-US" sz="3200" dirty="0"/>
              <a:t>Their drop technique, developed by Nate Saint, involved flying around the drop location in tight circles while lowering the gift from the plane on a rope. </a:t>
            </a:r>
          </a:p>
          <a:p>
            <a:r>
              <a:rPr lang="en-US" sz="3200" dirty="0"/>
              <a:t>This kept the bundle in roughly the same position as it approached the ground. </a:t>
            </a:r>
          </a:p>
          <a:p>
            <a:r>
              <a:rPr lang="en-US" sz="3200" dirty="0"/>
              <a:t>On October 6, 1955, Saint made the first drop, releasing a small kettle containing buttons and rock salt. </a:t>
            </a:r>
          </a:p>
          <a:p>
            <a:r>
              <a:rPr lang="en-US" sz="3200" dirty="0"/>
              <a:t>The gift-giving continued during the following weeks, with the missionaries dropping machetes, ribbons, clothing, pots, and various trinkets.</a:t>
            </a:r>
          </a:p>
        </p:txBody>
      </p:sp>
      <p:sp>
        <p:nvSpPr>
          <p:cNvPr id="5" name="TextBox 4"/>
          <p:cNvSpPr txBox="1"/>
          <p:nvPr/>
        </p:nvSpPr>
        <p:spPr>
          <a:xfrm>
            <a:off x="304800" y="6519446"/>
            <a:ext cx="8701268" cy="33855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Calibri"/>
                <a:ea typeface="+mn-ea"/>
                <a:cs typeface="+mn-cs"/>
                <a:hlinkClick r:id="rId4"/>
              </a:rPr>
              <a:t>https://www.wikiwand.com/en/Operation_Auca</a:t>
            </a:r>
            <a:r>
              <a:rPr kumimoji="0" lang="en-US" sz="1600" b="0" i="0" u="none" strike="noStrike" kern="1200" cap="none" spc="0" normalizeH="0" baseline="0" noProof="0" dirty="0">
                <a:ln>
                  <a:noFill/>
                </a:ln>
                <a:solidFill>
                  <a:prstClr val="black"/>
                </a:solidFill>
                <a:effectLst/>
                <a:uLnTx/>
                <a:uFillTx/>
                <a:latin typeface="Calibri"/>
                <a:ea typeface="+mn-ea"/>
                <a:cs typeface="+mn-cs"/>
              </a:rPr>
              <a:t> </a:t>
            </a:r>
          </a:p>
        </p:txBody>
      </p:sp>
    </p:spTree>
    <p:extLst>
      <p:ext uri="{BB962C8B-B14F-4D97-AF65-F5344CB8AC3E}">
        <p14:creationId xmlns:p14="http://schemas.microsoft.com/office/powerpoint/2010/main" val="93145424"/>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mc:Choice xmlns:p14="http://schemas.microsoft.com/office/powerpoint/2010/main" Requires="p14">
      <p:transition spd="slow" p14:dur="800">
        <p:circle/>
      </p:transition>
    </mc:Choice>
    <mc:Fallback>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8">
                                            <p:txEl>
                                              <p:pRg st="1" end="1"/>
                                            </p:txEl>
                                          </p:spTgt>
                                        </p:tgtEl>
                                        <p:attrNameLst>
                                          <p:attrName>style.visibility</p:attrName>
                                        </p:attrNameLst>
                                      </p:cBhvr>
                                      <p:to>
                                        <p:strVal val="visible"/>
                                      </p:to>
                                    </p:set>
                                    <p:anim calcmode="lin" valueType="num">
                                      <p:cBhvr>
                                        <p:cTn id="7" dur="500" fill="hold"/>
                                        <p:tgtEl>
                                          <p:spTgt spid="8">
                                            <p:txEl>
                                              <p:pRg st="1" end="1"/>
                                            </p:txEl>
                                          </p:spTgt>
                                        </p:tgtEl>
                                        <p:attrNameLst>
                                          <p:attrName>ppt_w</p:attrName>
                                        </p:attrNameLst>
                                      </p:cBhvr>
                                      <p:tavLst>
                                        <p:tav tm="0">
                                          <p:val>
                                            <p:fltVal val="0"/>
                                          </p:val>
                                        </p:tav>
                                        <p:tav tm="100000">
                                          <p:val>
                                            <p:strVal val="#ppt_w"/>
                                          </p:val>
                                        </p:tav>
                                      </p:tavLst>
                                    </p:anim>
                                    <p:anim calcmode="lin" valueType="num">
                                      <p:cBhvr>
                                        <p:cTn id="8" dur="500" fill="hold"/>
                                        <p:tgtEl>
                                          <p:spTgt spid="8">
                                            <p:txEl>
                                              <p:pRg st="1" end="1"/>
                                            </p:txEl>
                                          </p:spTgt>
                                        </p:tgtEl>
                                        <p:attrNameLst>
                                          <p:attrName>ppt_h</p:attrName>
                                        </p:attrNameLst>
                                      </p:cBhvr>
                                      <p:tavLst>
                                        <p:tav tm="0">
                                          <p:val>
                                            <p:fltVal val="0"/>
                                          </p:val>
                                        </p:tav>
                                        <p:tav tm="100000">
                                          <p:val>
                                            <p:strVal val="#ppt_h"/>
                                          </p:val>
                                        </p:tav>
                                      </p:tavLst>
                                    </p:anim>
                                    <p:animEffect transition="in" filter="fade">
                                      <p:cBhvr>
                                        <p:cTn id="9" dur="500"/>
                                        <p:tgtEl>
                                          <p:spTgt spid="8">
                                            <p:txEl>
                                              <p:pRg st="1" end="1"/>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8">
                                            <p:txEl>
                                              <p:pRg st="2" end="2"/>
                                            </p:txEl>
                                          </p:spTgt>
                                        </p:tgtEl>
                                        <p:attrNameLst>
                                          <p:attrName>style.visibility</p:attrName>
                                        </p:attrNameLst>
                                      </p:cBhvr>
                                      <p:to>
                                        <p:strVal val="visible"/>
                                      </p:to>
                                    </p:set>
                                    <p:anim calcmode="lin" valueType="num">
                                      <p:cBhvr>
                                        <p:cTn id="14" dur="500" fill="hold"/>
                                        <p:tgtEl>
                                          <p:spTgt spid="8">
                                            <p:txEl>
                                              <p:pRg st="2" end="2"/>
                                            </p:txEl>
                                          </p:spTgt>
                                        </p:tgtEl>
                                        <p:attrNameLst>
                                          <p:attrName>ppt_w</p:attrName>
                                        </p:attrNameLst>
                                      </p:cBhvr>
                                      <p:tavLst>
                                        <p:tav tm="0">
                                          <p:val>
                                            <p:fltVal val="0"/>
                                          </p:val>
                                        </p:tav>
                                        <p:tav tm="100000">
                                          <p:val>
                                            <p:strVal val="#ppt_w"/>
                                          </p:val>
                                        </p:tav>
                                      </p:tavLst>
                                    </p:anim>
                                    <p:anim calcmode="lin" valueType="num">
                                      <p:cBhvr>
                                        <p:cTn id="15" dur="500" fill="hold"/>
                                        <p:tgtEl>
                                          <p:spTgt spid="8">
                                            <p:txEl>
                                              <p:pRg st="2" end="2"/>
                                            </p:txEl>
                                          </p:spTgt>
                                        </p:tgtEl>
                                        <p:attrNameLst>
                                          <p:attrName>ppt_h</p:attrName>
                                        </p:attrNameLst>
                                      </p:cBhvr>
                                      <p:tavLst>
                                        <p:tav tm="0">
                                          <p:val>
                                            <p:fltVal val="0"/>
                                          </p:val>
                                        </p:tav>
                                        <p:tav tm="100000">
                                          <p:val>
                                            <p:strVal val="#ppt_h"/>
                                          </p:val>
                                        </p:tav>
                                      </p:tavLst>
                                    </p:anim>
                                    <p:animEffect transition="in" filter="fade">
                                      <p:cBhvr>
                                        <p:cTn id="16" dur="500"/>
                                        <p:tgtEl>
                                          <p:spTgt spid="8">
                                            <p:txEl>
                                              <p:pRg st="2" end="2"/>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nodeType="clickEffect">
                                  <p:stCondLst>
                                    <p:cond delay="0"/>
                                  </p:stCondLst>
                                  <p:childTnLst>
                                    <p:set>
                                      <p:cBhvr>
                                        <p:cTn id="20" dur="1" fill="hold">
                                          <p:stCondLst>
                                            <p:cond delay="0"/>
                                          </p:stCondLst>
                                        </p:cTn>
                                        <p:tgtEl>
                                          <p:spTgt spid="8">
                                            <p:txEl>
                                              <p:pRg st="3" end="3"/>
                                            </p:txEl>
                                          </p:spTgt>
                                        </p:tgtEl>
                                        <p:attrNameLst>
                                          <p:attrName>style.visibility</p:attrName>
                                        </p:attrNameLst>
                                      </p:cBhvr>
                                      <p:to>
                                        <p:strVal val="visible"/>
                                      </p:to>
                                    </p:set>
                                    <p:anim calcmode="lin" valueType="num">
                                      <p:cBhvr>
                                        <p:cTn id="21" dur="500" fill="hold"/>
                                        <p:tgtEl>
                                          <p:spTgt spid="8">
                                            <p:txEl>
                                              <p:pRg st="3" end="3"/>
                                            </p:txEl>
                                          </p:spTgt>
                                        </p:tgtEl>
                                        <p:attrNameLst>
                                          <p:attrName>ppt_w</p:attrName>
                                        </p:attrNameLst>
                                      </p:cBhvr>
                                      <p:tavLst>
                                        <p:tav tm="0">
                                          <p:val>
                                            <p:fltVal val="0"/>
                                          </p:val>
                                        </p:tav>
                                        <p:tav tm="100000">
                                          <p:val>
                                            <p:strVal val="#ppt_w"/>
                                          </p:val>
                                        </p:tav>
                                      </p:tavLst>
                                    </p:anim>
                                    <p:anim calcmode="lin" valueType="num">
                                      <p:cBhvr>
                                        <p:cTn id="22" dur="500" fill="hold"/>
                                        <p:tgtEl>
                                          <p:spTgt spid="8">
                                            <p:txEl>
                                              <p:pRg st="3" end="3"/>
                                            </p:txEl>
                                          </p:spTgt>
                                        </p:tgtEl>
                                        <p:attrNameLst>
                                          <p:attrName>ppt_h</p:attrName>
                                        </p:attrNameLst>
                                      </p:cBhvr>
                                      <p:tavLst>
                                        <p:tav tm="0">
                                          <p:val>
                                            <p:fltVal val="0"/>
                                          </p:val>
                                        </p:tav>
                                        <p:tav tm="100000">
                                          <p:val>
                                            <p:strVal val="#ppt_h"/>
                                          </p:val>
                                        </p:tav>
                                      </p:tavLst>
                                    </p:anim>
                                    <p:animEffect transition="in" filter="fade">
                                      <p:cBhvr>
                                        <p:cTn id="23" dur="500"/>
                                        <p:tgtEl>
                                          <p:spTgt spid="8">
                                            <p:txEl>
                                              <p:pRg st="3" end="3"/>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nodeType="clickEffect">
                                  <p:stCondLst>
                                    <p:cond delay="0"/>
                                  </p:stCondLst>
                                  <p:childTnLst>
                                    <p:set>
                                      <p:cBhvr>
                                        <p:cTn id="27" dur="1" fill="hold">
                                          <p:stCondLst>
                                            <p:cond delay="0"/>
                                          </p:stCondLst>
                                        </p:cTn>
                                        <p:tgtEl>
                                          <p:spTgt spid="8">
                                            <p:txEl>
                                              <p:pRg st="4" end="4"/>
                                            </p:txEl>
                                          </p:spTgt>
                                        </p:tgtEl>
                                        <p:attrNameLst>
                                          <p:attrName>style.visibility</p:attrName>
                                        </p:attrNameLst>
                                      </p:cBhvr>
                                      <p:to>
                                        <p:strVal val="visible"/>
                                      </p:to>
                                    </p:set>
                                    <p:anim calcmode="lin" valueType="num">
                                      <p:cBhvr>
                                        <p:cTn id="28" dur="500" fill="hold"/>
                                        <p:tgtEl>
                                          <p:spTgt spid="8">
                                            <p:txEl>
                                              <p:pRg st="4" end="4"/>
                                            </p:txEl>
                                          </p:spTgt>
                                        </p:tgtEl>
                                        <p:attrNameLst>
                                          <p:attrName>ppt_w</p:attrName>
                                        </p:attrNameLst>
                                      </p:cBhvr>
                                      <p:tavLst>
                                        <p:tav tm="0">
                                          <p:val>
                                            <p:fltVal val="0"/>
                                          </p:val>
                                        </p:tav>
                                        <p:tav tm="100000">
                                          <p:val>
                                            <p:strVal val="#ppt_w"/>
                                          </p:val>
                                        </p:tav>
                                      </p:tavLst>
                                    </p:anim>
                                    <p:anim calcmode="lin" valueType="num">
                                      <p:cBhvr>
                                        <p:cTn id="29" dur="500" fill="hold"/>
                                        <p:tgtEl>
                                          <p:spTgt spid="8">
                                            <p:txEl>
                                              <p:pRg st="4" end="4"/>
                                            </p:txEl>
                                          </p:spTgt>
                                        </p:tgtEl>
                                        <p:attrNameLst>
                                          <p:attrName>ppt_h</p:attrName>
                                        </p:attrNameLst>
                                      </p:cBhvr>
                                      <p:tavLst>
                                        <p:tav tm="0">
                                          <p:val>
                                            <p:fltVal val="0"/>
                                          </p:val>
                                        </p:tav>
                                        <p:tav tm="100000">
                                          <p:val>
                                            <p:strVal val="#ppt_h"/>
                                          </p:val>
                                        </p:tav>
                                      </p:tavLst>
                                    </p:anim>
                                    <p:animEffect transition="in" filter="fade">
                                      <p:cBhvr>
                                        <p:cTn id="30" dur="500"/>
                                        <p:tgtEl>
                                          <p:spTgt spid="8">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15000"/>
            <a:lum/>
          </a:blip>
          <a:srcRect/>
          <a:stretch>
            <a:fillRect t="-5000" b="-5000"/>
          </a:stretch>
        </a:blipFill>
        <a:effectLst/>
      </p:bgPr>
    </p:bg>
    <p:spTree>
      <p:nvGrpSpPr>
        <p:cNvPr id="1" name=""/>
        <p:cNvGrpSpPr/>
        <p:nvPr/>
      </p:nvGrpSpPr>
      <p:grpSpPr>
        <a:xfrm>
          <a:off x="0" y="0"/>
          <a:ext cx="0" cy="0"/>
          <a:chOff x="0" y="0"/>
          <a:chExt cx="0" cy="0"/>
        </a:xfrm>
      </p:grpSpPr>
      <p:sp>
        <p:nvSpPr>
          <p:cNvPr id="3" name="Title 2"/>
          <p:cNvSpPr>
            <a:spLocks noGrp="1"/>
          </p:cNvSpPr>
          <p:nvPr>
            <p:ph type="title"/>
          </p:nvPr>
        </p:nvSpPr>
        <p:spPr>
          <a:xfrm>
            <a:off x="-981" y="0"/>
            <a:ext cx="9144000" cy="732408"/>
          </a:xfrm>
        </p:spPr>
        <p:txBody>
          <a:bodyPr>
            <a:noAutofit/>
          </a:bodyPr>
          <a:lstStyle/>
          <a:p>
            <a:r>
              <a:rPr lang="en-US" sz="4800" b="1" dirty="0"/>
              <a:t> Initial Contact </a:t>
            </a:r>
          </a:p>
        </p:txBody>
      </p:sp>
      <p:sp>
        <p:nvSpPr>
          <p:cNvPr id="8" name="Content Placeholder 7"/>
          <p:cNvSpPr>
            <a:spLocks noGrp="1"/>
          </p:cNvSpPr>
          <p:nvPr>
            <p:ph idx="1"/>
          </p:nvPr>
        </p:nvSpPr>
        <p:spPr>
          <a:xfrm>
            <a:off x="457200" y="732409"/>
            <a:ext cx="8229600" cy="5668392"/>
          </a:xfrm>
        </p:spPr>
        <p:txBody>
          <a:bodyPr>
            <a:normAutofit fontScale="85000" lnSpcReduction="20000"/>
          </a:bodyPr>
          <a:lstStyle/>
          <a:p>
            <a:r>
              <a:rPr lang="en-US" sz="3200" dirty="0"/>
              <a:t>After several visits to the Auca village, which the missionaries called "Terminal City", they observed that the Huaorani seemed excited to receive their gifts. </a:t>
            </a:r>
          </a:p>
          <a:p>
            <a:r>
              <a:rPr lang="en-US" sz="3200" dirty="0"/>
              <a:t>Encouraged, they began using a loudspeaker to shout simple Huaorani phrases as they circled. </a:t>
            </a:r>
          </a:p>
          <a:p>
            <a:r>
              <a:rPr lang="en-US" sz="3200" dirty="0"/>
              <a:t>After several more drops, in November the Huaorani began tying gifts for the missionaries to the line after removing the gifts the missionaries gave them. </a:t>
            </a:r>
          </a:p>
          <a:p>
            <a:r>
              <a:rPr lang="en-US" sz="3200" dirty="0"/>
              <a:t>The men took this as a gesture of friendliness and developed plans for meeting the Huaorani on the ground. </a:t>
            </a:r>
          </a:p>
          <a:p>
            <a:r>
              <a:rPr lang="en-US" sz="3200" dirty="0"/>
              <a:t>Saint soon identified a 200-yard sandbar along the </a:t>
            </a:r>
            <a:r>
              <a:rPr lang="en-US" sz="3200" dirty="0" err="1"/>
              <a:t>Curaray</a:t>
            </a:r>
            <a:r>
              <a:rPr lang="en-US" sz="3200" dirty="0"/>
              <a:t> River about 4.5 miles from Terminal City that could serve as a runway and camp site, and dubbed it "Palm Beach".</a:t>
            </a:r>
            <a:endParaRPr lang="en-US" sz="2800" dirty="0"/>
          </a:p>
        </p:txBody>
      </p:sp>
      <p:sp>
        <p:nvSpPr>
          <p:cNvPr id="5" name="TextBox 4"/>
          <p:cNvSpPr txBox="1"/>
          <p:nvPr/>
        </p:nvSpPr>
        <p:spPr>
          <a:xfrm>
            <a:off x="304800" y="6519446"/>
            <a:ext cx="8701268" cy="33855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Calibri"/>
                <a:ea typeface="+mn-ea"/>
                <a:cs typeface="+mn-cs"/>
                <a:hlinkClick r:id="rId4"/>
              </a:rPr>
              <a:t>https://www.wikiwand.com/en/Operation_Auca</a:t>
            </a:r>
            <a:r>
              <a:rPr kumimoji="0" lang="en-US" sz="1600" b="0" i="0" u="none" strike="noStrike" kern="1200" cap="none" spc="0" normalizeH="0" baseline="0" noProof="0" dirty="0">
                <a:ln>
                  <a:noFill/>
                </a:ln>
                <a:solidFill>
                  <a:prstClr val="black"/>
                </a:solidFill>
                <a:effectLst/>
                <a:uLnTx/>
                <a:uFillTx/>
                <a:latin typeface="Calibri"/>
                <a:ea typeface="+mn-ea"/>
                <a:cs typeface="+mn-cs"/>
              </a:rPr>
              <a:t> </a:t>
            </a:r>
          </a:p>
        </p:txBody>
      </p:sp>
    </p:spTree>
    <p:extLst>
      <p:ext uri="{BB962C8B-B14F-4D97-AF65-F5344CB8AC3E}">
        <p14:creationId xmlns:p14="http://schemas.microsoft.com/office/powerpoint/2010/main" val="2630614412"/>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mc:Choice xmlns:p14="http://schemas.microsoft.com/office/powerpoint/2010/main" Requires="p14">
      <p:transition spd="slow" p14:dur="800">
        <p:circle/>
      </p:transition>
    </mc:Choice>
    <mc:Fallback>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8">
                                            <p:txEl>
                                              <p:pRg st="1" end="1"/>
                                            </p:txEl>
                                          </p:spTgt>
                                        </p:tgtEl>
                                        <p:attrNameLst>
                                          <p:attrName>style.visibility</p:attrName>
                                        </p:attrNameLst>
                                      </p:cBhvr>
                                      <p:to>
                                        <p:strVal val="visible"/>
                                      </p:to>
                                    </p:set>
                                    <p:anim calcmode="lin" valueType="num">
                                      <p:cBhvr>
                                        <p:cTn id="7" dur="500" fill="hold"/>
                                        <p:tgtEl>
                                          <p:spTgt spid="8">
                                            <p:txEl>
                                              <p:pRg st="1" end="1"/>
                                            </p:txEl>
                                          </p:spTgt>
                                        </p:tgtEl>
                                        <p:attrNameLst>
                                          <p:attrName>ppt_w</p:attrName>
                                        </p:attrNameLst>
                                      </p:cBhvr>
                                      <p:tavLst>
                                        <p:tav tm="0">
                                          <p:val>
                                            <p:fltVal val="0"/>
                                          </p:val>
                                        </p:tav>
                                        <p:tav tm="100000">
                                          <p:val>
                                            <p:strVal val="#ppt_w"/>
                                          </p:val>
                                        </p:tav>
                                      </p:tavLst>
                                    </p:anim>
                                    <p:anim calcmode="lin" valueType="num">
                                      <p:cBhvr>
                                        <p:cTn id="8" dur="500" fill="hold"/>
                                        <p:tgtEl>
                                          <p:spTgt spid="8">
                                            <p:txEl>
                                              <p:pRg st="1" end="1"/>
                                            </p:txEl>
                                          </p:spTgt>
                                        </p:tgtEl>
                                        <p:attrNameLst>
                                          <p:attrName>ppt_h</p:attrName>
                                        </p:attrNameLst>
                                      </p:cBhvr>
                                      <p:tavLst>
                                        <p:tav tm="0">
                                          <p:val>
                                            <p:fltVal val="0"/>
                                          </p:val>
                                        </p:tav>
                                        <p:tav tm="100000">
                                          <p:val>
                                            <p:strVal val="#ppt_h"/>
                                          </p:val>
                                        </p:tav>
                                      </p:tavLst>
                                    </p:anim>
                                    <p:animEffect transition="in" filter="fade">
                                      <p:cBhvr>
                                        <p:cTn id="9" dur="500"/>
                                        <p:tgtEl>
                                          <p:spTgt spid="8">
                                            <p:txEl>
                                              <p:pRg st="1" end="1"/>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8">
                                            <p:txEl>
                                              <p:pRg st="2" end="2"/>
                                            </p:txEl>
                                          </p:spTgt>
                                        </p:tgtEl>
                                        <p:attrNameLst>
                                          <p:attrName>style.visibility</p:attrName>
                                        </p:attrNameLst>
                                      </p:cBhvr>
                                      <p:to>
                                        <p:strVal val="visible"/>
                                      </p:to>
                                    </p:set>
                                    <p:anim calcmode="lin" valueType="num">
                                      <p:cBhvr>
                                        <p:cTn id="14" dur="500" fill="hold"/>
                                        <p:tgtEl>
                                          <p:spTgt spid="8">
                                            <p:txEl>
                                              <p:pRg st="2" end="2"/>
                                            </p:txEl>
                                          </p:spTgt>
                                        </p:tgtEl>
                                        <p:attrNameLst>
                                          <p:attrName>ppt_w</p:attrName>
                                        </p:attrNameLst>
                                      </p:cBhvr>
                                      <p:tavLst>
                                        <p:tav tm="0">
                                          <p:val>
                                            <p:fltVal val="0"/>
                                          </p:val>
                                        </p:tav>
                                        <p:tav tm="100000">
                                          <p:val>
                                            <p:strVal val="#ppt_w"/>
                                          </p:val>
                                        </p:tav>
                                      </p:tavLst>
                                    </p:anim>
                                    <p:anim calcmode="lin" valueType="num">
                                      <p:cBhvr>
                                        <p:cTn id="15" dur="500" fill="hold"/>
                                        <p:tgtEl>
                                          <p:spTgt spid="8">
                                            <p:txEl>
                                              <p:pRg st="2" end="2"/>
                                            </p:txEl>
                                          </p:spTgt>
                                        </p:tgtEl>
                                        <p:attrNameLst>
                                          <p:attrName>ppt_h</p:attrName>
                                        </p:attrNameLst>
                                      </p:cBhvr>
                                      <p:tavLst>
                                        <p:tav tm="0">
                                          <p:val>
                                            <p:fltVal val="0"/>
                                          </p:val>
                                        </p:tav>
                                        <p:tav tm="100000">
                                          <p:val>
                                            <p:strVal val="#ppt_h"/>
                                          </p:val>
                                        </p:tav>
                                      </p:tavLst>
                                    </p:anim>
                                    <p:animEffect transition="in" filter="fade">
                                      <p:cBhvr>
                                        <p:cTn id="16" dur="500"/>
                                        <p:tgtEl>
                                          <p:spTgt spid="8">
                                            <p:txEl>
                                              <p:pRg st="2" end="2"/>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nodeType="clickEffect">
                                  <p:stCondLst>
                                    <p:cond delay="0"/>
                                  </p:stCondLst>
                                  <p:childTnLst>
                                    <p:set>
                                      <p:cBhvr>
                                        <p:cTn id="20" dur="1" fill="hold">
                                          <p:stCondLst>
                                            <p:cond delay="0"/>
                                          </p:stCondLst>
                                        </p:cTn>
                                        <p:tgtEl>
                                          <p:spTgt spid="8">
                                            <p:txEl>
                                              <p:pRg st="3" end="3"/>
                                            </p:txEl>
                                          </p:spTgt>
                                        </p:tgtEl>
                                        <p:attrNameLst>
                                          <p:attrName>style.visibility</p:attrName>
                                        </p:attrNameLst>
                                      </p:cBhvr>
                                      <p:to>
                                        <p:strVal val="visible"/>
                                      </p:to>
                                    </p:set>
                                    <p:anim calcmode="lin" valueType="num">
                                      <p:cBhvr>
                                        <p:cTn id="21" dur="500" fill="hold"/>
                                        <p:tgtEl>
                                          <p:spTgt spid="8">
                                            <p:txEl>
                                              <p:pRg st="3" end="3"/>
                                            </p:txEl>
                                          </p:spTgt>
                                        </p:tgtEl>
                                        <p:attrNameLst>
                                          <p:attrName>ppt_w</p:attrName>
                                        </p:attrNameLst>
                                      </p:cBhvr>
                                      <p:tavLst>
                                        <p:tav tm="0">
                                          <p:val>
                                            <p:fltVal val="0"/>
                                          </p:val>
                                        </p:tav>
                                        <p:tav tm="100000">
                                          <p:val>
                                            <p:strVal val="#ppt_w"/>
                                          </p:val>
                                        </p:tav>
                                      </p:tavLst>
                                    </p:anim>
                                    <p:anim calcmode="lin" valueType="num">
                                      <p:cBhvr>
                                        <p:cTn id="22" dur="500" fill="hold"/>
                                        <p:tgtEl>
                                          <p:spTgt spid="8">
                                            <p:txEl>
                                              <p:pRg st="3" end="3"/>
                                            </p:txEl>
                                          </p:spTgt>
                                        </p:tgtEl>
                                        <p:attrNameLst>
                                          <p:attrName>ppt_h</p:attrName>
                                        </p:attrNameLst>
                                      </p:cBhvr>
                                      <p:tavLst>
                                        <p:tav tm="0">
                                          <p:val>
                                            <p:fltVal val="0"/>
                                          </p:val>
                                        </p:tav>
                                        <p:tav tm="100000">
                                          <p:val>
                                            <p:strVal val="#ppt_h"/>
                                          </p:val>
                                        </p:tav>
                                      </p:tavLst>
                                    </p:anim>
                                    <p:animEffect transition="in" filter="fade">
                                      <p:cBhvr>
                                        <p:cTn id="23" dur="500"/>
                                        <p:tgtEl>
                                          <p:spTgt spid="8">
                                            <p:txEl>
                                              <p:pRg st="3" end="3"/>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nodeType="clickEffect">
                                  <p:stCondLst>
                                    <p:cond delay="0"/>
                                  </p:stCondLst>
                                  <p:childTnLst>
                                    <p:set>
                                      <p:cBhvr>
                                        <p:cTn id="27" dur="1" fill="hold">
                                          <p:stCondLst>
                                            <p:cond delay="0"/>
                                          </p:stCondLst>
                                        </p:cTn>
                                        <p:tgtEl>
                                          <p:spTgt spid="8">
                                            <p:txEl>
                                              <p:pRg st="4" end="4"/>
                                            </p:txEl>
                                          </p:spTgt>
                                        </p:tgtEl>
                                        <p:attrNameLst>
                                          <p:attrName>style.visibility</p:attrName>
                                        </p:attrNameLst>
                                      </p:cBhvr>
                                      <p:to>
                                        <p:strVal val="visible"/>
                                      </p:to>
                                    </p:set>
                                    <p:anim calcmode="lin" valueType="num">
                                      <p:cBhvr>
                                        <p:cTn id="28" dur="500" fill="hold"/>
                                        <p:tgtEl>
                                          <p:spTgt spid="8">
                                            <p:txEl>
                                              <p:pRg st="4" end="4"/>
                                            </p:txEl>
                                          </p:spTgt>
                                        </p:tgtEl>
                                        <p:attrNameLst>
                                          <p:attrName>ppt_w</p:attrName>
                                        </p:attrNameLst>
                                      </p:cBhvr>
                                      <p:tavLst>
                                        <p:tav tm="0">
                                          <p:val>
                                            <p:fltVal val="0"/>
                                          </p:val>
                                        </p:tav>
                                        <p:tav tm="100000">
                                          <p:val>
                                            <p:strVal val="#ppt_w"/>
                                          </p:val>
                                        </p:tav>
                                      </p:tavLst>
                                    </p:anim>
                                    <p:anim calcmode="lin" valueType="num">
                                      <p:cBhvr>
                                        <p:cTn id="29" dur="500" fill="hold"/>
                                        <p:tgtEl>
                                          <p:spTgt spid="8">
                                            <p:txEl>
                                              <p:pRg st="4" end="4"/>
                                            </p:txEl>
                                          </p:spTgt>
                                        </p:tgtEl>
                                        <p:attrNameLst>
                                          <p:attrName>ppt_h</p:attrName>
                                        </p:attrNameLst>
                                      </p:cBhvr>
                                      <p:tavLst>
                                        <p:tav tm="0">
                                          <p:val>
                                            <p:fltVal val="0"/>
                                          </p:val>
                                        </p:tav>
                                        <p:tav tm="100000">
                                          <p:val>
                                            <p:strVal val="#ppt_h"/>
                                          </p:val>
                                        </p:tav>
                                      </p:tavLst>
                                    </p:anim>
                                    <p:animEffect transition="in" filter="fade">
                                      <p:cBhvr>
                                        <p:cTn id="30" dur="500"/>
                                        <p:tgtEl>
                                          <p:spTgt spid="8">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1753C4-1A20-47F4-AE75-CBDDFC0D1473}"/>
              </a:ext>
            </a:extLst>
          </p:cNvPr>
          <p:cNvSpPr>
            <a:spLocks noGrp="1"/>
          </p:cNvSpPr>
          <p:nvPr>
            <p:ph type="title"/>
          </p:nvPr>
        </p:nvSpPr>
        <p:spPr>
          <a:xfrm>
            <a:off x="0" y="15044"/>
            <a:ext cx="9144000" cy="1204156"/>
          </a:xfrm>
        </p:spPr>
        <p:txBody>
          <a:bodyPr>
            <a:noAutofit/>
          </a:bodyPr>
          <a:lstStyle/>
          <a:p>
            <a:r>
              <a:rPr lang="en-US" sz="4800" b="1" dirty="0"/>
              <a:t>“Operation Auca” Map</a:t>
            </a:r>
          </a:p>
        </p:txBody>
      </p:sp>
      <p:sp>
        <p:nvSpPr>
          <p:cNvPr id="7" name="TextBox 6">
            <a:extLst>
              <a:ext uri="{FF2B5EF4-FFF2-40B4-BE49-F238E27FC236}">
                <a16:creationId xmlns:a16="http://schemas.microsoft.com/office/drawing/2014/main" id="{4EABDDA4-71AE-4BA1-A0B5-FCFC2FE7CC25}"/>
              </a:ext>
            </a:extLst>
          </p:cNvPr>
          <p:cNvSpPr txBox="1"/>
          <p:nvPr/>
        </p:nvSpPr>
        <p:spPr>
          <a:xfrm>
            <a:off x="38100" y="6488668"/>
            <a:ext cx="9067800" cy="307777"/>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Calibri"/>
                <a:ea typeface="+mn-ea"/>
                <a:cs typeface="+mn-cs"/>
                <a:hlinkClick r:id="rId2"/>
              </a:rPr>
              <a:t>https://www.wikiwand.com/en/Operation_Auca</a:t>
            </a:r>
            <a:r>
              <a:rPr kumimoji="0" lang="en-US" sz="1400" b="0" i="0" u="none" strike="noStrike" kern="1200" cap="none" spc="0" normalizeH="0" baseline="0" noProof="0" dirty="0">
                <a:ln>
                  <a:noFill/>
                </a:ln>
                <a:solidFill>
                  <a:prstClr val="black"/>
                </a:solidFill>
                <a:effectLst/>
                <a:uLnTx/>
                <a:uFillTx/>
                <a:latin typeface="Calibri"/>
                <a:ea typeface="+mn-ea"/>
                <a:cs typeface="+mn-cs"/>
              </a:rPr>
              <a:t> </a:t>
            </a:r>
          </a:p>
        </p:txBody>
      </p:sp>
      <p:pic>
        <p:nvPicPr>
          <p:cNvPr id="11" name="Picture 10">
            <a:extLst>
              <a:ext uri="{FF2B5EF4-FFF2-40B4-BE49-F238E27FC236}">
                <a16:creationId xmlns:a16="http://schemas.microsoft.com/office/drawing/2014/main" id="{8F8E4814-01F8-468F-AA44-0B448656AA98}"/>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4419600" y="1066800"/>
            <a:ext cx="4038600" cy="5322876"/>
          </a:xfrm>
          <a:prstGeom prst="rect">
            <a:avLst/>
          </a:prstGeom>
        </p:spPr>
      </p:pic>
      <p:pic>
        <p:nvPicPr>
          <p:cNvPr id="4" name="Picture 3">
            <a:extLst>
              <a:ext uri="{FF2B5EF4-FFF2-40B4-BE49-F238E27FC236}">
                <a16:creationId xmlns:a16="http://schemas.microsoft.com/office/drawing/2014/main" id="{C21E40DD-E02B-4D89-A6F4-4D836B9666E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57200" y="3429000"/>
            <a:ext cx="2864144" cy="2425754"/>
          </a:xfrm>
          <a:prstGeom prst="rect">
            <a:avLst/>
          </a:prstGeom>
        </p:spPr>
      </p:pic>
    </p:spTree>
    <p:extLst>
      <p:ext uri="{BB962C8B-B14F-4D97-AF65-F5344CB8AC3E}">
        <p14:creationId xmlns:p14="http://schemas.microsoft.com/office/powerpoint/2010/main" val="2960202950"/>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15000"/>
            <a:lum/>
          </a:blip>
          <a:srcRect/>
          <a:stretch>
            <a:fillRect t="-5000" b="-5000"/>
          </a:stretch>
        </a:blipFill>
        <a:effectLst/>
      </p:bgPr>
    </p:bg>
    <p:spTree>
      <p:nvGrpSpPr>
        <p:cNvPr id="1" name=""/>
        <p:cNvGrpSpPr/>
        <p:nvPr/>
      </p:nvGrpSpPr>
      <p:grpSpPr>
        <a:xfrm>
          <a:off x="0" y="0"/>
          <a:ext cx="0" cy="0"/>
          <a:chOff x="0" y="0"/>
          <a:chExt cx="0" cy="0"/>
        </a:xfrm>
      </p:grpSpPr>
      <p:sp>
        <p:nvSpPr>
          <p:cNvPr id="3" name="Title 2"/>
          <p:cNvSpPr>
            <a:spLocks noGrp="1"/>
          </p:cNvSpPr>
          <p:nvPr>
            <p:ph type="title"/>
          </p:nvPr>
        </p:nvSpPr>
        <p:spPr>
          <a:xfrm>
            <a:off x="-981" y="0"/>
            <a:ext cx="9144000" cy="732408"/>
          </a:xfrm>
        </p:spPr>
        <p:txBody>
          <a:bodyPr>
            <a:noAutofit/>
          </a:bodyPr>
          <a:lstStyle/>
          <a:p>
            <a:r>
              <a:rPr lang="en-US" sz="4800" b="1" dirty="0"/>
              <a:t> Initial Contact </a:t>
            </a:r>
          </a:p>
        </p:txBody>
      </p:sp>
      <p:sp>
        <p:nvSpPr>
          <p:cNvPr id="8" name="Content Placeholder 7"/>
          <p:cNvSpPr>
            <a:spLocks noGrp="1"/>
          </p:cNvSpPr>
          <p:nvPr>
            <p:ph idx="1"/>
          </p:nvPr>
        </p:nvSpPr>
        <p:spPr>
          <a:xfrm>
            <a:off x="457200" y="732409"/>
            <a:ext cx="8229600" cy="5668392"/>
          </a:xfrm>
        </p:spPr>
        <p:txBody>
          <a:bodyPr>
            <a:normAutofit/>
          </a:bodyPr>
          <a:lstStyle/>
          <a:p>
            <a:r>
              <a:rPr lang="en-US" sz="3200" dirty="0"/>
              <a:t>On December 23, the Flemings, Saints, </a:t>
            </a:r>
            <a:r>
              <a:rPr lang="en-US" sz="3200" dirty="0" err="1"/>
              <a:t>Elliots</a:t>
            </a:r>
            <a:r>
              <a:rPr lang="en-US" sz="3200" dirty="0"/>
              <a:t> and </a:t>
            </a:r>
            <a:r>
              <a:rPr lang="en-US" sz="3200" dirty="0" err="1"/>
              <a:t>McCullys</a:t>
            </a:r>
            <a:r>
              <a:rPr lang="en-US" sz="3200" dirty="0"/>
              <a:t> together made plans to land at Palm Beach and build a camp on January 3, 1956. </a:t>
            </a:r>
          </a:p>
          <a:p>
            <a:r>
              <a:rPr lang="en-US" sz="3200" dirty="0"/>
              <a:t>They agreed to take weapons, but decided that they would only be used to fire into the air to scare the Huaorani if they attacked. </a:t>
            </a:r>
          </a:p>
          <a:p>
            <a:r>
              <a:rPr lang="en-US" sz="3200" dirty="0"/>
              <a:t>They decided they would build a sort of tree house that could be assembled upon arrival, and collected gifts, first aid equipment, and language notes. </a:t>
            </a:r>
            <a:endParaRPr lang="en-US" sz="2800" dirty="0"/>
          </a:p>
        </p:txBody>
      </p:sp>
      <p:sp>
        <p:nvSpPr>
          <p:cNvPr id="5" name="TextBox 4"/>
          <p:cNvSpPr txBox="1"/>
          <p:nvPr/>
        </p:nvSpPr>
        <p:spPr>
          <a:xfrm>
            <a:off x="304800" y="6519446"/>
            <a:ext cx="8701268" cy="33855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Calibri"/>
                <a:ea typeface="+mn-ea"/>
                <a:cs typeface="+mn-cs"/>
                <a:hlinkClick r:id="rId4"/>
              </a:rPr>
              <a:t>https://www.wikiwand.com/en/Operation_Auca</a:t>
            </a:r>
            <a:r>
              <a:rPr kumimoji="0" lang="en-US" sz="1600" b="0" i="0" u="none" strike="noStrike" kern="1200" cap="none" spc="0" normalizeH="0" baseline="0" noProof="0" dirty="0">
                <a:ln>
                  <a:noFill/>
                </a:ln>
                <a:solidFill>
                  <a:prstClr val="black"/>
                </a:solidFill>
                <a:effectLst/>
                <a:uLnTx/>
                <a:uFillTx/>
                <a:latin typeface="Calibri"/>
                <a:ea typeface="+mn-ea"/>
                <a:cs typeface="+mn-cs"/>
              </a:rPr>
              <a:t> </a:t>
            </a:r>
          </a:p>
        </p:txBody>
      </p:sp>
    </p:spTree>
    <p:extLst>
      <p:ext uri="{BB962C8B-B14F-4D97-AF65-F5344CB8AC3E}">
        <p14:creationId xmlns:p14="http://schemas.microsoft.com/office/powerpoint/2010/main" val="2043017609"/>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mc:Choice xmlns:p14="http://schemas.microsoft.com/office/powerpoint/2010/main" Requires="p14">
      <p:transition spd="slow" p14:dur="800">
        <p:circle/>
      </p:transition>
    </mc:Choice>
    <mc:Fallback>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8">
                                            <p:txEl>
                                              <p:pRg st="1" end="1"/>
                                            </p:txEl>
                                          </p:spTgt>
                                        </p:tgtEl>
                                        <p:attrNameLst>
                                          <p:attrName>style.visibility</p:attrName>
                                        </p:attrNameLst>
                                      </p:cBhvr>
                                      <p:to>
                                        <p:strVal val="visible"/>
                                      </p:to>
                                    </p:set>
                                    <p:anim calcmode="lin" valueType="num">
                                      <p:cBhvr>
                                        <p:cTn id="7" dur="500" fill="hold"/>
                                        <p:tgtEl>
                                          <p:spTgt spid="8">
                                            <p:txEl>
                                              <p:pRg st="1" end="1"/>
                                            </p:txEl>
                                          </p:spTgt>
                                        </p:tgtEl>
                                        <p:attrNameLst>
                                          <p:attrName>ppt_w</p:attrName>
                                        </p:attrNameLst>
                                      </p:cBhvr>
                                      <p:tavLst>
                                        <p:tav tm="0">
                                          <p:val>
                                            <p:fltVal val="0"/>
                                          </p:val>
                                        </p:tav>
                                        <p:tav tm="100000">
                                          <p:val>
                                            <p:strVal val="#ppt_w"/>
                                          </p:val>
                                        </p:tav>
                                      </p:tavLst>
                                    </p:anim>
                                    <p:anim calcmode="lin" valueType="num">
                                      <p:cBhvr>
                                        <p:cTn id="8" dur="500" fill="hold"/>
                                        <p:tgtEl>
                                          <p:spTgt spid="8">
                                            <p:txEl>
                                              <p:pRg st="1" end="1"/>
                                            </p:txEl>
                                          </p:spTgt>
                                        </p:tgtEl>
                                        <p:attrNameLst>
                                          <p:attrName>ppt_h</p:attrName>
                                        </p:attrNameLst>
                                      </p:cBhvr>
                                      <p:tavLst>
                                        <p:tav tm="0">
                                          <p:val>
                                            <p:fltVal val="0"/>
                                          </p:val>
                                        </p:tav>
                                        <p:tav tm="100000">
                                          <p:val>
                                            <p:strVal val="#ppt_h"/>
                                          </p:val>
                                        </p:tav>
                                      </p:tavLst>
                                    </p:anim>
                                    <p:animEffect transition="in" filter="fade">
                                      <p:cBhvr>
                                        <p:cTn id="9" dur="500"/>
                                        <p:tgtEl>
                                          <p:spTgt spid="8">
                                            <p:txEl>
                                              <p:pRg st="1" end="1"/>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8">
                                            <p:txEl>
                                              <p:pRg st="2" end="2"/>
                                            </p:txEl>
                                          </p:spTgt>
                                        </p:tgtEl>
                                        <p:attrNameLst>
                                          <p:attrName>style.visibility</p:attrName>
                                        </p:attrNameLst>
                                      </p:cBhvr>
                                      <p:to>
                                        <p:strVal val="visible"/>
                                      </p:to>
                                    </p:set>
                                    <p:anim calcmode="lin" valueType="num">
                                      <p:cBhvr>
                                        <p:cTn id="14" dur="500" fill="hold"/>
                                        <p:tgtEl>
                                          <p:spTgt spid="8">
                                            <p:txEl>
                                              <p:pRg st="2" end="2"/>
                                            </p:txEl>
                                          </p:spTgt>
                                        </p:tgtEl>
                                        <p:attrNameLst>
                                          <p:attrName>ppt_w</p:attrName>
                                        </p:attrNameLst>
                                      </p:cBhvr>
                                      <p:tavLst>
                                        <p:tav tm="0">
                                          <p:val>
                                            <p:fltVal val="0"/>
                                          </p:val>
                                        </p:tav>
                                        <p:tav tm="100000">
                                          <p:val>
                                            <p:strVal val="#ppt_w"/>
                                          </p:val>
                                        </p:tav>
                                      </p:tavLst>
                                    </p:anim>
                                    <p:anim calcmode="lin" valueType="num">
                                      <p:cBhvr>
                                        <p:cTn id="15" dur="500" fill="hold"/>
                                        <p:tgtEl>
                                          <p:spTgt spid="8">
                                            <p:txEl>
                                              <p:pRg st="2" end="2"/>
                                            </p:txEl>
                                          </p:spTgt>
                                        </p:tgtEl>
                                        <p:attrNameLst>
                                          <p:attrName>ppt_h</p:attrName>
                                        </p:attrNameLst>
                                      </p:cBhvr>
                                      <p:tavLst>
                                        <p:tav tm="0">
                                          <p:val>
                                            <p:fltVal val="0"/>
                                          </p:val>
                                        </p:tav>
                                        <p:tav tm="100000">
                                          <p:val>
                                            <p:strVal val="#ppt_h"/>
                                          </p:val>
                                        </p:tav>
                                      </p:tavLst>
                                    </p:anim>
                                    <p:animEffect transition="in" filter="fade">
                                      <p:cBhvr>
                                        <p:cTn id="16" dur="500"/>
                                        <p:tgtEl>
                                          <p:spTgt spid="8">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15000"/>
            <a:lum/>
          </a:blip>
          <a:srcRect/>
          <a:stretch>
            <a:fillRect t="-5000" b="-5000"/>
          </a:stretch>
        </a:blipFill>
        <a:effectLst/>
      </p:bgPr>
    </p:bg>
    <p:spTree>
      <p:nvGrpSpPr>
        <p:cNvPr id="1" name=""/>
        <p:cNvGrpSpPr/>
        <p:nvPr/>
      </p:nvGrpSpPr>
      <p:grpSpPr>
        <a:xfrm>
          <a:off x="0" y="0"/>
          <a:ext cx="0" cy="0"/>
          <a:chOff x="0" y="0"/>
          <a:chExt cx="0" cy="0"/>
        </a:xfrm>
      </p:grpSpPr>
      <p:sp>
        <p:nvSpPr>
          <p:cNvPr id="3" name="Title 2"/>
          <p:cNvSpPr>
            <a:spLocks noGrp="1"/>
          </p:cNvSpPr>
          <p:nvPr>
            <p:ph type="title"/>
          </p:nvPr>
        </p:nvSpPr>
        <p:spPr>
          <a:xfrm>
            <a:off x="-981" y="0"/>
            <a:ext cx="9144000" cy="732408"/>
          </a:xfrm>
        </p:spPr>
        <p:txBody>
          <a:bodyPr>
            <a:noAutofit/>
          </a:bodyPr>
          <a:lstStyle/>
          <a:p>
            <a:r>
              <a:rPr lang="en-US" sz="4800" b="1" dirty="0"/>
              <a:t> Initial Contact </a:t>
            </a:r>
          </a:p>
        </p:txBody>
      </p:sp>
      <p:sp>
        <p:nvSpPr>
          <p:cNvPr id="8" name="Content Placeholder 7"/>
          <p:cNvSpPr>
            <a:spLocks noGrp="1"/>
          </p:cNvSpPr>
          <p:nvPr>
            <p:ph idx="1"/>
          </p:nvPr>
        </p:nvSpPr>
        <p:spPr>
          <a:xfrm>
            <a:off x="457200" y="732409"/>
            <a:ext cx="8229600" cy="5668392"/>
          </a:xfrm>
        </p:spPr>
        <p:txBody>
          <a:bodyPr>
            <a:normAutofit lnSpcReduction="10000"/>
          </a:bodyPr>
          <a:lstStyle/>
          <a:p>
            <a:r>
              <a:rPr lang="en-US" sz="3200" dirty="0"/>
              <a:t>The missionaries were flown in one-by-one and dropped off on the Auca beach. </a:t>
            </a:r>
          </a:p>
          <a:p>
            <a:r>
              <a:rPr lang="en-US" sz="3200" dirty="0"/>
              <a:t>Nate Saint then flew over the Auca village and called for the Aucas to come to the beach. </a:t>
            </a:r>
          </a:p>
          <a:p>
            <a:r>
              <a:rPr lang="en-US" sz="3200" dirty="0"/>
              <a:t>After four days, an Auca man and two women appeared. </a:t>
            </a:r>
          </a:p>
          <a:p>
            <a:r>
              <a:rPr lang="en-US" sz="3200" dirty="0"/>
              <a:t>It was not easy for them to understand each other since the missionaries only knew a few Auca phrases. </a:t>
            </a:r>
          </a:p>
          <a:p>
            <a:r>
              <a:rPr lang="en-US" sz="3200" dirty="0"/>
              <a:t>They shared a meal with them, and Nate took the Auca man up for a flight in the plane.</a:t>
            </a:r>
          </a:p>
        </p:txBody>
      </p:sp>
      <p:sp>
        <p:nvSpPr>
          <p:cNvPr id="5" name="TextBox 4"/>
          <p:cNvSpPr txBox="1"/>
          <p:nvPr/>
        </p:nvSpPr>
        <p:spPr>
          <a:xfrm>
            <a:off x="304800" y="6519446"/>
            <a:ext cx="8701268" cy="3077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Calibri"/>
                <a:ea typeface="+mn-ea"/>
                <a:cs typeface="+mn-cs"/>
                <a:hlinkClick r:id="rId4"/>
              </a:rPr>
              <a:t>https://www.christianity.com/church/church-history/timeline/1901-2000/jim-elliot-no-fool-11634862.html</a:t>
            </a:r>
            <a:r>
              <a:rPr kumimoji="0" lang="en-US" sz="1400" b="0" i="0" u="none" strike="noStrike" kern="1200" cap="none" spc="0" normalizeH="0" baseline="0" noProof="0" dirty="0">
                <a:ln>
                  <a:noFill/>
                </a:ln>
                <a:solidFill>
                  <a:prstClr val="black"/>
                </a:solidFill>
                <a:effectLst/>
                <a:uLnTx/>
                <a:uFillTx/>
                <a:latin typeface="Calibri"/>
                <a:ea typeface="+mn-ea"/>
                <a:cs typeface="+mn-cs"/>
              </a:rPr>
              <a:t> </a:t>
            </a:r>
          </a:p>
        </p:txBody>
      </p:sp>
    </p:spTree>
    <p:extLst>
      <p:ext uri="{BB962C8B-B14F-4D97-AF65-F5344CB8AC3E}">
        <p14:creationId xmlns:p14="http://schemas.microsoft.com/office/powerpoint/2010/main" val="4193438009"/>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mc:Choice xmlns:p14="http://schemas.microsoft.com/office/powerpoint/2010/main" Requires="p14">
      <p:transition spd="slow" p14:dur="800">
        <p:circle/>
      </p:transition>
    </mc:Choice>
    <mc:Fallback>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8">
                                            <p:txEl>
                                              <p:pRg st="1" end="1"/>
                                            </p:txEl>
                                          </p:spTgt>
                                        </p:tgtEl>
                                        <p:attrNameLst>
                                          <p:attrName>style.visibility</p:attrName>
                                        </p:attrNameLst>
                                      </p:cBhvr>
                                      <p:to>
                                        <p:strVal val="visible"/>
                                      </p:to>
                                    </p:set>
                                    <p:anim calcmode="lin" valueType="num">
                                      <p:cBhvr>
                                        <p:cTn id="7" dur="500" fill="hold"/>
                                        <p:tgtEl>
                                          <p:spTgt spid="8">
                                            <p:txEl>
                                              <p:pRg st="1" end="1"/>
                                            </p:txEl>
                                          </p:spTgt>
                                        </p:tgtEl>
                                        <p:attrNameLst>
                                          <p:attrName>ppt_w</p:attrName>
                                        </p:attrNameLst>
                                      </p:cBhvr>
                                      <p:tavLst>
                                        <p:tav tm="0">
                                          <p:val>
                                            <p:fltVal val="0"/>
                                          </p:val>
                                        </p:tav>
                                        <p:tav tm="100000">
                                          <p:val>
                                            <p:strVal val="#ppt_w"/>
                                          </p:val>
                                        </p:tav>
                                      </p:tavLst>
                                    </p:anim>
                                    <p:anim calcmode="lin" valueType="num">
                                      <p:cBhvr>
                                        <p:cTn id="8" dur="500" fill="hold"/>
                                        <p:tgtEl>
                                          <p:spTgt spid="8">
                                            <p:txEl>
                                              <p:pRg st="1" end="1"/>
                                            </p:txEl>
                                          </p:spTgt>
                                        </p:tgtEl>
                                        <p:attrNameLst>
                                          <p:attrName>ppt_h</p:attrName>
                                        </p:attrNameLst>
                                      </p:cBhvr>
                                      <p:tavLst>
                                        <p:tav tm="0">
                                          <p:val>
                                            <p:fltVal val="0"/>
                                          </p:val>
                                        </p:tav>
                                        <p:tav tm="100000">
                                          <p:val>
                                            <p:strVal val="#ppt_h"/>
                                          </p:val>
                                        </p:tav>
                                      </p:tavLst>
                                    </p:anim>
                                    <p:animEffect transition="in" filter="fade">
                                      <p:cBhvr>
                                        <p:cTn id="9" dur="500"/>
                                        <p:tgtEl>
                                          <p:spTgt spid="8">
                                            <p:txEl>
                                              <p:pRg st="1" end="1"/>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8">
                                            <p:txEl>
                                              <p:pRg st="2" end="2"/>
                                            </p:txEl>
                                          </p:spTgt>
                                        </p:tgtEl>
                                        <p:attrNameLst>
                                          <p:attrName>style.visibility</p:attrName>
                                        </p:attrNameLst>
                                      </p:cBhvr>
                                      <p:to>
                                        <p:strVal val="visible"/>
                                      </p:to>
                                    </p:set>
                                    <p:anim calcmode="lin" valueType="num">
                                      <p:cBhvr>
                                        <p:cTn id="14" dur="500" fill="hold"/>
                                        <p:tgtEl>
                                          <p:spTgt spid="8">
                                            <p:txEl>
                                              <p:pRg st="2" end="2"/>
                                            </p:txEl>
                                          </p:spTgt>
                                        </p:tgtEl>
                                        <p:attrNameLst>
                                          <p:attrName>ppt_w</p:attrName>
                                        </p:attrNameLst>
                                      </p:cBhvr>
                                      <p:tavLst>
                                        <p:tav tm="0">
                                          <p:val>
                                            <p:fltVal val="0"/>
                                          </p:val>
                                        </p:tav>
                                        <p:tav tm="100000">
                                          <p:val>
                                            <p:strVal val="#ppt_w"/>
                                          </p:val>
                                        </p:tav>
                                      </p:tavLst>
                                    </p:anim>
                                    <p:anim calcmode="lin" valueType="num">
                                      <p:cBhvr>
                                        <p:cTn id="15" dur="500" fill="hold"/>
                                        <p:tgtEl>
                                          <p:spTgt spid="8">
                                            <p:txEl>
                                              <p:pRg st="2" end="2"/>
                                            </p:txEl>
                                          </p:spTgt>
                                        </p:tgtEl>
                                        <p:attrNameLst>
                                          <p:attrName>ppt_h</p:attrName>
                                        </p:attrNameLst>
                                      </p:cBhvr>
                                      <p:tavLst>
                                        <p:tav tm="0">
                                          <p:val>
                                            <p:fltVal val="0"/>
                                          </p:val>
                                        </p:tav>
                                        <p:tav tm="100000">
                                          <p:val>
                                            <p:strVal val="#ppt_h"/>
                                          </p:val>
                                        </p:tav>
                                      </p:tavLst>
                                    </p:anim>
                                    <p:animEffect transition="in" filter="fade">
                                      <p:cBhvr>
                                        <p:cTn id="16" dur="500"/>
                                        <p:tgtEl>
                                          <p:spTgt spid="8">
                                            <p:txEl>
                                              <p:pRg st="2" end="2"/>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nodeType="clickEffect">
                                  <p:stCondLst>
                                    <p:cond delay="0"/>
                                  </p:stCondLst>
                                  <p:childTnLst>
                                    <p:set>
                                      <p:cBhvr>
                                        <p:cTn id="20" dur="1" fill="hold">
                                          <p:stCondLst>
                                            <p:cond delay="0"/>
                                          </p:stCondLst>
                                        </p:cTn>
                                        <p:tgtEl>
                                          <p:spTgt spid="8">
                                            <p:txEl>
                                              <p:pRg st="3" end="3"/>
                                            </p:txEl>
                                          </p:spTgt>
                                        </p:tgtEl>
                                        <p:attrNameLst>
                                          <p:attrName>style.visibility</p:attrName>
                                        </p:attrNameLst>
                                      </p:cBhvr>
                                      <p:to>
                                        <p:strVal val="visible"/>
                                      </p:to>
                                    </p:set>
                                    <p:anim calcmode="lin" valueType="num">
                                      <p:cBhvr>
                                        <p:cTn id="21" dur="500" fill="hold"/>
                                        <p:tgtEl>
                                          <p:spTgt spid="8">
                                            <p:txEl>
                                              <p:pRg st="3" end="3"/>
                                            </p:txEl>
                                          </p:spTgt>
                                        </p:tgtEl>
                                        <p:attrNameLst>
                                          <p:attrName>ppt_w</p:attrName>
                                        </p:attrNameLst>
                                      </p:cBhvr>
                                      <p:tavLst>
                                        <p:tav tm="0">
                                          <p:val>
                                            <p:fltVal val="0"/>
                                          </p:val>
                                        </p:tav>
                                        <p:tav tm="100000">
                                          <p:val>
                                            <p:strVal val="#ppt_w"/>
                                          </p:val>
                                        </p:tav>
                                      </p:tavLst>
                                    </p:anim>
                                    <p:anim calcmode="lin" valueType="num">
                                      <p:cBhvr>
                                        <p:cTn id="22" dur="500" fill="hold"/>
                                        <p:tgtEl>
                                          <p:spTgt spid="8">
                                            <p:txEl>
                                              <p:pRg st="3" end="3"/>
                                            </p:txEl>
                                          </p:spTgt>
                                        </p:tgtEl>
                                        <p:attrNameLst>
                                          <p:attrName>ppt_h</p:attrName>
                                        </p:attrNameLst>
                                      </p:cBhvr>
                                      <p:tavLst>
                                        <p:tav tm="0">
                                          <p:val>
                                            <p:fltVal val="0"/>
                                          </p:val>
                                        </p:tav>
                                        <p:tav tm="100000">
                                          <p:val>
                                            <p:strVal val="#ppt_h"/>
                                          </p:val>
                                        </p:tav>
                                      </p:tavLst>
                                    </p:anim>
                                    <p:animEffect transition="in" filter="fade">
                                      <p:cBhvr>
                                        <p:cTn id="23" dur="500"/>
                                        <p:tgtEl>
                                          <p:spTgt spid="8">
                                            <p:txEl>
                                              <p:pRg st="3" end="3"/>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nodeType="clickEffect">
                                  <p:stCondLst>
                                    <p:cond delay="0"/>
                                  </p:stCondLst>
                                  <p:childTnLst>
                                    <p:set>
                                      <p:cBhvr>
                                        <p:cTn id="27" dur="1" fill="hold">
                                          <p:stCondLst>
                                            <p:cond delay="0"/>
                                          </p:stCondLst>
                                        </p:cTn>
                                        <p:tgtEl>
                                          <p:spTgt spid="8">
                                            <p:txEl>
                                              <p:pRg st="4" end="4"/>
                                            </p:txEl>
                                          </p:spTgt>
                                        </p:tgtEl>
                                        <p:attrNameLst>
                                          <p:attrName>style.visibility</p:attrName>
                                        </p:attrNameLst>
                                      </p:cBhvr>
                                      <p:to>
                                        <p:strVal val="visible"/>
                                      </p:to>
                                    </p:set>
                                    <p:anim calcmode="lin" valueType="num">
                                      <p:cBhvr>
                                        <p:cTn id="28" dur="500" fill="hold"/>
                                        <p:tgtEl>
                                          <p:spTgt spid="8">
                                            <p:txEl>
                                              <p:pRg st="4" end="4"/>
                                            </p:txEl>
                                          </p:spTgt>
                                        </p:tgtEl>
                                        <p:attrNameLst>
                                          <p:attrName>ppt_w</p:attrName>
                                        </p:attrNameLst>
                                      </p:cBhvr>
                                      <p:tavLst>
                                        <p:tav tm="0">
                                          <p:val>
                                            <p:fltVal val="0"/>
                                          </p:val>
                                        </p:tav>
                                        <p:tav tm="100000">
                                          <p:val>
                                            <p:strVal val="#ppt_w"/>
                                          </p:val>
                                        </p:tav>
                                      </p:tavLst>
                                    </p:anim>
                                    <p:anim calcmode="lin" valueType="num">
                                      <p:cBhvr>
                                        <p:cTn id="29" dur="500" fill="hold"/>
                                        <p:tgtEl>
                                          <p:spTgt spid="8">
                                            <p:txEl>
                                              <p:pRg st="4" end="4"/>
                                            </p:txEl>
                                          </p:spTgt>
                                        </p:tgtEl>
                                        <p:attrNameLst>
                                          <p:attrName>ppt_h</p:attrName>
                                        </p:attrNameLst>
                                      </p:cBhvr>
                                      <p:tavLst>
                                        <p:tav tm="0">
                                          <p:val>
                                            <p:fltVal val="0"/>
                                          </p:val>
                                        </p:tav>
                                        <p:tav tm="100000">
                                          <p:val>
                                            <p:strVal val="#ppt_h"/>
                                          </p:val>
                                        </p:tav>
                                      </p:tavLst>
                                    </p:anim>
                                    <p:animEffect transition="in" filter="fade">
                                      <p:cBhvr>
                                        <p:cTn id="30" dur="500"/>
                                        <p:tgtEl>
                                          <p:spTgt spid="8">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15000"/>
            <a:lum/>
          </a:blip>
          <a:srcRect/>
          <a:stretch>
            <a:fillRect t="-5000" b="-5000"/>
          </a:stretch>
        </a:blipFill>
        <a:effectLst/>
      </p:bgPr>
    </p:bg>
    <p:spTree>
      <p:nvGrpSpPr>
        <p:cNvPr id="1" name=""/>
        <p:cNvGrpSpPr/>
        <p:nvPr/>
      </p:nvGrpSpPr>
      <p:grpSpPr>
        <a:xfrm>
          <a:off x="0" y="0"/>
          <a:ext cx="0" cy="0"/>
          <a:chOff x="0" y="0"/>
          <a:chExt cx="0" cy="0"/>
        </a:xfrm>
      </p:grpSpPr>
      <p:sp>
        <p:nvSpPr>
          <p:cNvPr id="3" name="Title 2"/>
          <p:cNvSpPr>
            <a:spLocks noGrp="1"/>
          </p:cNvSpPr>
          <p:nvPr>
            <p:ph type="title"/>
          </p:nvPr>
        </p:nvSpPr>
        <p:spPr>
          <a:xfrm>
            <a:off x="-981" y="0"/>
            <a:ext cx="9144000" cy="732408"/>
          </a:xfrm>
        </p:spPr>
        <p:txBody>
          <a:bodyPr>
            <a:noAutofit/>
          </a:bodyPr>
          <a:lstStyle/>
          <a:p>
            <a:r>
              <a:rPr lang="en-US" sz="4800" b="1" dirty="0"/>
              <a:t> Initial Contact </a:t>
            </a:r>
          </a:p>
        </p:txBody>
      </p:sp>
      <p:sp>
        <p:nvSpPr>
          <p:cNvPr id="8" name="Content Placeholder 7"/>
          <p:cNvSpPr>
            <a:spLocks noGrp="1"/>
          </p:cNvSpPr>
          <p:nvPr>
            <p:ph idx="1"/>
          </p:nvPr>
        </p:nvSpPr>
        <p:spPr>
          <a:xfrm>
            <a:off x="457200" y="732409"/>
            <a:ext cx="8229600" cy="5668392"/>
          </a:xfrm>
        </p:spPr>
        <p:txBody>
          <a:bodyPr>
            <a:normAutofit fontScale="92500" lnSpcReduction="10000"/>
          </a:bodyPr>
          <a:lstStyle/>
          <a:p>
            <a:r>
              <a:rPr lang="en-US" sz="3200" dirty="0"/>
              <a:t>The missionaries tried to show sincere friendship and asked them to bring others next time.</a:t>
            </a:r>
          </a:p>
          <a:p>
            <a:r>
              <a:rPr lang="en-US" sz="3200" dirty="0"/>
              <a:t>For the next two days, the missionaries waited for other Aucas to return. </a:t>
            </a:r>
          </a:p>
          <a:p>
            <a:r>
              <a:rPr lang="en-US" sz="3200" dirty="0"/>
              <a:t>Finally, on day six, two Auca women walked out of the jungle. Jim and Pete excitedly jumped in the river and waded over to them. </a:t>
            </a:r>
          </a:p>
          <a:p>
            <a:r>
              <a:rPr lang="en-US" sz="3200" dirty="0"/>
              <a:t>As they got closer, these women did not appear friendly. Jim and Pete almost immediately heard a terrifying cry behind them. </a:t>
            </a:r>
          </a:p>
          <a:p>
            <a:r>
              <a:rPr lang="en-US" sz="3200" dirty="0"/>
              <a:t>As they turned they saw a group of Auca warriors with their spears raised, ready to throw. </a:t>
            </a:r>
          </a:p>
        </p:txBody>
      </p:sp>
      <p:sp>
        <p:nvSpPr>
          <p:cNvPr id="5" name="TextBox 4"/>
          <p:cNvSpPr txBox="1"/>
          <p:nvPr/>
        </p:nvSpPr>
        <p:spPr>
          <a:xfrm>
            <a:off x="304800" y="6519446"/>
            <a:ext cx="8701268" cy="3077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Calibri"/>
                <a:ea typeface="+mn-ea"/>
                <a:cs typeface="+mn-cs"/>
                <a:hlinkClick r:id="rId4"/>
              </a:rPr>
              <a:t>https://www.christianity.com/church/church-history/timeline/1901-2000/jim-elliot-no-fool-11634862.html</a:t>
            </a:r>
            <a:r>
              <a:rPr kumimoji="0" lang="en-US" sz="1400" b="0" i="0" u="none" strike="noStrike" kern="1200" cap="none" spc="0" normalizeH="0" baseline="0" noProof="0" dirty="0">
                <a:ln>
                  <a:noFill/>
                </a:ln>
                <a:solidFill>
                  <a:prstClr val="black"/>
                </a:solidFill>
                <a:effectLst/>
                <a:uLnTx/>
                <a:uFillTx/>
                <a:latin typeface="Calibri"/>
                <a:ea typeface="+mn-ea"/>
                <a:cs typeface="+mn-cs"/>
              </a:rPr>
              <a:t> </a:t>
            </a:r>
          </a:p>
        </p:txBody>
      </p:sp>
    </p:spTree>
    <p:extLst>
      <p:ext uri="{BB962C8B-B14F-4D97-AF65-F5344CB8AC3E}">
        <p14:creationId xmlns:p14="http://schemas.microsoft.com/office/powerpoint/2010/main" val="1016338669"/>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mc:Choice xmlns:p14="http://schemas.microsoft.com/office/powerpoint/2010/main" Requires="p14">
      <p:transition spd="slow" p14:dur="800">
        <p:circle/>
      </p:transition>
    </mc:Choice>
    <mc:Fallback>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8">
                                            <p:txEl>
                                              <p:pRg st="1" end="1"/>
                                            </p:txEl>
                                          </p:spTgt>
                                        </p:tgtEl>
                                        <p:attrNameLst>
                                          <p:attrName>style.visibility</p:attrName>
                                        </p:attrNameLst>
                                      </p:cBhvr>
                                      <p:to>
                                        <p:strVal val="visible"/>
                                      </p:to>
                                    </p:set>
                                    <p:anim calcmode="lin" valueType="num">
                                      <p:cBhvr>
                                        <p:cTn id="7" dur="500" fill="hold"/>
                                        <p:tgtEl>
                                          <p:spTgt spid="8">
                                            <p:txEl>
                                              <p:pRg st="1" end="1"/>
                                            </p:txEl>
                                          </p:spTgt>
                                        </p:tgtEl>
                                        <p:attrNameLst>
                                          <p:attrName>ppt_w</p:attrName>
                                        </p:attrNameLst>
                                      </p:cBhvr>
                                      <p:tavLst>
                                        <p:tav tm="0">
                                          <p:val>
                                            <p:fltVal val="0"/>
                                          </p:val>
                                        </p:tav>
                                        <p:tav tm="100000">
                                          <p:val>
                                            <p:strVal val="#ppt_w"/>
                                          </p:val>
                                        </p:tav>
                                      </p:tavLst>
                                    </p:anim>
                                    <p:anim calcmode="lin" valueType="num">
                                      <p:cBhvr>
                                        <p:cTn id="8" dur="500" fill="hold"/>
                                        <p:tgtEl>
                                          <p:spTgt spid="8">
                                            <p:txEl>
                                              <p:pRg st="1" end="1"/>
                                            </p:txEl>
                                          </p:spTgt>
                                        </p:tgtEl>
                                        <p:attrNameLst>
                                          <p:attrName>ppt_h</p:attrName>
                                        </p:attrNameLst>
                                      </p:cBhvr>
                                      <p:tavLst>
                                        <p:tav tm="0">
                                          <p:val>
                                            <p:fltVal val="0"/>
                                          </p:val>
                                        </p:tav>
                                        <p:tav tm="100000">
                                          <p:val>
                                            <p:strVal val="#ppt_h"/>
                                          </p:val>
                                        </p:tav>
                                      </p:tavLst>
                                    </p:anim>
                                    <p:animEffect transition="in" filter="fade">
                                      <p:cBhvr>
                                        <p:cTn id="9" dur="500"/>
                                        <p:tgtEl>
                                          <p:spTgt spid="8">
                                            <p:txEl>
                                              <p:pRg st="1" end="1"/>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8">
                                            <p:txEl>
                                              <p:pRg st="2" end="2"/>
                                            </p:txEl>
                                          </p:spTgt>
                                        </p:tgtEl>
                                        <p:attrNameLst>
                                          <p:attrName>style.visibility</p:attrName>
                                        </p:attrNameLst>
                                      </p:cBhvr>
                                      <p:to>
                                        <p:strVal val="visible"/>
                                      </p:to>
                                    </p:set>
                                    <p:anim calcmode="lin" valueType="num">
                                      <p:cBhvr>
                                        <p:cTn id="14" dur="500" fill="hold"/>
                                        <p:tgtEl>
                                          <p:spTgt spid="8">
                                            <p:txEl>
                                              <p:pRg st="2" end="2"/>
                                            </p:txEl>
                                          </p:spTgt>
                                        </p:tgtEl>
                                        <p:attrNameLst>
                                          <p:attrName>ppt_w</p:attrName>
                                        </p:attrNameLst>
                                      </p:cBhvr>
                                      <p:tavLst>
                                        <p:tav tm="0">
                                          <p:val>
                                            <p:fltVal val="0"/>
                                          </p:val>
                                        </p:tav>
                                        <p:tav tm="100000">
                                          <p:val>
                                            <p:strVal val="#ppt_w"/>
                                          </p:val>
                                        </p:tav>
                                      </p:tavLst>
                                    </p:anim>
                                    <p:anim calcmode="lin" valueType="num">
                                      <p:cBhvr>
                                        <p:cTn id="15" dur="500" fill="hold"/>
                                        <p:tgtEl>
                                          <p:spTgt spid="8">
                                            <p:txEl>
                                              <p:pRg st="2" end="2"/>
                                            </p:txEl>
                                          </p:spTgt>
                                        </p:tgtEl>
                                        <p:attrNameLst>
                                          <p:attrName>ppt_h</p:attrName>
                                        </p:attrNameLst>
                                      </p:cBhvr>
                                      <p:tavLst>
                                        <p:tav tm="0">
                                          <p:val>
                                            <p:fltVal val="0"/>
                                          </p:val>
                                        </p:tav>
                                        <p:tav tm="100000">
                                          <p:val>
                                            <p:strVal val="#ppt_h"/>
                                          </p:val>
                                        </p:tav>
                                      </p:tavLst>
                                    </p:anim>
                                    <p:animEffect transition="in" filter="fade">
                                      <p:cBhvr>
                                        <p:cTn id="16" dur="500"/>
                                        <p:tgtEl>
                                          <p:spTgt spid="8">
                                            <p:txEl>
                                              <p:pRg st="2" end="2"/>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nodeType="clickEffect">
                                  <p:stCondLst>
                                    <p:cond delay="0"/>
                                  </p:stCondLst>
                                  <p:childTnLst>
                                    <p:set>
                                      <p:cBhvr>
                                        <p:cTn id="20" dur="1" fill="hold">
                                          <p:stCondLst>
                                            <p:cond delay="0"/>
                                          </p:stCondLst>
                                        </p:cTn>
                                        <p:tgtEl>
                                          <p:spTgt spid="8">
                                            <p:txEl>
                                              <p:pRg st="3" end="3"/>
                                            </p:txEl>
                                          </p:spTgt>
                                        </p:tgtEl>
                                        <p:attrNameLst>
                                          <p:attrName>style.visibility</p:attrName>
                                        </p:attrNameLst>
                                      </p:cBhvr>
                                      <p:to>
                                        <p:strVal val="visible"/>
                                      </p:to>
                                    </p:set>
                                    <p:anim calcmode="lin" valueType="num">
                                      <p:cBhvr>
                                        <p:cTn id="21" dur="500" fill="hold"/>
                                        <p:tgtEl>
                                          <p:spTgt spid="8">
                                            <p:txEl>
                                              <p:pRg st="3" end="3"/>
                                            </p:txEl>
                                          </p:spTgt>
                                        </p:tgtEl>
                                        <p:attrNameLst>
                                          <p:attrName>ppt_w</p:attrName>
                                        </p:attrNameLst>
                                      </p:cBhvr>
                                      <p:tavLst>
                                        <p:tav tm="0">
                                          <p:val>
                                            <p:fltVal val="0"/>
                                          </p:val>
                                        </p:tav>
                                        <p:tav tm="100000">
                                          <p:val>
                                            <p:strVal val="#ppt_w"/>
                                          </p:val>
                                        </p:tav>
                                      </p:tavLst>
                                    </p:anim>
                                    <p:anim calcmode="lin" valueType="num">
                                      <p:cBhvr>
                                        <p:cTn id="22" dur="500" fill="hold"/>
                                        <p:tgtEl>
                                          <p:spTgt spid="8">
                                            <p:txEl>
                                              <p:pRg st="3" end="3"/>
                                            </p:txEl>
                                          </p:spTgt>
                                        </p:tgtEl>
                                        <p:attrNameLst>
                                          <p:attrName>ppt_h</p:attrName>
                                        </p:attrNameLst>
                                      </p:cBhvr>
                                      <p:tavLst>
                                        <p:tav tm="0">
                                          <p:val>
                                            <p:fltVal val="0"/>
                                          </p:val>
                                        </p:tav>
                                        <p:tav tm="100000">
                                          <p:val>
                                            <p:strVal val="#ppt_h"/>
                                          </p:val>
                                        </p:tav>
                                      </p:tavLst>
                                    </p:anim>
                                    <p:animEffect transition="in" filter="fade">
                                      <p:cBhvr>
                                        <p:cTn id="23" dur="500"/>
                                        <p:tgtEl>
                                          <p:spTgt spid="8">
                                            <p:txEl>
                                              <p:pRg st="3" end="3"/>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nodeType="clickEffect">
                                  <p:stCondLst>
                                    <p:cond delay="0"/>
                                  </p:stCondLst>
                                  <p:childTnLst>
                                    <p:set>
                                      <p:cBhvr>
                                        <p:cTn id="27" dur="1" fill="hold">
                                          <p:stCondLst>
                                            <p:cond delay="0"/>
                                          </p:stCondLst>
                                        </p:cTn>
                                        <p:tgtEl>
                                          <p:spTgt spid="8">
                                            <p:txEl>
                                              <p:pRg st="4" end="4"/>
                                            </p:txEl>
                                          </p:spTgt>
                                        </p:tgtEl>
                                        <p:attrNameLst>
                                          <p:attrName>style.visibility</p:attrName>
                                        </p:attrNameLst>
                                      </p:cBhvr>
                                      <p:to>
                                        <p:strVal val="visible"/>
                                      </p:to>
                                    </p:set>
                                    <p:anim calcmode="lin" valueType="num">
                                      <p:cBhvr>
                                        <p:cTn id="28" dur="500" fill="hold"/>
                                        <p:tgtEl>
                                          <p:spTgt spid="8">
                                            <p:txEl>
                                              <p:pRg st="4" end="4"/>
                                            </p:txEl>
                                          </p:spTgt>
                                        </p:tgtEl>
                                        <p:attrNameLst>
                                          <p:attrName>ppt_w</p:attrName>
                                        </p:attrNameLst>
                                      </p:cBhvr>
                                      <p:tavLst>
                                        <p:tav tm="0">
                                          <p:val>
                                            <p:fltVal val="0"/>
                                          </p:val>
                                        </p:tav>
                                        <p:tav tm="100000">
                                          <p:val>
                                            <p:strVal val="#ppt_w"/>
                                          </p:val>
                                        </p:tav>
                                      </p:tavLst>
                                    </p:anim>
                                    <p:anim calcmode="lin" valueType="num">
                                      <p:cBhvr>
                                        <p:cTn id="29" dur="500" fill="hold"/>
                                        <p:tgtEl>
                                          <p:spTgt spid="8">
                                            <p:txEl>
                                              <p:pRg st="4" end="4"/>
                                            </p:txEl>
                                          </p:spTgt>
                                        </p:tgtEl>
                                        <p:attrNameLst>
                                          <p:attrName>ppt_h</p:attrName>
                                        </p:attrNameLst>
                                      </p:cBhvr>
                                      <p:tavLst>
                                        <p:tav tm="0">
                                          <p:val>
                                            <p:fltVal val="0"/>
                                          </p:val>
                                        </p:tav>
                                        <p:tav tm="100000">
                                          <p:val>
                                            <p:strVal val="#ppt_h"/>
                                          </p:val>
                                        </p:tav>
                                      </p:tavLst>
                                    </p:anim>
                                    <p:animEffect transition="in" filter="fade">
                                      <p:cBhvr>
                                        <p:cTn id="30" dur="500"/>
                                        <p:tgtEl>
                                          <p:spTgt spid="8">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15000"/>
            <a:lum/>
          </a:blip>
          <a:srcRect/>
          <a:stretch>
            <a:fillRect t="-5000" b="-5000"/>
          </a:stretch>
        </a:blipFill>
        <a:effectLst/>
      </p:bgPr>
    </p:bg>
    <p:spTree>
      <p:nvGrpSpPr>
        <p:cNvPr id="1" name=""/>
        <p:cNvGrpSpPr/>
        <p:nvPr/>
      </p:nvGrpSpPr>
      <p:grpSpPr>
        <a:xfrm>
          <a:off x="0" y="0"/>
          <a:ext cx="0" cy="0"/>
          <a:chOff x="0" y="0"/>
          <a:chExt cx="0" cy="0"/>
        </a:xfrm>
      </p:grpSpPr>
      <p:sp>
        <p:nvSpPr>
          <p:cNvPr id="3" name="Title 2"/>
          <p:cNvSpPr>
            <a:spLocks noGrp="1"/>
          </p:cNvSpPr>
          <p:nvPr>
            <p:ph type="title"/>
          </p:nvPr>
        </p:nvSpPr>
        <p:spPr>
          <a:xfrm>
            <a:off x="-981" y="0"/>
            <a:ext cx="9144000" cy="732408"/>
          </a:xfrm>
        </p:spPr>
        <p:txBody>
          <a:bodyPr>
            <a:noAutofit/>
          </a:bodyPr>
          <a:lstStyle/>
          <a:p>
            <a:r>
              <a:rPr lang="en-US" sz="4800" b="1" dirty="0"/>
              <a:t> Initial Contact </a:t>
            </a:r>
          </a:p>
        </p:txBody>
      </p:sp>
      <p:sp>
        <p:nvSpPr>
          <p:cNvPr id="8" name="Content Placeholder 7"/>
          <p:cNvSpPr>
            <a:spLocks noGrp="1"/>
          </p:cNvSpPr>
          <p:nvPr>
            <p:ph idx="1"/>
          </p:nvPr>
        </p:nvSpPr>
        <p:spPr>
          <a:xfrm>
            <a:off x="457200" y="732409"/>
            <a:ext cx="8229600" cy="5668392"/>
          </a:xfrm>
        </p:spPr>
        <p:txBody>
          <a:bodyPr>
            <a:normAutofit/>
          </a:bodyPr>
          <a:lstStyle/>
          <a:p>
            <a:r>
              <a:rPr lang="en-US" sz="3200" dirty="0"/>
              <a:t>Jim Elliot reached for the gun in his pocket. He had to decide instantly if he should use it. But he realized he couldn’t. </a:t>
            </a:r>
          </a:p>
          <a:p>
            <a:r>
              <a:rPr lang="en-US" sz="3200" dirty="0"/>
              <a:t>Each of the missionaries had promised they would not kill an Auca who did not know Jesus to save himself from being killed. </a:t>
            </a:r>
          </a:p>
          <a:p>
            <a:r>
              <a:rPr lang="en-US" sz="3200" dirty="0"/>
              <a:t>Within seconds, the Auca warriors threw their spears, killing all the missionaries: Ed McCully, Roger </a:t>
            </a:r>
            <a:r>
              <a:rPr lang="en-US" sz="3200" dirty="0" err="1"/>
              <a:t>Youderian</a:t>
            </a:r>
            <a:r>
              <a:rPr lang="en-US" sz="3200" dirty="0"/>
              <a:t>, Nate Saint, Pete Fleming and Jim Elliot.</a:t>
            </a:r>
          </a:p>
        </p:txBody>
      </p:sp>
      <p:sp>
        <p:nvSpPr>
          <p:cNvPr id="5" name="TextBox 4"/>
          <p:cNvSpPr txBox="1"/>
          <p:nvPr/>
        </p:nvSpPr>
        <p:spPr>
          <a:xfrm>
            <a:off x="304800" y="6519446"/>
            <a:ext cx="8701268" cy="3077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Calibri"/>
                <a:ea typeface="+mn-ea"/>
                <a:cs typeface="+mn-cs"/>
                <a:hlinkClick r:id="rId4"/>
              </a:rPr>
              <a:t>https://www.christianity.com/church/church-history/timeline/1901-2000/jim-elliot-no-fool-11634862.html</a:t>
            </a:r>
            <a:r>
              <a:rPr kumimoji="0" lang="en-US" sz="1400" b="0" i="0" u="none" strike="noStrike" kern="1200" cap="none" spc="0" normalizeH="0" baseline="0" noProof="0" dirty="0">
                <a:ln>
                  <a:noFill/>
                </a:ln>
                <a:solidFill>
                  <a:prstClr val="black"/>
                </a:solidFill>
                <a:effectLst/>
                <a:uLnTx/>
                <a:uFillTx/>
                <a:latin typeface="Calibri"/>
                <a:ea typeface="+mn-ea"/>
                <a:cs typeface="+mn-cs"/>
              </a:rPr>
              <a:t> </a:t>
            </a:r>
          </a:p>
        </p:txBody>
      </p:sp>
    </p:spTree>
    <p:extLst>
      <p:ext uri="{BB962C8B-B14F-4D97-AF65-F5344CB8AC3E}">
        <p14:creationId xmlns:p14="http://schemas.microsoft.com/office/powerpoint/2010/main" val="450218299"/>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mc:Choice xmlns:p14="http://schemas.microsoft.com/office/powerpoint/2010/main" Requires="p14">
      <p:transition spd="slow" p14:dur="800">
        <p:circle/>
      </p:transition>
    </mc:Choice>
    <mc:Fallback>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8">
                                            <p:txEl>
                                              <p:pRg st="1" end="1"/>
                                            </p:txEl>
                                          </p:spTgt>
                                        </p:tgtEl>
                                        <p:attrNameLst>
                                          <p:attrName>style.visibility</p:attrName>
                                        </p:attrNameLst>
                                      </p:cBhvr>
                                      <p:to>
                                        <p:strVal val="visible"/>
                                      </p:to>
                                    </p:set>
                                    <p:anim calcmode="lin" valueType="num">
                                      <p:cBhvr>
                                        <p:cTn id="7" dur="500" fill="hold"/>
                                        <p:tgtEl>
                                          <p:spTgt spid="8">
                                            <p:txEl>
                                              <p:pRg st="1" end="1"/>
                                            </p:txEl>
                                          </p:spTgt>
                                        </p:tgtEl>
                                        <p:attrNameLst>
                                          <p:attrName>ppt_w</p:attrName>
                                        </p:attrNameLst>
                                      </p:cBhvr>
                                      <p:tavLst>
                                        <p:tav tm="0">
                                          <p:val>
                                            <p:fltVal val="0"/>
                                          </p:val>
                                        </p:tav>
                                        <p:tav tm="100000">
                                          <p:val>
                                            <p:strVal val="#ppt_w"/>
                                          </p:val>
                                        </p:tav>
                                      </p:tavLst>
                                    </p:anim>
                                    <p:anim calcmode="lin" valueType="num">
                                      <p:cBhvr>
                                        <p:cTn id="8" dur="500" fill="hold"/>
                                        <p:tgtEl>
                                          <p:spTgt spid="8">
                                            <p:txEl>
                                              <p:pRg st="1" end="1"/>
                                            </p:txEl>
                                          </p:spTgt>
                                        </p:tgtEl>
                                        <p:attrNameLst>
                                          <p:attrName>ppt_h</p:attrName>
                                        </p:attrNameLst>
                                      </p:cBhvr>
                                      <p:tavLst>
                                        <p:tav tm="0">
                                          <p:val>
                                            <p:fltVal val="0"/>
                                          </p:val>
                                        </p:tav>
                                        <p:tav tm="100000">
                                          <p:val>
                                            <p:strVal val="#ppt_h"/>
                                          </p:val>
                                        </p:tav>
                                      </p:tavLst>
                                    </p:anim>
                                    <p:animEffect transition="in" filter="fade">
                                      <p:cBhvr>
                                        <p:cTn id="9" dur="500"/>
                                        <p:tgtEl>
                                          <p:spTgt spid="8">
                                            <p:txEl>
                                              <p:pRg st="1" end="1"/>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8">
                                            <p:txEl>
                                              <p:pRg st="2" end="2"/>
                                            </p:txEl>
                                          </p:spTgt>
                                        </p:tgtEl>
                                        <p:attrNameLst>
                                          <p:attrName>style.visibility</p:attrName>
                                        </p:attrNameLst>
                                      </p:cBhvr>
                                      <p:to>
                                        <p:strVal val="visible"/>
                                      </p:to>
                                    </p:set>
                                    <p:anim calcmode="lin" valueType="num">
                                      <p:cBhvr>
                                        <p:cTn id="14" dur="500" fill="hold"/>
                                        <p:tgtEl>
                                          <p:spTgt spid="8">
                                            <p:txEl>
                                              <p:pRg st="2" end="2"/>
                                            </p:txEl>
                                          </p:spTgt>
                                        </p:tgtEl>
                                        <p:attrNameLst>
                                          <p:attrName>ppt_w</p:attrName>
                                        </p:attrNameLst>
                                      </p:cBhvr>
                                      <p:tavLst>
                                        <p:tav tm="0">
                                          <p:val>
                                            <p:fltVal val="0"/>
                                          </p:val>
                                        </p:tav>
                                        <p:tav tm="100000">
                                          <p:val>
                                            <p:strVal val="#ppt_w"/>
                                          </p:val>
                                        </p:tav>
                                      </p:tavLst>
                                    </p:anim>
                                    <p:anim calcmode="lin" valueType="num">
                                      <p:cBhvr>
                                        <p:cTn id="15" dur="500" fill="hold"/>
                                        <p:tgtEl>
                                          <p:spTgt spid="8">
                                            <p:txEl>
                                              <p:pRg st="2" end="2"/>
                                            </p:txEl>
                                          </p:spTgt>
                                        </p:tgtEl>
                                        <p:attrNameLst>
                                          <p:attrName>ppt_h</p:attrName>
                                        </p:attrNameLst>
                                      </p:cBhvr>
                                      <p:tavLst>
                                        <p:tav tm="0">
                                          <p:val>
                                            <p:fltVal val="0"/>
                                          </p:val>
                                        </p:tav>
                                        <p:tav tm="100000">
                                          <p:val>
                                            <p:strVal val="#ppt_h"/>
                                          </p:val>
                                        </p:tav>
                                      </p:tavLst>
                                    </p:anim>
                                    <p:animEffect transition="in" filter="fade">
                                      <p:cBhvr>
                                        <p:cTn id="16" dur="500"/>
                                        <p:tgtEl>
                                          <p:spTgt spid="8">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4">
            <a:lum/>
          </a:blip>
          <a:srcRect/>
          <a:stretch>
            <a:fillRect t="-5000" b="-5000"/>
          </a:stretch>
        </a:blipFill>
        <a:effectLst/>
      </p:bgPr>
    </p:bg>
    <p:spTree>
      <p:nvGrpSpPr>
        <p:cNvPr id="1" name=""/>
        <p:cNvGrpSpPr/>
        <p:nvPr/>
      </p:nvGrpSpPr>
      <p:grpSpPr>
        <a:xfrm>
          <a:off x="0" y="0"/>
          <a:ext cx="0" cy="0"/>
          <a:chOff x="0" y="0"/>
          <a:chExt cx="0" cy="0"/>
        </a:xfrm>
      </p:grpSpPr>
      <p:sp>
        <p:nvSpPr>
          <p:cNvPr id="3" name="Title 2"/>
          <p:cNvSpPr>
            <a:spLocks noGrp="1"/>
          </p:cNvSpPr>
          <p:nvPr>
            <p:ph type="title"/>
          </p:nvPr>
        </p:nvSpPr>
        <p:spPr>
          <a:xfrm>
            <a:off x="0" y="12032"/>
            <a:ext cx="9220200" cy="1054768"/>
          </a:xfrm>
        </p:spPr>
        <p:txBody>
          <a:bodyPr>
            <a:noAutofit/>
          </a:bodyPr>
          <a:lstStyle/>
          <a:p>
            <a:r>
              <a:rPr lang="en-US" sz="7200" b="1" dirty="0">
                <a:solidFill>
                  <a:schemeClr val="bg1"/>
                </a:solidFill>
                <a:effectLst>
                  <a:glow rad="228600">
                    <a:schemeClr val="accent2">
                      <a:satMod val="175000"/>
                      <a:alpha val="40000"/>
                    </a:schemeClr>
                  </a:glow>
                  <a:outerShdw blurRad="114300" dist="38100" dir="13500000" algn="br" rotWithShape="0">
                    <a:prstClr val="black"/>
                  </a:outerShdw>
                </a:effectLst>
              </a:rPr>
              <a:t>Jim Elliott</a:t>
            </a:r>
            <a:endParaRPr lang="en-US" sz="6000" dirty="0">
              <a:effectLst>
                <a:glow rad="228600">
                  <a:schemeClr val="accent2">
                    <a:satMod val="175000"/>
                    <a:alpha val="40000"/>
                  </a:schemeClr>
                </a:glow>
                <a:outerShdw blurRad="114300" dist="38100" dir="13500000" algn="br" rotWithShape="0">
                  <a:prstClr val="black"/>
                </a:outerShdw>
              </a:effectLst>
            </a:endParaRPr>
          </a:p>
        </p:txBody>
      </p:sp>
      <p:sp>
        <p:nvSpPr>
          <p:cNvPr id="11" name="TextBox 10">
            <a:extLst>
              <a:ext uri="{FF2B5EF4-FFF2-40B4-BE49-F238E27FC236}">
                <a16:creationId xmlns:a16="http://schemas.microsoft.com/office/drawing/2014/main" id="{AC890CDD-BDAF-4A70-933B-A709A8F2B279}"/>
              </a:ext>
            </a:extLst>
          </p:cNvPr>
          <p:cNvSpPr txBox="1"/>
          <p:nvPr/>
        </p:nvSpPr>
        <p:spPr>
          <a:xfrm>
            <a:off x="0" y="6565612"/>
            <a:ext cx="8991600" cy="338554"/>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Calibri"/>
                <a:ea typeface="+mn-ea"/>
                <a:cs typeface="+mn-cs"/>
                <a:hlinkClick r:id="rId5"/>
              </a:rPr>
              <a:t>https://servantsofgrace.org/suffering-sacrifice-and-the-death-of-jim-elliot/</a:t>
            </a:r>
            <a:r>
              <a:rPr kumimoji="0" lang="en-US" sz="1600" b="0" i="0" u="none" strike="noStrike" kern="1200" cap="none" spc="0" normalizeH="0" baseline="0" noProof="0" dirty="0">
                <a:ln>
                  <a:noFill/>
                </a:ln>
                <a:solidFill>
                  <a:prstClr val="black"/>
                </a:solidFill>
                <a:effectLst/>
                <a:uLnTx/>
                <a:uFillTx/>
                <a:latin typeface="Calibri"/>
                <a:ea typeface="+mn-ea"/>
                <a:cs typeface="+mn-cs"/>
              </a:rPr>
              <a:t> </a:t>
            </a:r>
          </a:p>
        </p:txBody>
      </p:sp>
    </p:spTree>
    <p:extLst>
      <p:ext uri="{BB962C8B-B14F-4D97-AF65-F5344CB8AC3E}">
        <p14:creationId xmlns:p14="http://schemas.microsoft.com/office/powerpoint/2010/main" val="1891542823"/>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1753C4-1A20-47F4-AE75-CBDDFC0D1473}"/>
              </a:ext>
            </a:extLst>
          </p:cNvPr>
          <p:cNvSpPr>
            <a:spLocks noGrp="1"/>
          </p:cNvSpPr>
          <p:nvPr>
            <p:ph type="title"/>
          </p:nvPr>
        </p:nvSpPr>
        <p:spPr>
          <a:xfrm>
            <a:off x="0" y="15044"/>
            <a:ext cx="9144000" cy="899356"/>
          </a:xfrm>
        </p:spPr>
        <p:txBody>
          <a:bodyPr>
            <a:noAutofit/>
          </a:bodyPr>
          <a:lstStyle/>
          <a:p>
            <a:r>
              <a:rPr lang="en-US" sz="4800" b="1" dirty="0"/>
              <a:t>Operation Auca</a:t>
            </a:r>
          </a:p>
        </p:txBody>
      </p:sp>
      <p:pic>
        <p:nvPicPr>
          <p:cNvPr id="11" name="Picture 10">
            <a:extLst>
              <a:ext uri="{FF2B5EF4-FFF2-40B4-BE49-F238E27FC236}">
                <a16:creationId xmlns:a16="http://schemas.microsoft.com/office/drawing/2014/main" id="{8F8E4814-01F8-468F-AA44-0B448656AA98}"/>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p:blipFill>
        <p:spPr>
          <a:xfrm>
            <a:off x="2438400" y="838200"/>
            <a:ext cx="4267200" cy="5677771"/>
          </a:xfrm>
          <a:prstGeom prst="rect">
            <a:avLst/>
          </a:prstGeom>
        </p:spPr>
      </p:pic>
      <p:sp>
        <p:nvSpPr>
          <p:cNvPr id="4" name="TextBox 3">
            <a:extLst>
              <a:ext uri="{FF2B5EF4-FFF2-40B4-BE49-F238E27FC236}">
                <a16:creationId xmlns:a16="http://schemas.microsoft.com/office/drawing/2014/main" id="{23BEEB11-5D8E-4BEF-991A-78397A234EA6}"/>
              </a:ext>
            </a:extLst>
          </p:cNvPr>
          <p:cNvSpPr txBox="1"/>
          <p:nvPr/>
        </p:nvSpPr>
        <p:spPr>
          <a:xfrm>
            <a:off x="304800" y="6519446"/>
            <a:ext cx="8701268"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b="0" i="0" u="none" strike="noStrike" kern="1200" cap="none" spc="0" normalizeH="0" baseline="0" noProof="0" dirty="0">
                <a:ln>
                  <a:noFill/>
                </a:ln>
                <a:solidFill>
                  <a:prstClr val="black"/>
                </a:solidFill>
                <a:effectLst/>
                <a:uLnTx/>
                <a:uFillTx/>
                <a:latin typeface="Calibri"/>
                <a:ea typeface="+mn-ea"/>
                <a:cs typeface="+mn-cs"/>
                <a:hlinkClick r:id="rId3"/>
              </a:rPr>
              <a:t>https://christianhof.org/youderian/</a:t>
            </a:r>
            <a:r>
              <a:rPr kumimoji="0" lang="en-US" b="0" i="0" u="none" strike="noStrike" kern="1200" cap="none" spc="0" normalizeH="0" baseline="0" noProof="0" dirty="0">
                <a:ln>
                  <a:noFill/>
                </a:ln>
                <a:solidFill>
                  <a:prstClr val="black"/>
                </a:solidFill>
                <a:effectLst/>
                <a:uLnTx/>
                <a:uFillTx/>
                <a:latin typeface="Calibri"/>
                <a:ea typeface="+mn-ea"/>
                <a:cs typeface="+mn-cs"/>
              </a:rPr>
              <a:t> </a:t>
            </a:r>
          </a:p>
        </p:txBody>
      </p:sp>
    </p:spTree>
    <p:extLst>
      <p:ext uri="{BB962C8B-B14F-4D97-AF65-F5344CB8AC3E}">
        <p14:creationId xmlns:p14="http://schemas.microsoft.com/office/powerpoint/2010/main" val="3299528856"/>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15000"/>
            <a:lum/>
          </a:blip>
          <a:srcRect/>
          <a:stretch>
            <a:fillRect t="-5000" b="-5000"/>
          </a:stretch>
        </a:blipFill>
        <a:effectLst/>
      </p:bgPr>
    </p:bg>
    <p:spTree>
      <p:nvGrpSpPr>
        <p:cNvPr id="1" name=""/>
        <p:cNvGrpSpPr/>
        <p:nvPr/>
      </p:nvGrpSpPr>
      <p:grpSpPr>
        <a:xfrm>
          <a:off x="0" y="0"/>
          <a:ext cx="0" cy="0"/>
          <a:chOff x="0" y="0"/>
          <a:chExt cx="0" cy="0"/>
        </a:xfrm>
      </p:grpSpPr>
      <p:sp>
        <p:nvSpPr>
          <p:cNvPr id="3" name="Title 2"/>
          <p:cNvSpPr>
            <a:spLocks noGrp="1"/>
          </p:cNvSpPr>
          <p:nvPr>
            <p:ph type="title"/>
          </p:nvPr>
        </p:nvSpPr>
        <p:spPr>
          <a:xfrm>
            <a:off x="-981" y="0"/>
            <a:ext cx="9144000" cy="732408"/>
          </a:xfrm>
        </p:spPr>
        <p:txBody>
          <a:bodyPr>
            <a:noAutofit/>
          </a:bodyPr>
          <a:lstStyle/>
          <a:p>
            <a:r>
              <a:rPr lang="en-US" sz="4800" b="1" dirty="0"/>
              <a:t>Waiting to Hear</a:t>
            </a:r>
          </a:p>
        </p:txBody>
      </p:sp>
      <p:sp>
        <p:nvSpPr>
          <p:cNvPr id="8" name="Content Placeholder 7"/>
          <p:cNvSpPr>
            <a:spLocks noGrp="1"/>
          </p:cNvSpPr>
          <p:nvPr>
            <p:ph idx="1"/>
          </p:nvPr>
        </p:nvSpPr>
        <p:spPr>
          <a:xfrm>
            <a:off x="457200" y="732409"/>
            <a:ext cx="8229600" cy="5668392"/>
          </a:xfrm>
        </p:spPr>
        <p:txBody>
          <a:bodyPr>
            <a:normAutofit fontScale="92500" lnSpcReduction="20000"/>
          </a:bodyPr>
          <a:lstStyle/>
          <a:p>
            <a:r>
              <a:rPr lang="en-US" sz="3200" dirty="0"/>
              <a:t>Late in the afternoon of Sunday, January 8, Elisabeth Elliot, Jim's wife, waited by the two-way radio to hear Nate Saint and his wife discuss how things had gone that day. </a:t>
            </a:r>
          </a:p>
          <a:p>
            <a:r>
              <a:rPr lang="en-US" sz="3200" dirty="0"/>
              <a:t>But there was no call. As evening turned to night, the wives grew worried. They knew the news was not good.</a:t>
            </a:r>
          </a:p>
          <a:p>
            <a:r>
              <a:rPr lang="en-US" sz="3200" dirty="0"/>
              <a:t>The next morning another missionary pilot flew over the beach to look for the men. He saw only the badly damaged plane on the beach.</a:t>
            </a:r>
          </a:p>
          <a:p>
            <a:r>
              <a:rPr lang="en-US" sz="3200" dirty="0"/>
              <a:t>News quickly spread around the world about the five missing missionaries.</a:t>
            </a:r>
          </a:p>
          <a:p>
            <a:r>
              <a:rPr lang="en-US" sz="3200" dirty="0"/>
              <a:t>A United States search team went to the beach, found the missionaries' bodies, and buried them. </a:t>
            </a:r>
          </a:p>
        </p:txBody>
      </p:sp>
      <p:sp>
        <p:nvSpPr>
          <p:cNvPr id="5" name="TextBox 4"/>
          <p:cNvSpPr txBox="1"/>
          <p:nvPr/>
        </p:nvSpPr>
        <p:spPr>
          <a:xfrm>
            <a:off x="304800" y="6519446"/>
            <a:ext cx="8701268" cy="3077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Calibri"/>
                <a:ea typeface="+mn-ea"/>
                <a:cs typeface="+mn-cs"/>
                <a:hlinkClick r:id="rId4"/>
              </a:rPr>
              <a:t>https://www.christianity.com/church/church-history/timeline/1901-2000/jim-elliot-no-fool-11634862.html</a:t>
            </a:r>
            <a:r>
              <a:rPr kumimoji="0" lang="en-US" sz="1400" b="0" i="0" u="none" strike="noStrike" kern="1200" cap="none" spc="0" normalizeH="0" baseline="0" noProof="0" dirty="0">
                <a:ln>
                  <a:noFill/>
                </a:ln>
                <a:solidFill>
                  <a:prstClr val="black"/>
                </a:solidFill>
                <a:effectLst/>
                <a:uLnTx/>
                <a:uFillTx/>
                <a:latin typeface="Calibri"/>
                <a:ea typeface="+mn-ea"/>
                <a:cs typeface="+mn-cs"/>
              </a:rPr>
              <a:t> </a:t>
            </a:r>
          </a:p>
        </p:txBody>
      </p:sp>
    </p:spTree>
    <p:extLst>
      <p:ext uri="{BB962C8B-B14F-4D97-AF65-F5344CB8AC3E}">
        <p14:creationId xmlns:p14="http://schemas.microsoft.com/office/powerpoint/2010/main" val="3635558081"/>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mc:Choice xmlns:p14="http://schemas.microsoft.com/office/powerpoint/2010/main" Requires="p14">
      <p:transition spd="slow" p14:dur="800">
        <p:circle/>
      </p:transition>
    </mc:Choice>
    <mc:Fallback>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8">
                                            <p:txEl>
                                              <p:pRg st="1" end="1"/>
                                            </p:txEl>
                                          </p:spTgt>
                                        </p:tgtEl>
                                        <p:attrNameLst>
                                          <p:attrName>style.visibility</p:attrName>
                                        </p:attrNameLst>
                                      </p:cBhvr>
                                      <p:to>
                                        <p:strVal val="visible"/>
                                      </p:to>
                                    </p:set>
                                    <p:anim calcmode="lin" valueType="num">
                                      <p:cBhvr>
                                        <p:cTn id="7" dur="500" fill="hold"/>
                                        <p:tgtEl>
                                          <p:spTgt spid="8">
                                            <p:txEl>
                                              <p:pRg st="1" end="1"/>
                                            </p:txEl>
                                          </p:spTgt>
                                        </p:tgtEl>
                                        <p:attrNameLst>
                                          <p:attrName>ppt_w</p:attrName>
                                        </p:attrNameLst>
                                      </p:cBhvr>
                                      <p:tavLst>
                                        <p:tav tm="0">
                                          <p:val>
                                            <p:fltVal val="0"/>
                                          </p:val>
                                        </p:tav>
                                        <p:tav tm="100000">
                                          <p:val>
                                            <p:strVal val="#ppt_w"/>
                                          </p:val>
                                        </p:tav>
                                      </p:tavLst>
                                    </p:anim>
                                    <p:anim calcmode="lin" valueType="num">
                                      <p:cBhvr>
                                        <p:cTn id="8" dur="500" fill="hold"/>
                                        <p:tgtEl>
                                          <p:spTgt spid="8">
                                            <p:txEl>
                                              <p:pRg st="1" end="1"/>
                                            </p:txEl>
                                          </p:spTgt>
                                        </p:tgtEl>
                                        <p:attrNameLst>
                                          <p:attrName>ppt_h</p:attrName>
                                        </p:attrNameLst>
                                      </p:cBhvr>
                                      <p:tavLst>
                                        <p:tav tm="0">
                                          <p:val>
                                            <p:fltVal val="0"/>
                                          </p:val>
                                        </p:tav>
                                        <p:tav tm="100000">
                                          <p:val>
                                            <p:strVal val="#ppt_h"/>
                                          </p:val>
                                        </p:tav>
                                      </p:tavLst>
                                    </p:anim>
                                    <p:animEffect transition="in" filter="fade">
                                      <p:cBhvr>
                                        <p:cTn id="9" dur="500"/>
                                        <p:tgtEl>
                                          <p:spTgt spid="8">
                                            <p:txEl>
                                              <p:pRg st="1" end="1"/>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8">
                                            <p:txEl>
                                              <p:pRg st="2" end="2"/>
                                            </p:txEl>
                                          </p:spTgt>
                                        </p:tgtEl>
                                        <p:attrNameLst>
                                          <p:attrName>style.visibility</p:attrName>
                                        </p:attrNameLst>
                                      </p:cBhvr>
                                      <p:to>
                                        <p:strVal val="visible"/>
                                      </p:to>
                                    </p:set>
                                    <p:anim calcmode="lin" valueType="num">
                                      <p:cBhvr>
                                        <p:cTn id="14" dur="500" fill="hold"/>
                                        <p:tgtEl>
                                          <p:spTgt spid="8">
                                            <p:txEl>
                                              <p:pRg st="2" end="2"/>
                                            </p:txEl>
                                          </p:spTgt>
                                        </p:tgtEl>
                                        <p:attrNameLst>
                                          <p:attrName>ppt_w</p:attrName>
                                        </p:attrNameLst>
                                      </p:cBhvr>
                                      <p:tavLst>
                                        <p:tav tm="0">
                                          <p:val>
                                            <p:fltVal val="0"/>
                                          </p:val>
                                        </p:tav>
                                        <p:tav tm="100000">
                                          <p:val>
                                            <p:strVal val="#ppt_w"/>
                                          </p:val>
                                        </p:tav>
                                      </p:tavLst>
                                    </p:anim>
                                    <p:anim calcmode="lin" valueType="num">
                                      <p:cBhvr>
                                        <p:cTn id="15" dur="500" fill="hold"/>
                                        <p:tgtEl>
                                          <p:spTgt spid="8">
                                            <p:txEl>
                                              <p:pRg st="2" end="2"/>
                                            </p:txEl>
                                          </p:spTgt>
                                        </p:tgtEl>
                                        <p:attrNameLst>
                                          <p:attrName>ppt_h</p:attrName>
                                        </p:attrNameLst>
                                      </p:cBhvr>
                                      <p:tavLst>
                                        <p:tav tm="0">
                                          <p:val>
                                            <p:fltVal val="0"/>
                                          </p:val>
                                        </p:tav>
                                        <p:tav tm="100000">
                                          <p:val>
                                            <p:strVal val="#ppt_h"/>
                                          </p:val>
                                        </p:tav>
                                      </p:tavLst>
                                    </p:anim>
                                    <p:animEffect transition="in" filter="fade">
                                      <p:cBhvr>
                                        <p:cTn id="16" dur="500"/>
                                        <p:tgtEl>
                                          <p:spTgt spid="8">
                                            <p:txEl>
                                              <p:pRg st="2" end="2"/>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nodeType="clickEffect">
                                  <p:stCondLst>
                                    <p:cond delay="0"/>
                                  </p:stCondLst>
                                  <p:childTnLst>
                                    <p:set>
                                      <p:cBhvr>
                                        <p:cTn id="20" dur="1" fill="hold">
                                          <p:stCondLst>
                                            <p:cond delay="0"/>
                                          </p:stCondLst>
                                        </p:cTn>
                                        <p:tgtEl>
                                          <p:spTgt spid="8">
                                            <p:txEl>
                                              <p:pRg st="3" end="3"/>
                                            </p:txEl>
                                          </p:spTgt>
                                        </p:tgtEl>
                                        <p:attrNameLst>
                                          <p:attrName>style.visibility</p:attrName>
                                        </p:attrNameLst>
                                      </p:cBhvr>
                                      <p:to>
                                        <p:strVal val="visible"/>
                                      </p:to>
                                    </p:set>
                                    <p:anim calcmode="lin" valueType="num">
                                      <p:cBhvr>
                                        <p:cTn id="21" dur="500" fill="hold"/>
                                        <p:tgtEl>
                                          <p:spTgt spid="8">
                                            <p:txEl>
                                              <p:pRg st="3" end="3"/>
                                            </p:txEl>
                                          </p:spTgt>
                                        </p:tgtEl>
                                        <p:attrNameLst>
                                          <p:attrName>ppt_w</p:attrName>
                                        </p:attrNameLst>
                                      </p:cBhvr>
                                      <p:tavLst>
                                        <p:tav tm="0">
                                          <p:val>
                                            <p:fltVal val="0"/>
                                          </p:val>
                                        </p:tav>
                                        <p:tav tm="100000">
                                          <p:val>
                                            <p:strVal val="#ppt_w"/>
                                          </p:val>
                                        </p:tav>
                                      </p:tavLst>
                                    </p:anim>
                                    <p:anim calcmode="lin" valueType="num">
                                      <p:cBhvr>
                                        <p:cTn id="22" dur="500" fill="hold"/>
                                        <p:tgtEl>
                                          <p:spTgt spid="8">
                                            <p:txEl>
                                              <p:pRg st="3" end="3"/>
                                            </p:txEl>
                                          </p:spTgt>
                                        </p:tgtEl>
                                        <p:attrNameLst>
                                          <p:attrName>ppt_h</p:attrName>
                                        </p:attrNameLst>
                                      </p:cBhvr>
                                      <p:tavLst>
                                        <p:tav tm="0">
                                          <p:val>
                                            <p:fltVal val="0"/>
                                          </p:val>
                                        </p:tav>
                                        <p:tav tm="100000">
                                          <p:val>
                                            <p:strVal val="#ppt_h"/>
                                          </p:val>
                                        </p:tav>
                                      </p:tavLst>
                                    </p:anim>
                                    <p:animEffect transition="in" filter="fade">
                                      <p:cBhvr>
                                        <p:cTn id="23" dur="500"/>
                                        <p:tgtEl>
                                          <p:spTgt spid="8">
                                            <p:txEl>
                                              <p:pRg st="3" end="3"/>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nodeType="clickEffect">
                                  <p:stCondLst>
                                    <p:cond delay="0"/>
                                  </p:stCondLst>
                                  <p:childTnLst>
                                    <p:set>
                                      <p:cBhvr>
                                        <p:cTn id="27" dur="1" fill="hold">
                                          <p:stCondLst>
                                            <p:cond delay="0"/>
                                          </p:stCondLst>
                                        </p:cTn>
                                        <p:tgtEl>
                                          <p:spTgt spid="8">
                                            <p:txEl>
                                              <p:pRg st="4" end="4"/>
                                            </p:txEl>
                                          </p:spTgt>
                                        </p:tgtEl>
                                        <p:attrNameLst>
                                          <p:attrName>style.visibility</p:attrName>
                                        </p:attrNameLst>
                                      </p:cBhvr>
                                      <p:to>
                                        <p:strVal val="visible"/>
                                      </p:to>
                                    </p:set>
                                    <p:anim calcmode="lin" valueType="num">
                                      <p:cBhvr>
                                        <p:cTn id="28" dur="500" fill="hold"/>
                                        <p:tgtEl>
                                          <p:spTgt spid="8">
                                            <p:txEl>
                                              <p:pRg st="4" end="4"/>
                                            </p:txEl>
                                          </p:spTgt>
                                        </p:tgtEl>
                                        <p:attrNameLst>
                                          <p:attrName>ppt_w</p:attrName>
                                        </p:attrNameLst>
                                      </p:cBhvr>
                                      <p:tavLst>
                                        <p:tav tm="0">
                                          <p:val>
                                            <p:fltVal val="0"/>
                                          </p:val>
                                        </p:tav>
                                        <p:tav tm="100000">
                                          <p:val>
                                            <p:strVal val="#ppt_w"/>
                                          </p:val>
                                        </p:tav>
                                      </p:tavLst>
                                    </p:anim>
                                    <p:anim calcmode="lin" valueType="num">
                                      <p:cBhvr>
                                        <p:cTn id="29" dur="500" fill="hold"/>
                                        <p:tgtEl>
                                          <p:spTgt spid="8">
                                            <p:txEl>
                                              <p:pRg st="4" end="4"/>
                                            </p:txEl>
                                          </p:spTgt>
                                        </p:tgtEl>
                                        <p:attrNameLst>
                                          <p:attrName>ppt_h</p:attrName>
                                        </p:attrNameLst>
                                      </p:cBhvr>
                                      <p:tavLst>
                                        <p:tav tm="0">
                                          <p:val>
                                            <p:fltVal val="0"/>
                                          </p:val>
                                        </p:tav>
                                        <p:tav tm="100000">
                                          <p:val>
                                            <p:strVal val="#ppt_h"/>
                                          </p:val>
                                        </p:tav>
                                      </p:tavLst>
                                    </p:anim>
                                    <p:animEffect transition="in" filter="fade">
                                      <p:cBhvr>
                                        <p:cTn id="30" dur="500"/>
                                        <p:tgtEl>
                                          <p:spTgt spid="8">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15000"/>
            <a:lum/>
          </a:blip>
          <a:srcRect/>
          <a:stretch>
            <a:fillRect t="-5000" b="-5000"/>
          </a:stretch>
        </a:blipFill>
        <a:effectLst/>
      </p:bgPr>
    </p:bg>
    <p:spTree>
      <p:nvGrpSpPr>
        <p:cNvPr id="1" name=""/>
        <p:cNvGrpSpPr/>
        <p:nvPr/>
      </p:nvGrpSpPr>
      <p:grpSpPr>
        <a:xfrm>
          <a:off x="0" y="0"/>
          <a:ext cx="0" cy="0"/>
          <a:chOff x="0" y="0"/>
          <a:chExt cx="0" cy="0"/>
        </a:xfrm>
      </p:grpSpPr>
      <p:sp>
        <p:nvSpPr>
          <p:cNvPr id="3" name="Title 2"/>
          <p:cNvSpPr>
            <a:spLocks noGrp="1"/>
          </p:cNvSpPr>
          <p:nvPr>
            <p:ph type="title"/>
          </p:nvPr>
        </p:nvSpPr>
        <p:spPr>
          <a:xfrm>
            <a:off x="-981" y="0"/>
            <a:ext cx="9144000" cy="732408"/>
          </a:xfrm>
        </p:spPr>
        <p:txBody>
          <a:bodyPr>
            <a:noAutofit/>
          </a:bodyPr>
          <a:lstStyle/>
          <a:p>
            <a:r>
              <a:rPr lang="en-US" sz="4800" b="1" dirty="0"/>
              <a:t> Aftermath</a:t>
            </a:r>
          </a:p>
        </p:txBody>
      </p:sp>
      <p:sp>
        <p:nvSpPr>
          <p:cNvPr id="8" name="Content Placeholder 7"/>
          <p:cNvSpPr>
            <a:spLocks noGrp="1"/>
          </p:cNvSpPr>
          <p:nvPr>
            <p:ph idx="1"/>
          </p:nvPr>
        </p:nvSpPr>
        <p:spPr>
          <a:xfrm>
            <a:off x="457200" y="732409"/>
            <a:ext cx="8229600" cy="5668392"/>
          </a:xfrm>
        </p:spPr>
        <p:txBody>
          <a:bodyPr>
            <a:normAutofit fontScale="92500" lnSpcReduction="20000"/>
          </a:bodyPr>
          <a:lstStyle/>
          <a:p>
            <a:r>
              <a:rPr lang="en-US" sz="3200" dirty="0"/>
              <a:t>“Operation Auca” was immediately continued in spite of the loss of the five men. </a:t>
            </a:r>
          </a:p>
          <a:p>
            <a:r>
              <a:rPr lang="en-US" sz="3200" dirty="0"/>
              <a:t>Johnny Keenan resumed the gift flights so that the Indians would know that the white men had nothing but friendly motives. </a:t>
            </a:r>
          </a:p>
          <a:p>
            <a:r>
              <a:rPr lang="en-US" sz="3200" dirty="0"/>
              <a:t>The great evil committed by the </a:t>
            </a:r>
            <a:r>
              <a:rPr lang="en-US" sz="3200" dirty="0" err="1"/>
              <a:t>Waodani</a:t>
            </a:r>
            <a:r>
              <a:rPr lang="en-US" sz="3200" dirty="0"/>
              <a:t> against the five men was never held against them by the other missionaries. </a:t>
            </a:r>
          </a:p>
          <a:p>
            <a:r>
              <a:rPr lang="en-US" sz="3200" dirty="0"/>
              <a:t>They knew that they had killed because they did not know Jesus, and they still wanted to take them the Gospel.</a:t>
            </a:r>
          </a:p>
          <a:p>
            <a:r>
              <a:rPr lang="en-US" sz="3200" dirty="0"/>
              <a:t>Rachel Saint, Nate Saint’s sister, worked with Dayuma to gather more information about the language. </a:t>
            </a:r>
          </a:p>
        </p:txBody>
      </p:sp>
      <p:sp>
        <p:nvSpPr>
          <p:cNvPr id="5" name="TextBox 4"/>
          <p:cNvSpPr txBox="1"/>
          <p:nvPr/>
        </p:nvSpPr>
        <p:spPr>
          <a:xfrm>
            <a:off x="304800" y="6519446"/>
            <a:ext cx="8701268" cy="3077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Calibri"/>
                <a:ea typeface="+mn-ea"/>
                <a:cs typeface="+mn-cs"/>
                <a:hlinkClick r:id="rId4"/>
              </a:rPr>
              <a:t>https://writeforward.wordpress.com/2013/10/28/reaching-the-indians-of-ecuador-missionary-story-part-6/</a:t>
            </a:r>
            <a:r>
              <a:rPr kumimoji="0" lang="en-US" sz="1400" b="0" i="0" u="none" strike="noStrike" kern="1200" cap="none" spc="0" normalizeH="0" baseline="0" noProof="0" dirty="0">
                <a:ln>
                  <a:noFill/>
                </a:ln>
                <a:solidFill>
                  <a:prstClr val="black"/>
                </a:solidFill>
                <a:effectLst/>
                <a:uLnTx/>
                <a:uFillTx/>
                <a:latin typeface="Calibri"/>
                <a:ea typeface="+mn-ea"/>
                <a:cs typeface="+mn-cs"/>
              </a:rPr>
              <a:t> </a:t>
            </a:r>
          </a:p>
        </p:txBody>
      </p:sp>
    </p:spTree>
    <p:extLst>
      <p:ext uri="{BB962C8B-B14F-4D97-AF65-F5344CB8AC3E}">
        <p14:creationId xmlns:p14="http://schemas.microsoft.com/office/powerpoint/2010/main" val="4114205190"/>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mc:Choice xmlns:p14="http://schemas.microsoft.com/office/powerpoint/2010/main" Requires="p14">
      <p:transition spd="slow" p14:dur="800">
        <p:circle/>
      </p:transition>
    </mc:Choice>
    <mc:Fallback>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 calcmode="lin" valueType="num">
                                      <p:cBhvr>
                                        <p:cTn id="7" dur="500" fill="hold"/>
                                        <p:tgtEl>
                                          <p:spTgt spid="8">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8">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8">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8">
                                            <p:txEl>
                                              <p:pRg st="1" end="1"/>
                                            </p:txEl>
                                          </p:spTgt>
                                        </p:tgtEl>
                                        <p:attrNameLst>
                                          <p:attrName>style.visibility</p:attrName>
                                        </p:attrNameLst>
                                      </p:cBhvr>
                                      <p:to>
                                        <p:strVal val="visible"/>
                                      </p:to>
                                    </p:set>
                                    <p:anim calcmode="lin" valueType="num">
                                      <p:cBhvr>
                                        <p:cTn id="14" dur="500" fill="hold"/>
                                        <p:tgtEl>
                                          <p:spTgt spid="8">
                                            <p:txEl>
                                              <p:pRg st="1" end="1"/>
                                            </p:txEl>
                                          </p:spTgt>
                                        </p:tgtEl>
                                        <p:attrNameLst>
                                          <p:attrName>ppt_w</p:attrName>
                                        </p:attrNameLst>
                                      </p:cBhvr>
                                      <p:tavLst>
                                        <p:tav tm="0">
                                          <p:val>
                                            <p:fltVal val="0"/>
                                          </p:val>
                                        </p:tav>
                                        <p:tav tm="100000">
                                          <p:val>
                                            <p:strVal val="#ppt_w"/>
                                          </p:val>
                                        </p:tav>
                                      </p:tavLst>
                                    </p:anim>
                                    <p:anim calcmode="lin" valueType="num">
                                      <p:cBhvr>
                                        <p:cTn id="15" dur="500" fill="hold"/>
                                        <p:tgtEl>
                                          <p:spTgt spid="8">
                                            <p:txEl>
                                              <p:pRg st="1" end="1"/>
                                            </p:txEl>
                                          </p:spTgt>
                                        </p:tgtEl>
                                        <p:attrNameLst>
                                          <p:attrName>ppt_h</p:attrName>
                                        </p:attrNameLst>
                                      </p:cBhvr>
                                      <p:tavLst>
                                        <p:tav tm="0">
                                          <p:val>
                                            <p:fltVal val="0"/>
                                          </p:val>
                                        </p:tav>
                                        <p:tav tm="100000">
                                          <p:val>
                                            <p:strVal val="#ppt_h"/>
                                          </p:val>
                                        </p:tav>
                                      </p:tavLst>
                                    </p:anim>
                                    <p:animEffect transition="in" filter="fade">
                                      <p:cBhvr>
                                        <p:cTn id="16" dur="500"/>
                                        <p:tgtEl>
                                          <p:spTgt spid="8">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nodeType="clickEffect">
                                  <p:stCondLst>
                                    <p:cond delay="0"/>
                                  </p:stCondLst>
                                  <p:childTnLst>
                                    <p:set>
                                      <p:cBhvr>
                                        <p:cTn id="20" dur="1" fill="hold">
                                          <p:stCondLst>
                                            <p:cond delay="0"/>
                                          </p:stCondLst>
                                        </p:cTn>
                                        <p:tgtEl>
                                          <p:spTgt spid="8">
                                            <p:txEl>
                                              <p:pRg st="2" end="2"/>
                                            </p:txEl>
                                          </p:spTgt>
                                        </p:tgtEl>
                                        <p:attrNameLst>
                                          <p:attrName>style.visibility</p:attrName>
                                        </p:attrNameLst>
                                      </p:cBhvr>
                                      <p:to>
                                        <p:strVal val="visible"/>
                                      </p:to>
                                    </p:set>
                                    <p:anim calcmode="lin" valueType="num">
                                      <p:cBhvr>
                                        <p:cTn id="21" dur="500" fill="hold"/>
                                        <p:tgtEl>
                                          <p:spTgt spid="8">
                                            <p:txEl>
                                              <p:pRg st="2" end="2"/>
                                            </p:txEl>
                                          </p:spTgt>
                                        </p:tgtEl>
                                        <p:attrNameLst>
                                          <p:attrName>ppt_w</p:attrName>
                                        </p:attrNameLst>
                                      </p:cBhvr>
                                      <p:tavLst>
                                        <p:tav tm="0">
                                          <p:val>
                                            <p:fltVal val="0"/>
                                          </p:val>
                                        </p:tav>
                                        <p:tav tm="100000">
                                          <p:val>
                                            <p:strVal val="#ppt_w"/>
                                          </p:val>
                                        </p:tav>
                                      </p:tavLst>
                                    </p:anim>
                                    <p:anim calcmode="lin" valueType="num">
                                      <p:cBhvr>
                                        <p:cTn id="22" dur="500" fill="hold"/>
                                        <p:tgtEl>
                                          <p:spTgt spid="8">
                                            <p:txEl>
                                              <p:pRg st="2" end="2"/>
                                            </p:txEl>
                                          </p:spTgt>
                                        </p:tgtEl>
                                        <p:attrNameLst>
                                          <p:attrName>ppt_h</p:attrName>
                                        </p:attrNameLst>
                                      </p:cBhvr>
                                      <p:tavLst>
                                        <p:tav tm="0">
                                          <p:val>
                                            <p:fltVal val="0"/>
                                          </p:val>
                                        </p:tav>
                                        <p:tav tm="100000">
                                          <p:val>
                                            <p:strVal val="#ppt_h"/>
                                          </p:val>
                                        </p:tav>
                                      </p:tavLst>
                                    </p:anim>
                                    <p:animEffect transition="in" filter="fade">
                                      <p:cBhvr>
                                        <p:cTn id="23" dur="500"/>
                                        <p:tgtEl>
                                          <p:spTgt spid="8">
                                            <p:txEl>
                                              <p:pRg st="2" end="2"/>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nodeType="clickEffect">
                                  <p:stCondLst>
                                    <p:cond delay="0"/>
                                  </p:stCondLst>
                                  <p:childTnLst>
                                    <p:set>
                                      <p:cBhvr>
                                        <p:cTn id="27" dur="1" fill="hold">
                                          <p:stCondLst>
                                            <p:cond delay="0"/>
                                          </p:stCondLst>
                                        </p:cTn>
                                        <p:tgtEl>
                                          <p:spTgt spid="8">
                                            <p:txEl>
                                              <p:pRg st="3" end="3"/>
                                            </p:txEl>
                                          </p:spTgt>
                                        </p:tgtEl>
                                        <p:attrNameLst>
                                          <p:attrName>style.visibility</p:attrName>
                                        </p:attrNameLst>
                                      </p:cBhvr>
                                      <p:to>
                                        <p:strVal val="visible"/>
                                      </p:to>
                                    </p:set>
                                    <p:anim calcmode="lin" valueType="num">
                                      <p:cBhvr>
                                        <p:cTn id="28" dur="500" fill="hold"/>
                                        <p:tgtEl>
                                          <p:spTgt spid="8">
                                            <p:txEl>
                                              <p:pRg st="3" end="3"/>
                                            </p:txEl>
                                          </p:spTgt>
                                        </p:tgtEl>
                                        <p:attrNameLst>
                                          <p:attrName>ppt_w</p:attrName>
                                        </p:attrNameLst>
                                      </p:cBhvr>
                                      <p:tavLst>
                                        <p:tav tm="0">
                                          <p:val>
                                            <p:fltVal val="0"/>
                                          </p:val>
                                        </p:tav>
                                        <p:tav tm="100000">
                                          <p:val>
                                            <p:strVal val="#ppt_w"/>
                                          </p:val>
                                        </p:tav>
                                      </p:tavLst>
                                    </p:anim>
                                    <p:anim calcmode="lin" valueType="num">
                                      <p:cBhvr>
                                        <p:cTn id="29" dur="500" fill="hold"/>
                                        <p:tgtEl>
                                          <p:spTgt spid="8">
                                            <p:txEl>
                                              <p:pRg st="3" end="3"/>
                                            </p:txEl>
                                          </p:spTgt>
                                        </p:tgtEl>
                                        <p:attrNameLst>
                                          <p:attrName>ppt_h</p:attrName>
                                        </p:attrNameLst>
                                      </p:cBhvr>
                                      <p:tavLst>
                                        <p:tav tm="0">
                                          <p:val>
                                            <p:fltVal val="0"/>
                                          </p:val>
                                        </p:tav>
                                        <p:tav tm="100000">
                                          <p:val>
                                            <p:strVal val="#ppt_h"/>
                                          </p:val>
                                        </p:tav>
                                      </p:tavLst>
                                    </p:anim>
                                    <p:animEffect transition="in" filter="fade">
                                      <p:cBhvr>
                                        <p:cTn id="30" dur="500"/>
                                        <p:tgtEl>
                                          <p:spTgt spid="8">
                                            <p:txEl>
                                              <p:pRg st="3" end="3"/>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53" presetClass="entr" presetSubtype="16" fill="hold" nodeType="clickEffect">
                                  <p:stCondLst>
                                    <p:cond delay="0"/>
                                  </p:stCondLst>
                                  <p:childTnLst>
                                    <p:set>
                                      <p:cBhvr>
                                        <p:cTn id="34" dur="1" fill="hold">
                                          <p:stCondLst>
                                            <p:cond delay="0"/>
                                          </p:stCondLst>
                                        </p:cTn>
                                        <p:tgtEl>
                                          <p:spTgt spid="8">
                                            <p:txEl>
                                              <p:pRg st="4" end="4"/>
                                            </p:txEl>
                                          </p:spTgt>
                                        </p:tgtEl>
                                        <p:attrNameLst>
                                          <p:attrName>style.visibility</p:attrName>
                                        </p:attrNameLst>
                                      </p:cBhvr>
                                      <p:to>
                                        <p:strVal val="visible"/>
                                      </p:to>
                                    </p:set>
                                    <p:anim calcmode="lin" valueType="num">
                                      <p:cBhvr>
                                        <p:cTn id="35" dur="500" fill="hold"/>
                                        <p:tgtEl>
                                          <p:spTgt spid="8">
                                            <p:txEl>
                                              <p:pRg st="4" end="4"/>
                                            </p:txEl>
                                          </p:spTgt>
                                        </p:tgtEl>
                                        <p:attrNameLst>
                                          <p:attrName>ppt_w</p:attrName>
                                        </p:attrNameLst>
                                      </p:cBhvr>
                                      <p:tavLst>
                                        <p:tav tm="0">
                                          <p:val>
                                            <p:fltVal val="0"/>
                                          </p:val>
                                        </p:tav>
                                        <p:tav tm="100000">
                                          <p:val>
                                            <p:strVal val="#ppt_w"/>
                                          </p:val>
                                        </p:tav>
                                      </p:tavLst>
                                    </p:anim>
                                    <p:anim calcmode="lin" valueType="num">
                                      <p:cBhvr>
                                        <p:cTn id="36" dur="500" fill="hold"/>
                                        <p:tgtEl>
                                          <p:spTgt spid="8">
                                            <p:txEl>
                                              <p:pRg st="4" end="4"/>
                                            </p:txEl>
                                          </p:spTgt>
                                        </p:tgtEl>
                                        <p:attrNameLst>
                                          <p:attrName>ppt_h</p:attrName>
                                        </p:attrNameLst>
                                      </p:cBhvr>
                                      <p:tavLst>
                                        <p:tav tm="0">
                                          <p:val>
                                            <p:fltVal val="0"/>
                                          </p:val>
                                        </p:tav>
                                        <p:tav tm="100000">
                                          <p:val>
                                            <p:strVal val="#ppt_h"/>
                                          </p:val>
                                        </p:tav>
                                      </p:tavLst>
                                    </p:anim>
                                    <p:animEffect transition="in" filter="fade">
                                      <p:cBhvr>
                                        <p:cTn id="37" dur="500"/>
                                        <p:tgtEl>
                                          <p:spTgt spid="8">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15000"/>
            <a:lum/>
          </a:blip>
          <a:srcRect/>
          <a:stretch>
            <a:fillRect t="-5000" b="-5000"/>
          </a:stretch>
        </a:blipFill>
        <a:effectLst/>
      </p:bgPr>
    </p:bg>
    <p:spTree>
      <p:nvGrpSpPr>
        <p:cNvPr id="1" name=""/>
        <p:cNvGrpSpPr/>
        <p:nvPr/>
      </p:nvGrpSpPr>
      <p:grpSpPr>
        <a:xfrm>
          <a:off x="0" y="0"/>
          <a:ext cx="0" cy="0"/>
          <a:chOff x="0" y="0"/>
          <a:chExt cx="0" cy="0"/>
        </a:xfrm>
      </p:grpSpPr>
      <p:sp>
        <p:nvSpPr>
          <p:cNvPr id="3" name="Title 2"/>
          <p:cNvSpPr>
            <a:spLocks noGrp="1"/>
          </p:cNvSpPr>
          <p:nvPr>
            <p:ph type="title"/>
          </p:nvPr>
        </p:nvSpPr>
        <p:spPr>
          <a:xfrm>
            <a:off x="-981" y="0"/>
            <a:ext cx="9144000" cy="732408"/>
          </a:xfrm>
        </p:spPr>
        <p:txBody>
          <a:bodyPr>
            <a:noAutofit/>
          </a:bodyPr>
          <a:lstStyle/>
          <a:p>
            <a:r>
              <a:rPr lang="en-US" sz="4800" b="1" dirty="0"/>
              <a:t> Aftermath</a:t>
            </a:r>
          </a:p>
        </p:txBody>
      </p:sp>
      <p:sp>
        <p:nvSpPr>
          <p:cNvPr id="8" name="Content Placeholder 7"/>
          <p:cNvSpPr>
            <a:spLocks noGrp="1"/>
          </p:cNvSpPr>
          <p:nvPr>
            <p:ph idx="1"/>
          </p:nvPr>
        </p:nvSpPr>
        <p:spPr>
          <a:xfrm>
            <a:off x="457200" y="732409"/>
            <a:ext cx="8229600" cy="5668392"/>
          </a:xfrm>
        </p:spPr>
        <p:txBody>
          <a:bodyPr>
            <a:normAutofit fontScale="85000" lnSpcReduction="20000"/>
          </a:bodyPr>
          <a:lstStyle/>
          <a:p>
            <a:r>
              <a:rPr lang="en-US" sz="3200" dirty="0"/>
              <a:t>Eventually, Rachel Saint and Elizabeth Elliot were invited to come and live among the </a:t>
            </a:r>
            <a:r>
              <a:rPr lang="en-US" sz="3200" dirty="0" err="1"/>
              <a:t>Waodani</a:t>
            </a:r>
            <a:r>
              <a:rPr lang="en-US" sz="3200" dirty="0"/>
              <a:t> – something that no one outside the tribe had ever been invited to do. </a:t>
            </a:r>
          </a:p>
          <a:p>
            <a:r>
              <a:rPr lang="en-US" sz="3200" dirty="0"/>
              <a:t>Like the men who had given their lives trying to reach these people, the women knew the risk they were taking. </a:t>
            </a:r>
          </a:p>
          <a:p>
            <a:r>
              <a:rPr lang="en-US" sz="3200" dirty="0"/>
              <a:t>But also like the men, they were willing to risk their lives so that the </a:t>
            </a:r>
            <a:r>
              <a:rPr lang="en-US" sz="3200" dirty="0" err="1"/>
              <a:t>Waodani</a:t>
            </a:r>
            <a:r>
              <a:rPr lang="en-US" sz="3200" dirty="0"/>
              <a:t> would have the opportunity to hear the Gospel. </a:t>
            </a:r>
          </a:p>
          <a:p>
            <a:r>
              <a:rPr lang="en-US" sz="3200" dirty="0"/>
              <a:t>They did go to live with the </a:t>
            </a:r>
            <a:r>
              <a:rPr lang="en-US" sz="3200" dirty="0" err="1"/>
              <a:t>Waodani</a:t>
            </a:r>
            <a:r>
              <a:rPr lang="en-US" sz="3200" dirty="0"/>
              <a:t>, and they were able to finally tell them about Jesus’ dying on the cross for their sins. Some of the tribe came to know Jesus as their Savior, and their kill -or-be-killed way of life eventually came to an end.</a:t>
            </a:r>
            <a:br>
              <a:rPr lang="en-US" sz="3200" dirty="0"/>
            </a:br>
            <a:endParaRPr lang="en-US" sz="3200" dirty="0"/>
          </a:p>
        </p:txBody>
      </p:sp>
      <p:sp>
        <p:nvSpPr>
          <p:cNvPr id="5" name="TextBox 4"/>
          <p:cNvSpPr txBox="1"/>
          <p:nvPr/>
        </p:nvSpPr>
        <p:spPr>
          <a:xfrm>
            <a:off x="304800" y="6519446"/>
            <a:ext cx="8701268" cy="3077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Calibri"/>
                <a:ea typeface="+mn-ea"/>
                <a:cs typeface="+mn-cs"/>
                <a:hlinkClick r:id="rId4"/>
              </a:rPr>
              <a:t>https://writeforward.wordpress.com/2013/10/28/reaching-the-indians-of-ecuador-missionary-story-part-6/</a:t>
            </a:r>
            <a:r>
              <a:rPr kumimoji="0" lang="en-US" sz="1400" b="0" i="0" u="none" strike="noStrike" kern="1200" cap="none" spc="0" normalizeH="0" baseline="0" noProof="0" dirty="0">
                <a:ln>
                  <a:noFill/>
                </a:ln>
                <a:solidFill>
                  <a:prstClr val="black"/>
                </a:solidFill>
                <a:effectLst/>
                <a:uLnTx/>
                <a:uFillTx/>
                <a:latin typeface="Calibri"/>
                <a:ea typeface="+mn-ea"/>
                <a:cs typeface="+mn-cs"/>
              </a:rPr>
              <a:t> </a:t>
            </a:r>
          </a:p>
        </p:txBody>
      </p:sp>
    </p:spTree>
    <p:extLst>
      <p:ext uri="{BB962C8B-B14F-4D97-AF65-F5344CB8AC3E}">
        <p14:creationId xmlns:p14="http://schemas.microsoft.com/office/powerpoint/2010/main" val="2656933098"/>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mc:Choice xmlns:p14="http://schemas.microsoft.com/office/powerpoint/2010/main" Requires="p14">
      <p:transition spd="slow" p14:dur="800">
        <p:circle/>
      </p:transition>
    </mc:Choice>
    <mc:Fallback>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8">
                                            <p:txEl>
                                              <p:pRg st="1" end="1"/>
                                            </p:txEl>
                                          </p:spTgt>
                                        </p:tgtEl>
                                        <p:attrNameLst>
                                          <p:attrName>style.visibility</p:attrName>
                                        </p:attrNameLst>
                                      </p:cBhvr>
                                      <p:to>
                                        <p:strVal val="visible"/>
                                      </p:to>
                                    </p:set>
                                    <p:anim calcmode="lin" valueType="num">
                                      <p:cBhvr>
                                        <p:cTn id="7" dur="500" fill="hold"/>
                                        <p:tgtEl>
                                          <p:spTgt spid="8">
                                            <p:txEl>
                                              <p:pRg st="1" end="1"/>
                                            </p:txEl>
                                          </p:spTgt>
                                        </p:tgtEl>
                                        <p:attrNameLst>
                                          <p:attrName>ppt_w</p:attrName>
                                        </p:attrNameLst>
                                      </p:cBhvr>
                                      <p:tavLst>
                                        <p:tav tm="0">
                                          <p:val>
                                            <p:fltVal val="0"/>
                                          </p:val>
                                        </p:tav>
                                        <p:tav tm="100000">
                                          <p:val>
                                            <p:strVal val="#ppt_w"/>
                                          </p:val>
                                        </p:tav>
                                      </p:tavLst>
                                    </p:anim>
                                    <p:anim calcmode="lin" valueType="num">
                                      <p:cBhvr>
                                        <p:cTn id="8" dur="500" fill="hold"/>
                                        <p:tgtEl>
                                          <p:spTgt spid="8">
                                            <p:txEl>
                                              <p:pRg st="1" end="1"/>
                                            </p:txEl>
                                          </p:spTgt>
                                        </p:tgtEl>
                                        <p:attrNameLst>
                                          <p:attrName>ppt_h</p:attrName>
                                        </p:attrNameLst>
                                      </p:cBhvr>
                                      <p:tavLst>
                                        <p:tav tm="0">
                                          <p:val>
                                            <p:fltVal val="0"/>
                                          </p:val>
                                        </p:tav>
                                        <p:tav tm="100000">
                                          <p:val>
                                            <p:strVal val="#ppt_h"/>
                                          </p:val>
                                        </p:tav>
                                      </p:tavLst>
                                    </p:anim>
                                    <p:animEffect transition="in" filter="fade">
                                      <p:cBhvr>
                                        <p:cTn id="9" dur="500"/>
                                        <p:tgtEl>
                                          <p:spTgt spid="8">
                                            <p:txEl>
                                              <p:pRg st="1" end="1"/>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8">
                                            <p:txEl>
                                              <p:pRg st="2" end="2"/>
                                            </p:txEl>
                                          </p:spTgt>
                                        </p:tgtEl>
                                        <p:attrNameLst>
                                          <p:attrName>style.visibility</p:attrName>
                                        </p:attrNameLst>
                                      </p:cBhvr>
                                      <p:to>
                                        <p:strVal val="visible"/>
                                      </p:to>
                                    </p:set>
                                    <p:anim calcmode="lin" valueType="num">
                                      <p:cBhvr>
                                        <p:cTn id="14" dur="500" fill="hold"/>
                                        <p:tgtEl>
                                          <p:spTgt spid="8">
                                            <p:txEl>
                                              <p:pRg st="2" end="2"/>
                                            </p:txEl>
                                          </p:spTgt>
                                        </p:tgtEl>
                                        <p:attrNameLst>
                                          <p:attrName>ppt_w</p:attrName>
                                        </p:attrNameLst>
                                      </p:cBhvr>
                                      <p:tavLst>
                                        <p:tav tm="0">
                                          <p:val>
                                            <p:fltVal val="0"/>
                                          </p:val>
                                        </p:tav>
                                        <p:tav tm="100000">
                                          <p:val>
                                            <p:strVal val="#ppt_w"/>
                                          </p:val>
                                        </p:tav>
                                      </p:tavLst>
                                    </p:anim>
                                    <p:anim calcmode="lin" valueType="num">
                                      <p:cBhvr>
                                        <p:cTn id="15" dur="500" fill="hold"/>
                                        <p:tgtEl>
                                          <p:spTgt spid="8">
                                            <p:txEl>
                                              <p:pRg st="2" end="2"/>
                                            </p:txEl>
                                          </p:spTgt>
                                        </p:tgtEl>
                                        <p:attrNameLst>
                                          <p:attrName>ppt_h</p:attrName>
                                        </p:attrNameLst>
                                      </p:cBhvr>
                                      <p:tavLst>
                                        <p:tav tm="0">
                                          <p:val>
                                            <p:fltVal val="0"/>
                                          </p:val>
                                        </p:tav>
                                        <p:tav tm="100000">
                                          <p:val>
                                            <p:strVal val="#ppt_h"/>
                                          </p:val>
                                        </p:tav>
                                      </p:tavLst>
                                    </p:anim>
                                    <p:animEffect transition="in" filter="fade">
                                      <p:cBhvr>
                                        <p:cTn id="16" dur="500"/>
                                        <p:tgtEl>
                                          <p:spTgt spid="8">
                                            <p:txEl>
                                              <p:pRg st="2" end="2"/>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nodeType="clickEffect">
                                  <p:stCondLst>
                                    <p:cond delay="0"/>
                                  </p:stCondLst>
                                  <p:childTnLst>
                                    <p:set>
                                      <p:cBhvr>
                                        <p:cTn id="20" dur="1" fill="hold">
                                          <p:stCondLst>
                                            <p:cond delay="0"/>
                                          </p:stCondLst>
                                        </p:cTn>
                                        <p:tgtEl>
                                          <p:spTgt spid="8">
                                            <p:txEl>
                                              <p:pRg st="3" end="3"/>
                                            </p:txEl>
                                          </p:spTgt>
                                        </p:tgtEl>
                                        <p:attrNameLst>
                                          <p:attrName>style.visibility</p:attrName>
                                        </p:attrNameLst>
                                      </p:cBhvr>
                                      <p:to>
                                        <p:strVal val="visible"/>
                                      </p:to>
                                    </p:set>
                                    <p:anim calcmode="lin" valueType="num">
                                      <p:cBhvr>
                                        <p:cTn id="21" dur="500" fill="hold"/>
                                        <p:tgtEl>
                                          <p:spTgt spid="8">
                                            <p:txEl>
                                              <p:pRg st="3" end="3"/>
                                            </p:txEl>
                                          </p:spTgt>
                                        </p:tgtEl>
                                        <p:attrNameLst>
                                          <p:attrName>ppt_w</p:attrName>
                                        </p:attrNameLst>
                                      </p:cBhvr>
                                      <p:tavLst>
                                        <p:tav tm="0">
                                          <p:val>
                                            <p:fltVal val="0"/>
                                          </p:val>
                                        </p:tav>
                                        <p:tav tm="100000">
                                          <p:val>
                                            <p:strVal val="#ppt_w"/>
                                          </p:val>
                                        </p:tav>
                                      </p:tavLst>
                                    </p:anim>
                                    <p:anim calcmode="lin" valueType="num">
                                      <p:cBhvr>
                                        <p:cTn id="22" dur="500" fill="hold"/>
                                        <p:tgtEl>
                                          <p:spTgt spid="8">
                                            <p:txEl>
                                              <p:pRg st="3" end="3"/>
                                            </p:txEl>
                                          </p:spTgt>
                                        </p:tgtEl>
                                        <p:attrNameLst>
                                          <p:attrName>ppt_h</p:attrName>
                                        </p:attrNameLst>
                                      </p:cBhvr>
                                      <p:tavLst>
                                        <p:tav tm="0">
                                          <p:val>
                                            <p:fltVal val="0"/>
                                          </p:val>
                                        </p:tav>
                                        <p:tav tm="100000">
                                          <p:val>
                                            <p:strVal val="#ppt_h"/>
                                          </p:val>
                                        </p:tav>
                                      </p:tavLst>
                                    </p:anim>
                                    <p:animEffect transition="in" filter="fade">
                                      <p:cBhvr>
                                        <p:cTn id="23" dur="500"/>
                                        <p:tgtEl>
                                          <p:spTgt spid="8">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15000"/>
            <a:lum/>
          </a:blip>
          <a:srcRect/>
          <a:stretch>
            <a:fillRect t="-5000" b="-5000"/>
          </a:stretch>
        </a:blipFill>
        <a:effectLst/>
      </p:bgPr>
    </p:bg>
    <p:spTree>
      <p:nvGrpSpPr>
        <p:cNvPr id="1" name=""/>
        <p:cNvGrpSpPr/>
        <p:nvPr/>
      </p:nvGrpSpPr>
      <p:grpSpPr>
        <a:xfrm>
          <a:off x="0" y="0"/>
          <a:ext cx="0" cy="0"/>
          <a:chOff x="0" y="0"/>
          <a:chExt cx="0" cy="0"/>
        </a:xfrm>
      </p:grpSpPr>
      <p:sp>
        <p:nvSpPr>
          <p:cNvPr id="3" name="Title 2"/>
          <p:cNvSpPr>
            <a:spLocks noGrp="1"/>
          </p:cNvSpPr>
          <p:nvPr>
            <p:ph type="title"/>
          </p:nvPr>
        </p:nvSpPr>
        <p:spPr>
          <a:xfrm>
            <a:off x="-981" y="0"/>
            <a:ext cx="9144000" cy="732408"/>
          </a:xfrm>
        </p:spPr>
        <p:txBody>
          <a:bodyPr>
            <a:noAutofit/>
          </a:bodyPr>
          <a:lstStyle/>
          <a:p>
            <a:r>
              <a:rPr lang="en-US" sz="4800" b="1" dirty="0"/>
              <a:t> Aftermath</a:t>
            </a:r>
          </a:p>
        </p:txBody>
      </p:sp>
      <p:sp>
        <p:nvSpPr>
          <p:cNvPr id="8" name="Content Placeholder 7"/>
          <p:cNvSpPr>
            <a:spLocks noGrp="1"/>
          </p:cNvSpPr>
          <p:nvPr>
            <p:ph idx="1"/>
          </p:nvPr>
        </p:nvSpPr>
        <p:spPr>
          <a:xfrm>
            <a:off x="457200" y="732409"/>
            <a:ext cx="8229600" cy="5668392"/>
          </a:xfrm>
        </p:spPr>
        <p:txBody>
          <a:bodyPr>
            <a:normAutofit fontScale="92500" lnSpcReduction="10000"/>
          </a:bodyPr>
          <a:lstStyle/>
          <a:p>
            <a:r>
              <a:rPr lang="en-US" sz="3200" dirty="0"/>
              <a:t>Years later, Steve Saint, Nate Saint’s son who grew up among the </a:t>
            </a:r>
            <a:r>
              <a:rPr lang="en-US" sz="3200" dirty="0" err="1"/>
              <a:t>Waodani</a:t>
            </a:r>
            <a:r>
              <a:rPr lang="en-US" sz="3200" dirty="0"/>
              <a:t> after his father was killed at their hands, was able to piece together more of what had really happened on that January day in 1956. </a:t>
            </a:r>
          </a:p>
          <a:p>
            <a:r>
              <a:rPr lang="en-US" sz="3200" dirty="0"/>
              <a:t>There had been conflict between the man “George”, or </a:t>
            </a:r>
            <a:r>
              <a:rPr lang="en-US" sz="3200" dirty="0" err="1"/>
              <a:t>Nenkiwi</a:t>
            </a:r>
            <a:r>
              <a:rPr lang="en-US" sz="3200" dirty="0"/>
              <a:t>, as his name really was, and some other members of the tribe, and when </a:t>
            </a:r>
            <a:r>
              <a:rPr lang="en-US" sz="3200" dirty="0" err="1"/>
              <a:t>Nenkiwi</a:t>
            </a:r>
            <a:r>
              <a:rPr lang="en-US" sz="3200" dirty="0"/>
              <a:t> and the girl who had visited the beach happened upon a hunting party of some of the men he was arguing with, he lied and said that the missionaries had tried to kill and eat them. </a:t>
            </a:r>
          </a:p>
        </p:txBody>
      </p:sp>
      <p:sp>
        <p:nvSpPr>
          <p:cNvPr id="5" name="TextBox 4"/>
          <p:cNvSpPr txBox="1"/>
          <p:nvPr/>
        </p:nvSpPr>
        <p:spPr>
          <a:xfrm>
            <a:off x="304800" y="6519446"/>
            <a:ext cx="8701268" cy="3077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Calibri"/>
                <a:ea typeface="+mn-ea"/>
                <a:cs typeface="+mn-cs"/>
                <a:hlinkClick r:id="rId4"/>
              </a:rPr>
              <a:t>https://writeforward.wordpress.com/2013/10/28/reaching-the-indians-of-ecuador-missionary-story-part-6/</a:t>
            </a:r>
            <a:r>
              <a:rPr kumimoji="0" lang="en-US" sz="1400" b="0" i="0" u="none" strike="noStrike" kern="1200" cap="none" spc="0" normalizeH="0" baseline="0" noProof="0" dirty="0">
                <a:ln>
                  <a:noFill/>
                </a:ln>
                <a:solidFill>
                  <a:prstClr val="black"/>
                </a:solidFill>
                <a:effectLst/>
                <a:uLnTx/>
                <a:uFillTx/>
                <a:latin typeface="Calibri"/>
                <a:ea typeface="+mn-ea"/>
                <a:cs typeface="+mn-cs"/>
              </a:rPr>
              <a:t> </a:t>
            </a:r>
          </a:p>
        </p:txBody>
      </p:sp>
    </p:spTree>
    <p:extLst>
      <p:ext uri="{BB962C8B-B14F-4D97-AF65-F5344CB8AC3E}">
        <p14:creationId xmlns:p14="http://schemas.microsoft.com/office/powerpoint/2010/main" val="2916720566"/>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mc:Choice xmlns:p14="http://schemas.microsoft.com/office/powerpoint/2010/main" Requires="p14">
      <p:transition spd="slow" p14:dur="800">
        <p:circle/>
      </p:transition>
    </mc:Choice>
    <mc:Fallback>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8">
                                            <p:txEl>
                                              <p:pRg st="1" end="1"/>
                                            </p:txEl>
                                          </p:spTgt>
                                        </p:tgtEl>
                                        <p:attrNameLst>
                                          <p:attrName>style.visibility</p:attrName>
                                        </p:attrNameLst>
                                      </p:cBhvr>
                                      <p:to>
                                        <p:strVal val="visible"/>
                                      </p:to>
                                    </p:set>
                                    <p:anim calcmode="lin" valueType="num">
                                      <p:cBhvr>
                                        <p:cTn id="7" dur="500" fill="hold"/>
                                        <p:tgtEl>
                                          <p:spTgt spid="8">
                                            <p:txEl>
                                              <p:pRg st="1" end="1"/>
                                            </p:txEl>
                                          </p:spTgt>
                                        </p:tgtEl>
                                        <p:attrNameLst>
                                          <p:attrName>ppt_w</p:attrName>
                                        </p:attrNameLst>
                                      </p:cBhvr>
                                      <p:tavLst>
                                        <p:tav tm="0">
                                          <p:val>
                                            <p:fltVal val="0"/>
                                          </p:val>
                                        </p:tav>
                                        <p:tav tm="100000">
                                          <p:val>
                                            <p:strVal val="#ppt_w"/>
                                          </p:val>
                                        </p:tav>
                                      </p:tavLst>
                                    </p:anim>
                                    <p:anim calcmode="lin" valueType="num">
                                      <p:cBhvr>
                                        <p:cTn id="8" dur="500" fill="hold"/>
                                        <p:tgtEl>
                                          <p:spTgt spid="8">
                                            <p:txEl>
                                              <p:pRg st="1" end="1"/>
                                            </p:txEl>
                                          </p:spTgt>
                                        </p:tgtEl>
                                        <p:attrNameLst>
                                          <p:attrName>ppt_h</p:attrName>
                                        </p:attrNameLst>
                                      </p:cBhvr>
                                      <p:tavLst>
                                        <p:tav tm="0">
                                          <p:val>
                                            <p:fltVal val="0"/>
                                          </p:val>
                                        </p:tav>
                                        <p:tav tm="100000">
                                          <p:val>
                                            <p:strVal val="#ppt_h"/>
                                          </p:val>
                                        </p:tav>
                                      </p:tavLst>
                                    </p:anim>
                                    <p:animEffect transition="in" filter="fade">
                                      <p:cBhvr>
                                        <p:cTn id="9" dur="500"/>
                                        <p:tgtEl>
                                          <p:spTgt spid="8">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15000"/>
            <a:lum/>
          </a:blip>
          <a:srcRect/>
          <a:stretch>
            <a:fillRect t="-5000" b="-5000"/>
          </a:stretch>
        </a:blipFill>
        <a:effectLst/>
      </p:bgPr>
    </p:bg>
    <p:spTree>
      <p:nvGrpSpPr>
        <p:cNvPr id="1" name=""/>
        <p:cNvGrpSpPr/>
        <p:nvPr/>
      </p:nvGrpSpPr>
      <p:grpSpPr>
        <a:xfrm>
          <a:off x="0" y="0"/>
          <a:ext cx="0" cy="0"/>
          <a:chOff x="0" y="0"/>
          <a:chExt cx="0" cy="0"/>
        </a:xfrm>
      </p:grpSpPr>
      <p:sp>
        <p:nvSpPr>
          <p:cNvPr id="3" name="Title 2"/>
          <p:cNvSpPr>
            <a:spLocks noGrp="1"/>
          </p:cNvSpPr>
          <p:nvPr>
            <p:ph type="title"/>
          </p:nvPr>
        </p:nvSpPr>
        <p:spPr>
          <a:xfrm>
            <a:off x="-981" y="0"/>
            <a:ext cx="9144000" cy="732408"/>
          </a:xfrm>
        </p:spPr>
        <p:txBody>
          <a:bodyPr>
            <a:noAutofit/>
          </a:bodyPr>
          <a:lstStyle/>
          <a:p>
            <a:r>
              <a:rPr lang="en-US" sz="4800" b="1" dirty="0"/>
              <a:t> Aftermath</a:t>
            </a:r>
          </a:p>
        </p:txBody>
      </p:sp>
      <p:sp>
        <p:nvSpPr>
          <p:cNvPr id="8" name="Content Placeholder 7"/>
          <p:cNvSpPr>
            <a:spLocks noGrp="1"/>
          </p:cNvSpPr>
          <p:nvPr>
            <p:ph idx="1"/>
          </p:nvPr>
        </p:nvSpPr>
        <p:spPr>
          <a:xfrm>
            <a:off x="457200" y="732409"/>
            <a:ext cx="8229600" cy="5668392"/>
          </a:xfrm>
        </p:spPr>
        <p:txBody>
          <a:bodyPr>
            <a:normAutofit fontScale="85000" lnSpcReduction="10000"/>
          </a:bodyPr>
          <a:lstStyle/>
          <a:p>
            <a:r>
              <a:rPr lang="en-US" sz="3200" dirty="0" err="1"/>
              <a:t>Nenkiwi</a:t>
            </a:r>
            <a:r>
              <a:rPr lang="en-US" sz="3200" dirty="0"/>
              <a:t> was known as a troublemaker, and the men didn’t really believe him, but one of the older men, </a:t>
            </a:r>
            <a:r>
              <a:rPr lang="en-US" sz="3200" dirty="0" err="1"/>
              <a:t>Gikita</a:t>
            </a:r>
            <a:r>
              <a:rPr lang="en-US" sz="3200" dirty="0"/>
              <a:t>, told them more lies and kept reminding them about the terrible things that the white men had done to their tribe in the past, fueling their fear and hatred of the white men. </a:t>
            </a:r>
          </a:p>
          <a:p>
            <a:r>
              <a:rPr lang="en-US" sz="3200" dirty="0"/>
              <a:t>When the other woman who had been visiting the beach returned to find the men making spears in preparation for the attack, she told them they were silly for believing </a:t>
            </a:r>
            <a:r>
              <a:rPr lang="en-US" sz="3200" dirty="0" err="1"/>
              <a:t>Nenkiwi’s</a:t>
            </a:r>
            <a:r>
              <a:rPr lang="en-US" sz="3200" dirty="0"/>
              <a:t> lies and that the white men had not harmed them, but </a:t>
            </a:r>
            <a:r>
              <a:rPr lang="en-US" sz="3200" dirty="0" err="1"/>
              <a:t>Gikita</a:t>
            </a:r>
            <a:r>
              <a:rPr lang="en-US" sz="3200" dirty="0"/>
              <a:t>, the leader of the group, would not let the younger men back down. </a:t>
            </a:r>
          </a:p>
          <a:p>
            <a:r>
              <a:rPr lang="en-US" sz="3200" dirty="0"/>
              <a:t>The group went back to Palm Beach, where they speared the missionaries.</a:t>
            </a:r>
          </a:p>
        </p:txBody>
      </p:sp>
      <p:sp>
        <p:nvSpPr>
          <p:cNvPr id="5" name="TextBox 4"/>
          <p:cNvSpPr txBox="1"/>
          <p:nvPr/>
        </p:nvSpPr>
        <p:spPr>
          <a:xfrm>
            <a:off x="304800" y="6519446"/>
            <a:ext cx="8701268" cy="3077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Calibri"/>
                <a:ea typeface="+mn-ea"/>
                <a:cs typeface="+mn-cs"/>
                <a:hlinkClick r:id="rId4"/>
              </a:rPr>
              <a:t>https://writeforward.wordpress.com/2013/10/28/reaching-the-indians-of-ecuador-missionary-story-part-6/</a:t>
            </a:r>
            <a:r>
              <a:rPr kumimoji="0" lang="en-US" sz="1400" b="0" i="0" u="none" strike="noStrike" kern="1200" cap="none" spc="0" normalizeH="0" baseline="0" noProof="0" dirty="0">
                <a:ln>
                  <a:noFill/>
                </a:ln>
                <a:solidFill>
                  <a:prstClr val="black"/>
                </a:solidFill>
                <a:effectLst/>
                <a:uLnTx/>
                <a:uFillTx/>
                <a:latin typeface="Calibri"/>
                <a:ea typeface="+mn-ea"/>
                <a:cs typeface="+mn-cs"/>
              </a:rPr>
              <a:t> </a:t>
            </a:r>
          </a:p>
        </p:txBody>
      </p:sp>
    </p:spTree>
    <p:extLst>
      <p:ext uri="{BB962C8B-B14F-4D97-AF65-F5344CB8AC3E}">
        <p14:creationId xmlns:p14="http://schemas.microsoft.com/office/powerpoint/2010/main" val="566757203"/>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mc:Choice xmlns:p14="http://schemas.microsoft.com/office/powerpoint/2010/main" Requires="p14">
      <p:transition spd="slow" p14:dur="800">
        <p:circle/>
      </p:transition>
    </mc:Choice>
    <mc:Fallback>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8">
                                            <p:txEl>
                                              <p:pRg st="1" end="1"/>
                                            </p:txEl>
                                          </p:spTgt>
                                        </p:tgtEl>
                                        <p:attrNameLst>
                                          <p:attrName>style.visibility</p:attrName>
                                        </p:attrNameLst>
                                      </p:cBhvr>
                                      <p:to>
                                        <p:strVal val="visible"/>
                                      </p:to>
                                    </p:set>
                                    <p:anim calcmode="lin" valueType="num">
                                      <p:cBhvr>
                                        <p:cTn id="7" dur="500" fill="hold"/>
                                        <p:tgtEl>
                                          <p:spTgt spid="8">
                                            <p:txEl>
                                              <p:pRg st="1" end="1"/>
                                            </p:txEl>
                                          </p:spTgt>
                                        </p:tgtEl>
                                        <p:attrNameLst>
                                          <p:attrName>ppt_w</p:attrName>
                                        </p:attrNameLst>
                                      </p:cBhvr>
                                      <p:tavLst>
                                        <p:tav tm="0">
                                          <p:val>
                                            <p:fltVal val="0"/>
                                          </p:val>
                                        </p:tav>
                                        <p:tav tm="100000">
                                          <p:val>
                                            <p:strVal val="#ppt_w"/>
                                          </p:val>
                                        </p:tav>
                                      </p:tavLst>
                                    </p:anim>
                                    <p:anim calcmode="lin" valueType="num">
                                      <p:cBhvr>
                                        <p:cTn id="8" dur="500" fill="hold"/>
                                        <p:tgtEl>
                                          <p:spTgt spid="8">
                                            <p:txEl>
                                              <p:pRg st="1" end="1"/>
                                            </p:txEl>
                                          </p:spTgt>
                                        </p:tgtEl>
                                        <p:attrNameLst>
                                          <p:attrName>ppt_h</p:attrName>
                                        </p:attrNameLst>
                                      </p:cBhvr>
                                      <p:tavLst>
                                        <p:tav tm="0">
                                          <p:val>
                                            <p:fltVal val="0"/>
                                          </p:val>
                                        </p:tav>
                                        <p:tav tm="100000">
                                          <p:val>
                                            <p:strVal val="#ppt_h"/>
                                          </p:val>
                                        </p:tav>
                                      </p:tavLst>
                                    </p:anim>
                                    <p:animEffect transition="in" filter="fade">
                                      <p:cBhvr>
                                        <p:cTn id="9" dur="500"/>
                                        <p:tgtEl>
                                          <p:spTgt spid="8">
                                            <p:txEl>
                                              <p:pRg st="1" end="1"/>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8">
                                            <p:txEl>
                                              <p:pRg st="2" end="2"/>
                                            </p:txEl>
                                          </p:spTgt>
                                        </p:tgtEl>
                                        <p:attrNameLst>
                                          <p:attrName>style.visibility</p:attrName>
                                        </p:attrNameLst>
                                      </p:cBhvr>
                                      <p:to>
                                        <p:strVal val="visible"/>
                                      </p:to>
                                    </p:set>
                                    <p:anim calcmode="lin" valueType="num">
                                      <p:cBhvr>
                                        <p:cTn id="14" dur="500" fill="hold"/>
                                        <p:tgtEl>
                                          <p:spTgt spid="8">
                                            <p:txEl>
                                              <p:pRg st="2" end="2"/>
                                            </p:txEl>
                                          </p:spTgt>
                                        </p:tgtEl>
                                        <p:attrNameLst>
                                          <p:attrName>ppt_w</p:attrName>
                                        </p:attrNameLst>
                                      </p:cBhvr>
                                      <p:tavLst>
                                        <p:tav tm="0">
                                          <p:val>
                                            <p:fltVal val="0"/>
                                          </p:val>
                                        </p:tav>
                                        <p:tav tm="100000">
                                          <p:val>
                                            <p:strVal val="#ppt_w"/>
                                          </p:val>
                                        </p:tav>
                                      </p:tavLst>
                                    </p:anim>
                                    <p:anim calcmode="lin" valueType="num">
                                      <p:cBhvr>
                                        <p:cTn id="15" dur="500" fill="hold"/>
                                        <p:tgtEl>
                                          <p:spTgt spid="8">
                                            <p:txEl>
                                              <p:pRg st="2" end="2"/>
                                            </p:txEl>
                                          </p:spTgt>
                                        </p:tgtEl>
                                        <p:attrNameLst>
                                          <p:attrName>ppt_h</p:attrName>
                                        </p:attrNameLst>
                                      </p:cBhvr>
                                      <p:tavLst>
                                        <p:tav tm="0">
                                          <p:val>
                                            <p:fltVal val="0"/>
                                          </p:val>
                                        </p:tav>
                                        <p:tav tm="100000">
                                          <p:val>
                                            <p:strVal val="#ppt_h"/>
                                          </p:val>
                                        </p:tav>
                                      </p:tavLst>
                                    </p:anim>
                                    <p:animEffect transition="in" filter="fade">
                                      <p:cBhvr>
                                        <p:cTn id="16" dur="500"/>
                                        <p:tgtEl>
                                          <p:spTgt spid="8">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15000"/>
            <a:lum/>
          </a:blip>
          <a:srcRect/>
          <a:stretch>
            <a:fillRect t="-5000" b="-5000"/>
          </a:stretch>
        </a:blipFill>
        <a:effectLst/>
      </p:bgPr>
    </p:bg>
    <p:spTree>
      <p:nvGrpSpPr>
        <p:cNvPr id="1" name=""/>
        <p:cNvGrpSpPr/>
        <p:nvPr/>
      </p:nvGrpSpPr>
      <p:grpSpPr>
        <a:xfrm>
          <a:off x="0" y="0"/>
          <a:ext cx="0" cy="0"/>
          <a:chOff x="0" y="0"/>
          <a:chExt cx="0" cy="0"/>
        </a:xfrm>
      </p:grpSpPr>
      <p:sp>
        <p:nvSpPr>
          <p:cNvPr id="3" name="Title 2"/>
          <p:cNvSpPr>
            <a:spLocks noGrp="1"/>
          </p:cNvSpPr>
          <p:nvPr>
            <p:ph type="title"/>
          </p:nvPr>
        </p:nvSpPr>
        <p:spPr>
          <a:xfrm>
            <a:off x="-981" y="0"/>
            <a:ext cx="9144000" cy="732408"/>
          </a:xfrm>
        </p:spPr>
        <p:txBody>
          <a:bodyPr>
            <a:noAutofit/>
          </a:bodyPr>
          <a:lstStyle/>
          <a:p>
            <a:r>
              <a:rPr lang="en-US" sz="4800" b="1" dirty="0"/>
              <a:t> Aftermath</a:t>
            </a:r>
          </a:p>
        </p:txBody>
      </p:sp>
      <p:sp>
        <p:nvSpPr>
          <p:cNvPr id="8" name="Content Placeholder 7"/>
          <p:cNvSpPr>
            <a:spLocks noGrp="1"/>
          </p:cNvSpPr>
          <p:nvPr>
            <p:ph idx="1"/>
          </p:nvPr>
        </p:nvSpPr>
        <p:spPr>
          <a:xfrm>
            <a:off x="457200" y="732409"/>
            <a:ext cx="8229600" cy="5668392"/>
          </a:xfrm>
        </p:spPr>
        <p:txBody>
          <a:bodyPr>
            <a:normAutofit fontScale="92500" lnSpcReduction="10000"/>
          </a:bodyPr>
          <a:lstStyle/>
          <a:p>
            <a:r>
              <a:rPr lang="en-US" sz="3200" dirty="0"/>
              <a:t>Years later, as the men who had been involved in the raid told Steve Saint the rest of the story, they were still filled with regret that they had killed those men that day. </a:t>
            </a:r>
          </a:p>
          <a:p>
            <a:r>
              <a:rPr lang="en-US" sz="3200" dirty="0"/>
              <a:t>As </a:t>
            </a:r>
            <a:r>
              <a:rPr lang="en-US" sz="3200" dirty="0" err="1"/>
              <a:t>Mincaye</a:t>
            </a:r>
            <a:r>
              <a:rPr lang="en-US" sz="3200" dirty="0"/>
              <a:t>, the man who killed Nate Saint, said, “</a:t>
            </a:r>
            <a:r>
              <a:rPr lang="en-US" sz="3200" i="1" dirty="0">
                <a:latin typeface="Cambria" panose="02040503050406030204" pitchFamily="18" charset="0"/>
                <a:ea typeface="Cambria" panose="02040503050406030204" pitchFamily="18" charset="0"/>
              </a:rPr>
              <a:t>We acted badly, badly, until they brought us God’s carvings. Now, seeing His markings and following His trail, we live happily and in peace</a:t>
            </a:r>
            <a:r>
              <a:rPr lang="en-US" sz="3200" dirty="0"/>
              <a:t>.” </a:t>
            </a:r>
          </a:p>
          <a:p>
            <a:r>
              <a:rPr lang="en-US" sz="3200" dirty="0"/>
              <a:t>This was exactly what the five men had dreamed of and prayed for. </a:t>
            </a:r>
          </a:p>
          <a:p>
            <a:r>
              <a:rPr lang="en-US" sz="3200" dirty="0"/>
              <a:t>This was why they had been willing to give their lives so that the </a:t>
            </a:r>
            <a:r>
              <a:rPr lang="en-US" sz="3200" dirty="0" err="1"/>
              <a:t>Waodani</a:t>
            </a:r>
            <a:r>
              <a:rPr lang="en-US" sz="3200" dirty="0"/>
              <a:t> could hear the Gospel!</a:t>
            </a:r>
          </a:p>
        </p:txBody>
      </p:sp>
      <p:sp>
        <p:nvSpPr>
          <p:cNvPr id="5" name="TextBox 4"/>
          <p:cNvSpPr txBox="1"/>
          <p:nvPr/>
        </p:nvSpPr>
        <p:spPr>
          <a:xfrm>
            <a:off x="304800" y="6519446"/>
            <a:ext cx="8701268" cy="3077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Calibri"/>
                <a:ea typeface="+mn-ea"/>
                <a:cs typeface="+mn-cs"/>
                <a:hlinkClick r:id="rId4"/>
              </a:rPr>
              <a:t>https://writeforward.wordpress.com/2013/10/28/reaching-the-indians-of-ecuador-missionary-story-part-6/</a:t>
            </a:r>
            <a:r>
              <a:rPr kumimoji="0" lang="en-US" sz="1400" b="0" i="0" u="none" strike="noStrike" kern="1200" cap="none" spc="0" normalizeH="0" baseline="0" noProof="0" dirty="0">
                <a:ln>
                  <a:noFill/>
                </a:ln>
                <a:solidFill>
                  <a:prstClr val="black"/>
                </a:solidFill>
                <a:effectLst/>
                <a:uLnTx/>
                <a:uFillTx/>
                <a:latin typeface="Calibri"/>
                <a:ea typeface="+mn-ea"/>
                <a:cs typeface="+mn-cs"/>
              </a:rPr>
              <a:t> </a:t>
            </a:r>
          </a:p>
        </p:txBody>
      </p:sp>
    </p:spTree>
    <p:extLst>
      <p:ext uri="{BB962C8B-B14F-4D97-AF65-F5344CB8AC3E}">
        <p14:creationId xmlns:p14="http://schemas.microsoft.com/office/powerpoint/2010/main" val="1256016263"/>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mc:Choice xmlns:p14="http://schemas.microsoft.com/office/powerpoint/2010/main" Requires="p14">
      <p:transition spd="slow" p14:dur="800">
        <p:circle/>
      </p:transition>
    </mc:Choice>
    <mc:Fallback>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8">
                                            <p:txEl>
                                              <p:pRg st="1" end="1"/>
                                            </p:txEl>
                                          </p:spTgt>
                                        </p:tgtEl>
                                        <p:attrNameLst>
                                          <p:attrName>style.visibility</p:attrName>
                                        </p:attrNameLst>
                                      </p:cBhvr>
                                      <p:to>
                                        <p:strVal val="visible"/>
                                      </p:to>
                                    </p:set>
                                    <p:anim calcmode="lin" valueType="num">
                                      <p:cBhvr>
                                        <p:cTn id="7" dur="500" fill="hold"/>
                                        <p:tgtEl>
                                          <p:spTgt spid="8">
                                            <p:txEl>
                                              <p:pRg st="1" end="1"/>
                                            </p:txEl>
                                          </p:spTgt>
                                        </p:tgtEl>
                                        <p:attrNameLst>
                                          <p:attrName>ppt_w</p:attrName>
                                        </p:attrNameLst>
                                      </p:cBhvr>
                                      <p:tavLst>
                                        <p:tav tm="0">
                                          <p:val>
                                            <p:fltVal val="0"/>
                                          </p:val>
                                        </p:tav>
                                        <p:tav tm="100000">
                                          <p:val>
                                            <p:strVal val="#ppt_w"/>
                                          </p:val>
                                        </p:tav>
                                      </p:tavLst>
                                    </p:anim>
                                    <p:anim calcmode="lin" valueType="num">
                                      <p:cBhvr>
                                        <p:cTn id="8" dur="500" fill="hold"/>
                                        <p:tgtEl>
                                          <p:spTgt spid="8">
                                            <p:txEl>
                                              <p:pRg st="1" end="1"/>
                                            </p:txEl>
                                          </p:spTgt>
                                        </p:tgtEl>
                                        <p:attrNameLst>
                                          <p:attrName>ppt_h</p:attrName>
                                        </p:attrNameLst>
                                      </p:cBhvr>
                                      <p:tavLst>
                                        <p:tav tm="0">
                                          <p:val>
                                            <p:fltVal val="0"/>
                                          </p:val>
                                        </p:tav>
                                        <p:tav tm="100000">
                                          <p:val>
                                            <p:strVal val="#ppt_h"/>
                                          </p:val>
                                        </p:tav>
                                      </p:tavLst>
                                    </p:anim>
                                    <p:animEffect transition="in" filter="fade">
                                      <p:cBhvr>
                                        <p:cTn id="9" dur="500"/>
                                        <p:tgtEl>
                                          <p:spTgt spid="8">
                                            <p:txEl>
                                              <p:pRg st="1" end="1"/>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8">
                                            <p:txEl>
                                              <p:pRg st="2" end="2"/>
                                            </p:txEl>
                                          </p:spTgt>
                                        </p:tgtEl>
                                        <p:attrNameLst>
                                          <p:attrName>style.visibility</p:attrName>
                                        </p:attrNameLst>
                                      </p:cBhvr>
                                      <p:to>
                                        <p:strVal val="visible"/>
                                      </p:to>
                                    </p:set>
                                    <p:anim calcmode="lin" valueType="num">
                                      <p:cBhvr>
                                        <p:cTn id="14" dur="500" fill="hold"/>
                                        <p:tgtEl>
                                          <p:spTgt spid="8">
                                            <p:txEl>
                                              <p:pRg st="2" end="2"/>
                                            </p:txEl>
                                          </p:spTgt>
                                        </p:tgtEl>
                                        <p:attrNameLst>
                                          <p:attrName>ppt_w</p:attrName>
                                        </p:attrNameLst>
                                      </p:cBhvr>
                                      <p:tavLst>
                                        <p:tav tm="0">
                                          <p:val>
                                            <p:fltVal val="0"/>
                                          </p:val>
                                        </p:tav>
                                        <p:tav tm="100000">
                                          <p:val>
                                            <p:strVal val="#ppt_w"/>
                                          </p:val>
                                        </p:tav>
                                      </p:tavLst>
                                    </p:anim>
                                    <p:anim calcmode="lin" valueType="num">
                                      <p:cBhvr>
                                        <p:cTn id="15" dur="500" fill="hold"/>
                                        <p:tgtEl>
                                          <p:spTgt spid="8">
                                            <p:txEl>
                                              <p:pRg st="2" end="2"/>
                                            </p:txEl>
                                          </p:spTgt>
                                        </p:tgtEl>
                                        <p:attrNameLst>
                                          <p:attrName>ppt_h</p:attrName>
                                        </p:attrNameLst>
                                      </p:cBhvr>
                                      <p:tavLst>
                                        <p:tav tm="0">
                                          <p:val>
                                            <p:fltVal val="0"/>
                                          </p:val>
                                        </p:tav>
                                        <p:tav tm="100000">
                                          <p:val>
                                            <p:strVal val="#ppt_h"/>
                                          </p:val>
                                        </p:tav>
                                      </p:tavLst>
                                    </p:anim>
                                    <p:animEffect transition="in" filter="fade">
                                      <p:cBhvr>
                                        <p:cTn id="16" dur="500"/>
                                        <p:tgtEl>
                                          <p:spTgt spid="8">
                                            <p:txEl>
                                              <p:pRg st="2" end="2"/>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nodeType="clickEffect">
                                  <p:stCondLst>
                                    <p:cond delay="0"/>
                                  </p:stCondLst>
                                  <p:childTnLst>
                                    <p:set>
                                      <p:cBhvr>
                                        <p:cTn id="20" dur="1" fill="hold">
                                          <p:stCondLst>
                                            <p:cond delay="0"/>
                                          </p:stCondLst>
                                        </p:cTn>
                                        <p:tgtEl>
                                          <p:spTgt spid="8">
                                            <p:txEl>
                                              <p:pRg st="3" end="3"/>
                                            </p:txEl>
                                          </p:spTgt>
                                        </p:tgtEl>
                                        <p:attrNameLst>
                                          <p:attrName>style.visibility</p:attrName>
                                        </p:attrNameLst>
                                      </p:cBhvr>
                                      <p:to>
                                        <p:strVal val="visible"/>
                                      </p:to>
                                    </p:set>
                                    <p:anim calcmode="lin" valueType="num">
                                      <p:cBhvr>
                                        <p:cTn id="21" dur="500" fill="hold"/>
                                        <p:tgtEl>
                                          <p:spTgt spid="8">
                                            <p:txEl>
                                              <p:pRg st="3" end="3"/>
                                            </p:txEl>
                                          </p:spTgt>
                                        </p:tgtEl>
                                        <p:attrNameLst>
                                          <p:attrName>ppt_w</p:attrName>
                                        </p:attrNameLst>
                                      </p:cBhvr>
                                      <p:tavLst>
                                        <p:tav tm="0">
                                          <p:val>
                                            <p:fltVal val="0"/>
                                          </p:val>
                                        </p:tav>
                                        <p:tav tm="100000">
                                          <p:val>
                                            <p:strVal val="#ppt_w"/>
                                          </p:val>
                                        </p:tav>
                                      </p:tavLst>
                                    </p:anim>
                                    <p:anim calcmode="lin" valueType="num">
                                      <p:cBhvr>
                                        <p:cTn id="22" dur="500" fill="hold"/>
                                        <p:tgtEl>
                                          <p:spTgt spid="8">
                                            <p:txEl>
                                              <p:pRg st="3" end="3"/>
                                            </p:txEl>
                                          </p:spTgt>
                                        </p:tgtEl>
                                        <p:attrNameLst>
                                          <p:attrName>ppt_h</p:attrName>
                                        </p:attrNameLst>
                                      </p:cBhvr>
                                      <p:tavLst>
                                        <p:tav tm="0">
                                          <p:val>
                                            <p:fltVal val="0"/>
                                          </p:val>
                                        </p:tav>
                                        <p:tav tm="100000">
                                          <p:val>
                                            <p:strVal val="#ppt_h"/>
                                          </p:val>
                                        </p:tav>
                                      </p:tavLst>
                                    </p:anim>
                                    <p:animEffect transition="in" filter="fade">
                                      <p:cBhvr>
                                        <p:cTn id="23" dur="500"/>
                                        <p:tgtEl>
                                          <p:spTgt spid="8">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15000"/>
            <a:lum/>
          </a:blip>
          <a:srcRect/>
          <a:stretch>
            <a:fillRect t="-5000" b="-5000"/>
          </a:stretch>
        </a:blipFill>
        <a:effectLst/>
      </p:bgPr>
    </p:bg>
    <p:spTree>
      <p:nvGrpSpPr>
        <p:cNvPr id="1" name=""/>
        <p:cNvGrpSpPr/>
        <p:nvPr/>
      </p:nvGrpSpPr>
      <p:grpSpPr>
        <a:xfrm>
          <a:off x="0" y="0"/>
          <a:ext cx="0" cy="0"/>
          <a:chOff x="0" y="0"/>
          <a:chExt cx="0" cy="0"/>
        </a:xfrm>
      </p:grpSpPr>
      <p:sp>
        <p:nvSpPr>
          <p:cNvPr id="3" name="Title 2"/>
          <p:cNvSpPr>
            <a:spLocks noGrp="1"/>
          </p:cNvSpPr>
          <p:nvPr>
            <p:ph type="title"/>
          </p:nvPr>
        </p:nvSpPr>
        <p:spPr>
          <a:xfrm>
            <a:off x="-981" y="0"/>
            <a:ext cx="9144000" cy="732408"/>
          </a:xfrm>
        </p:spPr>
        <p:txBody>
          <a:bodyPr>
            <a:noAutofit/>
          </a:bodyPr>
          <a:lstStyle/>
          <a:p>
            <a:r>
              <a:rPr lang="en-US" sz="4800" b="1" dirty="0"/>
              <a:t> Aftermath</a:t>
            </a:r>
          </a:p>
        </p:txBody>
      </p:sp>
      <p:sp>
        <p:nvSpPr>
          <p:cNvPr id="8" name="Content Placeholder 7"/>
          <p:cNvSpPr>
            <a:spLocks noGrp="1"/>
          </p:cNvSpPr>
          <p:nvPr>
            <p:ph idx="1"/>
          </p:nvPr>
        </p:nvSpPr>
        <p:spPr>
          <a:xfrm>
            <a:off x="457200" y="732409"/>
            <a:ext cx="8229600" cy="5668392"/>
          </a:xfrm>
        </p:spPr>
        <p:txBody>
          <a:bodyPr>
            <a:normAutofit/>
          </a:bodyPr>
          <a:lstStyle/>
          <a:p>
            <a:r>
              <a:rPr lang="en-US" sz="3200" dirty="0"/>
              <a:t>It is natural to hear this story and think of the loss of the lives of five young men as a tragedy, but in reality, it was not a tragedy. </a:t>
            </a:r>
          </a:p>
          <a:p>
            <a:r>
              <a:rPr lang="en-US" sz="3200" dirty="0"/>
              <a:t>It was God’s plan, carried out for His glory. </a:t>
            </a:r>
          </a:p>
          <a:p>
            <a:r>
              <a:rPr lang="en-US" sz="3200" dirty="0"/>
              <a:t>The impact of their sacrifice was worldwide – people around the world who heard the story were moved to give their lives to God and live for Him the way that the five men did, and others, like the </a:t>
            </a:r>
            <a:r>
              <a:rPr lang="en-US" sz="3200" dirty="0" err="1"/>
              <a:t>Waodani</a:t>
            </a:r>
            <a:r>
              <a:rPr lang="en-US" sz="3200" dirty="0"/>
              <a:t>, heard the Gospel and were saved. </a:t>
            </a:r>
          </a:p>
        </p:txBody>
      </p:sp>
      <p:sp>
        <p:nvSpPr>
          <p:cNvPr id="5" name="TextBox 4"/>
          <p:cNvSpPr txBox="1"/>
          <p:nvPr/>
        </p:nvSpPr>
        <p:spPr>
          <a:xfrm>
            <a:off x="304800" y="6519446"/>
            <a:ext cx="8701268" cy="3077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Calibri"/>
                <a:ea typeface="+mn-ea"/>
                <a:cs typeface="+mn-cs"/>
                <a:hlinkClick r:id="rId4"/>
              </a:rPr>
              <a:t>https://writeforward.wordpress.com/2013/10/28/reaching-the-indians-of-ecuador-missionary-story-part-6/</a:t>
            </a:r>
            <a:r>
              <a:rPr kumimoji="0" lang="en-US" sz="1400" b="0" i="0" u="none" strike="noStrike" kern="1200" cap="none" spc="0" normalizeH="0" baseline="0" noProof="0" dirty="0">
                <a:ln>
                  <a:noFill/>
                </a:ln>
                <a:solidFill>
                  <a:prstClr val="black"/>
                </a:solidFill>
                <a:effectLst/>
                <a:uLnTx/>
                <a:uFillTx/>
                <a:latin typeface="Calibri"/>
                <a:ea typeface="+mn-ea"/>
                <a:cs typeface="+mn-cs"/>
              </a:rPr>
              <a:t> </a:t>
            </a:r>
          </a:p>
        </p:txBody>
      </p:sp>
    </p:spTree>
    <p:extLst>
      <p:ext uri="{BB962C8B-B14F-4D97-AF65-F5344CB8AC3E}">
        <p14:creationId xmlns:p14="http://schemas.microsoft.com/office/powerpoint/2010/main" val="2562989477"/>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mc:Choice xmlns:p14="http://schemas.microsoft.com/office/powerpoint/2010/main" Requires="p14">
      <p:transition spd="slow" p14:dur="800">
        <p:circle/>
      </p:transition>
    </mc:Choice>
    <mc:Fallback>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8">
                                            <p:txEl>
                                              <p:pRg st="1" end="1"/>
                                            </p:txEl>
                                          </p:spTgt>
                                        </p:tgtEl>
                                        <p:attrNameLst>
                                          <p:attrName>style.visibility</p:attrName>
                                        </p:attrNameLst>
                                      </p:cBhvr>
                                      <p:to>
                                        <p:strVal val="visible"/>
                                      </p:to>
                                    </p:set>
                                    <p:anim calcmode="lin" valueType="num">
                                      <p:cBhvr>
                                        <p:cTn id="7" dur="500" fill="hold"/>
                                        <p:tgtEl>
                                          <p:spTgt spid="8">
                                            <p:txEl>
                                              <p:pRg st="1" end="1"/>
                                            </p:txEl>
                                          </p:spTgt>
                                        </p:tgtEl>
                                        <p:attrNameLst>
                                          <p:attrName>ppt_w</p:attrName>
                                        </p:attrNameLst>
                                      </p:cBhvr>
                                      <p:tavLst>
                                        <p:tav tm="0">
                                          <p:val>
                                            <p:fltVal val="0"/>
                                          </p:val>
                                        </p:tav>
                                        <p:tav tm="100000">
                                          <p:val>
                                            <p:strVal val="#ppt_w"/>
                                          </p:val>
                                        </p:tav>
                                      </p:tavLst>
                                    </p:anim>
                                    <p:anim calcmode="lin" valueType="num">
                                      <p:cBhvr>
                                        <p:cTn id="8" dur="500" fill="hold"/>
                                        <p:tgtEl>
                                          <p:spTgt spid="8">
                                            <p:txEl>
                                              <p:pRg st="1" end="1"/>
                                            </p:txEl>
                                          </p:spTgt>
                                        </p:tgtEl>
                                        <p:attrNameLst>
                                          <p:attrName>ppt_h</p:attrName>
                                        </p:attrNameLst>
                                      </p:cBhvr>
                                      <p:tavLst>
                                        <p:tav tm="0">
                                          <p:val>
                                            <p:fltVal val="0"/>
                                          </p:val>
                                        </p:tav>
                                        <p:tav tm="100000">
                                          <p:val>
                                            <p:strVal val="#ppt_h"/>
                                          </p:val>
                                        </p:tav>
                                      </p:tavLst>
                                    </p:anim>
                                    <p:animEffect transition="in" filter="fade">
                                      <p:cBhvr>
                                        <p:cTn id="9" dur="500"/>
                                        <p:tgtEl>
                                          <p:spTgt spid="8">
                                            <p:txEl>
                                              <p:pRg st="1" end="1"/>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8">
                                            <p:txEl>
                                              <p:pRg st="2" end="2"/>
                                            </p:txEl>
                                          </p:spTgt>
                                        </p:tgtEl>
                                        <p:attrNameLst>
                                          <p:attrName>style.visibility</p:attrName>
                                        </p:attrNameLst>
                                      </p:cBhvr>
                                      <p:to>
                                        <p:strVal val="visible"/>
                                      </p:to>
                                    </p:set>
                                    <p:anim calcmode="lin" valueType="num">
                                      <p:cBhvr>
                                        <p:cTn id="14" dur="500" fill="hold"/>
                                        <p:tgtEl>
                                          <p:spTgt spid="8">
                                            <p:txEl>
                                              <p:pRg st="2" end="2"/>
                                            </p:txEl>
                                          </p:spTgt>
                                        </p:tgtEl>
                                        <p:attrNameLst>
                                          <p:attrName>ppt_w</p:attrName>
                                        </p:attrNameLst>
                                      </p:cBhvr>
                                      <p:tavLst>
                                        <p:tav tm="0">
                                          <p:val>
                                            <p:fltVal val="0"/>
                                          </p:val>
                                        </p:tav>
                                        <p:tav tm="100000">
                                          <p:val>
                                            <p:strVal val="#ppt_w"/>
                                          </p:val>
                                        </p:tav>
                                      </p:tavLst>
                                    </p:anim>
                                    <p:anim calcmode="lin" valueType="num">
                                      <p:cBhvr>
                                        <p:cTn id="15" dur="500" fill="hold"/>
                                        <p:tgtEl>
                                          <p:spTgt spid="8">
                                            <p:txEl>
                                              <p:pRg st="2" end="2"/>
                                            </p:txEl>
                                          </p:spTgt>
                                        </p:tgtEl>
                                        <p:attrNameLst>
                                          <p:attrName>ppt_h</p:attrName>
                                        </p:attrNameLst>
                                      </p:cBhvr>
                                      <p:tavLst>
                                        <p:tav tm="0">
                                          <p:val>
                                            <p:fltVal val="0"/>
                                          </p:val>
                                        </p:tav>
                                        <p:tav tm="100000">
                                          <p:val>
                                            <p:strVal val="#ppt_h"/>
                                          </p:val>
                                        </p:tav>
                                      </p:tavLst>
                                    </p:anim>
                                    <p:animEffect transition="in" filter="fade">
                                      <p:cBhvr>
                                        <p:cTn id="16" dur="500"/>
                                        <p:tgtEl>
                                          <p:spTgt spid="8">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4">
            <a:lum/>
          </a:blip>
          <a:srcRect/>
          <a:stretch>
            <a:fillRect l="-17000" r="-17000"/>
          </a:stretch>
        </a:blipFill>
        <a:effectLst/>
      </p:bgPr>
    </p:bg>
    <p:spTree>
      <p:nvGrpSpPr>
        <p:cNvPr id="1" name=""/>
        <p:cNvGrpSpPr/>
        <p:nvPr/>
      </p:nvGrpSpPr>
      <p:grpSpPr>
        <a:xfrm>
          <a:off x="0" y="0"/>
          <a:ext cx="0" cy="0"/>
          <a:chOff x="0" y="0"/>
          <a:chExt cx="0" cy="0"/>
        </a:xfrm>
      </p:grpSpPr>
      <p:sp>
        <p:nvSpPr>
          <p:cNvPr id="3" name="Title 2"/>
          <p:cNvSpPr>
            <a:spLocks noGrp="1"/>
          </p:cNvSpPr>
          <p:nvPr>
            <p:ph type="title"/>
          </p:nvPr>
        </p:nvSpPr>
        <p:spPr>
          <a:xfrm>
            <a:off x="0" y="12032"/>
            <a:ext cx="9220200" cy="2654968"/>
          </a:xfrm>
        </p:spPr>
        <p:txBody>
          <a:bodyPr>
            <a:noAutofit/>
          </a:bodyPr>
          <a:lstStyle/>
          <a:p>
            <a:r>
              <a:rPr lang="en-US" sz="6000" b="1" dirty="0">
                <a:solidFill>
                  <a:schemeClr val="bg1"/>
                </a:solidFill>
                <a:effectLst>
                  <a:glow rad="228600">
                    <a:schemeClr val="accent2">
                      <a:satMod val="175000"/>
                      <a:alpha val="40000"/>
                    </a:schemeClr>
                  </a:glow>
                  <a:outerShdw blurRad="114300" dist="38100" dir="13500000" algn="br" rotWithShape="0">
                    <a:prstClr val="black"/>
                  </a:outerShdw>
                </a:effectLst>
              </a:rPr>
              <a:t>Pentecostalism and the Charismatic Movement</a:t>
            </a:r>
            <a:br>
              <a:rPr lang="en-US" sz="6000" b="1" dirty="0">
                <a:solidFill>
                  <a:schemeClr val="bg1"/>
                </a:solidFill>
                <a:effectLst>
                  <a:glow rad="228600">
                    <a:schemeClr val="accent2">
                      <a:satMod val="175000"/>
                      <a:alpha val="40000"/>
                    </a:schemeClr>
                  </a:glow>
                  <a:outerShdw blurRad="114300" dist="38100" dir="13500000" algn="br" rotWithShape="0">
                    <a:prstClr val="black"/>
                  </a:outerShdw>
                </a:effectLst>
              </a:rPr>
            </a:br>
            <a:endParaRPr lang="en-US" sz="4800" dirty="0">
              <a:effectLst>
                <a:glow rad="228600">
                  <a:schemeClr val="accent2">
                    <a:satMod val="175000"/>
                    <a:alpha val="40000"/>
                  </a:schemeClr>
                </a:glow>
                <a:outerShdw blurRad="114300" dist="38100" dir="13500000" algn="br" rotWithShape="0">
                  <a:prstClr val="black"/>
                </a:outerShdw>
              </a:effectLst>
            </a:endParaRPr>
          </a:p>
        </p:txBody>
      </p:sp>
      <p:sp>
        <p:nvSpPr>
          <p:cNvPr id="11" name="TextBox 10">
            <a:extLst>
              <a:ext uri="{FF2B5EF4-FFF2-40B4-BE49-F238E27FC236}">
                <a16:creationId xmlns:a16="http://schemas.microsoft.com/office/drawing/2014/main" id="{AC890CDD-BDAF-4A70-933B-A709A8F2B279}"/>
              </a:ext>
            </a:extLst>
          </p:cNvPr>
          <p:cNvSpPr txBox="1"/>
          <p:nvPr/>
        </p:nvSpPr>
        <p:spPr>
          <a:xfrm>
            <a:off x="0" y="6565612"/>
            <a:ext cx="8991600" cy="276999"/>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Calibri"/>
                <a:ea typeface="+mn-ea"/>
                <a:cs typeface="+mn-cs"/>
                <a:hlinkClick r:id="rId5"/>
              </a:rPr>
              <a:t>https://www.learnreligions.com/what-is-universalism-700701</a:t>
            </a:r>
            <a:r>
              <a:rPr kumimoji="0" lang="en-US" sz="1200" b="0" i="0" u="none" strike="noStrike" kern="1200" cap="none" spc="0" normalizeH="0" baseline="0" noProof="0" dirty="0">
                <a:ln>
                  <a:noFill/>
                </a:ln>
                <a:solidFill>
                  <a:prstClr val="black"/>
                </a:solidFill>
                <a:effectLst/>
                <a:uLnTx/>
                <a:uFillTx/>
                <a:latin typeface="Calibri"/>
                <a:ea typeface="+mn-ea"/>
                <a:cs typeface="+mn-cs"/>
              </a:rPr>
              <a:t> </a:t>
            </a:r>
          </a:p>
        </p:txBody>
      </p:sp>
    </p:spTree>
    <p:extLst>
      <p:ext uri="{BB962C8B-B14F-4D97-AF65-F5344CB8AC3E}">
        <p14:creationId xmlns:p14="http://schemas.microsoft.com/office/powerpoint/2010/main" val="879262779"/>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17000" r="-17000"/>
          </a:stretch>
        </a:blipFill>
        <a:effectLst/>
      </p:bgPr>
    </p:bg>
    <p:spTree>
      <p:nvGrpSpPr>
        <p:cNvPr id="1" name=""/>
        <p:cNvGrpSpPr/>
        <p:nvPr/>
      </p:nvGrpSpPr>
      <p:grpSpPr>
        <a:xfrm>
          <a:off x="0" y="0"/>
          <a:ext cx="0" cy="0"/>
          <a:chOff x="0" y="0"/>
          <a:chExt cx="0" cy="0"/>
        </a:xfrm>
      </p:grpSpPr>
      <p:sp>
        <p:nvSpPr>
          <p:cNvPr id="4" name="Rectangle 3"/>
          <p:cNvSpPr/>
          <p:nvPr/>
        </p:nvSpPr>
        <p:spPr>
          <a:xfrm>
            <a:off x="152400" y="6519446"/>
            <a:ext cx="8915400" cy="338554"/>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Calibri"/>
                <a:ea typeface="+mn-ea"/>
                <a:cs typeface="+mn-cs"/>
                <a:hlinkClick r:id="rId4"/>
              </a:rPr>
              <a:t>https://www.weareteachers.com/moving-beyond-classroom-discussions/</a:t>
            </a:r>
            <a:r>
              <a:rPr kumimoji="0" lang="en-US" sz="1600" b="0" i="0" u="none" strike="noStrike" kern="1200" cap="none" spc="0" normalizeH="0" baseline="0" noProof="0" dirty="0">
                <a:ln>
                  <a:noFill/>
                </a:ln>
                <a:solidFill>
                  <a:prstClr val="black"/>
                </a:solidFill>
                <a:effectLst/>
                <a:uLnTx/>
                <a:uFillTx/>
                <a:latin typeface="Calibri"/>
                <a:ea typeface="+mn-ea"/>
                <a:cs typeface="+mn-cs"/>
              </a:rPr>
              <a:t> </a:t>
            </a:r>
          </a:p>
        </p:txBody>
      </p:sp>
      <p:sp>
        <p:nvSpPr>
          <p:cNvPr id="7" name="Title 2"/>
          <p:cNvSpPr>
            <a:spLocks noGrp="1"/>
          </p:cNvSpPr>
          <p:nvPr>
            <p:ph type="title"/>
          </p:nvPr>
        </p:nvSpPr>
        <p:spPr>
          <a:xfrm>
            <a:off x="0" y="25879"/>
            <a:ext cx="9144000" cy="1269521"/>
          </a:xfrm>
          <a:effectLst/>
        </p:spPr>
        <p:txBody>
          <a:bodyPr>
            <a:noAutofit/>
          </a:bodyPr>
          <a:lstStyle/>
          <a:p>
            <a:r>
              <a:rPr lang="en-US" sz="6600" b="1" dirty="0">
                <a:solidFill>
                  <a:schemeClr val="bg1"/>
                </a:solidFill>
                <a:effectLst>
                  <a:glow rad="139700">
                    <a:srgbClr val="C00000">
                      <a:alpha val="40000"/>
                    </a:srgbClr>
                  </a:glow>
                  <a:outerShdw blurRad="114300" dist="38100" dir="13500000" algn="br" rotWithShape="0">
                    <a:prstClr val="black"/>
                  </a:outerShdw>
                </a:effectLst>
              </a:rPr>
              <a:t>Class Discussion Time</a:t>
            </a:r>
            <a:endParaRPr lang="en-US" sz="4000" b="1" dirty="0">
              <a:ln w="12700">
                <a:solidFill>
                  <a:schemeClr val="tx2">
                    <a:satMod val="155000"/>
                  </a:schemeClr>
                </a:solidFill>
                <a:prstDash val="solid"/>
              </a:ln>
              <a:solidFill>
                <a:schemeClr val="bg1"/>
              </a:solidFill>
              <a:effectLst>
                <a:glow rad="139700">
                  <a:srgbClr val="C00000">
                    <a:alpha val="40000"/>
                  </a:srgbClr>
                </a:glow>
                <a:outerShdw blurRad="114300" dist="38100" dir="13500000" algn="br" rotWithShape="0">
                  <a:prstClr val="black"/>
                </a:outerShdw>
              </a:effectLst>
            </a:endParaRPr>
          </a:p>
        </p:txBody>
      </p:sp>
    </p:spTree>
    <p:extLst>
      <p:ext uri="{BB962C8B-B14F-4D97-AF65-F5344CB8AC3E}">
        <p14:creationId xmlns:p14="http://schemas.microsoft.com/office/powerpoint/2010/main" val="3617161355"/>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15000"/>
            <a:lum/>
          </a:blip>
          <a:srcRect/>
          <a:stretch>
            <a:fillRect t="-5000" b="-5000"/>
          </a:stretch>
        </a:blipFill>
        <a:effectLst/>
      </p:bgPr>
    </p:bg>
    <p:spTree>
      <p:nvGrpSpPr>
        <p:cNvPr id="1" name=""/>
        <p:cNvGrpSpPr/>
        <p:nvPr/>
      </p:nvGrpSpPr>
      <p:grpSpPr>
        <a:xfrm>
          <a:off x="0" y="0"/>
          <a:ext cx="0" cy="0"/>
          <a:chOff x="0" y="0"/>
          <a:chExt cx="0" cy="0"/>
        </a:xfrm>
      </p:grpSpPr>
      <p:sp>
        <p:nvSpPr>
          <p:cNvPr id="3" name="Title 2"/>
          <p:cNvSpPr>
            <a:spLocks noGrp="1"/>
          </p:cNvSpPr>
          <p:nvPr>
            <p:ph type="title"/>
          </p:nvPr>
        </p:nvSpPr>
        <p:spPr>
          <a:xfrm>
            <a:off x="-981" y="0"/>
            <a:ext cx="9144000" cy="732408"/>
          </a:xfrm>
        </p:spPr>
        <p:txBody>
          <a:bodyPr>
            <a:noAutofit/>
          </a:bodyPr>
          <a:lstStyle/>
          <a:p>
            <a:r>
              <a:rPr lang="en-US" sz="4800" b="1" dirty="0"/>
              <a:t>The Death of Jim Elliot</a:t>
            </a:r>
          </a:p>
        </p:txBody>
      </p:sp>
      <p:sp>
        <p:nvSpPr>
          <p:cNvPr id="8" name="Content Placeholder 7"/>
          <p:cNvSpPr>
            <a:spLocks noGrp="1"/>
          </p:cNvSpPr>
          <p:nvPr>
            <p:ph idx="1"/>
          </p:nvPr>
        </p:nvSpPr>
        <p:spPr>
          <a:xfrm>
            <a:off x="457200" y="732409"/>
            <a:ext cx="8229600" cy="5439791"/>
          </a:xfrm>
        </p:spPr>
        <p:txBody>
          <a:bodyPr>
            <a:normAutofit/>
          </a:bodyPr>
          <a:lstStyle/>
          <a:p>
            <a:r>
              <a:rPr lang="en-US" sz="3200" dirty="0"/>
              <a:t>You might be familiar with Jim Elliot’s most famous quote:</a:t>
            </a:r>
          </a:p>
          <a:p>
            <a:pPr lvl="1"/>
            <a:r>
              <a:rPr lang="en-US" sz="3200" i="1" dirty="0">
                <a:latin typeface="Cambria" panose="02040503050406030204" pitchFamily="18" charset="0"/>
                <a:ea typeface="Cambria" panose="02040503050406030204" pitchFamily="18" charset="0"/>
              </a:rPr>
              <a:t>“He is no fool who gives what he cannot keep to gain that which he cannot lose.”</a:t>
            </a:r>
            <a:endParaRPr lang="en-US" sz="3200" i="1" baseline="30000" dirty="0">
              <a:latin typeface="Cambria" panose="02040503050406030204" pitchFamily="18" charset="0"/>
              <a:ea typeface="Cambria" panose="02040503050406030204" pitchFamily="18" charset="0"/>
            </a:endParaRPr>
          </a:p>
          <a:p>
            <a:r>
              <a:rPr lang="en-US" sz="3200" dirty="0"/>
              <a:t>Elliot is the most known out of five men who were serving as missionaries to the Quichua Indians of Ecuador. </a:t>
            </a:r>
          </a:p>
          <a:p>
            <a:r>
              <a:rPr lang="en-US" sz="3200" dirty="0"/>
              <a:t>The other four men are Nate Saint, Ed McCully, Roger </a:t>
            </a:r>
            <a:r>
              <a:rPr lang="en-US" sz="3200" dirty="0" err="1"/>
              <a:t>Youderian</a:t>
            </a:r>
            <a:r>
              <a:rPr lang="en-US" sz="3200" dirty="0"/>
              <a:t>, and Peter Fleming.</a:t>
            </a:r>
            <a:r>
              <a:rPr lang="en-US" sz="3200" i="1" baseline="30000" dirty="0">
                <a:latin typeface="Cambria" panose="02040503050406030204" pitchFamily="18" charset="0"/>
                <a:ea typeface="Cambria" panose="02040503050406030204" pitchFamily="18" charset="0"/>
              </a:rPr>
              <a:t> </a:t>
            </a:r>
            <a:endParaRPr lang="en-US" sz="3200" dirty="0"/>
          </a:p>
        </p:txBody>
      </p:sp>
      <p:sp>
        <p:nvSpPr>
          <p:cNvPr id="5" name="TextBox 4"/>
          <p:cNvSpPr txBox="1"/>
          <p:nvPr/>
        </p:nvSpPr>
        <p:spPr>
          <a:xfrm>
            <a:off x="304800" y="6247389"/>
            <a:ext cx="8701268" cy="33855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1" u="none" strike="noStrike" kern="1200" cap="none" spc="0" normalizeH="0" baseline="3000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1600" b="0" i="0" u="none" strike="noStrike" kern="1200" cap="none" spc="0" normalizeH="0" baseline="0" noProof="0" dirty="0">
                <a:ln>
                  <a:noFill/>
                </a:ln>
                <a:solidFill>
                  <a:prstClr val="black"/>
                </a:solidFill>
                <a:effectLst/>
                <a:uLnTx/>
                <a:uFillTx/>
                <a:latin typeface="Calibri"/>
                <a:ea typeface="+mn-ea"/>
                <a:cs typeface="+mn-cs"/>
                <a:hlinkClick r:id="rId4"/>
              </a:rPr>
              <a:t>https://servantsofgrace.org/suffering-sacrifice-and-the-death-of-jim-elliot/</a:t>
            </a:r>
            <a:endParaRPr kumimoji="0" lang="en-US" sz="16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622085732"/>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 calcmode="lin" valueType="num">
                                      <p:cBhvr>
                                        <p:cTn id="7" dur="500" fill="hold"/>
                                        <p:tgtEl>
                                          <p:spTgt spid="8">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8">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8">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8">
                                            <p:txEl>
                                              <p:pRg st="1" end="1"/>
                                            </p:txEl>
                                          </p:spTgt>
                                        </p:tgtEl>
                                        <p:attrNameLst>
                                          <p:attrName>style.visibility</p:attrName>
                                        </p:attrNameLst>
                                      </p:cBhvr>
                                      <p:to>
                                        <p:strVal val="visible"/>
                                      </p:to>
                                    </p:set>
                                    <p:anim calcmode="lin" valueType="num">
                                      <p:cBhvr>
                                        <p:cTn id="14" dur="500" fill="hold"/>
                                        <p:tgtEl>
                                          <p:spTgt spid="8">
                                            <p:txEl>
                                              <p:pRg st="1" end="1"/>
                                            </p:txEl>
                                          </p:spTgt>
                                        </p:tgtEl>
                                        <p:attrNameLst>
                                          <p:attrName>ppt_w</p:attrName>
                                        </p:attrNameLst>
                                      </p:cBhvr>
                                      <p:tavLst>
                                        <p:tav tm="0">
                                          <p:val>
                                            <p:fltVal val="0"/>
                                          </p:val>
                                        </p:tav>
                                        <p:tav tm="100000">
                                          <p:val>
                                            <p:strVal val="#ppt_w"/>
                                          </p:val>
                                        </p:tav>
                                      </p:tavLst>
                                    </p:anim>
                                    <p:anim calcmode="lin" valueType="num">
                                      <p:cBhvr>
                                        <p:cTn id="15" dur="500" fill="hold"/>
                                        <p:tgtEl>
                                          <p:spTgt spid="8">
                                            <p:txEl>
                                              <p:pRg st="1" end="1"/>
                                            </p:txEl>
                                          </p:spTgt>
                                        </p:tgtEl>
                                        <p:attrNameLst>
                                          <p:attrName>ppt_h</p:attrName>
                                        </p:attrNameLst>
                                      </p:cBhvr>
                                      <p:tavLst>
                                        <p:tav tm="0">
                                          <p:val>
                                            <p:fltVal val="0"/>
                                          </p:val>
                                        </p:tav>
                                        <p:tav tm="100000">
                                          <p:val>
                                            <p:strVal val="#ppt_h"/>
                                          </p:val>
                                        </p:tav>
                                      </p:tavLst>
                                    </p:anim>
                                    <p:animEffect transition="in" filter="fade">
                                      <p:cBhvr>
                                        <p:cTn id="16" dur="500"/>
                                        <p:tgtEl>
                                          <p:spTgt spid="8">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nodeType="clickEffect">
                                  <p:stCondLst>
                                    <p:cond delay="0"/>
                                  </p:stCondLst>
                                  <p:childTnLst>
                                    <p:set>
                                      <p:cBhvr>
                                        <p:cTn id="20" dur="1" fill="hold">
                                          <p:stCondLst>
                                            <p:cond delay="0"/>
                                          </p:stCondLst>
                                        </p:cTn>
                                        <p:tgtEl>
                                          <p:spTgt spid="8">
                                            <p:txEl>
                                              <p:pRg st="2" end="2"/>
                                            </p:txEl>
                                          </p:spTgt>
                                        </p:tgtEl>
                                        <p:attrNameLst>
                                          <p:attrName>style.visibility</p:attrName>
                                        </p:attrNameLst>
                                      </p:cBhvr>
                                      <p:to>
                                        <p:strVal val="visible"/>
                                      </p:to>
                                    </p:set>
                                    <p:anim calcmode="lin" valueType="num">
                                      <p:cBhvr>
                                        <p:cTn id="21" dur="500" fill="hold"/>
                                        <p:tgtEl>
                                          <p:spTgt spid="8">
                                            <p:txEl>
                                              <p:pRg st="2" end="2"/>
                                            </p:txEl>
                                          </p:spTgt>
                                        </p:tgtEl>
                                        <p:attrNameLst>
                                          <p:attrName>ppt_w</p:attrName>
                                        </p:attrNameLst>
                                      </p:cBhvr>
                                      <p:tavLst>
                                        <p:tav tm="0">
                                          <p:val>
                                            <p:fltVal val="0"/>
                                          </p:val>
                                        </p:tav>
                                        <p:tav tm="100000">
                                          <p:val>
                                            <p:strVal val="#ppt_w"/>
                                          </p:val>
                                        </p:tav>
                                      </p:tavLst>
                                    </p:anim>
                                    <p:anim calcmode="lin" valueType="num">
                                      <p:cBhvr>
                                        <p:cTn id="22" dur="500" fill="hold"/>
                                        <p:tgtEl>
                                          <p:spTgt spid="8">
                                            <p:txEl>
                                              <p:pRg st="2" end="2"/>
                                            </p:txEl>
                                          </p:spTgt>
                                        </p:tgtEl>
                                        <p:attrNameLst>
                                          <p:attrName>ppt_h</p:attrName>
                                        </p:attrNameLst>
                                      </p:cBhvr>
                                      <p:tavLst>
                                        <p:tav tm="0">
                                          <p:val>
                                            <p:fltVal val="0"/>
                                          </p:val>
                                        </p:tav>
                                        <p:tav tm="100000">
                                          <p:val>
                                            <p:strVal val="#ppt_h"/>
                                          </p:val>
                                        </p:tav>
                                      </p:tavLst>
                                    </p:anim>
                                    <p:animEffect transition="in" filter="fade">
                                      <p:cBhvr>
                                        <p:cTn id="23" dur="500"/>
                                        <p:tgtEl>
                                          <p:spTgt spid="8">
                                            <p:txEl>
                                              <p:pRg st="2" end="2"/>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nodeType="clickEffect">
                                  <p:stCondLst>
                                    <p:cond delay="0"/>
                                  </p:stCondLst>
                                  <p:childTnLst>
                                    <p:set>
                                      <p:cBhvr>
                                        <p:cTn id="27" dur="1" fill="hold">
                                          <p:stCondLst>
                                            <p:cond delay="0"/>
                                          </p:stCondLst>
                                        </p:cTn>
                                        <p:tgtEl>
                                          <p:spTgt spid="8">
                                            <p:txEl>
                                              <p:pRg st="3" end="3"/>
                                            </p:txEl>
                                          </p:spTgt>
                                        </p:tgtEl>
                                        <p:attrNameLst>
                                          <p:attrName>style.visibility</p:attrName>
                                        </p:attrNameLst>
                                      </p:cBhvr>
                                      <p:to>
                                        <p:strVal val="visible"/>
                                      </p:to>
                                    </p:set>
                                    <p:anim calcmode="lin" valueType="num">
                                      <p:cBhvr>
                                        <p:cTn id="28" dur="500" fill="hold"/>
                                        <p:tgtEl>
                                          <p:spTgt spid="8">
                                            <p:txEl>
                                              <p:pRg st="3" end="3"/>
                                            </p:txEl>
                                          </p:spTgt>
                                        </p:tgtEl>
                                        <p:attrNameLst>
                                          <p:attrName>ppt_w</p:attrName>
                                        </p:attrNameLst>
                                      </p:cBhvr>
                                      <p:tavLst>
                                        <p:tav tm="0">
                                          <p:val>
                                            <p:fltVal val="0"/>
                                          </p:val>
                                        </p:tav>
                                        <p:tav tm="100000">
                                          <p:val>
                                            <p:strVal val="#ppt_w"/>
                                          </p:val>
                                        </p:tav>
                                      </p:tavLst>
                                    </p:anim>
                                    <p:anim calcmode="lin" valueType="num">
                                      <p:cBhvr>
                                        <p:cTn id="29" dur="500" fill="hold"/>
                                        <p:tgtEl>
                                          <p:spTgt spid="8">
                                            <p:txEl>
                                              <p:pRg st="3" end="3"/>
                                            </p:txEl>
                                          </p:spTgt>
                                        </p:tgtEl>
                                        <p:attrNameLst>
                                          <p:attrName>ppt_h</p:attrName>
                                        </p:attrNameLst>
                                      </p:cBhvr>
                                      <p:tavLst>
                                        <p:tav tm="0">
                                          <p:val>
                                            <p:fltVal val="0"/>
                                          </p:val>
                                        </p:tav>
                                        <p:tav tm="100000">
                                          <p:val>
                                            <p:strVal val="#ppt_h"/>
                                          </p:val>
                                        </p:tav>
                                      </p:tavLst>
                                    </p:anim>
                                    <p:animEffect transition="in" filter="fade">
                                      <p:cBhvr>
                                        <p:cTn id="30" dur="500"/>
                                        <p:tgtEl>
                                          <p:spTgt spid="8">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15000"/>
            <a:lum/>
          </a:blip>
          <a:srcRect/>
          <a:stretch>
            <a:fillRect l="-17000" r="-17000"/>
          </a:stretch>
        </a:blipFill>
        <a:effectLst/>
      </p:bgPr>
    </p:bg>
    <p:spTree>
      <p:nvGrpSpPr>
        <p:cNvPr id="1" name=""/>
        <p:cNvGrpSpPr/>
        <p:nvPr/>
      </p:nvGrpSpPr>
      <p:grpSpPr>
        <a:xfrm>
          <a:off x="0" y="0"/>
          <a:ext cx="0" cy="0"/>
          <a:chOff x="0" y="0"/>
          <a:chExt cx="0" cy="0"/>
        </a:xfrm>
      </p:grpSpPr>
      <p:sp>
        <p:nvSpPr>
          <p:cNvPr id="3" name="Title 2"/>
          <p:cNvSpPr>
            <a:spLocks noGrp="1"/>
          </p:cNvSpPr>
          <p:nvPr>
            <p:ph type="title"/>
          </p:nvPr>
        </p:nvSpPr>
        <p:spPr>
          <a:xfrm>
            <a:off x="0" y="29592"/>
            <a:ext cx="9144000" cy="808608"/>
          </a:xfrm>
        </p:spPr>
        <p:txBody>
          <a:bodyPr>
            <a:normAutofit/>
          </a:bodyPr>
          <a:lstStyle/>
          <a:p>
            <a:r>
              <a:rPr lang="en-US" sz="3600" b="1" dirty="0"/>
              <a:t>*Class Discussion Time</a:t>
            </a:r>
          </a:p>
        </p:txBody>
      </p:sp>
      <p:sp>
        <p:nvSpPr>
          <p:cNvPr id="4" name="Content Placeholder 3"/>
          <p:cNvSpPr>
            <a:spLocks noGrp="1"/>
          </p:cNvSpPr>
          <p:nvPr>
            <p:ph idx="1"/>
          </p:nvPr>
        </p:nvSpPr>
        <p:spPr>
          <a:xfrm>
            <a:off x="31630" y="685800"/>
            <a:ext cx="8991600" cy="6172200"/>
          </a:xfrm>
        </p:spPr>
        <p:txBody>
          <a:bodyPr>
            <a:normAutofit fontScale="85000" lnSpcReduction="10000"/>
          </a:bodyPr>
          <a:lstStyle/>
          <a:p>
            <a:r>
              <a:rPr lang="en-US" sz="3200" dirty="0"/>
              <a:t>Can you relate to the intense desire that Jim and his fellow missionaries had to take the risks that they did to reach a known hostile unreached people group?</a:t>
            </a:r>
          </a:p>
          <a:p>
            <a:r>
              <a:rPr lang="en-US" sz="3200" dirty="0"/>
              <a:t>Jim chose not to use a gun to protect himself when attacked by the Aucas. Why? What would you have done and why?</a:t>
            </a:r>
          </a:p>
          <a:p>
            <a:r>
              <a:rPr lang="en-US" sz="3200" dirty="0"/>
              <a:t>Jim's wife and daughter went to live with the Aucas after Jim was killed. Can you imagine choosing to live in the Auca village after such tragedy?</a:t>
            </a:r>
          </a:p>
          <a:p>
            <a:r>
              <a:rPr lang="en-US" sz="3200" dirty="0"/>
              <a:t>Do you agree with and can you relate to Elisabeth’s Elliot’s reflection on the untimely death of her husband when she says “</a:t>
            </a:r>
            <a:r>
              <a:rPr lang="en-US" sz="3200" i="1" dirty="0">
                <a:latin typeface="Cambria" panose="02040503050406030204" pitchFamily="18" charset="0"/>
                <a:ea typeface="Cambria" panose="02040503050406030204" pitchFamily="18" charset="0"/>
              </a:rPr>
              <a:t>God is God. I dethrone Him in my heart if I demand that He act in ways that satisfy my idea of justice.” </a:t>
            </a:r>
            <a:r>
              <a:rPr lang="en-US" sz="3200" dirty="0"/>
              <a:t>Compare this with a typical response that you might tend to have when faced with a similar, or even lesser tragedy in your own life.</a:t>
            </a:r>
          </a:p>
          <a:p>
            <a:endParaRPr lang="en-US" sz="2400" dirty="0"/>
          </a:p>
        </p:txBody>
      </p:sp>
    </p:spTree>
    <p:extLst>
      <p:ext uri="{BB962C8B-B14F-4D97-AF65-F5344CB8AC3E}">
        <p14:creationId xmlns:p14="http://schemas.microsoft.com/office/powerpoint/2010/main" val="3382845088"/>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p:cTn id="7" dur="500" fill="hold"/>
                                        <p:tgtEl>
                                          <p:spTgt spid="4">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4">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4">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4">
                                            <p:txEl>
                                              <p:pRg st="1" end="1"/>
                                            </p:txEl>
                                          </p:spTgt>
                                        </p:tgtEl>
                                        <p:attrNameLst>
                                          <p:attrName>style.visibility</p:attrName>
                                        </p:attrNameLst>
                                      </p:cBhvr>
                                      <p:to>
                                        <p:strVal val="visible"/>
                                      </p:to>
                                    </p:set>
                                    <p:anim calcmode="lin" valueType="num">
                                      <p:cBhvr>
                                        <p:cTn id="14" dur="500" fill="hold"/>
                                        <p:tgtEl>
                                          <p:spTgt spid="4">
                                            <p:txEl>
                                              <p:pRg st="1" end="1"/>
                                            </p:txEl>
                                          </p:spTgt>
                                        </p:tgtEl>
                                        <p:attrNameLst>
                                          <p:attrName>ppt_w</p:attrName>
                                        </p:attrNameLst>
                                      </p:cBhvr>
                                      <p:tavLst>
                                        <p:tav tm="0">
                                          <p:val>
                                            <p:fltVal val="0"/>
                                          </p:val>
                                        </p:tav>
                                        <p:tav tm="100000">
                                          <p:val>
                                            <p:strVal val="#ppt_w"/>
                                          </p:val>
                                        </p:tav>
                                      </p:tavLst>
                                    </p:anim>
                                    <p:anim calcmode="lin" valueType="num">
                                      <p:cBhvr>
                                        <p:cTn id="15" dur="500" fill="hold"/>
                                        <p:tgtEl>
                                          <p:spTgt spid="4">
                                            <p:txEl>
                                              <p:pRg st="1" end="1"/>
                                            </p:txEl>
                                          </p:spTgt>
                                        </p:tgtEl>
                                        <p:attrNameLst>
                                          <p:attrName>ppt_h</p:attrName>
                                        </p:attrNameLst>
                                      </p:cBhvr>
                                      <p:tavLst>
                                        <p:tav tm="0">
                                          <p:val>
                                            <p:fltVal val="0"/>
                                          </p:val>
                                        </p:tav>
                                        <p:tav tm="100000">
                                          <p:val>
                                            <p:strVal val="#ppt_h"/>
                                          </p:val>
                                        </p:tav>
                                      </p:tavLst>
                                    </p:anim>
                                    <p:animEffect transition="in" filter="fade">
                                      <p:cBhvr>
                                        <p:cTn id="16" dur="500"/>
                                        <p:tgtEl>
                                          <p:spTgt spid="4">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nodeType="clickEffect">
                                  <p:stCondLst>
                                    <p:cond delay="0"/>
                                  </p:stCondLst>
                                  <p:childTnLst>
                                    <p:set>
                                      <p:cBhvr>
                                        <p:cTn id="20" dur="1" fill="hold">
                                          <p:stCondLst>
                                            <p:cond delay="0"/>
                                          </p:stCondLst>
                                        </p:cTn>
                                        <p:tgtEl>
                                          <p:spTgt spid="4">
                                            <p:txEl>
                                              <p:pRg st="2" end="2"/>
                                            </p:txEl>
                                          </p:spTgt>
                                        </p:tgtEl>
                                        <p:attrNameLst>
                                          <p:attrName>style.visibility</p:attrName>
                                        </p:attrNameLst>
                                      </p:cBhvr>
                                      <p:to>
                                        <p:strVal val="visible"/>
                                      </p:to>
                                    </p:set>
                                    <p:anim calcmode="lin" valueType="num">
                                      <p:cBhvr>
                                        <p:cTn id="21" dur="500" fill="hold"/>
                                        <p:tgtEl>
                                          <p:spTgt spid="4">
                                            <p:txEl>
                                              <p:pRg st="2" end="2"/>
                                            </p:txEl>
                                          </p:spTgt>
                                        </p:tgtEl>
                                        <p:attrNameLst>
                                          <p:attrName>ppt_w</p:attrName>
                                        </p:attrNameLst>
                                      </p:cBhvr>
                                      <p:tavLst>
                                        <p:tav tm="0">
                                          <p:val>
                                            <p:fltVal val="0"/>
                                          </p:val>
                                        </p:tav>
                                        <p:tav tm="100000">
                                          <p:val>
                                            <p:strVal val="#ppt_w"/>
                                          </p:val>
                                        </p:tav>
                                      </p:tavLst>
                                    </p:anim>
                                    <p:anim calcmode="lin" valueType="num">
                                      <p:cBhvr>
                                        <p:cTn id="22" dur="500" fill="hold"/>
                                        <p:tgtEl>
                                          <p:spTgt spid="4">
                                            <p:txEl>
                                              <p:pRg st="2" end="2"/>
                                            </p:txEl>
                                          </p:spTgt>
                                        </p:tgtEl>
                                        <p:attrNameLst>
                                          <p:attrName>ppt_h</p:attrName>
                                        </p:attrNameLst>
                                      </p:cBhvr>
                                      <p:tavLst>
                                        <p:tav tm="0">
                                          <p:val>
                                            <p:fltVal val="0"/>
                                          </p:val>
                                        </p:tav>
                                        <p:tav tm="100000">
                                          <p:val>
                                            <p:strVal val="#ppt_h"/>
                                          </p:val>
                                        </p:tav>
                                      </p:tavLst>
                                    </p:anim>
                                    <p:animEffect transition="in" filter="fade">
                                      <p:cBhvr>
                                        <p:cTn id="23" dur="500"/>
                                        <p:tgtEl>
                                          <p:spTgt spid="4">
                                            <p:txEl>
                                              <p:pRg st="2" end="2"/>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nodeType="clickEffect">
                                  <p:stCondLst>
                                    <p:cond delay="0"/>
                                  </p:stCondLst>
                                  <p:childTnLst>
                                    <p:set>
                                      <p:cBhvr>
                                        <p:cTn id="27" dur="1" fill="hold">
                                          <p:stCondLst>
                                            <p:cond delay="0"/>
                                          </p:stCondLst>
                                        </p:cTn>
                                        <p:tgtEl>
                                          <p:spTgt spid="4">
                                            <p:txEl>
                                              <p:pRg st="3" end="3"/>
                                            </p:txEl>
                                          </p:spTgt>
                                        </p:tgtEl>
                                        <p:attrNameLst>
                                          <p:attrName>style.visibility</p:attrName>
                                        </p:attrNameLst>
                                      </p:cBhvr>
                                      <p:to>
                                        <p:strVal val="visible"/>
                                      </p:to>
                                    </p:set>
                                    <p:anim calcmode="lin" valueType="num">
                                      <p:cBhvr>
                                        <p:cTn id="28" dur="500" fill="hold"/>
                                        <p:tgtEl>
                                          <p:spTgt spid="4">
                                            <p:txEl>
                                              <p:pRg st="3" end="3"/>
                                            </p:txEl>
                                          </p:spTgt>
                                        </p:tgtEl>
                                        <p:attrNameLst>
                                          <p:attrName>ppt_w</p:attrName>
                                        </p:attrNameLst>
                                      </p:cBhvr>
                                      <p:tavLst>
                                        <p:tav tm="0">
                                          <p:val>
                                            <p:fltVal val="0"/>
                                          </p:val>
                                        </p:tav>
                                        <p:tav tm="100000">
                                          <p:val>
                                            <p:strVal val="#ppt_w"/>
                                          </p:val>
                                        </p:tav>
                                      </p:tavLst>
                                    </p:anim>
                                    <p:anim calcmode="lin" valueType="num">
                                      <p:cBhvr>
                                        <p:cTn id="29" dur="500" fill="hold"/>
                                        <p:tgtEl>
                                          <p:spTgt spid="4">
                                            <p:txEl>
                                              <p:pRg st="3" end="3"/>
                                            </p:txEl>
                                          </p:spTgt>
                                        </p:tgtEl>
                                        <p:attrNameLst>
                                          <p:attrName>ppt_h</p:attrName>
                                        </p:attrNameLst>
                                      </p:cBhvr>
                                      <p:tavLst>
                                        <p:tav tm="0">
                                          <p:val>
                                            <p:fltVal val="0"/>
                                          </p:val>
                                        </p:tav>
                                        <p:tav tm="100000">
                                          <p:val>
                                            <p:strVal val="#ppt_h"/>
                                          </p:val>
                                        </p:tav>
                                      </p:tavLst>
                                    </p:anim>
                                    <p:animEffect transition="in" filter="fade">
                                      <p:cBhvr>
                                        <p:cTn id="30" dur="500"/>
                                        <p:tgtEl>
                                          <p:spTgt spid="4">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15000"/>
            <a:lum/>
          </a:blip>
          <a:srcRect/>
          <a:stretch>
            <a:fillRect t="-5000" b="-5000"/>
          </a:stretch>
        </a:blipFill>
        <a:effectLst/>
      </p:bgPr>
    </p:bg>
    <p:spTree>
      <p:nvGrpSpPr>
        <p:cNvPr id="1" name=""/>
        <p:cNvGrpSpPr/>
        <p:nvPr/>
      </p:nvGrpSpPr>
      <p:grpSpPr>
        <a:xfrm>
          <a:off x="0" y="0"/>
          <a:ext cx="0" cy="0"/>
          <a:chOff x="0" y="0"/>
          <a:chExt cx="0" cy="0"/>
        </a:xfrm>
      </p:grpSpPr>
      <p:sp>
        <p:nvSpPr>
          <p:cNvPr id="3" name="Title 2"/>
          <p:cNvSpPr>
            <a:spLocks noGrp="1"/>
          </p:cNvSpPr>
          <p:nvPr>
            <p:ph type="title"/>
          </p:nvPr>
        </p:nvSpPr>
        <p:spPr>
          <a:xfrm>
            <a:off x="-981" y="0"/>
            <a:ext cx="9144000" cy="732408"/>
          </a:xfrm>
        </p:spPr>
        <p:txBody>
          <a:bodyPr>
            <a:noAutofit/>
          </a:bodyPr>
          <a:lstStyle/>
          <a:p>
            <a:r>
              <a:rPr lang="en-US" b="1" dirty="0"/>
              <a:t>The Death of Jim Elliot</a:t>
            </a:r>
          </a:p>
        </p:txBody>
      </p:sp>
      <p:sp>
        <p:nvSpPr>
          <p:cNvPr id="8" name="Content Placeholder 7"/>
          <p:cNvSpPr>
            <a:spLocks noGrp="1"/>
          </p:cNvSpPr>
          <p:nvPr>
            <p:ph idx="1"/>
          </p:nvPr>
        </p:nvSpPr>
        <p:spPr>
          <a:xfrm>
            <a:off x="457200" y="732409"/>
            <a:ext cx="8229600" cy="5439791"/>
          </a:xfrm>
        </p:spPr>
        <p:txBody>
          <a:bodyPr>
            <a:normAutofit/>
          </a:bodyPr>
          <a:lstStyle/>
          <a:p>
            <a:r>
              <a:rPr lang="en-US" dirty="0"/>
              <a:t>Starting in September, 1955, they began </a:t>
            </a:r>
            <a:r>
              <a:rPr lang="en-US" b="1" dirty="0"/>
              <a:t>Operation Auca</a:t>
            </a:r>
            <a:r>
              <a:rPr lang="en-US" dirty="0"/>
              <a:t> –  an effort to make contact with a previously unreached </a:t>
            </a:r>
            <a:r>
              <a:rPr lang="en-US" b="1" i="1" dirty="0"/>
              <a:t>Quichua</a:t>
            </a:r>
            <a:r>
              <a:rPr lang="en-US" dirty="0"/>
              <a:t> (Kee-chew-</a:t>
            </a:r>
            <a:r>
              <a:rPr lang="en-US" dirty="0" err="1"/>
              <a:t>wah</a:t>
            </a:r>
            <a:r>
              <a:rPr lang="en-US" dirty="0"/>
              <a:t>) tribe, know as the </a:t>
            </a:r>
            <a:r>
              <a:rPr lang="en-US" b="1" dirty="0"/>
              <a:t>Auca tribe</a:t>
            </a:r>
            <a:r>
              <a:rPr lang="en-US" dirty="0"/>
              <a:t> (aka. </a:t>
            </a:r>
            <a:r>
              <a:rPr lang="en-US" b="1" dirty="0"/>
              <a:t>Huaoranis</a:t>
            </a:r>
            <a:r>
              <a:rPr lang="en-US" dirty="0"/>
              <a:t> , </a:t>
            </a:r>
            <a:r>
              <a:rPr lang="en-US" b="1" dirty="0" err="1"/>
              <a:t>Waoranis</a:t>
            </a:r>
            <a:r>
              <a:rPr lang="en-US" dirty="0"/>
              <a:t>, or </a:t>
            </a:r>
            <a:r>
              <a:rPr lang="en-US" b="1" dirty="0" err="1"/>
              <a:t>Waodanis</a:t>
            </a:r>
            <a:r>
              <a:rPr lang="en-US" dirty="0"/>
              <a:t>).</a:t>
            </a:r>
            <a:r>
              <a:rPr lang="en-US" i="1" baseline="30000" dirty="0">
                <a:latin typeface="Cambria" panose="02040503050406030204" pitchFamily="18" charset="0"/>
                <a:ea typeface="Cambria" panose="02040503050406030204" pitchFamily="18" charset="0"/>
              </a:rPr>
              <a:t> 1</a:t>
            </a:r>
            <a:r>
              <a:rPr lang="en-US" dirty="0"/>
              <a:t> </a:t>
            </a:r>
          </a:p>
          <a:p>
            <a:r>
              <a:rPr lang="en-US" dirty="0"/>
              <a:t>They were an isolated tribe known for their violence, against both their own people and outsiders who entered their territory.</a:t>
            </a:r>
            <a:r>
              <a:rPr lang="en-US" i="1" baseline="30000" dirty="0">
                <a:latin typeface="Cambria" panose="02040503050406030204" pitchFamily="18" charset="0"/>
                <a:ea typeface="Cambria" panose="02040503050406030204" pitchFamily="18" charset="0"/>
              </a:rPr>
              <a:t> 1</a:t>
            </a:r>
            <a:endParaRPr lang="en-US" dirty="0"/>
          </a:p>
          <a:p>
            <a:r>
              <a:rPr lang="en-US" dirty="0"/>
              <a:t>On January 8, 1956, after what appeared to be a friendly initial contact with a small group of </a:t>
            </a:r>
            <a:r>
              <a:rPr lang="en-US" b="1" dirty="0"/>
              <a:t>Auca </a:t>
            </a:r>
            <a:r>
              <a:rPr lang="en-US" dirty="0"/>
              <a:t>tribe members, the five men were brutally murdered by a group of </a:t>
            </a:r>
            <a:r>
              <a:rPr lang="en-US" b="1" dirty="0"/>
              <a:t>Auca </a:t>
            </a:r>
            <a:r>
              <a:rPr lang="en-US" dirty="0"/>
              <a:t>warriors.</a:t>
            </a:r>
            <a:r>
              <a:rPr lang="en-US" i="1" baseline="30000" dirty="0">
                <a:latin typeface="Cambria" panose="02040503050406030204" pitchFamily="18" charset="0"/>
                <a:ea typeface="Cambria" panose="02040503050406030204" pitchFamily="18" charset="0"/>
              </a:rPr>
              <a:t> 2</a:t>
            </a:r>
          </a:p>
        </p:txBody>
      </p:sp>
      <p:sp>
        <p:nvSpPr>
          <p:cNvPr id="5" name="TextBox 4"/>
          <p:cNvSpPr txBox="1"/>
          <p:nvPr/>
        </p:nvSpPr>
        <p:spPr>
          <a:xfrm>
            <a:off x="304800" y="6247389"/>
            <a:ext cx="8701268" cy="58477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1" u="none" strike="noStrike" kern="1200" cap="none" spc="0" normalizeH="0" baseline="30000" noProof="0" dirty="0">
                <a:ln>
                  <a:noFill/>
                </a:ln>
                <a:solidFill>
                  <a:prstClr val="black"/>
                </a:solidFill>
                <a:effectLst/>
                <a:uLnTx/>
                <a:uFillTx/>
                <a:latin typeface="Cambria" panose="02040503050406030204" pitchFamily="18" charset="0"/>
                <a:ea typeface="Cambria" panose="02040503050406030204" pitchFamily="18" charset="0"/>
                <a:cs typeface="+mn-cs"/>
              </a:rPr>
              <a:t>1  </a:t>
            </a:r>
            <a:r>
              <a:rPr kumimoji="0" lang="en-US" sz="1600" b="0" i="0" u="none" strike="noStrike" kern="1200" cap="none" spc="0" normalizeH="0" baseline="0" noProof="0" dirty="0">
                <a:ln>
                  <a:noFill/>
                </a:ln>
                <a:solidFill>
                  <a:prstClr val="black"/>
                </a:solidFill>
                <a:effectLst/>
                <a:uLnTx/>
                <a:uFillTx/>
                <a:latin typeface="Calibri"/>
                <a:ea typeface="+mn-ea"/>
                <a:cs typeface="+mn-cs"/>
                <a:hlinkClick r:id="rId4"/>
              </a:rPr>
              <a:t>https://www.wikiwand.com/en/Operation_Auca</a:t>
            </a:r>
            <a:r>
              <a:rPr kumimoji="0" lang="en-US" sz="1600" b="0" i="0" u="none" strike="noStrike" kern="1200" cap="none" spc="0" normalizeH="0" baseline="0" noProof="0" dirty="0">
                <a:ln>
                  <a:noFill/>
                </a:ln>
                <a:solidFill>
                  <a:prstClr val="black"/>
                </a:solidFill>
                <a:effectLst/>
                <a:uLnTx/>
                <a:uFillTx/>
                <a:latin typeface="Calibri"/>
                <a:ea typeface="+mn-ea"/>
                <a:cs typeface="+mn-cs"/>
              </a:rPr>
              <a:t>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1" u="none" strike="noStrike" kern="1200" cap="none" spc="0" normalizeH="0" baseline="30000" noProof="0" dirty="0">
                <a:ln>
                  <a:noFill/>
                </a:ln>
                <a:solidFill>
                  <a:prstClr val="black"/>
                </a:solidFill>
                <a:effectLst/>
                <a:uLnTx/>
                <a:uFillTx/>
                <a:latin typeface="Cambria" panose="02040503050406030204" pitchFamily="18" charset="0"/>
                <a:ea typeface="Cambria" panose="02040503050406030204" pitchFamily="18" charset="0"/>
                <a:cs typeface="+mn-cs"/>
              </a:rPr>
              <a:t>2  </a:t>
            </a:r>
            <a:r>
              <a:rPr kumimoji="0" lang="en-US" sz="1600" b="0" i="0" u="none" strike="noStrike" kern="1200" cap="none" spc="0" normalizeH="0" baseline="0" noProof="0" dirty="0">
                <a:ln>
                  <a:noFill/>
                </a:ln>
                <a:solidFill>
                  <a:prstClr val="black"/>
                </a:solidFill>
                <a:effectLst/>
                <a:uLnTx/>
                <a:uFillTx/>
                <a:latin typeface="Calibri"/>
                <a:ea typeface="+mn-ea"/>
                <a:cs typeface="+mn-cs"/>
                <a:hlinkClick r:id="rId5"/>
              </a:rPr>
              <a:t>https://servantsofgrace.org/suffering-sacrifice-and-the-death-of-jim-elliot/</a:t>
            </a:r>
            <a:endParaRPr kumimoji="0" lang="en-US" sz="16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349321207"/>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mc:Choice xmlns:p14="http://schemas.microsoft.com/office/powerpoint/2010/main" Requires="p14">
      <p:transition spd="slow" p14:dur="800">
        <p:circle/>
      </p:transition>
    </mc:Choice>
    <mc:Fallback>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8">
                                            <p:txEl>
                                              <p:pRg st="1" end="1"/>
                                            </p:txEl>
                                          </p:spTgt>
                                        </p:tgtEl>
                                        <p:attrNameLst>
                                          <p:attrName>style.visibility</p:attrName>
                                        </p:attrNameLst>
                                      </p:cBhvr>
                                      <p:to>
                                        <p:strVal val="visible"/>
                                      </p:to>
                                    </p:set>
                                    <p:anim calcmode="lin" valueType="num">
                                      <p:cBhvr>
                                        <p:cTn id="7" dur="500" fill="hold"/>
                                        <p:tgtEl>
                                          <p:spTgt spid="8">
                                            <p:txEl>
                                              <p:pRg st="1" end="1"/>
                                            </p:txEl>
                                          </p:spTgt>
                                        </p:tgtEl>
                                        <p:attrNameLst>
                                          <p:attrName>ppt_w</p:attrName>
                                        </p:attrNameLst>
                                      </p:cBhvr>
                                      <p:tavLst>
                                        <p:tav tm="0">
                                          <p:val>
                                            <p:fltVal val="0"/>
                                          </p:val>
                                        </p:tav>
                                        <p:tav tm="100000">
                                          <p:val>
                                            <p:strVal val="#ppt_w"/>
                                          </p:val>
                                        </p:tav>
                                      </p:tavLst>
                                    </p:anim>
                                    <p:anim calcmode="lin" valueType="num">
                                      <p:cBhvr>
                                        <p:cTn id="8" dur="500" fill="hold"/>
                                        <p:tgtEl>
                                          <p:spTgt spid="8">
                                            <p:txEl>
                                              <p:pRg st="1" end="1"/>
                                            </p:txEl>
                                          </p:spTgt>
                                        </p:tgtEl>
                                        <p:attrNameLst>
                                          <p:attrName>ppt_h</p:attrName>
                                        </p:attrNameLst>
                                      </p:cBhvr>
                                      <p:tavLst>
                                        <p:tav tm="0">
                                          <p:val>
                                            <p:fltVal val="0"/>
                                          </p:val>
                                        </p:tav>
                                        <p:tav tm="100000">
                                          <p:val>
                                            <p:strVal val="#ppt_h"/>
                                          </p:val>
                                        </p:tav>
                                      </p:tavLst>
                                    </p:anim>
                                    <p:animEffect transition="in" filter="fade">
                                      <p:cBhvr>
                                        <p:cTn id="9" dur="500"/>
                                        <p:tgtEl>
                                          <p:spTgt spid="8">
                                            <p:txEl>
                                              <p:pRg st="1" end="1"/>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8">
                                            <p:txEl>
                                              <p:pRg st="2" end="2"/>
                                            </p:txEl>
                                          </p:spTgt>
                                        </p:tgtEl>
                                        <p:attrNameLst>
                                          <p:attrName>style.visibility</p:attrName>
                                        </p:attrNameLst>
                                      </p:cBhvr>
                                      <p:to>
                                        <p:strVal val="visible"/>
                                      </p:to>
                                    </p:set>
                                    <p:anim calcmode="lin" valueType="num">
                                      <p:cBhvr>
                                        <p:cTn id="14" dur="500" fill="hold"/>
                                        <p:tgtEl>
                                          <p:spTgt spid="8">
                                            <p:txEl>
                                              <p:pRg st="2" end="2"/>
                                            </p:txEl>
                                          </p:spTgt>
                                        </p:tgtEl>
                                        <p:attrNameLst>
                                          <p:attrName>ppt_w</p:attrName>
                                        </p:attrNameLst>
                                      </p:cBhvr>
                                      <p:tavLst>
                                        <p:tav tm="0">
                                          <p:val>
                                            <p:fltVal val="0"/>
                                          </p:val>
                                        </p:tav>
                                        <p:tav tm="100000">
                                          <p:val>
                                            <p:strVal val="#ppt_w"/>
                                          </p:val>
                                        </p:tav>
                                      </p:tavLst>
                                    </p:anim>
                                    <p:anim calcmode="lin" valueType="num">
                                      <p:cBhvr>
                                        <p:cTn id="15" dur="500" fill="hold"/>
                                        <p:tgtEl>
                                          <p:spTgt spid="8">
                                            <p:txEl>
                                              <p:pRg st="2" end="2"/>
                                            </p:txEl>
                                          </p:spTgt>
                                        </p:tgtEl>
                                        <p:attrNameLst>
                                          <p:attrName>ppt_h</p:attrName>
                                        </p:attrNameLst>
                                      </p:cBhvr>
                                      <p:tavLst>
                                        <p:tav tm="0">
                                          <p:val>
                                            <p:fltVal val="0"/>
                                          </p:val>
                                        </p:tav>
                                        <p:tav tm="100000">
                                          <p:val>
                                            <p:strVal val="#ppt_h"/>
                                          </p:val>
                                        </p:tav>
                                      </p:tavLst>
                                    </p:anim>
                                    <p:animEffect transition="in" filter="fade">
                                      <p:cBhvr>
                                        <p:cTn id="16" dur="500"/>
                                        <p:tgtEl>
                                          <p:spTgt spid="8">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15000"/>
            <a:lum/>
          </a:blip>
          <a:srcRect/>
          <a:stretch>
            <a:fillRect t="-5000" b="-5000"/>
          </a:stretch>
        </a:blipFill>
        <a:effectLst/>
      </p:bgPr>
    </p:bg>
    <p:spTree>
      <p:nvGrpSpPr>
        <p:cNvPr id="1" name=""/>
        <p:cNvGrpSpPr/>
        <p:nvPr/>
      </p:nvGrpSpPr>
      <p:grpSpPr>
        <a:xfrm>
          <a:off x="0" y="0"/>
          <a:ext cx="0" cy="0"/>
          <a:chOff x="0" y="0"/>
          <a:chExt cx="0" cy="0"/>
        </a:xfrm>
      </p:grpSpPr>
      <p:sp>
        <p:nvSpPr>
          <p:cNvPr id="3" name="Title 2"/>
          <p:cNvSpPr>
            <a:spLocks noGrp="1"/>
          </p:cNvSpPr>
          <p:nvPr>
            <p:ph type="title"/>
          </p:nvPr>
        </p:nvSpPr>
        <p:spPr>
          <a:xfrm>
            <a:off x="-981" y="0"/>
            <a:ext cx="9144000" cy="732408"/>
          </a:xfrm>
        </p:spPr>
        <p:txBody>
          <a:bodyPr>
            <a:noAutofit/>
          </a:bodyPr>
          <a:lstStyle/>
          <a:p>
            <a:r>
              <a:rPr lang="en-US" sz="4800" b="1" dirty="0"/>
              <a:t>The Death of Jim Elliot</a:t>
            </a:r>
          </a:p>
        </p:txBody>
      </p:sp>
      <p:sp>
        <p:nvSpPr>
          <p:cNvPr id="8" name="Content Placeholder 7"/>
          <p:cNvSpPr>
            <a:spLocks noGrp="1"/>
          </p:cNvSpPr>
          <p:nvPr>
            <p:ph idx="1"/>
          </p:nvPr>
        </p:nvSpPr>
        <p:spPr>
          <a:xfrm>
            <a:off x="457200" y="732409"/>
            <a:ext cx="8229600" cy="5668392"/>
          </a:xfrm>
        </p:spPr>
        <p:txBody>
          <a:bodyPr>
            <a:normAutofit lnSpcReduction="10000"/>
          </a:bodyPr>
          <a:lstStyle/>
          <a:p>
            <a:r>
              <a:rPr lang="en-US" sz="3200" dirty="0"/>
              <a:t>Despite the tragedy, hundreds of Christians were inspired to become missionaries and thousands were moved to deeper commitment to Christ.</a:t>
            </a:r>
          </a:p>
          <a:p>
            <a:r>
              <a:rPr lang="en-US" sz="3200" dirty="0"/>
              <a:t>The year after Jim died, his wife Elisabeth wrote </a:t>
            </a:r>
            <a:r>
              <a:rPr lang="en-US" sz="3200" i="1" dirty="0"/>
              <a:t>Through Gates of Splendor</a:t>
            </a:r>
            <a:r>
              <a:rPr lang="en-US" sz="3200" dirty="0"/>
              <a:t>, a widely popular account of the team’s mission and martyrdom. </a:t>
            </a:r>
          </a:p>
          <a:p>
            <a:r>
              <a:rPr lang="en-US" sz="3200" dirty="0"/>
              <a:t>She writes in the thick of her mourning. Her words come straight from someone who was very involved in the tragic events that unfolded. </a:t>
            </a:r>
          </a:p>
        </p:txBody>
      </p:sp>
      <p:sp>
        <p:nvSpPr>
          <p:cNvPr id="5" name="TextBox 4"/>
          <p:cNvSpPr txBox="1"/>
          <p:nvPr/>
        </p:nvSpPr>
        <p:spPr>
          <a:xfrm>
            <a:off x="304800" y="6519446"/>
            <a:ext cx="8701268" cy="33855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Calibri"/>
                <a:ea typeface="+mn-ea"/>
                <a:cs typeface="+mn-cs"/>
                <a:hlinkClick r:id="rId4"/>
              </a:rPr>
              <a:t>https://servantsofgrace.org/suffering-sacrifice-and-the-death-of-jim-elliot/</a:t>
            </a:r>
            <a:r>
              <a:rPr kumimoji="0" lang="en-US" sz="1600" b="0" i="0" u="none" strike="noStrike" kern="1200" cap="none" spc="0" normalizeH="0" baseline="0" noProof="0" dirty="0">
                <a:ln>
                  <a:noFill/>
                </a:ln>
                <a:solidFill>
                  <a:prstClr val="black"/>
                </a:solidFill>
                <a:effectLst/>
                <a:uLnTx/>
                <a:uFillTx/>
                <a:latin typeface="Calibri"/>
                <a:ea typeface="+mn-ea"/>
                <a:cs typeface="+mn-cs"/>
              </a:rPr>
              <a:t> </a:t>
            </a:r>
          </a:p>
        </p:txBody>
      </p:sp>
    </p:spTree>
    <p:extLst>
      <p:ext uri="{BB962C8B-B14F-4D97-AF65-F5344CB8AC3E}">
        <p14:creationId xmlns:p14="http://schemas.microsoft.com/office/powerpoint/2010/main" val="3692086729"/>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mc:Choice xmlns:p14="http://schemas.microsoft.com/office/powerpoint/2010/main" Requires="p14">
      <p:transition spd="slow" p14:dur="800">
        <p:circle/>
      </p:transition>
    </mc:Choice>
    <mc:Fallback>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8">
                                            <p:txEl>
                                              <p:pRg st="1" end="1"/>
                                            </p:txEl>
                                          </p:spTgt>
                                        </p:tgtEl>
                                        <p:attrNameLst>
                                          <p:attrName>style.visibility</p:attrName>
                                        </p:attrNameLst>
                                      </p:cBhvr>
                                      <p:to>
                                        <p:strVal val="visible"/>
                                      </p:to>
                                    </p:set>
                                    <p:anim calcmode="lin" valueType="num">
                                      <p:cBhvr>
                                        <p:cTn id="7" dur="500" fill="hold"/>
                                        <p:tgtEl>
                                          <p:spTgt spid="8">
                                            <p:txEl>
                                              <p:pRg st="1" end="1"/>
                                            </p:txEl>
                                          </p:spTgt>
                                        </p:tgtEl>
                                        <p:attrNameLst>
                                          <p:attrName>ppt_w</p:attrName>
                                        </p:attrNameLst>
                                      </p:cBhvr>
                                      <p:tavLst>
                                        <p:tav tm="0">
                                          <p:val>
                                            <p:fltVal val="0"/>
                                          </p:val>
                                        </p:tav>
                                        <p:tav tm="100000">
                                          <p:val>
                                            <p:strVal val="#ppt_w"/>
                                          </p:val>
                                        </p:tav>
                                      </p:tavLst>
                                    </p:anim>
                                    <p:anim calcmode="lin" valueType="num">
                                      <p:cBhvr>
                                        <p:cTn id="8" dur="500" fill="hold"/>
                                        <p:tgtEl>
                                          <p:spTgt spid="8">
                                            <p:txEl>
                                              <p:pRg st="1" end="1"/>
                                            </p:txEl>
                                          </p:spTgt>
                                        </p:tgtEl>
                                        <p:attrNameLst>
                                          <p:attrName>ppt_h</p:attrName>
                                        </p:attrNameLst>
                                      </p:cBhvr>
                                      <p:tavLst>
                                        <p:tav tm="0">
                                          <p:val>
                                            <p:fltVal val="0"/>
                                          </p:val>
                                        </p:tav>
                                        <p:tav tm="100000">
                                          <p:val>
                                            <p:strVal val="#ppt_h"/>
                                          </p:val>
                                        </p:tav>
                                      </p:tavLst>
                                    </p:anim>
                                    <p:animEffect transition="in" filter="fade">
                                      <p:cBhvr>
                                        <p:cTn id="9" dur="500"/>
                                        <p:tgtEl>
                                          <p:spTgt spid="8">
                                            <p:txEl>
                                              <p:pRg st="1" end="1"/>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8">
                                            <p:txEl>
                                              <p:pRg st="2" end="2"/>
                                            </p:txEl>
                                          </p:spTgt>
                                        </p:tgtEl>
                                        <p:attrNameLst>
                                          <p:attrName>style.visibility</p:attrName>
                                        </p:attrNameLst>
                                      </p:cBhvr>
                                      <p:to>
                                        <p:strVal val="visible"/>
                                      </p:to>
                                    </p:set>
                                    <p:anim calcmode="lin" valueType="num">
                                      <p:cBhvr>
                                        <p:cTn id="14" dur="500" fill="hold"/>
                                        <p:tgtEl>
                                          <p:spTgt spid="8">
                                            <p:txEl>
                                              <p:pRg st="2" end="2"/>
                                            </p:txEl>
                                          </p:spTgt>
                                        </p:tgtEl>
                                        <p:attrNameLst>
                                          <p:attrName>ppt_w</p:attrName>
                                        </p:attrNameLst>
                                      </p:cBhvr>
                                      <p:tavLst>
                                        <p:tav tm="0">
                                          <p:val>
                                            <p:fltVal val="0"/>
                                          </p:val>
                                        </p:tav>
                                        <p:tav tm="100000">
                                          <p:val>
                                            <p:strVal val="#ppt_w"/>
                                          </p:val>
                                        </p:tav>
                                      </p:tavLst>
                                    </p:anim>
                                    <p:anim calcmode="lin" valueType="num">
                                      <p:cBhvr>
                                        <p:cTn id="15" dur="500" fill="hold"/>
                                        <p:tgtEl>
                                          <p:spTgt spid="8">
                                            <p:txEl>
                                              <p:pRg st="2" end="2"/>
                                            </p:txEl>
                                          </p:spTgt>
                                        </p:tgtEl>
                                        <p:attrNameLst>
                                          <p:attrName>ppt_h</p:attrName>
                                        </p:attrNameLst>
                                      </p:cBhvr>
                                      <p:tavLst>
                                        <p:tav tm="0">
                                          <p:val>
                                            <p:fltVal val="0"/>
                                          </p:val>
                                        </p:tav>
                                        <p:tav tm="100000">
                                          <p:val>
                                            <p:strVal val="#ppt_h"/>
                                          </p:val>
                                        </p:tav>
                                      </p:tavLst>
                                    </p:anim>
                                    <p:animEffect transition="in" filter="fade">
                                      <p:cBhvr>
                                        <p:cTn id="16" dur="500"/>
                                        <p:tgtEl>
                                          <p:spTgt spid="8">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15000"/>
            <a:lum/>
          </a:blip>
          <a:srcRect/>
          <a:stretch>
            <a:fillRect t="-5000" b="-5000"/>
          </a:stretch>
        </a:blipFill>
        <a:effectLst/>
      </p:bgPr>
    </p:bg>
    <p:spTree>
      <p:nvGrpSpPr>
        <p:cNvPr id="1" name=""/>
        <p:cNvGrpSpPr/>
        <p:nvPr/>
      </p:nvGrpSpPr>
      <p:grpSpPr>
        <a:xfrm>
          <a:off x="0" y="0"/>
          <a:ext cx="0" cy="0"/>
          <a:chOff x="0" y="0"/>
          <a:chExt cx="0" cy="0"/>
        </a:xfrm>
      </p:grpSpPr>
      <p:sp>
        <p:nvSpPr>
          <p:cNvPr id="3" name="Title 2"/>
          <p:cNvSpPr>
            <a:spLocks noGrp="1"/>
          </p:cNvSpPr>
          <p:nvPr>
            <p:ph type="title"/>
          </p:nvPr>
        </p:nvSpPr>
        <p:spPr>
          <a:xfrm>
            <a:off x="-981" y="0"/>
            <a:ext cx="9144000" cy="732408"/>
          </a:xfrm>
        </p:spPr>
        <p:txBody>
          <a:bodyPr>
            <a:noAutofit/>
          </a:bodyPr>
          <a:lstStyle/>
          <a:p>
            <a:r>
              <a:rPr lang="en-US" sz="4800" b="1" dirty="0"/>
              <a:t>The Death of Jim Elliot</a:t>
            </a:r>
          </a:p>
        </p:txBody>
      </p:sp>
      <p:sp>
        <p:nvSpPr>
          <p:cNvPr id="8" name="Content Placeholder 7"/>
          <p:cNvSpPr>
            <a:spLocks noGrp="1"/>
          </p:cNvSpPr>
          <p:nvPr>
            <p:ph idx="1"/>
          </p:nvPr>
        </p:nvSpPr>
        <p:spPr>
          <a:xfrm>
            <a:off x="457200" y="732409"/>
            <a:ext cx="8229600" cy="5668392"/>
          </a:xfrm>
        </p:spPr>
        <p:txBody>
          <a:bodyPr>
            <a:normAutofit fontScale="77500" lnSpcReduction="20000"/>
          </a:bodyPr>
          <a:lstStyle/>
          <a:p>
            <a:pPr marL="0" indent="0">
              <a:buNone/>
            </a:pPr>
            <a:r>
              <a:rPr lang="en-US" sz="3600" dirty="0"/>
              <a:t>I especially appreciate the portion of the book in which Elisabeth reflects on her </a:t>
            </a:r>
            <a:r>
              <a:rPr lang="en-US" sz="3600" b="1" i="1" dirty="0"/>
              <a:t>sorrow</a:t>
            </a:r>
            <a:r>
              <a:rPr lang="en-US" sz="3600" dirty="0"/>
              <a:t> and </a:t>
            </a:r>
            <a:r>
              <a:rPr lang="en-US" sz="3600" b="1" i="1" dirty="0"/>
              <a:t>God’s sovereignty</a:t>
            </a:r>
            <a:r>
              <a:rPr lang="en-US" sz="3600" dirty="0"/>
              <a:t>:</a:t>
            </a:r>
          </a:p>
          <a:p>
            <a:pPr marL="457200" lvl="1" indent="0">
              <a:buNone/>
            </a:pPr>
            <a:r>
              <a:rPr lang="en-US" sz="2800" i="1" dirty="0">
                <a:latin typeface="Cambria" panose="02040503050406030204" pitchFamily="18" charset="0"/>
                <a:ea typeface="Cambria" panose="02040503050406030204" pitchFamily="18" charset="0"/>
              </a:rPr>
              <a:t>God is God. I dethrone Him in my heart if I demand that He act in ways that satisfy my idea of justice. It is the same spirit that taunted, “If Thou be the Son of God, come down from the Cross.” There is unbelief, there is even rebellion, in the attitude that says, “God has no right to do this to fine men unless…”</a:t>
            </a:r>
          </a:p>
          <a:p>
            <a:pPr marL="457200" lvl="1" indent="0">
              <a:buNone/>
            </a:pPr>
            <a:r>
              <a:rPr lang="en-US" sz="2800" i="1" dirty="0">
                <a:latin typeface="Cambria" panose="02040503050406030204" pitchFamily="18" charset="0"/>
                <a:ea typeface="Cambria" panose="02040503050406030204" pitchFamily="18" charset="0"/>
              </a:rPr>
              <a:t>Those men had long since given themselves without reservation to do the will of God…</a:t>
            </a:r>
          </a:p>
          <a:p>
            <a:pPr marL="457200" lvl="1" indent="0">
              <a:buNone/>
            </a:pPr>
            <a:r>
              <a:rPr lang="en-US" sz="2800" i="1" dirty="0">
                <a:latin typeface="Cambria" panose="02040503050406030204" pitchFamily="18" charset="0"/>
                <a:ea typeface="Cambria" panose="02040503050406030204" pitchFamily="18" charset="0"/>
              </a:rPr>
              <a:t>For us widows the question as to why the men who had trusted God to be both shield and defender should be allowed to be speared to death was not one that could be smoothly or finally answered in 1956, nor yet silenced in 1996. God did not answer Job’s questions either. Job was living in a mystery—the mystery of the sovereign purpose of God—and the questions that arose out of the depths of that mystery were answered only by a deeper mystery, that of God Himself.</a:t>
            </a:r>
          </a:p>
          <a:p>
            <a:pPr marL="457200" lvl="1" indent="0">
              <a:buNone/>
            </a:pPr>
            <a:r>
              <a:rPr lang="en-US" sz="2800" b="1" dirty="0"/>
              <a:t>Elisabeth Elliot, </a:t>
            </a:r>
            <a:r>
              <a:rPr lang="en-US" sz="2800" b="1" i="1" dirty="0"/>
              <a:t>Through Gates of Splendor </a:t>
            </a:r>
            <a:r>
              <a:rPr lang="en-US" sz="2800" b="1" dirty="0"/>
              <a:t>(Tyndale, 1981)</a:t>
            </a:r>
          </a:p>
        </p:txBody>
      </p:sp>
      <p:sp>
        <p:nvSpPr>
          <p:cNvPr id="5" name="TextBox 4"/>
          <p:cNvSpPr txBox="1"/>
          <p:nvPr/>
        </p:nvSpPr>
        <p:spPr>
          <a:xfrm>
            <a:off x="304800" y="6519446"/>
            <a:ext cx="8701268" cy="33855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Calibri"/>
                <a:ea typeface="+mn-ea"/>
                <a:cs typeface="+mn-cs"/>
                <a:hlinkClick r:id="rId4"/>
              </a:rPr>
              <a:t>https://servantsofgrace.org/suffering-sacrifice-and-the-death-of-jim-elliot/</a:t>
            </a:r>
            <a:r>
              <a:rPr kumimoji="0" lang="en-US" sz="1600" b="0" i="0" u="none" strike="noStrike" kern="1200" cap="none" spc="0" normalizeH="0" baseline="0" noProof="0" dirty="0">
                <a:ln>
                  <a:noFill/>
                </a:ln>
                <a:solidFill>
                  <a:prstClr val="black"/>
                </a:solidFill>
                <a:effectLst/>
                <a:uLnTx/>
                <a:uFillTx/>
                <a:latin typeface="Calibri"/>
                <a:ea typeface="+mn-ea"/>
                <a:cs typeface="+mn-cs"/>
              </a:rPr>
              <a:t> </a:t>
            </a:r>
          </a:p>
        </p:txBody>
      </p:sp>
    </p:spTree>
    <p:extLst>
      <p:ext uri="{BB962C8B-B14F-4D97-AF65-F5344CB8AC3E}">
        <p14:creationId xmlns:p14="http://schemas.microsoft.com/office/powerpoint/2010/main" val="886964056"/>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mc:Choice xmlns:p14="http://schemas.microsoft.com/office/powerpoint/2010/main" Requires="p14">
      <p:transition spd="slow" p14:dur="800">
        <p:circle/>
      </p:transition>
    </mc:Choice>
    <mc:Fallback>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8">
                                            <p:txEl>
                                              <p:pRg st="1" end="1"/>
                                            </p:txEl>
                                          </p:spTgt>
                                        </p:tgtEl>
                                        <p:attrNameLst>
                                          <p:attrName>style.visibility</p:attrName>
                                        </p:attrNameLst>
                                      </p:cBhvr>
                                      <p:to>
                                        <p:strVal val="visible"/>
                                      </p:to>
                                    </p:set>
                                    <p:anim calcmode="lin" valueType="num">
                                      <p:cBhvr>
                                        <p:cTn id="7" dur="500" fill="hold"/>
                                        <p:tgtEl>
                                          <p:spTgt spid="8">
                                            <p:txEl>
                                              <p:pRg st="1" end="1"/>
                                            </p:txEl>
                                          </p:spTgt>
                                        </p:tgtEl>
                                        <p:attrNameLst>
                                          <p:attrName>ppt_w</p:attrName>
                                        </p:attrNameLst>
                                      </p:cBhvr>
                                      <p:tavLst>
                                        <p:tav tm="0">
                                          <p:val>
                                            <p:fltVal val="0"/>
                                          </p:val>
                                        </p:tav>
                                        <p:tav tm="100000">
                                          <p:val>
                                            <p:strVal val="#ppt_w"/>
                                          </p:val>
                                        </p:tav>
                                      </p:tavLst>
                                    </p:anim>
                                    <p:anim calcmode="lin" valueType="num">
                                      <p:cBhvr>
                                        <p:cTn id="8" dur="500" fill="hold"/>
                                        <p:tgtEl>
                                          <p:spTgt spid="8">
                                            <p:txEl>
                                              <p:pRg st="1" end="1"/>
                                            </p:txEl>
                                          </p:spTgt>
                                        </p:tgtEl>
                                        <p:attrNameLst>
                                          <p:attrName>ppt_h</p:attrName>
                                        </p:attrNameLst>
                                      </p:cBhvr>
                                      <p:tavLst>
                                        <p:tav tm="0">
                                          <p:val>
                                            <p:fltVal val="0"/>
                                          </p:val>
                                        </p:tav>
                                        <p:tav tm="100000">
                                          <p:val>
                                            <p:strVal val="#ppt_h"/>
                                          </p:val>
                                        </p:tav>
                                      </p:tavLst>
                                    </p:anim>
                                    <p:animEffect transition="in" filter="fade">
                                      <p:cBhvr>
                                        <p:cTn id="9" dur="500"/>
                                        <p:tgtEl>
                                          <p:spTgt spid="8">
                                            <p:txEl>
                                              <p:pRg st="1" end="1"/>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8">
                                            <p:txEl>
                                              <p:pRg st="2" end="2"/>
                                            </p:txEl>
                                          </p:spTgt>
                                        </p:tgtEl>
                                        <p:attrNameLst>
                                          <p:attrName>style.visibility</p:attrName>
                                        </p:attrNameLst>
                                      </p:cBhvr>
                                      <p:to>
                                        <p:strVal val="visible"/>
                                      </p:to>
                                    </p:set>
                                    <p:anim calcmode="lin" valueType="num">
                                      <p:cBhvr>
                                        <p:cTn id="14" dur="500" fill="hold"/>
                                        <p:tgtEl>
                                          <p:spTgt spid="8">
                                            <p:txEl>
                                              <p:pRg st="2" end="2"/>
                                            </p:txEl>
                                          </p:spTgt>
                                        </p:tgtEl>
                                        <p:attrNameLst>
                                          <p:attrName>ppt_w</p:attrName>
                                        </p:attrNameLst>
                                      </p:cBhvr>
                                      <p:tavLst>
                                        <p:tav tm="0">
                                          <p:val>
                                            <p:fltVal val="0"/>
                                          </p:val>
                                        </p:tav>
                                        <p:tav tm="100000">
                                          <p:val>
                                            <p:strVal val="#ppt_w"/>
                                          </p:val>
                                        </p:tav>
                                      </p:tavLst>
                                    </p:anim>
                                    <p:anim calcmode="lin" valueType="num">
                                      <p:cBhvr>
                                        <p:cTn id="15" dur="500" fill="hold"/>
                                        <p:tgtEl>
                                          <p:spTgt spid="8">
                                            <p:txEl>
                                              <p:pRg st="2" end="2"/>
                                            </p:txEl>
                                          </p:spTgt>
                                        </p:tgtEl>
                                        <p:attrNameLst>
                                          <p:attrName>ppt_h</p:attrName>
                                        </p:attrNameLst>
                                      </p:cBhvr>
                                      <p:tavLst>
                                        <p:tav tm="0">
                                          <p:val>
                                            <p:fltVal val="0"/>
                                          </p:val>
                                        </p:tav>
                                        <p:tav tm="100000">
                                          <p:val>
                                            <p:strVal val="#ppt_h"/>
                                          </p:val>
                                        </p:tav>
                                      </p:tavLst>
                                    </p:anim>
                                    <p:animEffect transition="in" filter="fade">
                                      <p:cBhvr>
                                        <p:cTn id="16" dur="500"/>
                                        <p:tgtEl>
                                          <p:spTgt spid="8">
                                            <p:txEl>
                                              <p:pRg st="2" end="2"/>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nodeType="clickEffect">
                                  <p:stCondLst>
                                    <p:cond delay="0"/>
                                  </p:stCondLst>
                                  <p:childTnLst>
                                    <p:set>
                                      <p:cBhvr>
                                        <p:cTn id="20" dur="1" fill="hold">
                                          <p:stCondLst>
                                            <p:cond delay="0"/>
                                          </p:stCondLst>
                                        </p:cTn>
                                        <p:tgtEl>
                                          <p:spTgt spid="8">
                                            <p:txEl>
                                              <p:pRg st="3" end="3"/>
                                            </p:txEl>
                                          </p:spTgt>
                                        </p:tgtEl>
                                        <p:attrNameLst>
                                          <p:attrName>style.visibility</p:attrName>
                                        </p:attrNameLst>
                                      </p:cBhvr>
                                      <p:to>
                                        <p:strVal val="visible"/>
                                      </p:to>
                                    </p:set>
                                    <p:anim calcmode="lin" valueType="num">
                                      <p:cBhvr>
                                        <p:cTn id="21" dur="500" fill="hold"/>
                                        <p:tgtEl>
                                          <p:spTgt spid="8">
                                            <p:txEl>
                                              <p:pRg st="3" end="3"/>
                                            </p:txEl>
                                          </p:spTgt>
                                        </p:tgtEl>
                                        <p:attrNameLst>
                                          <p:attrName>ppt_w</p:attrName>
                                        </p:attrNameLst>
                                      </p:cBhvr>
                                      <p:tavLst>
                                        <p:tav tm="0">
                                          <p:val>
                                            <p:fltVal val="0"/>
                                          </p:val>
                                        </p:tav>
                                        <p:tav tm="100000">
                                          <p:val>
                                            <p:strVal val="#ppt_w"/>
                                          </p:val>
                                        </p:tav>
                                      </p:tavLst>
                                    </p:anim>
                                    <p:anim calcmode="lin" valueType="num">
                                      <p:cBhvr>
                                        <p:cTn id="22" dur="500" fill="hold"/>
                                        <p:tgtEl>
                                          <p:spTgt spid="8">
                                            <p:txEl>
                                              <p:pRg st="3" end="3"/>
                                            </p:txEl>
                                          </p:spTgt>
                                        </p:tgtEl>
                                        <p:attrNameLst>
                                          <p:attrName>ppt_h</p:attrName>
                                        </p:attrNameLst>
                                      </p:cBhvr>
                                      <p:tavLst>
                                        <p:tav tm="0">
                                          <p:val>
                                            <p:fltVal val="0"/>
                                          </p:val>
                                        </p:tav>
                                        <p:tav tm="100000">
                                          <p:val>
                                            <p:strVal val="#ppt_h"/>
                                          </p:val>
                                        </p:tav>
                                      </p:tavLst>
                                    </p:anim>
                                    <p:animEffect transition="in" filter="fade">
                                      <p:cBhvr>
                                        <p:cTn id="23" dur="500"/>
                                        <p:tgtEl>
                                          <p:spTgt spid="8">
                                            <p:txEl>
                                              <p:pRg st="3" end="3"/>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nodeType="clickEffect">
                                  <p:stCondLst>
                                    <p:cond delay="0"/>
                                  </p:stCondLst>
                                  <p:childTnLst>
                                    <p:set>
                                      <p:cBhvr>
                                        <p:cTn id="27" dur="1" fill="hold">
                                          <p:stCondLst>
                                            <p:cond delay="0"/>
                                          </p:stCondLst>
                                        </p:cTn>
                                        <p:tgtEl>
                                          <p:spTgt spid="8">
                                            <p:txEl>
                                              <p:pRg st="4" end="4"/>
                                            </p:txEl>
                                          </p:spTgt>
                                        </p:tgtEl>
                                        <p:attrNameLst>
                                          <p:attrName>style.visibility</p:attrName>
                                        </p:attrNameLst>
                                      </p:cBhvr>
                                      <p:to>
                                        <p:strVal val="visible"/>
                                      </p:to>
                                    </p:set>
                                    <p:anim calcmode="lin" valueType="num">
                                      <p:cBhvr>
                                        <p:cTn id="28" dur="500" fill="hold"/>
                                        <p:tgtEl>
                                          <p:spTgt spid="8">
                                            <p:txEl>
                                              <p:pRg st="4" end="4"/>
                                            </p:txEl>
                                          </p:spTgt>
                                        </p:tgtEl>
                                        <p:attrNameLst>
                                          <p:attrName>ppt_w</p:attrName>
                                        </p:attrNameLst>
                                      </p:cBhvr>
                                      <p:tavLst>
                                        <p:tav tm="0">
                                          <p:val>
                                            <p:fltVal val="0"/>
                                          </p:val>
                                        </p:tav>
                                        <p:tav tm="100000">
                                          <p:val>
                                            <p:strVal val="#ppt_w"/>
                                          </p:val>
                                        </p:tav>
                                      </p:tavLst>
                                    </p:anim>
                                    <p:anim calcmode="lin" valueType="num">
                                      <p:cBhvr>
                                        <p:cTn id="29" dur="500" fill="hold"/>
                                        <p:tgtEl>
                                          <p:spTgt spid="8">
                                            <p:txEl>
                                              <p:pRg st="4" end="4"/>
                                            </p:txEl>
                                          </p:spTgt>
                                        </p:tgtEl>
                                        <p:attrNameLst>
                                          <p:attrName>ppt_h</p:attrName>
                                        </p:attrNameLst>
                                      </p:cBhvr>
                                      <p:tavLst>
                                        <p:tav tm="0">
                                          <p:val>
                                            <p:fltVal val="0"/>
                                          </p:val>
                                        </p:tav>
                                        <p:tav tm="100000">
                                          <p:val>
                                            <p:strVal val="#ppt_h"/>
                                          </p:val>
                                        </p:tav>
                                      </p:tavLst>
                                    </p:anim>
                                    <p:animEffect transition="in" filter="fade">
                                      <p:cBhvr>
                                        <p:cTn id="30" dur="500"/>
                                        <p:tgtEl>
                                          <p:spTgt spid="8">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15000"/>
            <a:lum/>
          </a:blip>
          <a:srcRect/>
          <a:stretch>
            <a:fillRect t="-5000" b="-5000"/>
          </a:stretch>
        </a:blipFill>
        <a:effectLst/>
      </p:bgPr>
    </p:bg>
    <p:spTree>
      <p:nvGrpSpPr>
        <p:cNvPr id="1" name=""/>
        <p:cNvGrpSpPr/>
        <p:nvPr/>
      </p:nvGrpSpPr>
      <p:grpSpPr>
        <a:xfrm>
          <a:off x="0" y="0"/>
          <a:ext cx="0" cy="0"/>
          <a:chOff x="0" y="0"/>
          <a:chExt cx="0" cy="0"/>
        </a:xfrm>
      </p:grpSpPr>
      <p:sp>
        <p:nvSpPr>
          <p:cNvPr id="3" name="Title 2"/>
          <p:cNvSpPr>
            <a:spLocks noGrp="1"/>
          </p:cNvSpPr>
          <p:nvPr>
            <p:ph type="title"/>
          </p:nvPr>
        </p:nvSpPr>
        <p:spPr>
          <a:xfrm>
            <a:off x="-981" y="0"/>
            <a:ext cx="9144000" cy="732408"/>
          </a:xfrm>
        </p:spPr>
        <p:txBody>
          <a:bodyPr>
            <a:noAutofit/>
          </a:bodyPr>
          <a:lstStyle/>
          <a:p>
            <a:r>
              <a:rPr lang="en-US" sz="4800" b="1" dirty="0"/>
              <a:t>Growing Up</a:t>
            </a:r>
          </a:p>
        </p:txBody>
      </p:sp>
      <p:sp>
        <p:nvSpPr>
          <p:cNvPr id="8" name="Content Placeholder 7"/>
          <p:cNvSpPr>
            <a:spLocks noGrp="1"/>
          </p:cNvSpPr>
          <p:nvPr>
            <p:ph idx="1"/>
          </p:nvPr>
        </p:nvSpPr>
        <p:spPr>
          <a:xfrm>
            <a:off x="457200" y="732409"/>
            <a:ext cx="8229600" cy="5668392"/>
          </a:xfrm>
        </p:spPr>
        <p:txBody>
          <a:bodyPr>
            <a:normAutofit/>
          </a:bodyPr>
          <a:lstStyle/>
          <a:p>
            <a:r>
              <a:rPr lang="en-US" sz="3200" dirty="0"/>
              <a:t>As a little boy growing up in Portland, Oregon, Jim Elliot listened carefully as visiting missionaries told about life on faraway missions fields. </a:t>
            </a:r>
          </a:p>
          <a:p>
            <a:r>
              <a:rPr lang="en-US" sz="3200" dirty="0"/>
              <a:t>He asked them questions and dreamed about being a missionary himself some day. </a:t>
            </a:r>
          </a:p>
          <a:p>
            <a:r>
              <a:rPr lang="en-US" sz="3200" dirty="0"/>
              <a:t>Jim was troubled that so many people in other countries died without knowing about God, and wanted to play a part in carrying the gospel to unreached people in the world. </a:t>
            </a:r>
          </a:p>
        </p:txBody>
      </p:sp>
      <p:sp>
        <p:nvSpPr>
          <p:cNvPr id="5" name="TextBox 4"/>
          <p:cNvSpPr txBox="1"/>
          <p:nvPr/>
        </p:nvSpPr>
        <p:spPr>
          <a:xfrm>
            <a:off x="304800" y="6519446"/>
            <a:ext cx="8701268" cy="3077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Calibri"/>
                <a:ea typeface="+mn-ea"/>
                <a:cs typeface="+mn-cs"/>
                <a:hlinkClick r:id="rId4"/>
              </a:rPr>
              <a:t>https://www.christianity.com/church/church-history/timeline/1901-2000/jim-elliot-no-fool-11634862.html</a:t>
            </a:r>
            <a:r>
              <a:rPr kumimoji="0" lang="en-US" sz="1400" b="0" i="0" u="none" strike="noStrike" kern="1200" cap="none" spc="0" normalizeH="0" baseline="0" noProof="0" dirty="0">
                <a:ln>
                  <a:noFill/>
                </a:ln>
                <a:solidFill>
                  <a:prstClr val="black"/>
                </a:solidFill>
                <a:effectLst/>
                <a:uLnTx/>
                <a:uFillTx/>
                <a:latin typeface="Calibri"/>
                <a:ea typeface="+mn-ea"/>
                <a:cs typeface="+mn-cs"/>
              </a:rPr>
              <a:t> </a:t>
            </a:r>
          </a:p>
        </p:txBody>
      </p:sp>
    </p:spTree>
    <p:extLst>
      <p:ext uri="{BB962C8B-B14F-4D97-AF65-F5344CB8AC3E}">
        <p14:creationId xmlns:p14="http://schemas.microsoft.com/office/powerpoint/2010/main" val="3621222008"/>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mc:Choice xmlns:p14="http://schemas.microsoft.com/office/powerpoint/2010/main" Requires="p14">
      <p:transition spd="slow" p14:dur="800">
        <p:circle/>
      </p:transition>
    </mc:Choice>
    <mc:Fallback>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 calcmode="lin" valueType="num">
                                      <p:cBhvr>
                                        <p:cTn id="7" dur="500" fill="hold"/>
                                        <p:tgtEl>
                                          <p:spTgt spid="8">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8">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8">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8">
                                            <p:txEl>
                                              <p:pRg st="1" end="1"/>
                                            </p:txEl>
                                          </p:spTgt>
                                        </p:tgtEl>
                                        <p:attrNameLst>
                                          <p:attrName>style.visibility</p:attrName>
                                        </p:attrNameLst>
                                      </p:cBhvr>
                                      <p:to>
                                        <p:strVal val="visible"/>
                                      </p:to>
                                    </p:set>
                                    <p:anim calcmode="lin" valueType="num">
                                      <p:cBhvr>
                                        <p:cTn id="14" dur="500" fill="hold"/>
                                        <p:tgtEl>
                                          <p:spTgt spid="8">
                                            <p:txEl>
                                              <p:pRg st="1" end="1"/>
                                            </p:txEl>
                                          </p:spTgt>
                                        </p:tgtEl>
                                        <p:attrNameLst>
                                          <p:attrName>ppt_w</p:attrName>
                                        </p:attrNameLst>
                                      </p:cBhvr>
                                      <p:tavLst>
                                        <p:tav tm="0">
                                          <p:val>
                                            <p:fltVal val="0"/>
                                          </p:val>
                                        </p:tav>
                                        <p:tav tm="100000">
                                          <p:val>
                                            <p:strVal val="#ppt_w"/>
                                          </p:val>
                                        </p:tav>
                                      </p:tavLst>
                                    </p:anim>
                                    <p:anim calcmode="lin" valueType="num">
                                      <p:cBhvr>
                                        <p:cTn id="15" dur="500" fill="hold"/>
                                        <p:tgtEl>
                                          <p:spTgt spid="8">
                                            <p:txEl>
                                              <p:pRg st="1" end="1"/>
                                            </p:txEl>
                                          </p:spTgt>
                                        </p:tgtEl>
                                        <p:attrNameLst>
                                          <p:attrName>ppt_h</p:attrName>
                                        </p:attrNameLst>
                                      </p:cBhvr>
                                      <p:tavLst>
                                        <p:tav tm="0">
                                          <p:val>
                                            <p:fltVal val="0"/>
                                          </p:val>
                                        </p:tav>
                                        <p:tav tm="100000">
                                          <p:val>
                                            <p:strVal val="#ppt_h"/>
                                          </p:val>
                                        </p:tav>
                                      </p:tavLst>
                                    </p:anim>
                                    <p:animEffect transition="in" filter="fade">
                                      <p:cBhvr>
                                        <p:cTn id="16" dur="500"/>
                                        <p:tgtEl>
                                          <p:spTgt spid="8">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nodeType="clickEffect">
                                  <p:stCondLst>
                                    <p:cond delay="0"/>
                                  </p:stCondLst>
                                  <p:childTnLst>
                                    <p:set>
                                      <p:cBhvr>
                                        <p:cTn id="20" dur="1" fill="hold">
                                          <p:stCondLst>
                                            <p:cond delay="0"/>
                                          </p:stCondLst>
                                        </p:cTn>
                                        <p:tgtEl>
                                          <p:spTgt spid="8">
                                            <p:txEl>
                                              <p:pRg st="2" end="2"/>
                                            </p:txEl>
                                          </p:spTgt>
                                        </p:tgtEl>
                                        <p:attrNameLst>
                                          <p:attrName>style.visibility</p:attrName>
                                        </p:attrNameLst>
                                      </p:cBhvr>
                                      <p:to>
                                        <p:strVal val="visible"/>
                                      </p:to>
                                    </p:set>
                                    <p:anim calcmode="lin" valueType="num">
                                      <p:cBhvr>
                                        <p:cTn id="21" dur="500" fill="hold"/>
                                        <p:tgtEl>
                                          <p:spTgt spid="8">
                                            <p:txEl>
                                              <p:pRg st="2" end="2"/>
                                            </p:txEl>
                                          </p:spTgt>
                                        </p:tgtEl>
                                        <p:attrNameLst>
                                          <p:attrName>ppt_w</p:attrName>
                                        </p:attrNameLst>
                                      </p:cBhvr>
                                      <p:tavLst>
                                        <p:tav tm="0">
                                          <p:val>
                                            <p:fltVal val="0"/>
                                          </p:val>
                                        </p:tav>
                                        <p:tav tm="100000">
                                          <p:val>
                                            <p:strVal val="#ppt_w"/>
                                          </p:val>
                                        </p:tav>
                                      </p:tavLst>
                                    </p:anim>
                                    <p:anim calcmode="lin" valueType="num">
                                      <p:cBhvr>
                                        <p:cTn id="22" dur="500" fill="hold"/>
                                        <p:tgtEl>
                                          <p:spTgt spid="8">
                                            <p:txEl>
                                              <p:pRg st="2" end="2"/>
                                            </p:txEl>
                                          </p:spTgt>
                                        </p:tgtEl>
                                        <p:attrNameLst>
                                          <p:attrName>ppt_h</p:attrName>
                                        </p:attrNameLst>
                                      </p:cBhvr>
                                      <p:tavLst>
                                        <p:tav tm="0">
                                          <p:val>
                                            <p:fltVal val="0"/>
                                          </p:val>
                                        </p:tav>
                                        <p:tav tm="100000">
                                          <p:val>
                                            <p:strVal val="#ppt_h"/>
                                          </p:val>
                                        </p:tav>
                                      </p:tavLst>
                                    </p:anim>
                                    <p:animEffect transition="in" filter="fade">
                                      <p:cBhvr>
                                        <p:cTn id="23" dur="500"/>
                                        <p:tgtEl>
                                          <p:spTgt spid="8">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15000"/>
            <a:lum/>
          </a:blip>
          <a:srcRect/>
          <a:stretch>
            <a:fillRect t="-5000" b="-5000"/>
          </a:stretch>
        </a:blipFill>
        <a:effectLst/>
      </p:bgPr>
    </p:bg>
    <p:spTree>
      <p:nvGrpSpPr>
        <p:cNvPr id="1" name=""/>
        <p:cNvGrpSpPr/>
        <p:nvPr/>
      </p:nvGrpSpPr>
      <p:grpSpPr>
        <a:xfrm>
          <a:off x="0" y="0"/>
          <a:ext cx="0" cy="0"/>
          <a:chOff x="0" y="0"/>
          <a:chExt cx="0" cy="0"/>
        </a:xfrm>
      </p:grpSpPr>
      <p:sp>
        <p:nvSpPr>
          <p:cNvPr id="3" name="Title 2"/>
          <p:cNvSpPr>
            <a:spLocks noGrp="1"/>
          </p:cNvSpPr>
          <p:nvPr>
            <p:ph type="title"/>
          </p:nvPr>
        </p:nvSpPr>
        <p:spPr>
          <a:xfrm>
            <a:off x="-981" y="0"/>
            <a:ext cx="9144000" cy="732408"/>
          </a:xfrm>
        </p:spPr>
        <p:txBody>
          <a:bodyPr>
            <a:noAutofit/>
          </a:bodyPr>
          <a:lstStyle/>
          <a:p>
            <a:r>
              <a:rPr lang="en-US" sz="4800" b="1" dirty="0"/>
              <a:t>The Long Boat Trip</a:t>
            </a:r>
          </a:p>
        </p:txBody>
      </p:sp>
      <p:sp>
        <p:nvSpPr>
          <p:cNvPr id="8" name="Content Placeholder 7"/>
          <p:cNvSpPr>
            <a:spLocks noGrp="1"/>
          </p:cNvSpPr>
          <p:nvPr>
            <p:ph idx="1"/>
          </p:nvPr>
        </p:nvSpPr>
        <p:spPr>
          <a:xfrm>
            <a:off x="457200" y="732409"/>
            <a:ext cx="8229600" cy="5668392"/>
          </a:xfrm>
        </p:spPr>
        <p:txBody>
          <a:bodyPr>
            <a:normAutofit fontScale="85000" lnSpcReduction="20000"/>
          </a:bodyPr>
          <a:lstStyle/>
          <a:p>
            <a:r>
              <a:rPr lang="en-US" sz="3200" dirty="0"/>
              <a:t>On February 2, 1952 (at the age of 24), Jim Elliot waved goodbye to his parents and boarded a ship for the 18-day trip from San Pedro, California to </a:t>
            </a:r>
            <a:r>
              <a:rPr lang="en-US" sz="3200" b="1" dirty="0"/>
              <a:t>Quito</a:t>
            </a:r>
            <a:r>
              <a:rPr lang="en-US" sz="3200" dirty="0"/>
              <a:t> (Kee-toe), Ecuador, South America.</a:t>
            </a:r>
          </a:p>
          <a:p>
            <a:r>
              <a:rPr lang="en-US" sz="3200" dirty="0"/>
              <a:t>He and his missionary partner, Pete Fleming, first spent a year in </a:t>
            </a:r>
            <a:r>
              <a:rPr lang="en-US" sz="3200" b="1" i="1" dirty="0"/>
              <a:t>Quito</a:t>
            </a:r>
            <a:r>
              <a:rPr lang="en-US" sz="3200" dirty="0"/>
              <a:t>, Ecuador learning to speak Spanish. </a:t>
            </a:r>
          </a:p>
          <a:p>
            <a:r>
              <a:rPr lang="en-US" sz="3200" dirty="0"/>
              <a:t>Jim and Pete studied hard to learn the language and fit in. </a:t>
            </a:r>
          </a:p>
          <a:p>
            <a:r>
              <a:rPr lang="en-US" sz="3200" dirty="0"/>
              <a:t>Their hard work paid off; in six months, both were speaking Spanish well enough to move to </a:t>
            </a:r>
            <a:r>
              <a:rPr lang="en-US" sz="3200" b="1" dirty="0" err="1"/>
              <a:t>Shandia</a:t>
            </a:r>
            <a:r>
              <a:rPr lang="en-US" sz="3200" dirty="0"/>
              <a:t> (Shan-dee-ah), Ecuador – a small </a:t>
            </a:r>
            <a:r>
              <a:rPr lang="en-US" sz="3200" b="1" dirty="0"/>
              <a:t>Quichua</a:t>
            </a:r>
            <a:r>
              <a:rPr lang="en-US" sz="3200" dirty="0"/>
              <a:t> (Kee-chew-</a:t>
            </a:r>
            <a:r>
              <a:rPr lang="en-US" sz="3200" dirty="0" err="1"/>
              <a:t>wah</a:t>
            </a:r>
            <a:r>
              <a:rPr lang="en-US" sz="3200" dirty="0"/>
              <a:t>) Indian village to take the place of a retiring missionary. </a:t>
            </a:r>
          </a:p>
          <a:p>
            <a:r>
              <a:rPr lang="en-US" sz="3200" dirty="0"/>
              <a:t>There they also had to learn the language of the </a:t>
            </a:r>
            <a:r>
              <a:rPr lang="en-US" sz="3200" dirty="0" err="1"/>
              <a:t>Quichuas</a:t>
            </a:r>
            <a:r>
              <a:rPr lang="en-US" sz="3200" dirty="0"/>
              <a:t>.</a:t>
            </a:r>
          </a:p>
        </p:txBody>
      </p:sp>
      <p:sp>
        <p:nvSpPr>
          <p:cNvPr id="5" name="TextBox 4"/>
          <p:cNvSpPr txBox="1"/>
          <p:nvPr/>
        </p:nvSpPr>
        <p:spPr>
          <a:xfrm>
            <a:off x="304800" y="6519446"/>
            <a:ext cx="8701268" cy="3077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Calibri"/>
                <a:ea typeface="+mn-ea"/>
                <a:cs typeface="+mn-cs"/>
                <a:hlinkClick r:id="rId4"/>
              </a:rPr>
              <a:t>https://www.christianity.com/church/church-history/timeline/1901-2000/jim-elliot-no-fool-11634862.html</a:t>
            </a:r>
            <a:r>
              <a:rPr kumimoji="0" lang="en-US" sz="1400" b="0" i="0" u="none" strike="noStrike" kern="1200" cap="none" spc="0" normalizeH="0" baseline="0" noProof="0" dirty="0">
                <a:ln>
                  <a:noFill/>
                </a:ln>
                <a:solidFill>
                  <a:prstClr val="black"/>
                </a:solidFill>
                <a:effectLst/>
                <a:uLnTx/>
                <a:uFillTx/>
                <a:latin typeface="Calibri"/>
                <a:ea typeface="+mn-ea"/>
                <a:cs typeface="+mn-cs"/>
              </a:rPr>
              <a:t> </a:t>
            </a:r>
          </a:p>
        </p:txBody>
      </p:sp>
    </p:spTree>
    <p:extLst>
      <p:ext uri="{BB962C8B-B14F-4D97-AF65-F5344CB8AC3E}">
        <p14:creationId xmlns:p14="http://schemas.microsoft.com/office/powerpoint/2010/main" val="339902210"/>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mc:Choice xmlns:p14="http://schemas.microsoft.com/office/powerpoint/2010/main" Requires="p14">
      <p:transition spd="slow" p14:dur="800">
        <p:circle/>
      </p:transition>
    </mc:Choice>
    <mc:Fallback>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 calcmode="lin" valueType="num">
                                      <p:cBhvr>
                                        <p:cTn id="7" dur="500" fill="hold"/>
                                        <p:tgtEl>
                                          <p:spTgt spid="8">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8">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8">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8">
                                            <p:txEl>
                                              <p:pRg st="1" end="1"/>
                                            </p:txEl>
                                          </p:spTgt>
                                        </p:tgtEl>
                                        <p:attrNameLst>
                                          <p:attrName>style.visibility</p:attrName>
                                        </p:attrNameLst>
                                      </p:cBhvr>
                                      <p:to>
                                        <p:strVal val="visible"/>
                                      </p:to>
                                    </p:set>
                                    <p:anim calcmode="lin" valueType="num">
                                      <p:cBhvr>
                                        <p:cTn id="14" dur="500" fill="hold"/>
                                        <p:tgtEl>
                                          <p:spTgt spid="8">
                                            <p:txEl>
                                              <p:pRg st="1" end="1"/>
                                            </p:txEl>
                                          </p:spTgt>
                                        </p:tgtEl>
                                        <p:attrNameLst>
                                          <p:attrName>ppt_w</p:attrName>
                                        </p:attrNameLst>
                                      </p:cBhvr>
                                      <p:tavLst>
                                        <p:tav tm="0">
                                          <p:val>
                                            <p:fltVal val="0"/>
                                          </p:val>
                                        </p:tav>
                                        <p:tav tm="100000">
                                          <p:val>
                                            <p:strVal val="#ppt_w"/>
                                          </p:val>
                                        </p:tav>
                                      </p:tavLst>
                                    </p:anim>
                                    <p:anim calcmode="lin" valueType="num">
                                      <p:cBhvr>
                                        <p:cTn id="15" dur="500" fill="hold"/>
                                        <p:tgtEl>
                                          <p:spTgt spid="8">
                                            <p:txEl>
                                              <p:pRg st="1" end="1"/>
                                            </p:txEl>
                                          </p:spTgt>
                                        </p:tgtEl>
                                        <p:attrNameLst>
                                          <p:attrName>ppt_h</p:attrName>
                                        </p:attrNameLst>
                                      </p:cBhvr>
                                      <p:tavLst>
                                        <p:tav tm="0">
                                          <p:val>
                                            <p:fltVal val="0"/>
                                          </p:val>
                                        </p:tav>
                                        <p:tav tm="100000">
                                          <p:val>
                                            <p:strVal val="#ppt_h"/>
                                          </p:val>
                                        </p:tav>
                                      </p:tavLst>
                                    </p:anim>
                                    <p:animEffect transition="in" filter="fade">
                                      <p:cBhvr>
                                        <p:cTn id="16" dur="500"/>
                                        <p:tgtEl>
                                          <p:spTgt spid="8">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nodeType="clickEffect">
                                  <p:stCondLst>
                                    <p:cond delay="0"/>
                                  </p:stCondLst>
                                  <p:childTnLst>
                                    <p:set>
                                      <p:cBhvr>
                                        <p:cTn id="20" dur="1" fill="hold">
                                          <p:stCondLst>
                                            <p:cond delay="0"/>
                                          </p:stCondLst>
                                        </p:cTn>
                                        <p:tgtEl>
                                          <p:spTgt spid="8">
                                            <p:txEl>
                                              <p:pRg st="2" end="2"/>
                                            </p:txEl>
                                          </p:spTgt>
                                        </p:tgtEl>
                                        <p:attrNameLst>
                                          <p:attrName>style.visibility</p:attrName>
                                        </p:attrNameLst>
                                      </p:cBhvr>
                                      <p:to>
                                        <p:strVal val="visible"/>
                                      </p:to>
                                    </p:set>
                                    <p:anim calcmode="lin" valueType="num">
                                      <p:cBhvr>
                                        <p:cTn id="21" dur="500" fill="hold"/>
                                        <p:tgtEl>
                                          <p:spTgt spid="8">
                                            <p:txEl>
                                              <p:pRg st="2" end="2"/>
                                            </p:txEl>
                                          </p:spTgt>
                                        </p:tgtEl>
                                        <p:attrNameLst>
                                          <p:attrName>ppt_w</p:attrName>
                                        </p:attrNameLst>
                                      </p:cBhvr>
                                      <p:tavLst>
                                        <p:tav tm="0">
                                          <p:val>
                                            <p:fltVal val="0"/>
                                          </p:val>
                                        </p:tav>
                                        <p:tav tm="100000">
                                          <p:val>
                                            <p:strVal val="#ppt_w"/>
                                          </p:val>
                                        </p:tav>
                                      </p:tavLst>
                                    </p:anim>
                                    <p:anim calcmode="lin" valueType="num">
                                      <p:cBhvr>
                                        <p:cTn id="22" dur="500" fill="hold"/>
                                        <p:tgtEl>
                                          <p:spTgt spid="8">
                                            <p:txEl>
                                              <p:pRg st="2" end="2"/>
                                            </p:txEl>
                                          </p:spTgt>
                                        </p:tgtEl>
                                        <p:attrNameLst>
                                          <p:attrName>ppt_h</p:attrName>
                                        </p:attrNameLst>
                                      </p:cBhvr>
                                      <p:tavLst>
                                        <p:tav tm="0">
                                          <p:val>
                                            <p:fltVal val="0"/>
                                          </p:val>
                                        </p:tav>
                                        <p:tav tm="100000">
                                          <p:val>
                                            <p:strVal val="#ppt_h"/>
                                          </p:val>
                                        </p:tav>
                                      </p:tavLst>
                                    </p:anim>
                                    <p:animEffect transition="in" filter="fade">
                                      <p:cBhvr>
                                        <p:cTn id="23" dur="500"/>
                                        <p:tgtEl>
                                          <p:spTgt spid="8">
                                            <p:txEl>
                                              <p:pRg st="2" end="2"/>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nodeType="clickEffect">
                                  <p:stCondLst>
                                    <p:cond delay="0"/>
                                  </p:stCondLst>
                                  <p:childTnLst>
                                    <p:set>
                                      <p:cBhvr>
                                        <p:cTn id="27" dur="1" fill="hold">
                                          <p:stCondLst>
                                            <p:cond delay="0"/>
                                          </p:stCondLst>
                                        </p:cTn>
                                        <p:tgtEl>
                                          <p:spTgt spid="8">
                                            <p:txEl>
                                              <p:pRg st="3" end="3"/>
                                            </p:txEl>
                                          </p:spTgt>
                                        </p:tgtEl>
                                        <p:attrNameLst>
                                          <p:attrName>style.visibility</p:attrName>
                                        </p:attrNameLst>
                                      </p:cBhvr>
                                      <p:to>
                                        <p:strVal val="visible"/>
                                      </p:to>
                                    </p:set>
                                    <p:anim calcmode="lin" valueType="num">
                                      <p:cBhvr>
                                        <p:cTn id="28" dur="500" fill="hold"/>
                                        <p:tgtEl>
                                          <p:spTgt spid="8">
                                            <p:txEl>
                                              <p:pRg st="3" end="3"/>
                                            </p:txEl>
                                          </p:spTgt>
                                        </p:tgtEl>
                                        <p:attrNameLst>
                                          <p:attrName>ppt_w</p:attrName>
                                        </p:attrNameLst>
                                      </p:cBhvr>
                                      <p:tavLst>
                                        <p:tav tm="0">
                                          <p:val>
                                            <p:fltVal val="0"/>
                                          </p:val>
                                        </p:tav>
                                        <p:tav tm="100000">
                                          <p:val>
                                            <p:strVal val="#ppt_w"/>
                                          </p:val>
                                        </p:tav>
                                      </p:tavLst>
                                    </p:anim>
                                    <p:anim calcmode="lin" valueType="num">
                                      <p:cBhvr>
                                        <p:cTn id="29" dur="500" fill="hold"/>
                                        <p:tgtEl>
                                          <p:spTgt spid="8">
                                            <p:txEl>
                                              <p:pRg st="3" end="3"/>
                                            </p:txEl>
                                          </p:spTgt>
                                        </p:tgtEl>
                                        <p:attrNameLst>
                                          <p:attrName>ppt_h</p:attrName>
                                        </p:attrNameLst>
                                      </p:cBhvr>
                                      <p:tavLst>
                                        <p:tav tm="0">
                                          <p:val>
                                            <p:fltVal val="0"/>
                                          </p:val>
                                        </p:tav>
                                        <p:tav tm="100000">
                                          <p:val>
                                            <p:strVal val="#ppt_h"/>
                                          </p:val>
                                        </p:tav>
                                      </p:tavLst>
                                    </p:anim>
                                    <p:animEffect transition="in" filter="fade">
                                      <p:cBhvr>
                                        <p:cTn id="30" dur="500"/>
                                        <p:tgtEl>
                                          <p:spTgt spid="8">
                                            <p:txEl>
                                              <p:pRg st="3" end="3"/>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53" presetClass="entr" presetSubtype="16" fill="hold" nodeType="clickEffect">
                                  <p:stCondLst>
                                    <p:cond delay="0"/>
                                  </p:stCondLst>
                                  <p:childTnLst>
                                    <p:set>
                                      <p:cBhvr>
                                        <p:cTn id="34" dur="1" fill="hold">
                                          <p:stCondLst>
                                            <p:cond delay="0"/>
                                          </p:stCondLst>
                                        </p:cTn>
                                        <p:tgtEl>
                                          <p:spTgt spid="8">
                                            <p:txEl>
                                              <p:pRg st="4" end="4"/>
                                            </p:txEl>
                                          </p:spTgt>
                                        </p:tgtEl>
                                        <p:attrNameLst>
                                          <p:attrName>style.visibility</p:attrName>
                                        </p:attrNameLst>
                                      </p:cBhvr>
                                      <p:to>
                                        <p:strVal val="visible"/>
                                      </p:to>
                                    </p:set>
                                    <p:anim calcmode="lin" valueType="num">
                                      <p:cBhvr>
                                        <p:cTn id="35" dur="500" fill="hold"/>
                                        <p:tgtEl>
                                          <p:spTgt spid="8">
                                            <p:txEl>
                                              <p:pRg st="4" end="4"/>
                                            </p:txEl>
                                          </p:spTgt>
                                        </p:tgtEl>
                                        <p:attrNameLst>
                                          <p:attrName>ppt_w</p:attrName>
                                        </p:attrNameLst>
                                      </p:cBhvr>
                                      <p:tavLst>
                                        <p:tav tm="0">
                                          <p:val>
                                            <p:fltVal val="0"/>
                                          </p:val>
                                        </p:tav>
                                        <p:tav tm="100000">
                                          <p:val>
                                            <p:strVal val="#ppt_w"/>
                                          </p:val>
                                        </p:tav>
                                      </p:tavLst>
                                    </p:anim>
                                    <p:anim calcmode="lin" valueType="num">
                                      <p:cBhvr>
                                        <p:cTn id="36" dur="500" fill="hold"/>
                                        <p:tgtEl>
                                          <p:spTgt spid="8">
                                            <p:txEl>
                                              <p:pRg st="4" end="4"/>
                                            </p:txEl>
                                          </p:spTgt>
                                        </p:tgtEl>
                                        <p:attrNameLst>
                                          <p:attrName>ppt_h</p:attrName>
                                        </p:attrNameLst>
                                      </p:cBhvr>
                                      <p:tavLst>
                                        <p:tav tm="0">
                                          <p:val>
                                            <p:fltVal val="0"/>
                                          </p:val>
                                        </p:tav>
                                        <p:tav tm="100000">
                                          <p:val>
                                            <p:strVal val="#ppt_h"/>
                                          </p:val>
                                        </p:tav>
                                      </p:tavLst>
                                    </p:anim>
                                    <p:animEffect transition="in" filter="fade">
                                      <p:cBhvr>
                                        <p:cTn id="37" dur="500"/>
                                        <p:tgtEl>
                                          <p:spTgt spid="8">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1753C4-1A20-47F4-AE75-CBDDFC0D1473}"/>
              </a:ext>
            </a:extLst>
          </p:cNvPr>
          <p:cNvSpPr>
            <a:spLocks noGrp="1"/>
          </p:cNvSpPr>
          <p:nvPr>
            <p:ph type="title"/>
          </p:nvPr>
        </p:nvSpPr>
        <p:spPr>
          <a:xfrm>
            <a:off x="0" y="15044"/>
            <a:ext cx="9144000" cy="1204156"/>
          </a:xfrm>
        </p:spPr>
        <p:txBody>
          <a:bodyPr>
            <a:noAutofit/>
          </a:bodyPr>
          <a:lstStyle/>
          <a:p>
            <a:r>
              <a:rPr lang="en-US" sz="4800" b="1" dirty="0"/>
              <a:t>Ecuador</a:t>
            </a:r>
          </a:p>
        </p:txBody>
      </p:sp>
      <p:pic>
        <p:nvPicPr>
          <p:cNvPr id="11" name="Picture 10">
            <a:extLst>
              <a:ext uri="{FF2B5EF4-FFF2-40B4-BE49-F238E27FC236}">
                <a16:creationId xmlns:a16="http://schemas.microsoft.com/office/drawing/2014/main" id="{8F8E4814-01F8-468F-AA44-0B448656AA98}"/>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p:blipFill>
        <p:spPr>
          <a:xfrm>
            <a:off x="838201" y="1431370"/>
            <a:ext cx="7475728" cy="4641666"/>
          </a:xfrm>
          <a:prstGeom prst="rect">
            <a:avLst/>
          </a:prstGeom>
        </p:spPr>
      </p:pic>
    </p:spTree>
    <p:extLst>
      <p:ext uri="{BB962C8B-B14F-4D97-AF65-F5344CB8AC3E}">
        <p14:creationId xmlns:p14="http://schemas.microsoft.com/office/powerpoint/2010/main" val="1452580269"/>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40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10.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1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12.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13.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14.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15.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16.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17.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18.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19.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20.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2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22.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23.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24.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25.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3.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4.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5.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6.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7.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8.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9.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docProps/app.xml><?xml version="1.0" encoding="utf-8"?>
<Properties xmlns="http://schemas.openxmlformats.org/officeDocument/2006/extended-properties" xmlns:vt="http://schemas.openxmlformats.org/officeDocument/2006/docPropsVTypes">
  <TotalTime>408007</TotalTime>
  <Words>2919</Words>
  <Application>Microsoft Office PowerPoint</Application>
  <PresentationFormat>On-screen Show (4:3)</PresentationFormat>
  <Paragraphs>148</Paragraphs>
  <Slides>30</Slides>
  <Notes>2</Notes>
  <HiddenSlides>0</HiddenSlides>
  <MMClips>0</MMClips>
  <ScaleCrop>false</ScaleCrop>
  <HeadingPairs>
    <vt:vector size="6" baseType="variant">
      <vt:variant>
        <vt:lpstr>Fonts Used</vt:lpstr>
      </vt:variant>
      <vt:variant>
        <vt:i4>3</vt:i4>
      </vt:variant>
      <vt:variant>
        <vt:lpstr>Theme</vt:lpstr>
      </vt:variant>
      <vt:variant>
        <vt:i4>2</vt:i4>
      </vt:variant>
      <vt:variant>
        <vt:lpstr>Slide Titles</vt:lpstr>
      </vt:variant>
      <vt:variant>
        <vt:i4>30</vt:i4>
      </vt:variant>
    </vt:vector>
  </HeadingPairs>
  <TitlesOfParts>
    <vt:vector size="35" baseType="lpstr">
      <vt:lpstr>Arial</vt:lpstr>
      <vt:lpstr>Calibri</vt:lpstr>
      <vt:lpstr>Cambria</vt:lpstr>
      <vt:lpstr>Office Theme</vt:lpstr>
      <vt:lpstr>140_Office Theme</vt:lpstr>
      <vt:lpstr>PowerPoint Presentation</vt:lpstr>
      <vt:lpstr>Jim Elliott</vt:lpstr>
      <vt:lpstr>The Death of Jim Elliot</vt:lpstr>
      <vt:lpstr>The Death of Jim Elliot</vt:lpstr>
      <vt:lpstr>The Death of Jim Elliot</vt:lpstr>
      <vt:lpstr>The Death of Jim Elliot</vt:lpstr>
      <vt:lpstr>Growing Up</vt:lpstr>
      <vt:lpstr>The Long Boat Trip</vt:lpstr>
      <vt:lpstr>Ecuador</vt:lpstr>
      <vt:lpstr>Ecuador</vt:lpstr>
      <vt:lpstr>Planning to Reach the Aucas</vt:lpstr>
      <vt:lpstr> Initial Contact </vt:lpstr>
      <vt:lpstr> Initial Contact </vt:lpstr>
      <vt:lpstr> Initial Contact </vt:lpstr>
      <vt:lpstr>“Operation Auca” Map</vt:lpstr>
      <vt:lpstr> Initial Contact </vt:lpstr>
      <vt:lpstr> Initial Contact </vt:lpstr>
      <vt:lpstr> Initial Contact </vt:lpstr>
      <vt:lpstr> Initial Contact </vt:lpstr>
      <vt:lpstr>Operation Auca</vt:lpstr>
      <vt:lpstr>Waiting to Hear</vt:lpstr>
      <vt:lpstr> Aftermath</vt:lpstr>
      <vt:lpstr> Aftermath</vt:lpstr>
      <vt:lpstr> Aftermath</vt:lpstr>
      <vt:lpstr> Aftermath</vt:lpstr>
      <vt:lpstr> Aftermath</vt:lpstr>
      <vt:lpstr> Aftermath</vt:lpstr>
      <vt:lpstr>Pentecostalism and the Charismatic Movement </vt:lpstr>
      <vt:lpstr>Class Discussion Time</vt:lpstr>
      <vt:lpstr>*Class Discussion Time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Robert Connolly</dc:creator>
  <cp:lastModifiedBy>Robert Connolly</cp:lastModifiedBy>
  <cp:revision>6563</cp:revision>
  <cp:lastPrinted>2021-08-22T02:46:44Z</cp:lastPrinted>
  <dcterms:created xsi:type="dcterms:W3CDTF">2018-06-08T00:19:32Z</dcterms:created>
  <dcterms:modified xsi:type="dcterms:W3CDTF">2021-08-22T02:47:41Z</dcterms:modified>
</cp:coreProperties>
</file>