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notesSlides/notesSlide2.xml" ContentType="application/vnd.openxmlformats-officedocument.presentationml.notesSlide+xml"/>
  <Override PartName="/ppt/theme/themeOverride28.xml" ContentType="application/vnd.openxmlformats-officedocument.themeOverride+xml"/>
  <Override PartName="/ppt/theme/themeOverride2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5568" r:id="rId2"/>
  </p:sldMasterIdLst>
  <p:notesMasterIdLst>
    <p:notesMasterId r:id="rId34"/>
  </p:notesMasterIdLst>
  <p:handoutMasterIdLst>
    <p:handoutMasterId r:id="rId35"/>
  </p:handoutMasterIdLst>
  <p:sldIdLst>
    <p:sldId id="4216" r:id="rId3"/>
    <p:sldId id="4217" r:id="rId4"/>
    <p:sldId id="4219" r:id="rId5"/>
    <p:sldId id="4220" r:id="rId6"/>
    <p:sldId id="4222" r:id="rId7"/>
    <p:sldId id="4224" r:id="rId8"/>
    <p:sldId id="4225" r:id="rId9"/>
    <p:sldId id="4226" r:id="rId10"/>
    <p:sldId id="4227" r:id="rId11"/>
    <p:sldId id="4228" r:id="rId12"/>
    <p:sldId id="4229" r:id="rId13"/>
    <p:sldId id="4230" r:id="rId14"/>
    <p:sldId id="4231" r:id="rId15"/>
    <p:sldId id="4232" r:id="rId16"/>
    <p:sldId id="4248" r:id="rId17"/>
    <p:sldId id="4249" r:id="rId18"/>
    <p:sldId id="4250" r:id="rId19"/>
    <p:sldId id="4251" r:id="rId20"/>
    <p:sldId id="4253" r:id="rId21"/>
    <p:sldId id="4252" r:id="rId22"/>
    <p:sldId id="4261" r:id="rId23"/>
    <p:sldId id="4254" r:id="rId24"/>
    <p:sldId id="4255" r:id="rId25"/>
    <p:sldId id="4256" r:id="rId26"/>
    <p:sldId id="4257" r:id="rId27"/>
    <p:sldId id="4258" r:id="rId28"/>
    <p:sldId id="4259" r:id="rId29"/>
    <p:sldId id="4260" r:id="rId30"/>
    <p:sldId id="4247" r:id="rId31"/>
    <p:sldId id="4262" r:id="rId32"/>
    <p:sldId id="4263" r:id="rId3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ert Connolly" initials="RC" lastIdx="1" clrIdx="0">
    <p:extLst>
      <p:ext uri="{19B8F6BF-5375-455C-9EA6-DF929625EA0E}">
        <p15:presenceInfo xmlns:p15="http://schemas.microsoft.com/office/powerpoint/2012/main" userId="daf3307a5d53dee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5731F9"/>
    <a:srgbClr val="009900"/>
    <a:srgbClr val="336600"/>
    <a:srgbClr val="344BF6"/>
    <a:srgbClr val="008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36" autoAdjust="0"/>
    <p:restoredTop sz="94660"/>
  </p:normalViewPr>
  <p:slideViewPr>
    <p:cSldViewPr>
      <p:cViewPr varScale="1">
        <p:scale>
          <a:sx n="162" d="100"/>
          <a:sy n="162" d="100"/>
        </p:scale>
        <p:origin x="552" y="88"/>
      </p:cViewPr>
      <p:guideLst>
        <p:guide orient="horz" pos="2160"/>
        <p:guide pos="2880"/>
      </p:guideLst>
    </p:cSldViewPr>
  </p:slideViewPr>
  <p:notesTextViewPr>
    <p:cViewPr>
      <p:scale>
        <a:sx n="3" d="2"/>
        <a:sy n="3" d="2"/>
      </p:scale>
      <p:origin x="0" y="0"/>
    </p:cViewPr>
  </p:notesTextViewPr>
  <p:sorterViewPr>
    <p:cViewPr>
      <p:scale>
        <a:sx n="100" d="100"/>
        <a:sy n="100" d="100"/>
      </p:scale>
      <p:origin x="0" y="-41672"/>
    </p:cViewPr>
  </p:sorterViewPr>
  <p:notesViewPr>
    <p:cSldViewPr>
      <p:cViewPr varScale="1">
        <p:scale>
          <a:sx n="119" d="100"/>
          <a:sy n="119" d="100"/>
        </p:scale>
        <p:origin x="4904" y="7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8864"/>
          </a:xfrm>
          <a:prstGeom prst="rect">
            <a:avLst/>
          </a:prstGeom>
        </p:spPr>
        <p:txBody>
          <a:bodyPr vert="horz" lIns="93241" tIns="46621" rIns="93241" bIns="46621"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8864"/>
          </a:xfrm>
          <a:prstGeom prst="rect">
            <a:avLst/>
          </a:prstGeom>
        </p:spPr>
        <p:txBody>
          <a:bodyPr vert="horz" lIns="93241" tIns="46621" rIns="93241" bIns="46621" rtlCol="0"/>
          <a:lstStyle>
            <a:lvl1pPr algn="r">
              <a:defRPr sz="1200"/>
            </a:lvl1pPr>
          </a:lstStyle>
          <a:p>
            <a:fld id="{23B20E6D-5301-4921-965A-4165F13FB2F9}" type="datetimeFigureOut">
              <a:rPr lang="en-US" smtClean="0"/>
              <a:t>9/11/2021</a:t>
            </a:fld>
            <a:endParaRPr lang="en-US"/>
          </a:p>
        </p:txBody>
      </p:sp>
      <p:sp>
        <p:nvSpPr>
          <p:cNvPr id="4" name="Footer Placeholder 3"/>
          <p:cNvSpPr>
            <a:spLocks noGrp="1"/>
          </p:cNvSpPr>
          <p:nvPr>
            <p:ph type="ftr" sz="quarter" idx="2"/>
          </p:nvPr>
        </p:nvSpPr>
        <p:spPr>
          <a:xfrm>
            <a:off x="0" y="8918012"/>
            <a:ext cx="3077739" cy="468863"/>
          </a:xfrm>
          <a:prstGeom prst="rect">
            <a:avLst/>
          </a:prstGeom>
        </p:spPr>
        <p:txBody>
          <a:bodyPr vert="horz" lIns="93241" tIns="46621" rIns="93241" bIns="46621"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8012"/>
            <a:ext cx="3077739" cy="468863"/>
          </a:xfrm>
          <a:prstGeom prst="rect">
            <a:avLst/>
          </a:prstGeom>
        </p:spPr>
        <p:txBody>
          <a:bodyPr vert="horz" lIns="93241" tIns="46621" rIns="93241" bIns="46621" rtlCol="0" anchor="b"/>
          <a:lstStyle>
            <a:lvl1pPr algn="r">
              <a:defRPr sz="1200"/>
            </a:lvl1pPr>
          </a:lstStyle>
          <a:p>
            <a:fld id="{2F07797D-08FD-4963-A2E4-D0D9FD415FE4}" type="slidenum">
              <a:rPr lang="en-US" smtClean="0"/>
              <a:t>‹#›</a:t>
            </a:fld>
            <a:endParaRPr lang="en-US"/>
          </a:p>
        </p:txBody>
      </p:sp>
    </p:spTree>
    <p:extLst>
      <p:ext uri="{BB962C8B-B14F-4D97-AF65-F5344CB8AC3E}">
        <p14:creationId xmlns:p14="http://schemas.microsoft.com/office/powerpoint/2010/main" val="4004597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3241" tIns="46621" rIns="93241" bIns="46621"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3241" tIns="46621" rIns="93241" bIns="46621" rtlCol="0"/>
          <a:lstStyle>
            <a:lvl1pPr algn="r">
              <a:defRPr sz="1200"/>
            </a:lvl1pPr>
          </a:lstStyle>
          <a:p>
            <a:fld id="{CD1EC55D-DF11-4B6E-B8E2-8ED8B7CB6743}" type="datetimeFigureOut">
              <a:rPr lang="en-US" smtClean="0"/>
              <a:t>9/11/2021</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241" tIns="46621" rIns="93241" bIns="46621" rtlCol="0" anchor="ctr"/>
          <a:lstStyle/>
          <a:p>
            <a:endParaRPr lang="en-US" dirty="0"/>
          </a:p>
        </p:txBody>
      </p:sp>
      <p:sp>
        <p:nvSpPr>
          <p:cNvPr id="5" name="Notes Placeholder 4"/>
          <p:cNvSpPr>
            <a:spLocks noGrp="1"/>
          </p:cNvSpPr>
          <p:nvPr>
            <p:ph type="body" sz="quarter" idx="3"/>
          </p:nvPr>
        </p:nvSpPr>
        <p:spPr>
          <a:xfrm>
            <a:off x="710248" y="4459526"/>
            <a:ext cx="5681980" cy="4224813"/>
          </a:xfrm>
          <a:prstGeom prst="rect">
            <a:avLst/>
          </a:prstGeom>
        </p:spPr>
        <p:txBody>
          <a:bodyPr vert="horz" lIns="93241" tIns="46621" rIns="93241" bIns="4662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3241" tIns="46621" rIns="93241" bIns="4662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3241" tIns="46621" rIns="93241" bIns="46621"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85066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67813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9/11/2021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9/11/2021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608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9/11/2021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8529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9/11/2021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24210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9/11/2021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16799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9/11/2021</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2885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9/11/2021</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9701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9/11/2021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32940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9/11/2021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80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9/11/2021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493198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9/11/2021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8856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9/11/2021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58231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9/11/2021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9/11/2021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9/11/2021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9/11/2021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9/11/2021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9/11/2021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9/11/2021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9/11/2021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9/11/2021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6005581"/>
      </p:ext>
    </p:extLst>
  </p:cSld>
  <p:clrMap bg1="lt1" tx1="dk1" bg2="lt2" tx2="dk2" accent1="accent1" accent2="accent2" accent3="accent3" accent4="accent4" accent5="accent5" accent6="accent6" hlink="hlink" folHlink="folHlink"/>
  <p:sldLayoutIdLst>
    <p:sldLayoutId id="2147485569" r:id="rId1"/>
    <p:sldLayoutId id="2147485570" r:id="rId2"/>
    <p:sldLayoutId id="2147485571" r:id="rId3"/>
    <p:sldLayoutId id="2147485572" r:id="rId4"/>
    <p:sldLayoutId id="2147485573" r:id="rId5"/>
    <p:sldLayoutId id="2147485574" r:id="rId6"/>
    <p:sldLayoutId id="2147485575" r:id="rId7"/>
    <p:sldLayoutId id="2147485576" r:id="rId8"/>
    <p:sldLayoutId id="2147485577" r:id="rId9"/>
    <p:sldLayoutId id="2147485578" r:id="rId10"/>
    <p:sldLayoutId id="21474855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www.britannica.com/topic/Rosie-the-Riveter" TargetMode="External"/><Relationship Id="rId2" Type="http://schemas.openxmlformats.org/officeDocument/2006/relationships/image" Target="../media/image3.jp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9.xml"/><Relationship Id="rId4" Type="http://schemas.openxmlformats.org/officeDocument/2006/relationships/hyperlink" Target="https://www.history.com/topics/womens-history/feminism-womens-history"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0.xml"/><Relationship Id="rId4" Type="http://schemas.openxmlformats.org/officeDocument/2006/relationships/hyperlink" Target="https://www.history.com/topics/womens-history/feminism-womens-history"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1.xml"/><Relationship Id="rId4" Type="http://schemas.openxmlformats.org/officeDocument/2006/relationships/hyperlink" Target="https://www.wikiwand.com/en/Third-wave_feminism"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2.xml"/><Relationship Id="rId4" Type="http://schemas.openxmlformats.org/officeDocument/2006/relationships/hyperlink" Target="https://www.history.com/topics/womens-history/feminism-womens-history"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6.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7.xml"/><Relationship Id="rId4" Type="http://schemas.openxmlformats.org/officeDocument/2006/relationships/hyperlink" Target="https://document.desiringgod.org/recovering-biblical-manhood-and-womanhood-en.pdf?ts=1620230082"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7.xml"/><Relationship Id="rId1" Type="http://schemas.openxmlformats.org/officeDocument/2006/relationships/themeOverride" Target="../theme/themeOverride1.xml"/><Relationship Id="rId5" Type="http://schemas.openxmlformats.org/officeDocument/2006/relationships/hyperlink" Target="https://www.britannica.com/story/feminism-from-ancient-rome-to-the-womens-march" TargetMode="Externa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8.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9.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0.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3.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4.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5.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6.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7.xml"/><Relationship Id="rId1" Type="http://schemas.openxmlformats.org/officeDocument/2006/relationships/themeOverride" Target="../theme/themeOverride27.xml"/><Relationship Id="rId5" Type="http://schemas.openxmlformats.org/officeDocument/2006/relationships/hyperlink" Target="https://www.churchmilitant.com/news/article/marxism-and-the-catholic-church" TargetMode="Externa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 Id="rId4" Type="http://schemas.openxmlformats.org/officeDocument/2006/relationships/hyperlink" Target="https://www.britannica.com/topic/feminism"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6.xml"/><Relationship Id="rId1" Type="http://schemas.openxmlformats.org/officeDocument/2006/relationships/themeOverride" Target="../theme/themeOverride28.xml"/><Relationship Id="rId4" Type="http://schemas.openxmlformats.org/officeDocument/2006/relationships/hyperlink" Target="https://www.weareteachers.com/moving-beyond-classroom-discussions/"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 Id="rId4" Type="http://schemas.openxmlformats.org/officeDocument/2006/relationships/hyperlink" Target="https://www.history.com/topics/womens-history/feminism-womens-history"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 Id="rId4" Type="http://schemas.openxmlformats.org/officeDocument/2006/relationships/hyperlink" Target="https://www.history.com/topics/womens-history/feminism-womens-history"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 Id="rId4" Type="http://schemas.openxmlformats.org/officeDocument/2006/relationships/hyperlink" Target="https://www.wikiwand.com/en/Feminis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6.xml"/><Relationship Id="rId4" Type="http://schemas.openxmlformats.org/officeDocument/2006/relationships/hyperlink" Target="https://www.history.com/topics/womens-history/feminism-womens-history"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7.xml"/><Relationship Id="rId4" Type="http://schemas.openxmlformats.org/officeDocument/2006/relationships/hyperlink" Target="https://www.history.com/topics/womens-history/feminism-womens-history"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8.xml"/><Relationship Id="rId4" Type="http://schemas.openxmlformats.org/officeDocument/2006/relationships/hyperlink" Target="https://www.history.com/topics/womens-history/feminism-womens-histor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43103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8F8E4814-01F8-468F-AA44-0B448656AA9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2514600" y="1030472"/>
            <a:ext cx="4114799" cy="5352586"/>
          </a:xfrm>
          <a:prstGeom prst="rect">
            <a:avLst/>
          </a:prstGeom>
        </p:spPr>
      </p:pic>
      <p:sp>
        <p:nvSpPr>
          <p:cNvPr id="4" name="TextBox 3">
            <a:extLst>
              <a:ext uri="{FF2B5EF4-FFF2-40B4-BE49-F238E27FC236}">
                <a16:creationId xmlns:a16="http://schemas.microsoft.com/office/drawing/2014/main" id="{23BEEB11-5D8E-4BEF-991A-78397A234EA6}"/>
              </a:ext>
            </a:extLst>
          </p:cNvPr>
          <p:cNvSpPr txBox="1"/>
          <p:nvPr/>
        </p:nvSpPr>
        <p:spPr>
          <a:xfrm>
            <a:off x="304800" y="651944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hlinkClick r:id="rId3"/>
              </a:rPr>
              <a:t>https://www.britannica.com/topic/Rosie-the-Riveter</a:t>
            </a:r>
            <a:r>
              <a:rPr kumimoji="0" lang="en-US" sz="18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2" name="Title 1">
            <a:extLst>
              <a:ext uri="{FF2B5EF4-FFF2-40B4-BE49-F238E27FC236}">
                <a16:creationId xmlns:a16="http://schemas.microsoft.com/office/drawing/2014/main" id="{511753C4-1A20-47F4-AE75-CBDDFC0D1473}"/>
              </a:ext>
            </a:extLst>
          </p:cNvPr>
          <p:cNvSpPr>
            <a:spLocks noGrp="1"/>
          </p:cNvSpPr>
          <p:nvPr>
            <p:ph type="title"/>
          </p:nvPr>
        </p:nvSpPr>
        <p:spPr>
          <a:xfrm>
            <a:off x="0" y="3924"/>
            <a:ext cx="9144000" cy="899356"/>
          </a:xfrm>
          <a:solidFill>
            <a:schemeClr val="bg1"/>
          </a:solidFill>
        </p:spPr>
        <p:txBody>
          <a:bodyPr>
            <a:noAutofit/>
          </a:bodyPr>
          <a:lstStyle/>
          <a:p>
            <a:r>
              <a:rPr lang="en-US" sz="6000" b="1" dirty="0"/>
              <a:t>Rosie the Riveter</a:t>
            </a:r>
          </a:p>
        </p:txBody>
      </p:sp>
    </p:spTree>
    <p:extLst>
      <p:ext uri="{BB962C8B-B14F-4D97-AF65-F5344CB8AC3E}">
        <p14:creationId xmlns:p14="http://schemas.microsoft.com/office/powerpoint/2010/main" val="29739122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Second Wave Feminism</a:t>
            </a:r>
          </a:p>
        </p:txBody>
      </p:sp>
      <p:sp>
        <p:nvSpPr>
          <p:cNvPr id="8" name="Content Placeholder 7"/>
          <p:cNvSpPr>
            <a:spLocks noGrp="1"/>
          </p:cNvSpPr>
          <p:nvPr>
            <p:ph idx="1"/>
          </p:nvPr>
        </p:nvSpPr>
        <p:spPr>
          <a:xfrm>
            <a:off x="457200" y="838200"/>
            <a:ext cx="8229600" cy="5638799"/>
          </a:xfrm>
        </p:spPr>
        <p:txBody>
          <a:bodyPr>
            <a:normAutofit/>
          </a:bodyPr>
          <a:lstStyle/>
          <a:p>
            <a:r>
              <a:rPr lang="en-US" dirty="0"/>
              <a:t>In the 1960s, feminists began pushing into other areas, and with the 1963 publication of </a:t>
            </a:r>
            <a:r>
              <a:rPr lang="en-US" i="1" dirty="0"/>
              <a:t>The Feminine Mystique</a:t>
            </a:r>
            <a:r>
              <a:rPr lang="en-US" dirty="0"/>
              <a:t>, </a:t>
            </a:r>
            <a:r>
              <a:rPr lang="en-US" b="1" i="1" dirty="0"/>
              <a:t>Betty Friedan</a:t>
            </a:r>
            <a:r>
              <a:rPr lang="en-US" dirty="0"/>
              <a:t>—who later co-founded the </a:t>
            </a:r>
            <a:r>
              <a:rPr lang="en-US" b="1" i="1" dirty="0"/>
              <a:t>National Organization for Women</a:t>
            </a:r>
            <a:r>
              <a:rPr lang="en-US" dirty="0"/>
              <a:t>—argued that women were still relegated to “unfulfilling roles” in homemaking and child care. </a:t>
            </a:r>
          </a:p>
          <a:p>
            <a:r>
              <a:rPr lang="en-US" dirty="0"/>
              <a:t>By this time, many people had started referring to feminism as “women’s liberation.” </a:t>
            </a:r>
          </a:p>
          <a:p>
            <a:r>
              <a:rPr lang="en-US" dirty="0"/>
              <a:t>In 1971, feminist Gloria Steinem joined Betty Friedan and Bella Abzug in founding the National Women’s Political Caucus. </a:t>
            </a:r>
          </a:p>
        </p:txBody>
      </p:sp>
      <p:sp>
        <p:nvSpPr>
          <p:cNvPr id="5" name="TextBox 4"/>
          <p:cNvSpPr txBox="1"/>
          <p:nvPr/>
        </p:nvSpPr>
        <p:spPr>
          <a:xfrm>
            <a:off x="304800" y="6457890"/>
            <a:ext cx="87012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hlinkClick r:id="rId4"/>
              </a:rPr>
              <a:t>https://www.history.com/topics/womens-history/feminism-womens-history</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538513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Second Wave Feminism</a:t>
            </a:r>
          </a:p>
        </p:txBody>
      </p:sp>
      <p:sp>
        <p:nvSpPr>
          <p:cNvPr id="8" name="Content Placeholder 7"/>
          <p:cNvSpPr>
            <a:spLocks noGrp="1"/>
          </p:cNvSpPr>
          <p:nvPr>
            <p:ph idx="1"/>
          </p:nvPr>
        </p:nvSpPr>
        <p:spPr>
          <a:xfrm>
            <a:off x="457200" y="838200"/>
            <a:ext cx="8229600" cy="5638799"/>
          </a:xfrm>
        </p:spPr>
        <p:txBody>
          <a:bodyPr>
            <a:normAutofit/>
          </a:bodyPr>
          <a:lstStyle/>
          <a:p>
            <a:r>
              <a:rPr lang="en-US" dirty="0"/>
              <a:t>Steinem’s </a:t>
            </a:r>
            <a:r>
              <a:rPr lang="en-US" i="1" dirty="0"/>
              <a:t>Ms. Magazine </a:t>
            </a:r>
            <a:r>
              <a:rPr lang="en-US" dirty="0"/>
              <a:t>became the first magazine to feature feminism as a subject on its cover in 1976.</a:t>
            </a:r>
          </a:p>
          <a:p>
            <a:r>
              <a:rPr lang="en-US" dirty="0"/>
              <a:t>The </a:t>
            </a:r>
            <a:r>
              <a:rPr lang="en-US" b="1" i="1" dirty="0"/>
              <a:t>Equal Rights Amendment</a:t>
            </a:r>
            <a:r>
              <a:rPr lang="en-US" dirty="0"/>
              <a:t>, which sought legal equality for women and banned discrimination on the basis of sex, was passed by Congress in 1972 (but, following a conservative backlash, was never ratified by enough states to become law). </a:t>
            </a:r>
          </a:p>
          <a:p>
            <a:r>
              <a:rPr lang="en-US" dirty="0"/>
              <a:t>One year later, feminists celebrated the Supreme Court decision in </a:t>
            </a:r>
            <a:r>
              <a:rPr lang="en-US" b="1" i="1" dirty="0"/>
              <a:t>Roe v. Wade</a:t>
            </a:r>
            <a:r>
              <a:rPr lang="en-US" dirty="0"/>
              <a:t>, the landmark ruling that guaranteed a “woman’s right to choose” an abortion.</a:t>
            </a:r>
          </a:p>
        </p:txBody>
      </p:sp>
      <p:sp>
        <p:nvSpPr>
          <p:cNvPr id="5" name="TextBox 4"/>
          <p:cNvSpPr txBox="1"/>
          <p:nvPr/>
        </p:nvSpPr>
        <p:spPr>
          <a:xfrm>
            <a:off x="304800" y="6457890"/>
            <a:ext cx="87012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hlinkClick r:id="rId4"/>
              </a:rPr>
              <a:t>https://www.history.com/topics/womens-history/feminism-womens-history</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3789980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Third Wave Feminism</a:t>
            </a:r>
          </a:p>
        </p:txBody>
      </p:sp>
      <p:sp>
        <p:nvSpPr>
          <p:cNvPr id="8" name="Content Placeholder 7"/>
          <p:cNvSpPr>
            <a:spLocks noGrp="1"/>
          </p:cNvSpPr>
          <p:nvPr>
            <p:ph idx="1"/>
          </p:nvPr>
        </p:nvSpPr>
        <p:spPr>
          <a:xfrm>
            <a:off x="457200" y="838200"/>
            <a:ext cx="8229600" cy="5638799"/>
          </a:xfrm>
        </p:spPr>
        <p:txBody>
          <a:bodyPr>
            <a:normAutofit lnSpcReduction="10000"/>
          </a:bodyPr>
          <a:lstStyle/>
          <a:p>
            <a:r>
              <a:rPr lang="en-US" dirty="0"/>
              <a:t>Third-wave feminism began in the United States in the early 1990s and continued until the rise of the fourth wave in the 2010s.</a:t>
            </a:r>
          </a:p>
          <a:p>
            <a:r>
              <a:rPr lang="en-US" dirty="0"/>
              <a:t>Third-wave feminists embraced individualism in women and diversity and sought to redefine what it meant to be a feminist.</a:t>
            </a:r>
          </a:p>
          <a:p>
            <a:r>
              <a:rPr lang="en-US" dirty="0"/>
              <a:t>The third wave saw the emergence of new feminist currents and theories, such as intersectionality, sex positivity, vegetarian ecofeminism, transfeminism, and postmodern feminism. </a:t>
            </a:r>
          </a:p>
          <a:p>
            <a:r>
              <a:rPr lang="en-US" dirty="0"/>
              <a:t>According to feminist scholar Elizabeth Evans, the “confusion surrounding what constitutes third-wave feminism is in some respects its defining feature.”</a:t>
            </a:r>
            <a:endParaRPr lang="en-US" i="1" dirty="0">
              <a:latin typeface="Cambria" panose="02040503050406030204" pitchFamily="18" charset="0"/>
              <a:ea typeface="Cambria" panose="02040503050406030204" pitchFamily="18" charset="0"/>
            </a:endParaRPr>
          </a:p>
        </p:txBody>
      </p:sp>
      <p:sp>
        <p:nvSpPr>
          <p:cNvPr id="5" name="TextBox 4"/>
          <p:cNvSpPr txBox="1"/>
          <p:nvPr/>
        </p:nvSpPr>
        <p:spPr>
          <a:xfrm>
            <a:off x="304800" y="6457890"/>
            <a:ext cx="87012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hlinkClick r:id="rId4"/>
              </a:rPr>
              <a:t>https://www.wikiwand.com/en/Third-wave_feminism</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3308291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Fourth Wave Feminism and #MeToo</a:t>
            </a:r>
          </a:p>
        </p:txBody>
      </p:sp>
      <p:sp>
        <p:nvSpPr>
          <p:cNvPr id="8" name="Content Placeholder 7"/>
          <p:cNvSpPr>
            <a:spLocks noGrp="1"/>
          </p:cNvSpPr>
          <p:nvPr>
            <p:ph idx="1"/>
          </p:nvPr>
        </p:nvSpPr>
        <p:spPr>
          <a:xfrm>
            <a:off x="457200" y="838200"/>
            <a:ext cx="8229600" cy="5638799"/>
          </a:xfrm>
        </p:spPr>
        <p:txBody>
          <a:bodyPr>
            <a:normAutofit/>
          </a:bodyPr>
          <a:lstStyle/>
          <a:p>
            <a:r>
              <a:rPr lang="en-US" dirty="0"/>
              <a:t>By the 2010s, feminists pointed to prominent cases of sexual assault and “rape culture” as emblematic of the work still to be done in combating misogyny and ensuring women have equal rights. </a:t>
            </a:r>
          </a:p>
          <a:p>
            <a:r>
              <a:rPr lang="en-US" dirty="0"/>
              <a:t>The </a:t>
            </a:r>
            <a:r>
              <a:rPr lang="en-US" b="1" i="1" dirty="0"/>
              <a:t>#MeToo </a:t>
            </a:r>
            <a:r>
              <a:rPr lang="en-US" dirty="0"/>
              <a:t>movement gained new prominence in October 2017, when the New York Times published a damning investigation into allegations of sexual harassment made against influential film producer </a:t>
            </a:r>
            <a:r>
              <a:rPr lang="en-US" b="1" i="1" dirty="0"/>
              <a:t>Harvey Weinstein</a:t>
            </a:r>
            <a:r>
              <a:rPr lang="en-US" dirty="0"/>
              <a:t>. </a:t>
            </a:r>
          </a:p>
          <a:p>
            <a:r>
              <a:rPr lang="en-US" dirty="0"/>
              <a:t>Many more women came forward with allegations against other powerful men.</a:t>
            </a:r>
            <a:endParaRPr lang="en-US" i="1" dirty="0">
              <a:latin typeface="Cambria" panose="02040503050406030204" pitchFamily="18" charset="0"/>
              <a:ea typeface="Cambria" panose="02040503050406030204" pitchFamily="18" charset="0"/>
            </a:endParaRPr>
          </a:p>
        </p:txBody>
      </p:sp>
      <p:sp>
        <p:nvSpPr>
          <p:cNvPr id="5" name="TextBox 4"/>
          <p:cNvSpPr txBox="1"/>
          <p:nvPr/>
        </p:nvSpPr>
        <p:spPr>
          <a:xfrm>
            <a:off x="304800" y="6457890"/>
            <a:ext cx="87012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hlinkClick r:id="rId4"/>
              </a:rPr>
              <a:t>https://www.history.com/topics/womens-history/feminism-womens-history</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758224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What Do We Make of All This?</a:t>
            </a:r>
          </a:p>
        </p:txBody>
      </p:sp>
      <p:sp>
        <p:nvSpPr>
          <p:cNvPr id="8" name="Content Placeholder 7"/>
          <p:cNvSpPr>
            <a:spLocks noGrp="1"/>
          </p:cNvSpPr>
          <p:nvPr>
            <p:ph idx="1"/>
          </p:nvPr>
        </p:nvSpPr>
        <p:spPr>
          <a:xfrm>
            <a:off x="457200" y="838200"/>
            <a:ext cx="8229600" cy="5638799"/>
          </a:xfrm>
        </p:spPr>
        <p:txBody>
          <a:bodyPr>
            <a:normAutofit/>
          </a:bodyPr>
          <a:lstStyle/>
          <a:p>
            <a:r>
              <a:rPr lang="en-US" dirty="0"/>
              <a:t>Feminism started as a movement that seemed (on the surface) to give women options. Good options. </a:t>
            </a:r>
          </a:p>
          <a:p>
            <a:r>
              <a:rPr lang="en-US" dirty="0"/>
              <a:t>At the turn of the twentieth century women couldn’t vote, own property, or make independent decisions that many of us take for granted today. </a:t>
            </a:r>
          </a:p>
          <a:p>
            <a:r>
              <a:rPr lang="en-US" dirty="0"/>
              <a:t>It began as a rising up against male authority and male “oppression of women”. </a:t>
            </a:r>
          </a:p>
          <a:p>
            <a:r>
              <a:rPr lang="en-US" dirty="0"/>
              <a:t>But the movement wasn’t just about true oppression. </a:t>
            </a:r>
          </a:p>
          <a:p>
            <a:r>
              <a:rPr lang="en-US" dirty="0"/>
              <a:t>For many first-wave feminists, </a:t>
            </a:r>
            <a:r>
              <a:rPr lang="en-US" b="1" i="1" dirty="0"/>
              <a:t>men</a:t>
            </a:r>
            <a:r>
              <a:rPr lang="en-US" dirty="0"/>
              <a:t> were a problem. This attitude led to rebellion. </a:t>
            </a:r>
          </a:p>
        </p:txBody>
      </p:sp>
      <p:sp>
        <p:nvSpPr>
          <p:cNvPr id="5" name="TextBox 4"/>
          <p:cNvSpPr txBox="1"/>
          <p:nvPr/>
        </p:nvSpPr>
        <p:spPr>
          <a:xfrm>
            <a:off x="304800" y="6457890"/>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Reissig</a:t>
            </a:r>
            <a:r>
              <a:rPr kumimoji="0" lang="en-US" sz="1800" b="0" i="0" u="none" strike="noStrike" kern="1200" cap="none" spc="0" normalizeH="0" baseline="0" noProof="0" dirty="0">
                <a:ln>
                  <a:noFill/>
                </a:ln>
                <a:solidFill>
                  <a:prstClr val="black"/>
                </a:solidFill>
                <a:effectLst/>
                <a:uLnTx/>
                <a:uFillTx/>
                <a:latin typeface="Calibri"/>
                <a:ea typeface="+mn-ea"/>
                <a:cs typeface="+mn-cs"/>
              </a:rPr>
              <a:t>, Courtney. </a:t>
            </a:r>
            <a:r>
              <a:rPr kumimoji="0" lang="en-US" sz="1800" b="0" i="1" u="none" strike="noStrike" kern="1200" cap="none" spc="0" normalizeH="0" baseline="0" noProof="0" dirty="0">
                <a:ln>
                  <a:noFill/>
                </a:ln>
                <a:solidFill>
                  <a:prstClr val="black"/>
                </a:solidFill>
                <a:effectLst/>
                <a:uLnTx/>
                <a:uFillTx/>
                <a:latin typeface="Calibri"/>
                <a:ea typeface="+mn-ea"/>
                <a:cs typeface="+mn-cs"/>
              </a:rPr>
              <a:t>The Accidental Feminist: Restoring Our Delight in God's Good Design</a:t>
            </a:r>
            <a:endParaRPr kumimoji="0" lang="en-US" sz="4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5289992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p:cTn id="35"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What Do We Make of All This?</a:t>
            </a:r>
          </a:p>
        </p:txBody>
      </p:sp>
      <p:sp>
        <p:nvSpPr>
          <p:cNvPr id="8" name="Content Placeholder 7"/>
          <p:cNvSpPr>
            <a:spLocks noGrp="1"/>
          </p:cNvSpPr>
          <p:nvPr>
            <p:ph idx="1"/>
          </p:nvPr>
        </p:nvSpPr>
        <p:spPr>
          <a:xfrm>
            <a:off x="457200" y="838200"/>
            <a:ext cx="8229600" cy="5638799"/>
          </a:xfrm>
        </p:spPr>
        <p:txBody>
          <a:bodyPr>
            <a:normAutofit fontScale="92500" lnSpcReduction="10000"/>
          </a:bodyPr>
          <a:lstStyle/>
          <a:p>
            <a:r>
              <a:rPr lang="en-US" dirty="0"/>
              <a:t>After the initial issues of first-wave feminism were addressed (such as women securing the right to vote), feminism continued to be defined as personal autonomy and freedom from men. </a:t>
            </a:r>
          </a:p>
          <a:p>
            <a:r>
              <a:rPr lang="en-US" dirty="0"/>
              <a:t>Feminists continued to rebel against cultural expectations of women. </a:t>
            </a:r>
          </a:p>
          <a:p>
            <a:r>
              <a:rPr lang="en-US" dirty="0"/>
              <a:t>In the 1950s and 1960s, the rebellion was against the caricature of the “typical” housewife who was happy to stay at home, love and respect her husband, and take care of him and the children. </a:t>
            </a:r>
          </a:p>
          <a:p>
            <a:r>
              <a:rPr lang="en-US" dirty="0"/>
              <a:t>The outcome of this rebellion was that, beginning in the 1970s, women began entering the workforce in droves, demanding equal pay for work, and seeking purpose and identity </a:t>
            </a:r>
            <a:r>
              <a:rPr lang="en-US" b="1" i="1" dirty="0"/>
              <a:t>outside</a:t>
            </a:r>
            <a:r>
              <a:rPr lang="en-US" dirty="0"/>
              <a:t> of a husband and children.</a:t>
            </a:r>
          </a:p>
          <a:p>
            <a:endParaRPr lang="en-US" dirty="0"/>
          </a:p>
          <a:p>
            <a:pPr marL="0" indent="0">
              <a:buNone/>
            </a:pPr>
            <a:endParaRPr lang="en-US" dirty="0"/>
          </a:p>
        </p:txBody>
      </p:sp>
      <p:sp>
        <p:nvSpPr>
          <p:cNvPr id="5" name="TextBox 4"/>
          <p:cNvSpPr txBox="1"/>
          <p:nvPr/>
        </p:nvSpPr>
        <p:spPr>
          <a:xfrm>
            <a:off x="304800" y="6457890"/>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Reissig</a:t>
            </a:r>
            <a:r>
              <a:rPr kumimoji="0" lang="en-US" sz="1800" b="0" i="0" u="none" strike="noStrike" kern="1200" cap="none" spc="0" normalizeH="0" baseline="0" noProof="0" dirty="0">
                <a:ln>
                  <a:noFill/>
                </a:ln>
                <a:solidFill>
                  <a:prstClr val="black"/>
                </a:solidFill>
                <a:effectLst/>
                <a:uLnTx/>
                <a:uFillTx/>
                <a:latin typeface="Calibri"/>
                <a:ea typeface="+mn-ea"/>
                <a:cs typeface="+mn-cs"/>
              </a:rPr>
              <a:t>, Courtney. </a:t>
            </a:r>
            <a:r>
              <a:rPr kumimoji="0" lang="en-US" sz="1800" b="0" i="1" u="none" strike="noStrike" kern="1200" cap="none" spc="0" normalizeH="0" baseline="0" noProof="0" dirty="0">
                <a:ln>
                  <a:noFill/>
                </a:ln>
                <a:solidFill>
                  <a:prstClr val="black"/>
                </a:solidFill>
                <a:effectLst/>
                <a:uLnTx/>
                <a:uFillTx/>
                <a:latin typeface="Calibri"/>
                <a:ea typeface="+mn-ea"/>
                <a:cs typeface="+mn-cs"/>
              </a:rPr>
              <a:t>The Accidental Feminist: Restoring Our Delight in God's Good Design</a:t>
            </a:r>
            <a:endParaRPr kumimoji="0" lang="en-US" sz="4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2004689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What Do We Make of All This?</a:t>
            </a:r>
          </a:p>
        </p:txBody>
      </p:sp>
      <p:sp>
        <p:nvSpPr>
          <p:cNvPr id="8" name="Content Placeholder 7"/>
          <p:cNvSpPr>
            <a:spLocks noGrp="1"/>
          </p:cNvSpPr>
          <p:nvPr>
            <p:ph idx="1"/>
          </p:nvPr>
        </p:nvSpPr>
        <p:spPr>
          <a:xfrm>
            <a:off x="457200" y="838200"/>
            <a:ext cx="8229600" cy="5638799"/>
          </a:xfrm>
        </p:spPr>
        <p:txBody>
          <a:bodyPr>
            <a:normAutofit fontScale="92500"/>
          </a:bodyPr>
          <a:lstStyle/>
          <a:p>
            <a:r>
              <a:rPr lang="en-US" dirty="0"/>
              <a:t>What feminism did through this process was begin to </a:t>
            </a:r>
            <a:r>
              <a:rPr lang="en-US" b="1" i="1" dirty="0"/>
              <a:t>erase</a:t>
            </a:r>
            <a:r>
              <a:rPr lang="en-US" dirty="0"/>
              <a:t> the differences between men and women. </a:t>
            </a:r>
          </a:p>
          <a:p>
            <a:r>
              <a:rPr lang="en-US" dirty="0"/>
              <a:t>In today’s society, the equality of men and women means there are very few differences when it comes to what they can or should do. </a:t>
            </a:r>
          </a:p>
          <a:p>
            <a:r>
              <a:rPr lang="en-US" dirty="0"/>
              <a:t>If a woman wants to fight in combat, who is to stop her? </a:t>
            </a:r>
          </a:p>
          <a:p>
            <a:r>
              <a:rPr lang="en-US" dirty="0"/>
              <a:t>If a man wants to be a stay-at-home dad, he’s met with high fives and praise for his progressive living. </a:t>
            </a:r>
          </a:p>
          <a:p>
            <a:r>
              <a:rPr lang="en-US" dirty="0"/>
              <a:t>If a little girl wants to play on the same football team as her older brothers, we welcome her with open arms. </a:t>
            </a:r>
          </a:p>
          <a:p>
            <a:r>
              <a:rPr lang="en-US" dirty="0"/>
              <a:t>Now that equality means sameness, it doesn’t matter who’s the leader in a relationship. </a:t>
            </a:r>
          </a:p>
        </p:txBody>
      </p:sp>
      <p:sp>
        <p:nvSpPr>
          <p:cNvPr id="5" name="TextBox 4"/>
          <p:cNvSpPr txBox="1"/>
          <p:nvPr/>
        </p:nvSpPr>
        <p:spPr>
          <a:xfrm>
            <a:off x="304800" y="6457890"/>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Reissig</a:t>
            </a:r>
            <a:r>
              <a:rPr kumimoji="0" lang="en-US" sz="1800" b="0" i="0" u="none" strike="noStrike" kern="1200" cap="none" spc="0" normalizeH="0" baseline="0" noProof="0" dirty="0">
                <a:ln>
                  <a:noFill/>
                </a:ln>
                <a:solidFill>
                  <a:prstClr val="black"/>
                </a:solidFill>
                <a:effectLst/>
                <a:uLnTx/>
                <a:uFillTx/>
                <a:latin typeface="Calibri"/>
                <a:ea typeface="+mn-ea"/>
                <a:cs typeface="+mn-cs"/>
              </a:rPr>
              <a:t>, Courtney. </a:t>
            </a:r>
            <a:r>
              <a:rPr kumimoji="0" lang="en-US" sz="1800" b="0" i="1" u="none" strike="noStrike" kern="1200" cap="none" spc="0" normalizeH="0" baseline="0" noProof="0" dirty="0">
                <a:ln>
                  <a:noFill/>
                </a:ln>
                <a:solidFill>
                  <a:prstClr val="black"/>
                </a:solidFill>
                <a:effectLst/>
                <a:uLnTx/>
                <a:uFillTx/>
                <a:latin typeface="Calibri"/>
                <a:ea typeface="+mn-ea"/>
                <a:cs typeface="+mn-cs"/>
              </a:rPr>
              <a:t>The Accidental Feminist: Restoring Our Delight in God's Good Design</a:t>
            </a:r>
            <a:endParaRPr kumimoji="0" lang="en-US" sz="4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863829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What Do We Make of All This?</a:t>
            </a:r>
          </a:p>
        </p:txBody>
      </p:sp>
      <p:sp>
        <p:nvSpPr>
          <p:cNvPr id="8" name="Content Placeholder 7"/>
          <p:cNvSpPr>
            <a:spLocks noGrp="1"/>
          </p:cNvSpPr>
          <p:nvPr>
            <p:ph idx="1"/>
          </p:nvPr>
        </p:nvSpPr>
        <p:spPr>
          <a:xfrm>
            <a:off x="457200" y="838200"/>
            <a:ext cx="8229600" cy="5638799"/>
          </a:xfrm>
        </p:spPr>
        <p:txBody>
          <a:bodyPr>
            <a:normAutofit/>
          </a:bodyPr>
          <a:lstStyle/>
          <a:p>
            <a:r>
              <a:rPr lang="en-US" dirty="0"/>
              <a:t>But the push for freedom and autonomy didn’t stop there. Next women began to push for </a:t>
            </a:r>
            <a:r>
              <a:rPr lang="en-US" b="1" i="1" dirty="0"/>
              <a:t>sexual </a:t>
            </a:r>
            <a:r>
              <a:rPr lang="en-US" dirty="0"/>
              <a:t>freedom and autonomy outside of marriage.</a:t>
            </a:r>
          </a:p>
          <a:p>
            <a:r>
              <a:rPr lang="en-US" dirty="0"/>
              <a:t>This in turn led to the seminal </a:t>
            </a:r>
            <a:r>
              <a:rPr lang="en-US" b="1" i="1" dirty="0"/>
              <a:t>Roe v. Wade </a:t>
            </a:r>
            <a:r>
              <a:rPr lang="en-US" dirty="0"/>
              <a:t>case, effectively legalizing abortion-on-demand in America. </a:t>
            </a:r>
          </a:p>
          <a:p>
            <a:r>
              <a:rPr lang="en-US" dirty="0"/>
              <a:t>As women in their new found sexual autonomy began to pursue sexual involvement outside of marriage, they were more likely to find themselves in abusive situations, thus giving rise to the felt need for a #Metoo movement.</a:t>
            </a:r>
          </a:p>
        </p:txBody>
      </p:sp>
      <p:sp>
        <p:nvSpPr>
          <p:cNvPr id="5" name="TextBox 4"/>
          <p:cNvSpPr txBox="1"/>
          <p:nvPr/>
        </p:nvSpPr>
        <p:spPr>
          <a:xfrm>
            <a:off x="304800" y="6457890"/>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Reissig</a:t>
            </a:r>
            <a:r>
              <a:rPr kumimoji="0" lang="en-US" sz="1800" b="0" i="0" u="none" strike="noStrike" kern="1200" cap="none" spc="0" normalizeH="0" baseline="0" noProof="0" dirty="0">
                <a:ln>
                  <a:noFill/>
                </a:ln>
                <a:solidFill>
                  <a:prstClr val="black"/>
                </a:solidFill>
                <a:effectLst/>
                <a:uLnTx/>
                <a:uFillTx/>
                <a:latin typeface="Calibri"/>
                <a:ea typeface="+mn-ea"/>
                <a:cs typeface="+mn-cs"/>
              </a:rPr>
              <a:t>, Courtney. </a:t>
            </a:r>
            <a:r>
              <a:rPr kumimoji="0" lang="en-US" sz="1800" b="0" i="1" u="none" strike="noStrike" kern="1200" cap="none" spc="0" normalizeH="0" baseline="0" noProof="0" dirty="0">
                <a:ln>
                  <a:noFill/>
                </a:ln>
                <a:solidFill>
                  <a:prstClr val="black"/>
                </a:solidFill>
                <a:effectLst/>
                <a:uLnTx/>
                <a:uFillTx/>
                <a:latin typeface="Calibri"/>
                <a:ea typeface="+mn-ea"/>
                <a:cs typeface="+mn-cs"/>
              </a:rPr>
              <a:t>The Accidental Feminist: Restoring Our Delight in God's Good Design</a:t>
            </a:r>
            <a:endParaRPr kumimoji="0" lang="en-US" sz="4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6680043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What Do We Make of All This?</a:t>
            </a:r>
          </a:p>
        </p:txBody>
      </p:sp>
      <p:sp>
        <p:nvSpPr>
          <p:cNvPr id="8" name="Content Placeholder 7"/>
          <p:cNvSpPr>
            <a:spLocks noGrp="1"/>
          </p:cNvSpPr>
          <p:nvPr>
            <p:ph idx="1"/>
          </p:nvPr>
        </p:nvSpPr>
        <p:spPr>
          <a:xfrm>
            <a:off x="457200" y="838200"/>
            <a:ext cx="8229600" cy="5638799"/>
          </a:xfrm>
        </p:spPr>
        <p:txBody>
          <a:bodyPr>
            <a:normAutofit lnSpcReduction="10000"/>
          </a:bodyPr>
          <a:lstStyle/>
          <a:p>
            <a:r>
              <a:rPr lang="en-US" dirty="0"/>
              <a:t>In summary, modern feminism and all of its recommendations for social action has three main tenets:</a:t>
            </a:r>
          </a:p>
          <a:p>
            <a:pPr lvl="1"/>
            <a:r>
              <a:rPr lang="en-US" dirty="0"/>
              <a:t>Physical  differences  apart,  men  and  women  are  the  same.  Infant boys  and  girls  are  born  with  virtually  the  same  capacities  and  if  raised identically would develop identically.</a:t>
            </a:r>
          </a:p>
          <a:p>
            <a:pPr lvl="1"/>
            <a:r>
              <a:rPr lang="en-US" dirty="0"/>
              <a:t>The only reason that men occupy positions of dominance in society is because of the way kids are raised: boys are taught to be mastery oriented and girls are taught to be person oriented. If this stereotyping ceased, leadership would be equally divided between the sexes.</a:t>
            </a:r>
          </a:p>
          <a:p>
            <a:pPr lvl="1"/>
            <a:r>
              <a:rPr lang="en-US" dirty="0"/>
              <a:t>True  human  individuality  and  fulfillment  will  come  only  when people view themselves as human repositories of talents and traits, without regard to sex.</a:t>
            </a:r>
            <a:endParaRPr lang="en-US" i="1" dirty="0">
              <a:latin typeface="Cambria" panose="02040503050406030204" pitchFamily="18" charset="0"/>
              <a:ea typeface="Cambria" panose="02040503050406030204" pitchFamily="18" charset="0"/>
            </a:endParaRPr>
          </a:p>
        </p:txBody>
      </p:sp>
      <p:sp>
        <p:nvSpPr>
          <p:cNvPr id="5" name="TextBox 4"/>
          <p:cNvSpPr txBox="1"/>
          <p:nvPr/>
        </p:nvSpPr>
        <p:spPr>
          <a:xfrm>
            <a:off x="304800" y="6457890"/>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hlinkClick r:id="rId4"/>
              </a:rPr>
              <a:t>https://document.desiringgod.org/recovering-biblical-manhood-and-womanhood-en.pdf?ts=1620230082</a:t>
            </a:r>
            <a:r>
              <a:rPr kumimoji="0" lang="en-US" sz="1400" b="0" i="0" u="none" strike="noStrike" kern="1200" cap="none" spc="0" normalizeH="0" baseline="0" noProof="0" dirty="0">
                <a:ln>
                  <a:noFill/>
                </a:ln>
                <a:solidFill>
                  <a:prstClr val="black"/>
                </a:solidFill>
                <a:effectLst/>
                <a:uLnTx/>
                <a:uFillTx/>
                <a:latin typeface="Calibri"/>
                <a:ea typeface="+mn-ea"/>
                <a:cs typeface="+mn-cs"/>
              </a:rPr>
              <a:t> </a:t>
            </a:r>
            <a:endParaRPr kumimoji="0" lang="en-US" sz="5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312204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12032"/>
            <a:ext cx="9220200" cy="1054768"/>
          </a:xfrm>
        </p:spPr>
        <p:txBody>
          <a:bodyPr>
            <a:noAutofit/>
          </a:bodyPr>
          <a:lstStyle/>
          <a:p>
            <a:r>
              <a:rPr lang="en-US" sz="8000" b="1" dirty="0">
                <a:solidFill>
                  <a:schemeClr val="bg1"/>
                </a:solidFill>
                <a:effectLst>
                  <a:glow rad="228600">
                    <a:schemeClr val="accent2">
                      <a:satMod val="175000"/>
                      <a:alpha val="40000"/>
                    </a:schemeClr>
                  </a:glow>
                  <a:outerShdw blurRad="114300" dist="38100" dir="13500000" algn="br" rotWithShape="0">
                    <a:prstClr val="black"/>
                  </a:outerShdw>
                </a:effectLst>
              </a:rPr>
              <a:t>Feminism</a:t>
            </a:r>
            <a:endParaRPr lang="en-US" sz="6600" dirty="0">
              <a:effectLst>
                <a:glow rad="228600">
                  <a:schemeClr val="accent2">
                    <a:satMod val="175000"/>
                    <a:alpha val="40000"/>
                  </a:schemeClr>
                </a:glow>
                <a:outerShdw blurRad="114300" dist="38100" dir="13500000" algn="br" rotWithShape="0">
                  <a:prstClr val="black"/>
                </a:outerShdw>
              </a:effectLst>
            </a:endParaRPr>
          </a:p>
        </p:txBody>
      </p:sp>
      <p:sp>
        <p:nvSpPr>
          <p:cNvPr id="11" name="TextBox 10">
            <a:extLst>
              <a:ext uri="{FF2B5EF4-FFF2-40B4-BE49-F238E27FC236}">
                <a16:creationId xmlns:a16="http://schemas.microsoft.com/office/drawing/2014/main" id="{AC890CDD-BDAF-4A70-933B-A709A8F2B279}"/>
              </a:ext>
            </a:extLst>
          </p:cNvPr>
          <p:cNvSpPr txBox="1"/>
          <p:nvPr/>
        </p:nvSpPr>
        <p:spPr>
          <a:xfrm>
            <a:off x="0" y="6565612"/>
            <a:ext cx="8991600" cy="27699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hlinkClick r:id="rId5"/>
              </a:rPr>
              <a:t>https://www.britannica.com/story/feminism-from-ancient-rome-to-the-womens-march</a:t>
            </a:r>
            <a:r>
              <a:rPr kumimoji="0" lang="en-US" sz="1200" b="0"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5279842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What Do the Scriptures Say?</a:t>
            </a:r>
          </a:p>
        </p:txBody>
      </p:sp>
      <p:sp>
        <p:nvSpPr>
          <p:cNvPr id="8" name="Content Placeholder 7"/>
          <p:cNvSpPr>
            <a:spLocks noGrp="1"/>
          </p:cNvSpPr>
          <p:nvPr>
            <p:ph idx="1"/>
          </p:nvPr>
        </p:nvSpPr>
        <p:spPr>
          <a:xfrm>
            <a:off x="457200" y="838200"/>
            <a:ext cx="8229600" cy="5638799"/>
          </a:xfrm>
        </p:spPr>
        <p:txBody>
          <a:bodyPr>
            <a:normAutofit/>
          </a:bodyPr>
          <a:lstStyle/>
          <a:p>
            <a:r>
              <a:rPr lang="en-US" sz="3200" dirty="0"/>
              <a:t>The scriptures teach that men and women are </a:t>
            </a:r>
            <a:r>
              <a:rPr lang="en-US" sz="3200" b="1" i="1" dirty="0"/>
              <a:t>different</a:t>
            </a:r>
            <a:r>
              <a:rPr lang="en-US" sz="3200" dirty="0"/>
              <a:t> by virtue of </a:t>
            </a:r>
            <a:r>
              <a:rPr lang="en-US" sz="3200" b="1" i="1" dirty="0"/>
              <a:t>Creation</a:t>
            </a:r>
            <a:r>
              <a:rPr lang="en-US" sz="3200" dirty="0"/>
              <a:t>. </a:t>
            </a:r>
          </a:p>
          <a:p>
            <a:r>
              <a:rPr lang="en-US" sz="3200" dirty="0"/>
              <a:t>Men and women are different because God </a:t>
            </a:r>
            <a:r>
              <a:rPr lang="en-US" sz="3200" b="1" i="1" dirty="0"/>
              <a:t>made</a:t>
            </a:r>
            <a:r>
              <a:rPr lang="en-US" sz="3200" dirty="0"/>
              <a:t> them different and intends for men and women to function differently in: </a:t>
            </a:r>
          </a:p>
          <a:p>
            <a:pPr lvl="1"/>
            <a:r>
              <a:rPr lang="en-US" sz="2800" dirty="0"/>
              <a:t>The Home </a:t>
            </a:r>
          </a:p>
          <a:p>
            <a:pPr lvl="1"/>
            <a:r>
              <a:rPr lang="en-US" sz="2800" dirty="0"/>
              <a:t>The Church</a:t>
            </a:r>
          </a:p>
          <a:p>
            <a:pPr lvl="1"/>
            <a:r>
              <a:rPr lang="en-US" sz="2800" dirty="0"/>
              <a:t>Society</a:t>
            </a:r>
          </a:p>
          <a:p>
            <a:pPr marL="0" indent="0">
              <a:buNone/>
            </a:pPr>
            <a:endParaRPr lang="en-US" dirty="0"/>
          </a:p>
        </p:txBody>
      </p:sp>
    </p:spTree>
    <p:extLst>
      <p:ext uri="{BB962C8B-B14F-4D97-AF65-F5344CB8AC3E}">
        <p14:creationId xmlns:p14="http://schemas.microsoft.com/office/powerpoint/2010/main" val="9947495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p:cTn id="35"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What Do the Scriptures Say?</a:t>
            </a:r>
          </a:p>
        </p:txBody>
      </p:sp>
      <p:sp>
        <p:nvSpPr>
          <p:cNvPr id="8" name="Content Placeholder 7"/>
          <p:cNvSpPr>
            <a:spLocks noGrp="1"/>
          </p:cNvSpPr>
          <p:nvPr>
            <p:ph idx="1"/>
          </p:nvPr>
        </p:nvSpPr>
        <p:spPr>
          <a:xfrm>
            <a:off x="457200" y="838200"/>
            <a:ext cx="8229600" cy="5638799"/>
          </a:xfrm>
        </p:spPr>
        <p:txBody>
          <a:bodyPr>
            <a:normAutofit fontScale="92500"/>
          </a:bodyPr>
          <a:lstStyle/>
          <a:p>
            <a:r>
              <a:rPr lang="en-US" dirty="0"/>
              <a:t>This is </a:t>
            </a:r>
            <a:r>
              <a:rPr lang="en-US" b="1" i="1" dirty="0"/>
              <a:t>not</a:t>
            </a:r>
            <a:r>
              <a:rPr lang="en-US" dirty="0"/>
              <a:t> to say that men and women share </a:t>
            </a:r>
            <a:r>
              <a:rPr lang="en-US" b="1" i="1" dirty="0"/>
              <a:t>nothing</a:t>
            </a:r>
            <a:r>
              <a:rPr lang="en-US" dirty="0"/>
              <a:t> in common.</a:t>
            </a:r>
          </a:p>
          <a:p>
            <a:r>
              <a:rPr lang="en-US" dirty="0"/>
              <a:t>Man and woman are named as equally sharing in the “image of God” – </a:t>
            </a:r>
          </a:p>
          <a:p>
            <a:pPr lvl="1"/>
            <a:r>
              <a:rPr lang="en-US" i="1" dirty="0">
                <a:solidFill>
                  <a:srgbClr val="0000FF"/>
                </a:solidFill>
                <a:latin typeface="Cambria" panose="02040503050406030204" pitchFamily="18" charset="0"/>
                <a:ea typeface="Cambria" panose="02040503050406030204" pitchFamily="18" charset="0"/>
              </a:rPr>
              <a:t>So God created man in his own image, in the image of God he created him; </a:t>
            </a:r>
            <a:r>
              <a:rPr lang="en-US" b="1" i="1" dirty="0">
                <a:solidFill>
                  <a:srgbClr val="0000FF"/>
                </a:solidFill>
                <a:latin typeface="Cambria" panose="02040503050406030204" pitchFamily="18" charset="0"/>
                <a:ea typeface="Cambria" panose="02040503050406030204" pitchFamily="18" charset="0"/>
              </a:rPr>
              <a:t>male and female </a:t>
            </a:r>
            <a:r>
              <a:rPr lang="en-US" i="1" dirty="0">
                <a:solidFill>
                  <a:srgbClr val="0000FF"/>
                </a:solidFill>
                <a:latin typeface="Cambria" panose="02040503050406030204" pitchFamily="18" charset="0"/>
                <a:ea typeface="Cambria" panose="02040503050406030204" pitchFamily="18" charset="0"/>
              </a:rPr>
              <a:t>he created them. </a:t>
            </a:r>
            <a:r>
              <a:rPr lang="en-US" dirty="0"/>
              <a:t>(Gen 1:27)</a:t>
            </a:r>
          </a:p>
          <a:p>
            <a:r>
              <a:rPr lang="en-US" dirty="0"/>
              <a:t>Men and women share equally in their standing before God “in Christ”</a:t>
            </a:r>
          </a:p>
          <a:p>
            <a:pPr lvl="1"/>
            <a:r>
              <a:rPr lang="en-US" i="1" dirty="0">
                <a:solidFill>
                  <a:srgbClr val="0000FF"/>
                </a:solidFill>
                <a:latin typeface="Cambria" panose="02040503050406030204" pitchFamily="18" charset="0"/>
                <a:ea typeface="Cambria" panose="02040503050406030204" pitchFamily="18" charset="0"/>
              </a:rPr>
              <a:t>for </a:t>
            </a:r>
            <a:r>
              <a:rPr lang="en-US" b="1" i="1" dirty="0">
                <a:solidFill>
                  <a:srgbClr val="0000FF"/>
                </a:solidFill>
                <a:latin typeface="Cambria" panose="02040503050406030204" pitchFamily="18" charset="0"/>
                <a:ea typeface="Cambria" panose="02040503050406030204" pitchFamily="18" charset="0"/>
              </a:rPr>
              <a:t>in Christ </a:t>
            </a:r>
            <a:r>
              <a:rPr lang="en-US" i="1" dirty="0">
                <a:solidFill>
                  <a:srgbClr val="0000FF"/>
                </a:solidFill>
                <a:latin typeface="Cambria" panose="02040503050406030204" pitchFamily="18" charset="0"/>
                <a:ea typeface="Cambria" panose="02040503050406030204" pitchFamily="18" charset="0"/>
              </a:rPr>
              <a:t>Jesus you are all sons of God, </a:t>
            </a:r>
            <a:r>
              <a:rPr lang="en-US" b="1" i="1" dirty="0">
                <a:solidFill>
                  <a:srgbClr val="0000FF"/>
                </a:solidFill>
                <a:latin typeface="Cambria" panose="02040503050406030204" pitchFamily="18" charset="0"/>
                <a:ea typeface="Cambria" panose="02040503050406030204" pitchFamily="18" charset="0"/>
              </a:rPr>
              <a:t>through faith</a:t>
            </a:r>
            <a:r>
              <a:rPr lang="en-US" i="1" dirty="0">
                <a:solidFill>
                  <a:srgbClr val="0000FF"/>
                </a:solidFill>
                <a:latin typeface="Cambria" panose="02040503050406030204" pitchFamily="18" charset="0"/>
                <a:ea typeface="Cambria" panose="02040503050406030204" pitchFamily="18" charset="0"/>
              </a:rPr>
              <a:t>… There is neither Jew nor Greek, there is neither slave nor free, </a:t>
            </a:r>
            <a:r>
              <a:rPr lang="en-US" b="1" i="1" dirty="0">
                <a:solidFill>
                  <a:srgbClr val="0000FF"/>
                </a:solidFill>
                <a:latin typeface="Cambria" panose="02040503050406030204" pitchFamily="18" charset="0"/>
                <a:ea typeface="Cambria" panose="02040503050406030204" pitchFamily="18" charset="0"/>
              </a:rPr>
              <a:t>there is no male and female</a:t>
            </a:r>
            <a:r>
              <a:rPr lang="en-US" i="1" dirty="0">
                <a:solidFill>
                  <a:srgbClr val="0000FF"/>
                </a:solidFill>
                <a:latin typeface="Cambria" panose="02040503050406030204" pitchFamily="18" charset="0"/>
                <a:ea typeface="Cambria" panose="02040503050406030204" pitchFamily="18" charset="0"/>
              </a:rPr>
              <a:t>, for you are all one in Christ Jesus.</a:t>
            </a:r>
            <a:r>
              <a:rPr lang="en-US" dirty="0"/>
              <a:t> (Gal 3:26,28)</a:t>
            </a:r>
          </a:p>
          <a:p>
            <a:pPr lvl="1"/>
            <a:r>
              <a:rPr lang="en-US" i="1" dirty="0">
                <a:solidFill>
                  <a:srgbClr val="0000FF"/>
                </a:solidFill>
                <a:latin typeface="Cambria" panose="02040503050406030204" pitchFamily="18" charset="0"/>
                <a:ea typeface="Cambria" panose="02040503050406030204" pitchFamily="18" charset="0"/>
              </a:rPr>
              <a:t>[women] are heirs with [men] of the grace of life, </a:t>
            </a:r>
            <a:r>
              <a:rPr lang="en-US" dirty="0"/>
              <a:t>(1Pet 3:1)</a:t>
            </a:r>
          </a:p>
          <a:p>
            <a:pPr marL="0" indent="0">
              <a:buNone/>
            </a:pPr>
            <a:endParaRPr lang="en-US" dirty="0"/>
          </a:p>
        </p:txBody>
      </p:sp>
    </p:spTree>
    <p:extLst>
      <p:ext uri="{BB962C8B-B14F-4D97-AF65-F5344CB8AC3E}">
        <p14:creationId xmlns:p14="http://schemas.microsoft.com/office/powerpoint/2010/main" val="25619603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Men and Women in the Home</a:t>
            </a:r>
          </a:p>
        </p:txBody>
      </p:sp>
      <p:sp>
        <p:nvSpPr>
          <p:cNvPr id="8" name="Content Placeholder 7"/>
          <p:cNvSpPr>
            <a:spLocks noGrp="1"/>
          </p:cNvSpPr>
          <p:nvPr>
            <p:ph idx="1"/>
          </p:nvPr>
        </p:nvSpPr>
        <p:spPr>
          <a:xfrm>
            <a:off x="457200" y="838200"/>
            <a:ext cx="8229600" cy="5638799"/>
          </a:xfrm>
        </p:spPr>
        <p:txBody>
          <a:bodyPr>
            <a:normAutofit fontScale="92500" lnSpcReduction="20000"/>
          </a:bodyPr>
          <a:lstStyle/>
          <a:p>
            <a:r>
              <a:rPr lang="en-US" dirty="0"/>
              <a:t>The Word of God commands the man to </a:t>
            </a:r>
            <a:r>
              <a:rPr lang="en-US" b="1" i="1" dirty="0"/>
              <a:t>rule</a:t>
            </a:r>
            <a:r>
              <a:rPr lang="en-US" dirty="0"/>
              <a:t> his wife in </a:t>
            </a:r>
            <a:r>
              <a:rPr lang="en-US" b="1" i="1" dirty="0"/>
              <a:t>love</a:t>
            </a:r>
            <a:r>
              <a:rPr lang="en-US" dirty="0"/>
              <a:t> and the wife to </a:t>
            </a:r>
            <a:r>
              <a:rPr lang="en-US" b="1" i="1" dirty="0"/>
              <a:t>obey and submit </a:t>
            </a:r>
            <a:r>
              <a:rPr lang="en-US" dirty="0"/>
              <a:t>to her husband in </a:t>
            </a:r>
            <a:r>
              <a:rPr lang="en-US" b="1" i="1" dirty="0"/>
              <a:t>respect</a:t>
            </a:r>
            <a:r>
              <a:rPr lang="en-US" dirty="0"/>
              <a:t>.</a:t>
            </a:r>
          </a:p>
          <a:p>
            <a:pPr lvl="1"/>
            <a:r>
              <a:rPr lang="en-US" sz="2600" i="1" dirty="0">
                <a:solidFill>
                  <a:srgbClr val="0000FF"/>
                </a:solidFill>
                <a:latin typeface="Cambria" panose="02040503050406030204" pitchFamily="18" charset="0"/>
                <a:ea typeface="Cambria" panose="02040503050406030204" pitchFamily="18" charset="0"/>
              </a:rPr>
              <a:t>For the </a:t>
            </a:r>
            <a:r>
              <a:rPr lang="en-US" sz="2600" b="1" i="1" dirty="0">
                <a:solidFill>
                  <a:srgbClr val="0000FF"/>
                </a:solidFill>
                <a:latin typeface="Cambria" panose="02040503050406030204" pitchFamily="18" charset="0"/>
                <a:ea typeface="Cambria" panose="02040503050406030204" pitchFamily="18" charset="0"/>
              </a:rPr>
              <a:t>husband is the head of the wife </a:t>
            </a:r>
            <a:r>
              <a:rPr lang="en-US" sz="2600" i="1" dirty="0">
                <a:solidFill>
                  <a:srgbClr val="0000FF"/>
                </a:solidFill>
                <a:latin typeface="Cambria" panose="02040503050406030204" pitchFamily="18" charset="0"/>
                <a:ea typeface="Cambria" panose="02040503050406030204" pitchFamily="18" charset="0"/>
              </a:rPr>
              <a:t>even as Christ is the head of the church… Now as the church submits to Christ, so also </a:t>
            </a:r>
            <a:r>
              <a:rPr lang="en-US" sz="2600" b="1" i="1" dirty="0">
                <a:solidFill>
                  <a:srgbClr val="0000FF"/>
                </a:solidFill>
                <a:latin typeface="Cambria" panose="02040503050406030204" pitchFamily="18" charset="0"/>
                <a:ea typeface="Cambria" panose="02040503050406030204" pitchFamily="18" charset="0"/>
              </a:rPr>
              <a:t>wives should submit in everything </a:t>
            </a:r>
            <a:r>
              <a:rPr lang="en-US" sz="2600" i="1" dirty="0">
                <a:solidFill>
                  <a:srgbClr val="0000FF"/>
                </a:solidFill>
                <a:latin typeface="Cambria" panose="02040503050406030204" pitchFamily="18" charset="0"/>
                <a:ea typeface="Cambria" panose="02040503050406030204" pitchFamily="18" charset="0"/>
              </a:rPr>
              <a:t>to their husbands. </a:t>
            </a:r>
            <a:r>
              <a:rPr lang="en-US" sz="2600" b="1" i="1" dirty="0">
                <a:solidFill>
                  <a:srgbClr val="0000FF"/>
                </a:solidFill>
                <a:latin typeface="Cambria" panose="02040503050406030204" pitchFamily="18" charset="0"/>
                <a:ea typeface="Cambria" panose="02040503050406030204" pitchFamily="18" charset="0"/>
              </a:rPr>
              <a:t>Husbands, love your wives</a:t>
            </a:r>
            <a:r>
              <a:rPr lang="en-US" sz="2600" i="1" dirty="0">
                <a:solidFill>
                  <a:srgbClr val="0000FF"/>
                </a:solidFill>
                <a:latin typeface="Cambria" panose="02040503050406030204" pitchFamily="18" charset="0"/>
                <a:ea typeface="Cambria" panose="02040503050406030204" pitchFamily="18" charset="0"/>
              </a:rPr>
              <a:t>, as Christ loved the church and gave himself up for her… and </a:t>
            </a:r>
            <a:r>
              <a:rPr lang="en-US" sz="2600" b="1" i="1" dirty="0">
                <a:solidFill>
                  <a:srgbClr val="0000FF"/>
                </a:solidFill>
                <a:latin typeface="Cambria" panose="02040503050406030204" pitchFamily="18" charset="0"/>
                <a:ea typeface="Cambria" panose="02040503050406030204" pitchFamily="18" charset="0"/>
              </a:rPr>
              <a:t>let the wife see that she respects her husband</a:t>
            </a:r>
            <a:r>
              <a:rPr lang="en-US" sz="2600" i="1" dirty="0">
                <a:solidFill>
                  <a:srgbClr val="0000FF"/>
                </a:solidFill>
                <a:latin typeface="Cambria" panose="02040503050406030204" pitchFamily="18" charset="0"/>
                <a:ea typeface="Cambria" panose="02040503050406030204" pitchFamily="18" charset="0"/>
              </a:rPr>
              <a:t>. </a:t>
            </a:r>
            <a:r>
              <a:rPr lang="en-US" sz="2600" dirty="0"/>
              <a:t>(Eph 5:23-24, 33)</a:t>
            </a:r>
          </a:p>
          <a:p>
            <a:r>
              <a:rPr lang="en-US" b="1" i="1" dirty="0"/>
              <a:t>Adam and Eve </a:t>
            </a:r>
            <a:r>
              <a:rPr lang="en-US" dirty="0"/>
              <a:t>as the original couple, serve as a </a:t>
            </a:r>
            <a:r>
              <a:rPr lang="en-US" b="1" i="1" dirty="0"/>
              <a:t>prototype</a:t>
            </a:r>
            <a:r>
              <a:rPr lang="en-US" dirty="0"/>
              <a:t> for how all men and women are to behave, which is why the Apostle Paul often grounds his commands concerning men and women in </a:t>
            </a:r>
            <a:r>
              <a:rPr lang="en-US" b="1" i="1" dirty="0"/>
              <a:t>creation</a:t>
            </a:r>
            <a:r>
              <a:rPr lang="en-US" dirty="0"/>
              <a:t>:</a:t>
            </a:r>
          </a:p>
          <a:p>
            <a:pPr lvl="1"/>
            <a:r>
              <a:rPr lang="en-US" sz="2600" i="1" dirty="0">
                <a:solidFill>
                  <a:srgbClr val="0000FF"/>
                </a:solidFill>
                <a:latin typeface="Cambria" panose="02040503050406030204" pitchFamily="18" charset="0"/>
                <a:ea typeface="Cambria" panose="02040503050406030204" pitchFamily="18" charset="0"/>
              </a:rPr>
              <a:t>For man was not made from woman, but woman from man. Neither was man created for woman, but woman for man. </a:t>
            </a:r>
            <a:r>
              <a:rPr lang="en-US" sz="2600" dirty="0"/>
              <a:t>(1Cor 11:8-9)</a:t>
            </a:r>
          </a:p>
          <a:p>
            <a:pPr marL="0" indent="0">
              <a:buNone/>
            </a:pPr>
            <a:endParaRPr lang="en-US" dirty="0"/>
          </a:p>
        </p:txBody>
      </p:sp>
    </p:spTree>
    <p:extLst>
      <p:ext uri="{BB962C8B-B14F-4D97-AF65-F5344CB8AC3E}">
        <p14:creationId xmlns:p14="http://schemas.microsoft.com/office/powerpoint/2010/main" val="337815433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Men and Women in the Home</a:t>
            </a:r>
          </a:p>
        </p:txBody>
      </p:sp>
      <p:sp>
        <p:nvSpPr>
          <p:cNvPr id="8" name="Content Placeholder 7"/>
          <p:cNvSpPr>
            <a:spLocks noGrp="1"/>
          </p:cNvSpPr>
          <p:nvPr>
            <p:ph idx="1"/>
          </p:nvPr>
        </p:nvSpPr>
        <p:spPr>
          <a:xfrm>
            <a:off x="457200" y="838200"/>
            <a:ext cx="8229600" cy="5638799"/>
          </a:xfrm>
        </p:spPr>
        <p:txBody>
          <a:bodyPr>
            <a:normAutofit fontScale="92500" lnSpcReduction="20000"/>
          </a:bodyPr>
          <a:lstStyle/>
          <a:p>
            <a:r>
              <a:rPr lang="en-US" dirty="0"/>
              <a:t>Scripture teaches that a young woman’s place is </a:t>
            </a:r>
            <a:r>
              <a:rPr lang="en-US" b="1" i="1" dirty="0"/>
              <a:t>working in the home, taking care of her husband and children</a:t>
            </a:r>
            <a:r>
              <a:rPr lang="en-US" dirty="0"/>
              <a:t> (a role that feminists vehemently rebel against).</a:t>
            </a:r>
          </a:p>
          <a:p>
            <a:pPr lvl="1"/>
            <a:r>
              <a:rPr lang="en-US" sz="2600" i="1" dirty="0">
                <a:solidFill>
                  <a:srgbClr val="0000FF"/>
                </a:solidFill>
                <a:latin typeface="Cambria" panose="02040503050406030204" pitchFamily="18" charset="0"/>
                <a:ea typeface="Cambria" panose="02040503050406030204" pitchFamily="18" charset="0"/>
              </a:rPr>
              <a:t>…and so train the young women to </a:t>
            </a:r>
            <a:r>
              <a:rPr lang="en-US" sz="2600" b="1" i="1" dirty="0">
                <a:solidFill>
                  <a:srgbClr val="0000FF"/>
                </a:solidFill>
                <a:latin typeface="Cambria" panose="02040503050406030204" pitchFamily="18" charset="0"/>
                <a:ea typeface="Cambria" panose="02040503050406030204" pitchFamily="18" charset="0"/>
              </a:rPr>
              <a:t>love their husbands and children</a:t>
            </a:r>
            <a:r>
              <a:rPr lang="en-US" sz="2600" i="1" dirty="0">
                <a:solidFill>
                  <a:srgbClr val="0000FF"/>
                </a:solidFill>
                <a:latin typeface="Cambria" panose="02040503050406030204" pitchFamily="18" charset="0"/>
                <a:ea typeface="Cambria" panose="02040503050406030204" pitchFamily="18" charset="0"/>
              </a:rPr>
              <a:t>, to be self-controlled, pure, </a:t>
            </a:r>
            <a:r>
              <a:rPr lang="en-US" sz="2600" b="1" i="1" dirty="0">
                <a:solidFill>
                  <a:srgbClr val="0000FF"/>
                </a:solidFill>
                <a:latin typeface="Cambria" panose="02040503050406030204" pitchFamily="18" charset="0"/>
                <a:ea typeface="Cambria" panose="02040503050406030204" pitchFamily="18" charset="0"/>
              </a:rPr>
              <a:t>working at home</a:t>
            </a:r>
            <a:r>
              <a:rPr lang="en-US" sz="2600" i="1" dirty="0">
                <a:solidFill>
                  <a:srgbClr val="0000FF"/>
                </a:solidFill>
                <a:latin typeface="Cambria" panose="02040503050406030204" pitchFamily="18" charset="0"/>
                <a:ea typeface="Cambria" panose="02040503050406030204" pitchFamily="18" charset="0"/>
              </a:rPr>
              <a:t>, kind, and </a:t>
            </a:r>
            <a:r>
              <a:rPr lang="en-US" sz="2600" b="1" i="1" dirty="0">
                <a:solidFill>
                  <a:srgbClr val="0000FF"/>
                </a:solidFill>
                <a:latin typeface="Cambria" panose="02040503050406030204" pitchFamily="18" charset="0"/>
                <a:ea typeface="Cambria" panose="02040503050406030204" pitchFamily="18" charset="0"/>
              </a:rPr>
              <a:t>submissive to their own husbands</a:t>
            </a:r>
            <a:r>
              <a:rPr lang="en-US" sz="2600" i="1" dirty="0">
                <a:solidFill>
                  <a:srgbClr val="0000FF"/>
                </a:solidFill>
                <a:latin typeface="Cambria" panose="02040503050406030204" pitchFamily="18" charset="0"/>
                <a:ea typeface="Cambria" panose="02040503050406030204" pitchFamily="18" charset="0"/>
              </a:rPr>
              <a:t>, that the word of God may not be reviled.  </a:t>
            </a:r>
            <a:r>
              <a:rPr lang="en-US" sz="2600" dirty="0"/>
              <a:t>(Tit 2:4-5). </a:t>
            </a:r>
          </a:p>
          <a:p>
            <a:pPr lvl="1"/>
            <a:r>
              <a:rPr lang="en-US" sz="2600" i="1" dirty="0">
                <a:solidFill>
                  <a:srgbClr val="0000FF"/>
                </a:solidFill>
                <a:latin typeface="Cambria" panose="02040503050406030204" pitchFamily="18" charset="0"/>
                <a:ea typeface="Cambria" panose="02040503050406030204" pitchFamily="18" charset="0"/>
              </a:rPr>
              <a:t>So I would have younger widows </a:t>
            </a:r>
            <a:r>
              <a:rPr lang="en-US" sz="2600" b="1" i="1" dirty="0">
                <a:solidFill>
                  <a:srgbClr val="0000FF"/>
                </a:solidFill>
                <a:latin typeface="Cambria" panose="02040503050406030204" pitchFamily="18" charset="0"/>
                <a:ea typeface="Cambria" panose="02040503050406030204" pitchFamily="18" charset="0"/>
              </a:rPr>
              <a:t>marry, bear children, manage their households</a:t>
            </a:r>
            <a:r>
              <a:rPr lang="en-US" sz="2600" i="1" dirty="0">
                <a:solidFill>
                  <a:srgbClr val="0000FF"/>
                </a:solidFill>
                <a:latin typeface="Cambria" panose="02040503050406030204" pitchFamily="18" charset="0"/>
                <a:ea typeface="Cambria" panose="02040503050406030204" pitchFamily="18" charset="0"/>
              </a:rPr>
              <a:t>, and give the adversary no occasion for slander. </a:t>
            </a:r>
            <a:r>
              <a:rPr lang="en-US" sz="2600" dirty="0"/>
              <a:t>(1Tim. 5:14)</a:t>
            </a:r>
          </a:p>
          <a:p>
            <a:r>
              <a:rPr lang="en-US" dirty="0"/>
              <a:t>The Word of God refers to the woman as the “</a:t>
            </a:r>
            <a:r>
              <a:rPr lang="en-US" b="1" i="1" dirty="0"/>
              <a:t>weaker vessel</a:t>
            </a:r>
            <a:r>
              <a:rPr lang="en-US" dirty="0"/>
              <a:t>” in the marriage relationship:</a:t>
            </a:r>
          </a:p>
          <a:p>
            <a:pPr lvl="1"/>
            <a:r>
              <a:rPr lang="en-US" sz="2600" i="1" dirty="0">
                <a:solidFill>
                  <a:srgbClr val="0000FF"/>
                </a:solidFill>
                <a:latin typeface="Cambria" panose="02040503050406030204" pitchFamily="18" charset="0"/>
                <a:ea typeface="Cambria" panose="02040503050406030204" pitchFamily="18" charset="0"/>
              </a:rPr>
              <a:t>husbands, live with your wives in an understanding way, showing honor to the woman as the </a:t>
            </a:r>
            <a:r>
              <a:rPr lang="en-US" sz="2600" b="1" i="1" dirty="0">
                <a:solidFill>
                  <a:srgbClr val="0000FF"/>
                </a:solidFill>
                <a:latin typeface="Cambria" panose="02040503050406030204" pitchFamily="18" charset="0"/>
                <a:ea typeface="Cambria" panose="02040503050406030204" pitchFamily="18" charset="0"/>
              </a:rPr>
              <a:t>weaker vessel</a:t>
            </a:r>
            <a:r>
              <a:rPr lang="en-US" sz="2600" i="1" dirty="0">
                <a:solidFill>
                  <a:srgbClr val="0000FF"/>
                </a:solidFill>
                <a:latin typeface="Cambria" panose="02040503050406030204" pitchFamily="18" charset="0"/>
                <a:ea typeface="Cambria" panose="02040503050406030204" pitchFamily="18" charset="0"/>
              </a:rPr>
              <a:t>, since they are heirs with you of the grace of life… </a:t>
            </a:r>
            <a:r>
              <a:rPr lang="en-US" sz="2600" dirty="0"/>
              <a:t>(1Pet. 3:7)</a:t>
            </a:r>
          </a:p>
          <a:p>
            <a:pPr lvl="1"/>
            <a:r>
              <a:rPr lang="en-US" sz="2600" dirty="0"/>
              <a:t>Compare: </a:t>
            </a:r>
            <a:r>
              <a:rPr lang="en-US" sz="2600" i="1" dirty="0">
                <a:solidFill>
                  <a:srgbClr val="0000FF"/>
                </a:solidFill>
                <a:latin typeface="Cambria" panose="02040503050406030204" pitchFamily="18" charset="0"/>
                <a:ea typeface="Cambria" panose="02040503050406030204" pitchFamily="18" charset="0"/>
              </a:rPr>
              <a:t>act like men, be strong. </a:t>
            </a:r>
            <a:r>
              <a:rPr lang="en-US" sz="2600" dirty="0"/>
              <a:t>(1Cor. 16:13)</a:t>
            </a:r>
          </a:p>
        </p:txBody>
      </p:sp>
    </p:spTree>
    <p:extLst>
      <p:ext uri="{BB962C8B-B14F-4D97-AF65-F5344CB8AC3E}">
        <p14:creationId xmlns:p14="http://schemas.microsoft.com/office/powerpoint/2010/main" val="9866414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Men and Women in the Home</a:t>
            </a:r>
          </a:p>
        </p:txBody>
      </p:sp>
      <p:sp>
        <p:nvSpPr>
          <p:cNvPr id="8" name="Content Placeholder 7"/>
          <p:cNvSpPr>
            <a:spLocks noGrp="1"/>
          </p:cNvSpPr>
          <p:nvPr>
            <p:ph idx="1"/>
          </p:nvPr>
        </p:nvSpPr>
        <p:spPr>
          <a:xfrm>
            <a:off x="457200" y="838200"/>
            <a:ext cx="8229600" cy="5638799"/>
          </a:xfrm>
        </p:spPr>
        <p:txBody>
          <a:bodyPr>
            <a:normAutofit/>
          </a:bodyPr>
          <a:lstStyle/>
          <a:p>
            <a:r>
              <a:rPr lang="en-US" dirty="0"/>
              <a:t>The Word of God warns women to not make their clothing and jewelry their primary source of beauty. No such warning is ever given to men.</a:t>
            </a:r>
          </a:p>
          <a:p>
            <a:pPr lvl="1"/>
            <a:r>
              <a:rPr lang="en-US" sz="2600" i="1" dirty="0">
                <a:solidFill>
                  <a:srgbClr val="0000FF"/>
                </a:solidFill>
                <a:latin typeface="Cambria" panose="02040503050406030204" pitchFamily="18" charset="0"/>
                <a:ea typeface="Cambria" panose="02040503050406030204" pitchFamily="18" charset="0"/>
              </a:rPr>
              <a:t>Do not let your adorning be external--the braiding of hair and the putting on of gold jewelry, or the clothing you wear-- but let your adorning be the hidden person of the heart with the imperishable beauty of a gentle and quiet spirit, which in God's sight is very precious. </a:t>
            </a:r>
            <a:r>
              <a:rPr lang="en-US" sz="2600" dirty="0"/>
              <a:t>(1Pet 3:3-4) </a:t>
            </a:r>
          </a:p>
        </p:txBody>
      </p:sp>
    </p:spTree>
    <p:extLst>
      <p:ext uri="{BB962C8B-B14F-4D97-AF65-F5344CB8AC3E}">
        <p14:creationId xmlns:p14="http://schemas.microsoft.com/office/powerpoint/2010/main" val="203587780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Men and Women in the Church</a:t>
            </a:r>
          </a:p>
        </p:txBody>
      </p:sp>
      <p:sp>
        <p:nvSpPr>
          <p:cNvPr id="8" name="Content Placeholder 7"/>
          <p:cNvSpPr>
            <a:spLocks noGrp="1"/>
          </p:cNvSpPr>
          <p:nvPr>
            <p:ph idx="1"/>
          </p:nvPr>
        </p:nvSpPr>
        <p:spPr>
          <a:xfrm>
            <a:off x="457200" y="838200"/>
            <a:ext cx="8229600" cy="5638799"/>
          </a:xfrm>
        </p:spPr>
        <p:txBody>
          <a:bodyPr>
            <a:normAutofit fontScale="92500"/>
          </a:bodyPr>
          <a:lstStyle/>
          <a:p>
            <a:r>
              <a:rPr lang="en-US" dirty="0"/>
              <a:t>The Scriptures do not permit a woman to teach or exercise authority over men in the church. The teaching is to be done by the men, the women are expected to sit quietly and learn from the men who are teaching.</a:t>
            </a:r>
          </a:p>
          <a:p>
            <a:pPr lvl="1"/>
            <a:r>
              <a:rPr lang="en-US" sz="2600" i="1" dirty="0">
                <a:solidFill>
                  <a:srgbClr val="0000FF"/>
                </a:solidFill>
                <a:latin typeface="Cambria" panose="02040503050406030204" pitchFamily="18" charset="0"/>
                <a:ea typeface="Cambria" panose="02040503050406030204" pitchFamily="18" charset="0"/>
              </a:rPr>
              <a:t>Let a woman learn quietly with all submissiveness. I do not permit a woman to teach or to exercise authority over a man; rather, she is to remain quiet. </a:t>
            </a:r>
            <a:r>
              <a:rPr lang="en-US" sz="2600" dirty="0"/>
              <a:t>(1Tim. 2:11-12)</a:t>
            </a:r>
          </a:p>
          <a:p>
            <a:r>
              <a:rPr lang="en-US" sz="3000" dirty="0"/>
              <a:t>Once again the Apostle Paul grounds the above teaching in </a:t>
            </a:r>
            <a:r>
              <a:rPr lang="en-US" sz="3000" b="1" i="1" dirty="0"/>
              <a:t>creation</a:t>
            </a:r>
            <a:r>
              <a:rPr lang="en-US" sz="3000" dirty="0"/>
              <a:t> and Adam and Eve as the prototype for all who come after them:</a:t>
            </a:r>
          </a:p>
          <a:p>
            <a:pPr lvl="1"/>
            <a:r>
              <a:rPr lang="en-US" sz="2600" i="1" dirty="0">
                <a:solidFill>
                  <a:srgbClr val="0000FF"/>
                </a:solidFill>
                <a:latin typeface="Cambria" panose="02040503050406030204" pitchFamily="18" charset="0"/>
                <a:ea typeface="Cambria" panose="02040503050406030204" pitchFamily="18" charset="0"/>
              </a:rPr>
              <a:t>For Adam was formed first, then Eve; and Adam was not deceived, but the woman was deceived and became a transgressor.</a:t>
            </a:r>
            <a:r>
              <a:rPr lang="en-US" sz="2600" dirty="0"/>
              <a:t> (1Tim 2:13-14)</a:t>
            </a:r>
          </a:p>
        </p:txBody>
      </p:sp>
    </p:spTree>
    <p:extLst>
      <p:ext uri="{BB962C8B-B14F-4D97-AF65-F5344CB8AC3E}">
        <p14:creationId xmlns:p14="http://schemas.microsoft.com/office/powerpoint/2010/main" val="86962261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Men and Women in the Church</a:t>
            </a:r>
          </a:p>
        </p:txBody>
      </p:sp>
      <p:sp>
        <p:nvSpPr>
          <p:cNvPr id="8" name="Content Placeholder 7"/>
          <p:cNvSpPr>
            <a:spLocks noGrp="1"/>
          </p:cNvSpPr>
          <p:nvPr>
            <p:ph idx="1"/>
          </p:nvPr>
        </p:nvSpPr>
        <p:spPr>
          <a:xfrm>
            <a:off x="457200" y="838200"/>
            <a:ext cx="8229600" cy="5638799"/>
          </a:xfrm>
        </p:spPr>
        <p:txBody>
          <a:bodyPr>
            <a:normAutofit fontScale="92500"/>
          </a:bodyPr>
          <a:lstStyle/>
          <a:p>
            <a:r>
              <a:rPr lang="en-US" dirty="0"/>
              <a:t>Scripture does not permit a woman to occupy either of the two church offices: elder/overseer/pastor or deacon.</a:t>
            </a:r>
          </a:p>
          <a:p>
            <a:pPr lvl="1"/>
            <a:r>
              <a:rPr lang="en-US" sz="2600" i="1" dirty="0">
                <a:solidFill>
                  <a:srgbClr val="0000FF"/>
                </a:solidFill>
                <a:latin typeface="Cambria" panose="02040503050406030204" pitchFamily="18" charset="0"/>
                <a:ea typeface="Cambria" panose="02040503050406030204" pitchFamily="18" charset="0"/>
              </a:rPr>
              <a:t>an </a:t>
            </a:r>
            <a:r>
              <a:rPr lang="en-US" sz="2600" b="1" i="1" dirty="0">
                <a:solidFill>
                  <a:srgbClr val="0000FF"/>
                </a:solidFill>
                <a:latin typeface="Cambria" panose="02040503050406030204" pitchFamily="18" charset="0"/>
                <a:ea typeface="Cambria" panose="02040503050406030204" pitchFamily="18" charset="0"/>
              </a:rPr>
              <a:t>overseer</a:t>
            </a:r>
            <a:r>
              <a:rPr lang="en-US" sz="2600" i="1" dirty="0">
                <a:solidFill>
                  <a:srgbClr val="0000FF"/>
                </a:solidFill>
                <a:latin typeface="Cambria" panose="02040503050406030204" pitchFamily="18" charset="0"/>
                <a:ea typeface="Cambria" panose="02040503050406030204" pitchFamily="18" charset="0"/>
              </a:rPr>
              <a:t> must be above reproach, </a:t>
            </a:r>
            <a:r>
              <a:rPr lang="en-US" sz="2600" b="1" i="1" dirty="0">
                <a:solidFill>
                  <a:srgbClr val="0000FF"/>
                </a:solidFill>
                <a:latin typeface="Cambria" panose="02040503050406030204" pitchFamily="18" charset="0"/>
                <a:ea typeface="Cambria" panose="02040503050406030204" pitchFamily="18" charset="0"/>
              </a:rPr>
              <a:t>the husband of one wife</a:t>
            </a:r>
            <a:r>
              <a:rPr lang="en-US" sz="2600" i="1" dirty="0">
                <a:solidFill>
                  <a:srgbClr val="0000FF"/>
                </a:solidFill>
                <a:latin typeface="Cambria" panose="02040503050406030204" pitchFamily="18" charset="0"/>
                <a:ea typeface="Cambria" panose="02040503050406030204" pitchFamily="18" charset="0"/>
              </a:rPr>
              <a:t>… </a:t>
            </a:r>
            <a:r>
              <a:rPr lang="en-US" sz="2600" dirty="0"/>
              <a:t>(1Tim 3:2). </a:t>
            </a:r>
          </a:p>
          <a:p>
            <a:pPr lvl="1"/>
            <a:r>
              <a:rPr lang="en-US" sz="2600" i="1" dirty="0">
                <a:solidFill>
                  <a:srgbClr val="0000FF"/>
                </a:solidFill>
                <a:latin typeface="Cambria" panose="02040503050406030204" pitchFamily="18" charset="0"/>
                <a:ea typeface="Cambria" panose="02040503050406030204" pitchFamily="18" charset="0"/>
              </a:rPr>
              <a:t>Let deacons each be the </a:t>
            </a:r>
            <a:r>
              <a:rPr lang="en-US" sz="2600" b="1" i="1" dirty="0">
                <a:solidFill>
                  <a:srgbClr val="0000FF"/>
                </a:solidFill>
                <a:latin typeface="Cambria" panose="02040503050406030204" pitchFamily="18" charset="0"/>
                <a:ea typeface="Cambria" panose="02040503050406030204" pitchFamily="18" charset="0"/>
              </a:rPr>
              <a:t>husband of one wife </a:t>
            </a:r>
            <a:r>
              <a:rPr lang="en-US" sz="2600" dirty="0"/>
              <a:t>(1Tim 3:12)</a:t>
            </a:r>
          </a:p>
          <a:p>
            <a:r>
              <a:rPr lang="en-US" dirty="0"/>
              <a:t>The Word of God prohibits women from speaking in the church meetings:</a:t>
            </a:r>
          </a:p>
          <a:p>
            <a:pPr lvl="1"/>
            <a:r>
              <a:rPr lang="en-US" sz="2600" i="1" dirty="0">
                <a:solidFill>
                  <a:srgbClr val="0000FF"/>
                </a:solidFill>
                <a:latin typeface="Cambria" panose="02040503050406030204" pitchFamily="18" charset="0"/>
                <a:ea typeface="Cambria" panose="02040503050406030204" pitchFamily="18" charset="0"/>
              </a:rPr>
              <a:t>the </a:t>
            </a:r>
            <a:r>
              <a:rPr lang="en-US" sz="2600" b="1" i="1" dirty="0">
                <a:solidFill>
                  <a:srgbClr val="0000FF"/>
                </a:solidFill>
                <a:latin typeface="Cambria" panose="02040503050406030204" pitchFamily="18" charset="0"/>
                <a:ea typeface="Cambria" panose="02040503050406030204" pitchFamily="18" charset="0"/>
              </a:rPr>
              <a:t>women</a:t>
            </a:r>
            <a:r>
              <a:rPr lang="en-US" sz="2600" i="1" dirty="0">
                <a:solidFill>
                  <a:srgbClr val="0000FF"/>
                </a:solidFill>
                <a:latin typeface="Cambria" panose="02040503050406030204" pitchFamily="18" charset="0"/>
                <a:ea typeface="Cambria" panose="02040503050406030204" pitchFamily="18" charset="0"/>
              </a:rPr>
              <a:t> should </a:t>
            </a:r>
            <a:r>
              <a:rPr lang="en-US" sz="2600" b="1" i="1" dirty="0">
                <a:solidFill>
                  <a:srgbClr val="0000FF"/>
                </a:solidFill>
                <a:latin typeface="Cambria" panose="02040503050406030204" pitchFamily="18" charset="0"/>
                <a:ea typeface="Cambria" panose="02040503050406030204" pitchFamily="18" charset="0"/>
              </a:rPr>
              <a:t>keep silent in the churches</a:t>
            </a:r>
            <a:r>
              <a:rPr lang="en-US" sz="2600" i="1" dirty="0">
                <a:solidFill>
                  <a:srgbClr val="0000FF"/>
                </a:solidFill>
                <a:latin typeface="Cambria" panose="02040503050406030204" pitchFamily="18" charset="0"/>
                <a:ea typeface="Cambria" panose="02040503050406030204" pitchFamily="18" charset="0"/>
              </a:rPr>
              <a:t>. For they are not permitted to speak, but should be in submission, as the Law also says. If there is anything they desire to learn, let them ask their husbands at home. For </a:t>
            </a:r>
            <a:r>
              <a:rPr lang="en-US" sz="2600" b="1" i="1" dirty="0">
                <a:solidFill>
                  <a:srgbClr val="0000FF"/>
                </a:solidFill>
                <a:latin typeface="Cambria" panose="02040503050406030204" pitchFamily="18" charset="0"/>
                <a:ea typeface="Cambria" panose="02040503050406030204" pitchFamily="18" charset="0"/>
              </a:rPr>
              <a:t>it is shameful for a woman to speak in church</a:t>
            </a:r>
            <a:r>
              <a:rPr lang="en-US" sz="2600" i="1" dirty="0">
                <a:solidFill>
                  <a:srgbClr val="0000FF"/>
                </a:solidFill>
                <a:latin typeface="Cambria" panose="02040503050406030204" pitchFamily="18" charset="0"/>
                <a:ea typeface="Cambria" panose="02040503050406030204" pitchFamily="18" charset="0"/>
              </a:rPr>
              <a:t>. </a:t>
            </a:r>
            <a:r>
              <a:rPr lang="en-US" sz="2600" dirty="0"/>
              <a:t>(1Cor 14:34-35)</a:t>
            </a:r>
          </a:p>
        </p:txBody>
      </p:sp>
    </p:spTree>
    <p:extLst>
      <p:ext uri="{BB962C8B-B14F-4D97-AF65-F5344CB8AC3E}">
        <p14:creationId xmlns:p14="http://schemas.microsoft.com/office/powerpoint/2010/main" val="10994059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Men and Women Society</a:t>
            </a:r>
          </a:p>
        </p:txBody>
      </p:sp>
      <p:sp>
        <p:nvSpPr>
          <p:cNvPr id="8" name="Content Placeholder 7"/>
          <p:cNvSpPr>
            <a:spLocks noGrp="1"/>
          </p:cNvSpPr>
          <p:nvPr>
            <p:ph idx="1"/>
          </p:nvPr>
        </p:nvSpPr>
        <p:spPr>
          <a:xfrm>
            <a:off x="457200" y="838200"/>
            <a:ext cx="8229600" cy="5638799"/>
          </a:xfrm>
        </p:spPr>
        <p:txBody>
          <a:bodyPr>
            <a:normAutofit/>
          </a:bodyPr>
          <a:lstStyle/>
          <a:p>
            <a:r>
              <a:rPr lang="en-US" sz="3200" dirty="0"/>
              <a:t>Some distinctions between how men and women function in society has already been given in passages that we looked at for distinctions between men and women in the home.</a:t>
            </a:r>
          </a:p>
          <a:p>
            <a:pPr lvl="1"/>
            <a:r>
              <a:rPr lang="en-US" sz="2800" dirty="0"/>
              <a:t>The Word of God views a young woman’s place as working in the home taking care of her husband and children (Titus 2:4-5; 1Tim 5:14).</a:t>
            </a:r>
          </a:p>
          <a:p>
            <a:pPr lvl="1"/>
            <a:r>
              <a:rPr lang="en-US" sz="2800" dirty="0"/>
              <a:t>Scripture describes women as “the weaker vessel” in the marriage relationship (1Pet 3:7) and characterizes men as “strong” (1Cor 16:13).</a:t>
            </a:r>
          </a:p>
          <a:p>
            <a:pPr marL="0" indent="0">
              <a:buNone/>
            </a:pPr>
            <a:endParaRPr lang="en-US" dirty="0"/>
          </a:p>
          <a:p>
            <a:pPr lvl="1"/>
            <a:endParaRPr lang="en-US" dirty="0"/>
          </a:p>
        </p:txBody>
      </p:sp>
    </p:spTree>
    <p:extLst>
      <p:ext uri="{BB962C8B-B14F-4D97-AF65-F5344CB8AC3E}">
        <p14:creationId xmlns:p14="http://schemas.microsoft.com/office/powerpoint/2010/main" val="101671685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Men and Women Society</a:t>
            </a:r>
          </a:p>
        </p:txBody>
      </p:sp>
      <p:sp>
        <p:nvSpPr>
          <p:cNvPr id="8" name="Content Placeholder 7"/>
          <p:cNvSpPr>
            <a:spLocks noGrp="1"/>
          </p:cNvSpPr>
          <p:nvPr>
            <p:ph idx="1"/>
          </p:nvPr>
        </p:nvSpPr>
        <p:spPr>
          <a:xfrm>
            <a:off x="457200" y="838200"/>
            <a:ext cx="8229600" cy="5638799"/>
          </a:xfrm>
        </p:spPr>
        <p:txBody>
          <a:bodyPr>
            <a:normAutofit fontScale="92500" lnSpcReduction="20000"/>
          </a:bodyPr>
          <a:lstStyle/>
          <a:p>
            <a:r>
              <a:rPr lang="en-US" dirty="0"/>
              <a:t>Jesus taught that </a:t>
            </a:r>
            <a:r>
              <a:rPr lang="en-US" b="1" i="1" dirty="0"/>
              <a:t>marriage</a:t>
            </a:r>
            <a:r>
              <a:rPr lang="en-US" dirty="0"/>
              <a:t> is to be between </a:t>
            </a:r>
            <a:r>
              <a:rPr lang="en-US" b="1" i="1" dirty="0"/>
              <a:t>one man </a:t>
            </a:r>
            <a:r>
              <a:rPr lang="en-US" dirty="0"/>
              <a:t>and </a:t>
            </a:r>
            <a:r>
              <a:rPr lang="en-US" b="1" i="1" dirty="0"/>
              <a:t>one woman:</a:t>
            </a:r>
          </a:p>
          <a:p>
            <a:pPr lvl="1"/>
            <a:r>
              <a:rPr lang="en-US" i="1" dirty="0">
                <a:solidFill>
                  <a:srgbClr val="0000FF"/>
                </a:solidFill>
                <a:latin typeface="Cambria" panose="02040503050406030204" pitchFamily="18" charset="0"/>
                <a:ea typeface="Cambria" panose="02040503050406030204" pitchFamily="18" charset="0"/>
              </a:rPr>
              <a:t>[Jesus] answered, “Have you not read that he who created them from the beginning made them </a:t>
            </a:r>
            <a:r>
              <a:rPr lang="en-US" b="1" i="1" dirty="0">
                <a:solidFill>
                  <a:srgbClr val="0000FF"/>
                </a:solidFill>
                <a:latin typeface="Cambria" panose="02040503050406030204" pitchFamily="18" charset="0"/>
                <a:ea typeface="Cambria" panose="02040503050406030204" pitchFamily="18" charset="0"/>
              </a:rPr>
              <a:t>male and female</a:t>
            </a:r>
            <a:r>
              <a:rPr lang="en-US" i="1" dirty="0">
                <a:solidFill>
                  <a:srgbClr val="0000FF"/>
                </a:solidFill>
                <a:latin typeface="Cambria" panose="02040503050406030204" pitchFamily="18" charset="0"/>
                <a:ea typeface="Cambria" panose="02040503050406030204" pitchFamily="18" charset="0"/>
              </a:rPr>
              <a:t>, and said, ‘Therefore a </a:t>
            </a:r>
            <a:r>
              <a:rPr lang="en-US" b="1" i="1" dirty="0">
                <a:solidFill>
                  <a:srgbClr val="0000FF"/>
                </a:solidFill>
                <a:latin typeface="Cambria" panose="02040503050406030204" pitchFamily="18" charset="0"/>
                <a:ea typeface="Cambria" panose="02040503050406030204" pitchFamily="18" charset="0"/>
              </a:rPr>
              <a:t>man</a:t>
            </a:r>
            <a:r>
              <a:rPr lang="en-US" i="1" dirty="0">
                <a:solidFill>
                  <a:srgbClr val="0000FF"/>
                </a:solidFill>
                <a:latin typeface="Cambria" panose="02040503050406030204" pitchFamily="18" charset="0"/>
                <a:ea typeface="Cambria" panose="02040503050406030204" pitchFamily="18" charset="0"/>
              </a:rPr>
              <a:t> shall leave his father and his mother and hold fast to his </a:t>
            </a:r>
            <a:r>
              <a:rPr lang="en-US" b="1" i="1" dirty="0">
                <a:solidFill>
                  <a:srgbClr val="0000FF"/>
                </a:solidFill>
                <a:latin typeface="Cambria" panose="02040503050406030204" pitchFamily="18" charset="0"/>
                <a:ea typeface="Cambria" panose="02040503050406030204" pitchFamily="18" charset="0"/>
              </a:rPr>
              <a:t>wife</a:t>
            </a:r>
            <a:r>
              <a:rPr lang="en-US" i="1" dirty="0">
                <a:solidFill>
                  <a:srgbClr val="0000FF"/>
                </a:solidFill>
                <a:latin typeface="Cambria" panose="02040503050406030204" pitchFamily="18" charset="0"/>
                <a:ea typeface="Cambria" panose="02040503050406030204" pitchFamily="18" charset="0"/>
              </a:rPr>
              <a:t>, and the two shall become one flesh’?”</a:t>
            </a:r>
            <a:r>
              <a:rPr lang="en-US" dirty="0"/>
              <a:t> (Mat 19:4-5)</a:t>
            </a:r>
          </a:p>
          <a:p>
            <a:r>
              <a:rPr lang="en-US" dirty="0"/>
              <a:t>Another societal distinction that we see in scripture is that it is always assumed that it will be the </a:t>
            </a:r>
            <a:r>
              <a:rPr lang="en-US" b="1" i="1" dirty="0"/>
              <a:t>men</a:t>
            </a:r>
            <a:r>
              <a:rPr lang="en-US" dirty="0"/>
              <a:t> who serve as soldiers, or physical protectors of a household or a nation. </a:t>
            </a:r>
          </a:p>
          <a:p>
            <a:pPr lvl="1"/>
            <a:r>
              <a:rPr lang="en-US" i="1" dirty="0">
                <a:solidFill>
                  <a:srgbClr val="0000FF"/>
                </a:solidFill>
                <a:latin typeface="Cambria" panose="02040503050406030204" pitchFamily="18" charset="0"/>
                <a:ea typeface="Cambria" panose="02040503050406030204" pitchFamily="18" charset="0"/>
              </a:rPr>
              <a:t>When a strong </a:t>
            </a:r>
            <a:r>
              <a:rPr lang="en-US" b="1" i="1" dirty="0">
                <a:solidFill>
                  <a:srgbClr val="0000FF"/>
                </a:solidFill>
                <a:latin typeface="Cambria" panose="02040503050406030204" pitchFamily="18" charset="0"/>
                <a:ea typeface="Cambria" panose="02040503050406030204" pitchFamily="18" charset="0"/>
              </a:rPr>
              <a:t>man</a:t>
            </a:r>
            <a:r>
              <a:rPr lang="en-US" i="1" dirty="0">
                <a:solidFill>
                  <a:srgbClr val="0000FF"/>
                </a:solidFill>
                <a:latin typeface="Cambria" panose="02040503050406030204" pitchFamily="18" charset="0"/>
                <a:ea typeface="Cambria" panose="02040503050406030204" pitchFamily="18" charset="0"/>
              </a:rPr>
              <a:t>, fully armed, guards his own palace, his goods are safe; </a:t>
            </a:r>
            <a:r>
              <a:rPr lang="en-US" b="0" i="0" u="none" strike="noStrike" baseline="0" dirty="0">
                <a:latin typeface="Arial" panose="020B0604020202020204" pitchFamily="34" charset="0"/>
              </a:rPr>
              <a:t>(Luke 11:21)</a:t>
            </a:r>
          </a:p>
          <a:p>
            <a:pPr lvl="1"/>
            <a:r>
              <a:rPr lang="en-US" i="1" dirty="0">
                <a:solidFill>
                  <a:srgbClr val="0000FF"/>
                </a:solidFill>
                <a:latin typeface="Cambria" panose="02040503050406030204" pitchFamily="18" charset="0"/>
                <a:ea typeface="Cambria" panose="02040503050406030204" pitchFamily="18" charset="0"/>
              </a:rPr>
              <a:t>When a </a:t>
            </a:r>
            <a:r>
              <a:rPr lang="en-US" b="1" i="1" dirty="0">
                <a:solidFill>
                  <a:srgbClr val="0000FF"/>
                </a:solidFill>
                <a:latin typeface="Cambria" panose="02040503050406030204" pitchFamily="18" charset="0"/>
                <a:ea typeface="Cambria" panose="02040503050406030204" pitchFamily="18" charset="0"/>
              </a:rPr>
              <a:t>man</a:t>
            </a:r>
            <a:r>
              <a:rPr lang="en-US" i="1" dirty="0">
                <a:solidFill>
                  <a:srgbClr val="0000FF"/>
                </a:solidFill>
                <a:latin typeface="Cambria" panose="02040503050406030204" pitchFamily="18" charset="0"/>
                <a:ea typeface="Cambria" panose="02040503050406030204" pitchFamily="18" charset="0"/>
              </a:rPr>
              <a:t> is newly married, he shall not go out with the </a:t>
            </a:r>
            <a:r>
              <a:rPr lang="en-US" b="1" i="1" dirty="0">
                <a:solidFill>
                  <a:srgbClr val="0000FF"/>
                </a:solidFill>
                <a:latin typeface="Cambria" panose="02040503050406030204" pitchFamily="18" charset="0"/>
                <a:ea typeface="Cambria" panose="02040503050406030204" pitchFamily="18" charset="0"/>
              </a:rPr>
              <a:t>army</a:t>
            </a:r>
            <a:r>
              <a:rPr lang="en-US" i="1" dirty="0">
                <a:solidFill>
                  <a:srgbClr val="0000FF"/>
                </a:solidFill>
                <a:latin typeface="Cambria" panose="02040503050406030204" pitchFamily="18" charset="0"/>
                <a:ea typeface="Cambria" panose="02040503050406030204" pitchFamily="18" charset="0"/>
              </a:rPr>
              <a:t> or be liable for any other public duty. He shall be free at home one year to be happy with his wife whom he has taken. </a:t>
            </a:r>
            <a:r>
              <a:rPr lang="en-US" b="0" i="0" u="none" strike="noStrike" baseline="0" dirty="0">
                <a:latin typeface="Arial" panose="020B0604020202020204" pitchFamily="34" charset="0"/>
              </a:rPr>
              <a:t>(Deut 24:5)</a:t>
            </a:r>
            <a:endParaRPr lang="en-US" dirty="0"/>
          </a:p>
          <a:p>
            <a:endParaRPr lang="en-US" dirty="0"/>
          </a:p>
          <a:p>
            <a:pPr lvl="1"/>
            <a:endParaRPr lang="en-US" dirty="0"/>
          </a:p>
        </p:txBody>
      </p:sp>
    </p:spTree>
    <p:extLst>
      <p:ext uri="{BB962C8B-B14F-4D97-AF65-F5344CB8AC3E}">
        <p14:creationId xmlns:p14="http://schemas.microsoft.com/office/powerpoint/2010/main" val="164270905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 calcmode="lin" valueType="num">
                                      <p:cBhvr>
                                        <p:cTn id="7"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8">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 calcmode="lin" valueType="num">
                                      <p:cBhvr>
                                        <p:cTn id="1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 calcmode="lin" valueType="num">
                                      <p:cBhvr>
                                        <p:cTn id="21"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12032"/>
            <a:ext cx="9220200" cy="1054768"/>
          </a:xfrm>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Marxism and Communism</a:t>
            </a:r>
            <a:endParaRPr lang="en-US" sz="4800" dirty="0">
              <a:effectLst>
                <a:glow rad="228600">
                  <a:schemeClr val="accent2">
                    <a:satMod val="175000"/>
                    <a:alpha val="40000"/>
                  </a:schemeClr>
                </a:glow>
                <a:outerShdw blurRad="114300" dist="38100" dir="13500000" algn="br" rotWithShape="0">
                  <a:prstClr val="black"/>
                </a:outerShdw>
              </a:effectLst>
            </a:endParaRPr>
          </a:p>
        </p:txBody>
      </p:sp>
      <p:sp>
        <p:nvSpPr>
          <p:cNvPr id="11" name="TextBox 10">
            <a:extLst>
              <a:ext uri="{FF2B5EF4-FFF2-40B4-BE49-F238E27FC236}">
                <a16:creationId xmlns:a16="http://schemas.microsoft.com/office/drawing/2014/main" id="{AC890CDD-BDAF-4A70-933B-A709A8F2B279}"/>
              </a:ext>
            </a:extLst>
          </p:cNvPr>
          <p:cNvSpPr txBox="1"/>
          <p:nvPr/>
        </p:nvSpPr>
        <p:spPr>
          <a:xfrm>
            <a:off x="0" y="6565612"/>
            <a:ext cx="8991600" cy="27699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hlinkClick r:id="rId5"/>
              </a:rPr>
              <a:t>https://www.churchmilitant.com/news/article/marxism-and-the-catholic-church</a:t>
            </a:r>
            <a:r>
              <a:rPr kumimoji="0" lang="en-US" sz="1200" b="0"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118293214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4800" b="1" dirty="0"/>
              <a:t>Feminism</a:t>
            </a:r>
          </a:p>
        </p:txBody>
      </p:sp>
      <p:sp>
        <p:nvSpPr>
          <p:cNvPr id="8" name="Content Placeholder 7"/>
          <p:cNvSpPr>
            <a:spLocks noGrp="1"/>
          </p:cNvSpPr>
          <p:nvPr>
            <p:ph idx="1"/>
          </p:nvPr>
        </p:nvSpPr>
        <p:spPr>
          <a:xfrm>
            <a:off x="457200" y="838200"/>
            <a:ext cx="8229600" cy="5638799"/>
          </a:xfrm>
        </p:spPr>
        <p:txBody>
          <a:bodyPr>
            <a:normAutofit fontScale="92500" lnSpcReduction="20000"/>
          </a:bodyPr>
          <a:lstStyle/>
          <a:p>
            <a:r>
              <a:rPr lang="en-US" sz="3200" dirty="0"/>
              <a:t>Feminism is a belief in the social, economic, and political equality of the sexes. </a:t>
            </a:r>
          </a:p>
          <a:p>
            <a:r>
              <a:rPr lang="en-US" sz="3200" dirty="0"/>
              <a:t>Throughout most of world history, women were operated in the domestic sphere, while public life was reserved for men. </a:t>
            </a:r>
          </a:p>
          <a:p>
            <a:r>
              <a:rPr lang="en-US" sz="3200" dirty="0"/>
              <a:t>In medieval Europe, women generally did not own property, go to university, or participate in public life.</a:t>
            </a:r>
          </a:p>
          <a:p>
            <a:r>
              <a:rPr lang="en-US" sz="3200" dirty="0"/>
              <a:t>Even as late as the early 20th century, women could neither vote nor hold elective office in Europe and in most of the United States.</a:t>
            </a:r>
          </a:p>
          <a:p>
            <a:r>
              <a:rPr lang="en-US" sz="3200" dirty="0"/>
              <a:t>Women could not conduct business without a male representative, be it father, brother, husband, legal agent, or even son.  </a:t>
            </a:r>
          </a:p>
        </p:txBody>
      </p:sp>
      <p:sp>
        <p:nvSpPr>
          <p:cNvPr id="5" name="TextBox 4"/>
          <p:cNvSpPr txBox="1"/>
          <p:nvPr/>
        </p:nvSpPr>
        <p:spPr>
          <a:xfrm>
            <a:off x="304800" y="6457890"/>
            <a:ext cx="87012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hlinkClick r:id="rId4"/>
              </a:rPr>
              <a:t>https://www.britannica.com/topic/feminism</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796119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dirty="0">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411216751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*Class Discussion Time</a:t>
            </a:r>
          </a:p>
        </p:txBody>
      </p:sp>
      <p:sp>
        <p:nvSpPr>
          <p:cNvPr id="4" name="Content Placeholder 3"/>
          <p:cNvSpPr>
            <a:spLocks noGrp="1"/>
          </p:cNvSpPr>
          <p:nvPr>
            <p:ph idx="1"/>
          </p:nvPr>
        </p:nvSpPr>
        <p:spPr>
          <a:xfrm>
            <a:off x="31630" y="685800"/>
            <a:ext cx="8991600" cy="6172200"/>
          </a:xfrm>
        </p:spPr>
        <p:txBody>
          <a:bodyPr>
            <a:normAutofit fontScale="85000" lnSpcReduction="20000"/>
          </a:bodyPr>
          <a:lstStyle/>
          <a:p>
            <a:r>
              <a:rPr lang="en-US" sz="3200" dirty="0"/>
              <a:t>As you listened to the early part of today’s presentation, did you feel a tug of sympathy or agreement with the feminist movement? Is there anything good about the feminist movement? If so, what?</a:t>
            </a:r>
          </a:p>
          <a:p>
            <a:r>
              <a:rPr lang="en-US" sz="3200" dirty="0"/>
              <a:t>Do you see how </a:t>
            </a:r>
            <a:r>
              <a:rPr lang="en-US" sz="3200" b="1" i="1" dirty="0"/>
              <a:t>ultimately</a:t>
            </a:r>
            <a:r>
              <a:rPr lang="en-US" sz="3200" dirty="0"/>
              <a:t> what the feminists are really fighting for is an obliteration of </a:t>
            </a:r>
            <a:r>
              <a:rPr lang="en-US" sz="3200" b="1" i="1" dirty="0"/>
              <a:t>any</a:t>
            </a:r>
            <a:r>
              <a:rPr lang="en-US" sz="3200" dirty="0"/>
              <a:t> distinction between the sexes as established in God’s created order?</a:t>
            </a:r>
          </a:p>
          <a:p>
            <a:r>
              <a:rPr lang="en-US" sz="3200" dirty="0"/>
              <a:t>As I laid out the scriptural case for the distinction between the sexes that we should recognize and honor in the home, church, and society did you agree with what I presented or were there parts of what I said that you have questions about?</a:t>
            </a:r>
          </a:p>
          <a:p>
            <a:r>
              <a:rPr lang="en-US" sz="3200" dirty="0"/>
              <a:t>Do you agree with the feminists when they say that women who are involved in homemaking and childrearing have been “relegated to an unfulfilling role”?</a:t>
            </a:r>
          </a:p>
          <a:p>
            <a:r>
              <a:rPr lang="en-US" sz="3200" dirty="0"/>
              <a:t>Do you think it was a good idea to give women the right to vote?</a:t>
            </a:r>
          </a:p>
          <a:p>
            <a:endParaRPr lang="en-US" sz="3200" dirty="0"/>
          </a:p>
          <a:p>
            <a:endParaRPr lang="en-US" sz="3200" dirty="0"/>
          </a:p>
        </p:txBody>
      </p:sp>
    </p:spTree>
    <p:extLst>
      <p:ext uri="{BB962C8B-B14F-4D97-AF65-F5344CB8AC3E}">
        <p14:creationId xmlns:p14="http://schemas.microsoft.com/office/powerpoint/2010/main" val="38110477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4800" b="1" dirty="0"/>
              <a:t>Early Feminists</a:t>
            </a:r>
          </a:p>
        </p:txBody>
      </p:sp>
      <p:sp>
        <p:nvSpPr>
          <p:cNvPr id="8" name="Content Placeholder 7"/>
          <p:cNvSpPr>
            <a:spLocks noGrp="1"/>
          </p:cNvSpPr>
          <p:nvPr>
            <p:ph idx="1"/>
          </p:nvPr>
        </p:nvSpPr>
        <p:spPr>
          <a:xfrm>
            <a:off x="457200" y="838200"/>
            <a:ext cx="8229600" cy="5638799"/>
          </a:xfrm>
        </p:spPr>
        <p:txBody>
          <a:bodyPr>
            <a:normAutofit fontScale="92500"/>
          </a:bodyPr>
          <a:lstStyle/>
          <a:p>
            <a:r>
              <a:rPr lang="en-US" sz="3200" dirty="0"/>
              <a:t>In his classic </a:t>
            </a:r>
            <a:r>
              <a:rPr lang="en-US" sz="3200" i="1" dirty="0"/>
              <a:t>Republic</a:t>
            </a:r>
            <a:r>
              <a:rPr lang="en-US" sz="3200" dirty="0"/>
              <a:t>, Plato advocated that women possess “</a:t>
            </a:r>
            <a:r>
              <a:rPr lang="en-US" sz="3200" i="1" dirty="0">
                <a:latin typeface="Cambria" panose="02040503050406030204" pitchFamily="18" charset="0"/>
                <a:ea typeface="Cambria" panose="02040503050406030204" pitchFamily="18" charset="0"/>
              </a:rPr>
              <a:t>natural capacities</a:t>
            </a:r>
            <a:r>
              <a:rPr lang="en-US" sz="3200" dirty="0"/>
              <a:t>” equal to men for governing and defending ancient Greece. </a:t>
            </a:r>
          </a:p>
          <a:p>
            <a:r>
              <a:rPr lang="en-US" sz="3200" dirty="0"/>
              <a:t>Not everyone agreed with Plato.</a:t>
            </a:r>
          </a:p>
          <a:p>
            <a:r>
              <a:rPr lang="en-US" sz="3200" dirty="0"/>
              <a:t>On one occasion when the women of ancient Rome staged a massive protest over a law that restricted women’s access to gold and other goods, Roman consul Marcus Porcius Cato argued, “</a:t>
            </a:r>
            <a:r>
              <a:rPr lang="en-US" sz="3200" i="1" dirty="0">
                <a:latin typeface="Cambria" panose="02040503050406030204" pitchFamily="18" charset="0"/>
                <a:ea typeface="Cambria" panose="02040503050406030204" pitchFamily="18" charset="0"/>
              </a:rPr>
              <a:t>As soon as they begin to be your equals, they will have become your superiors!</a:t>
            </a:r>
            <a:r>
              <a:rPr lang="en-US" sz="3200" dirty="0"/>
              <a:t>” </a:t>
            </a:r>
          </a:p>
          <a:p>
            <a:r>
              <a:rPr lang="en-US" sz="3200" dirty="0"/>
              <a:t>Despite Cato’s fears, the law was repealed.</a:t>
            </a:r>
          </a:p>
        </p:txBody>
      </p:sp>
      <p:sp>
        <p:nvSpPr>
          <p:cNvPr id="5" name="TextBox 4"/>
          <p:cNvSpPr txBox="1"/>
          <p:nvPr/>
        </p:nvSpPr>
        <p:spPr>
          <a:xfrm>
            <a:off x="304800" y="6457890"/>
            <a:ext cx="87012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hlinkClick r:id="rId4"/>
              </a:rPr>
              <a:t>https://www.history.com/topics/womens-history/feminism-womens-history</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91254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4800" b="1" dirty="0"/>
              <a:t>Early Feminists</a:t>
            </a:r>
          </a:p>
        </p:txBody>
      </p:sp>
      <p:sp>
        <p:nvSpPr>
          <p:cNvPr id="8" name="Content Placeholder 7"/>
          <p:cNvSpPr>
            <a:spLocks noGrp="1"/>
          </p:cNvSpPr>
          <p:nvPr>
            <p:ph idx="1"/>
          </p:nvPr>
        </p:nvSpPr>
        <p:spPr>
          <a:xfrm>
            <a:off x="457200" y="838200"/>
            <a:ext cx="8229600" cy="5638799"/>
          </a:xfrm>
        </p:spPr>
        <p:txBody>
          <a:bodyPr>
            <a:normAutofit fontScale="92500" lnSpcReduction="10000"/>
          </a:bodyPr>
          <a:lstStyle/>
          <a:p>
            <a:r>
              <a:rPr lang="en-US" sz="3200" dirty="0"/>
              <a:t>In </a:t>
            </a:r>
            <a:r>
              <a:rPr lang="en-US" sz="3200" i="1" dirty="0"/>
              <a:t>The Book of the City of Ladies</a:t>
            </a:r>
            <a:r>
              <a:rPr lang="en-US" sz="3200" dirty="0"/>
              <a:t>, 15th-century writer Christine de </a:t>
            </a:r>
            <a:r>
              <a:rPr lang="en-US" sz="3200" dirty="0" err="1"/>
              <a:t>Pizan</a:t>
            </a:r>
            <a:r>
              <a:rPr lang="en-US" sz="3200" dirty="0"/>
              <a:t> protested misogyny and the role of women in the </a:t>
            </a:r>
            <a:r>
              <a:rPr lang="en-US" sz="3200" b="1" i="1" dirty="0"/>
              <a:t>Middle Ages</a:t>
            </a:r>
            <a:r>
              <a:rPr lang="en-US" sz="3200" dirty="0"/>
              <a:t>. </a:t>
            </a:r>
          </a:p>
          <a:p>
            <a:r>
              <a:rPr lang="en-US" sz="3200" dirty="0"/>
              <a:t>Years later, during the </a:t>
            </a:r>
            <a:r>
              <a:rPr lang="en-US" sz="3200" b="1" i="1" dirty="0"/>
              <a:t>Enlightenment</a:t>
            </a:r>
            <a:r>
              <a:rPr lang="en-US" sz="3200" dirty="0"/>
              <a:t>, writers and philosophers like Margaret Cavendish, the Duchess of Newcastle-upon-Tyne, and Mary Wollstonecraft, author of </a:t>
            </a:r>
            <a:r>
              <a:rPr lang="en-US" sz="3200" i="1" dirty="0"/>
              <a:t>A Vindication of the Rights of Woman</a:t>
            </a:r>
            <a:r>
              <a:rPr lang="en-US" sz="3200" dirty="0"/>
              <a:t>, argued vigorously for greater equality for women.</a:t>
            </a:r>
          </a:p>
          <a:p>
            <a:r>
              <a:rPr lang="en-US" sz="3200" b="1" i="1" dirty="0"/>
              <a:t>Abigail Adams</a:t>
            </a:r>
            <a:r>
              <a:rPr lang="en-US" sz="3200" dirty="0"/>
              <a:t>, first lady to President John Adams, specifically saw access to education, property and the ballot as critical to women’s equality. </a:t>
            </a:r>
          </a:p>
        </p:txBody>
      </p:sp>
      <p:sp>
        <p:nvSpPr>
          <p:cNvPr id="5" name="TextBox 4"/>
          <p:cNvSpPr txBox="1"/>
          <p:nvPr/>
        </p:nvSpPr>
        <p:spPr>
          <a:xfrm>
            <a:off x="304800" y="6457890"/>
            <a:ext cx="87012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hlinkClick r:id="rId4"/>
              </a:rPr>
              <a:t>https://www.history.com/topics/womens-history/feminism-womens-history</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521970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4800" b="1" dirty="0"/>
              <a:t>Modern Feminism</a:t>
            </a:r>
          </a:p>
        </p:txBody>
      </p:sp>
      <p:sp>
        <p:nvSpPr>
          <p:cNvPr id="8" name="Content Placeholder 7"/>
          <p:cNvSpPr>
            <a:spLocks noGrp="1"/>
          </p:cNvSpPr>
          <p:nvPr>
            <p:ph idx="1"/>
          </p:nvPr>
        </p:nvSpPr>
        <p:spPr>
          <a:xfrm>
            <a:off x="457200" y="838200"/>
            <a:ext cx="8229600" cy="5638799"/>
          </a:xfrm>
        </p:spPr>
        <p:txBody>
          <a:bodyPr>
            <a:normAutofit fontScale="92500" lnSpcReduction="20000"/>
          </a:bodyPr>
          <a:lstStyle/>
          <a:p>
            <a:r>
              <a:rPr lang="en-US" sz="3200" dirty="0"/>
              <a:t>The history of the modern western feminist movement is divided into four "waves".</a:t>
            </a:r>
          </a:p>
          <a:p>
            <a:pPr lvl="1"/>
            <a:r>
              <a:rPr lang="en-US" sz="2800" dirty="0"/>
              <a:t>The </a:t>
            </a:r>
            <a:r>
              <a:rPr lang="en-US" sz="2800" b="1" dirty="0"/>
              <a:t>first wave</a:t>
            </a:r>
            <a:r>
              <a:rPr lang="en-US" sz="2800" dirty="0"/>
              <a:t> comprised women's suffrage movements of the 19th and early-20th centuries, promoting women's right to vote and to participate in greater numbers in the workplace. </a:t>
            </a:r>
          </a:p>
          <a:p>
            <a:pPr lvl="1"/>
            <a:r>
              <a:rPr lang="en-US" sz="2800" dirty="0"/>
              <a:t>The </a:t>
            </a:r>
            <a:r>
              <a:rPr lang="en-US" sz="2800" b="1" dirty="0"/>
              <a:t>second wave</a:t>
            </a:r>
            <a:r>
              <a:rPr lang="en-US" sz="2800" dirty="0"/>
              <a:t>, the women's liberation movement, began in the 1960s and campaigned for legal and social equality for women. </a:t>
            </a:r>
          </a:p>
          <a:p>
            <a:pPr lvl="1"/>
            <a:r>
              <a:rPr lang="en-US" sz="2800" dirty="0"/>
              <a:t>In or around 1992, a </a:t>
            </a:r>
            <a:r>
              <a:rPr lang="en-US" sz="2800" b="1" dirty="0"/>
              <a:t>third wave </a:t>
            </a:r>
            <a:r>
              <a:rPr lang="en-US" sz="2800" dirty="0"/>
              <a:t>was identified, characterized by a focus on individuality and diversity.</a:t>
            </a:r>
          </a:p>
          <a:p>
            <a:pPr lvl="1"/>
            <a:r>
              <a:rPr lang="en-US" sz="2800" dirty="0"/>
              <a:t>The </a:t>
            </a:r>
            <a:r>
              <a:rPr lang="en-US" sz="2800" b="1" dirty="0"/>
              <a:t>fourth wave</a:t>
            </a:r>
            <a:r>
              <a:rPr lang="en-US" sz="2800" dirty="0"/>
              <a:t>, from around 2012, used social media to combat sexual harassment, and violence against women; it is best known for the </a:t>
            </a:r>
            <a:r>
              <a:rPr lang="en-US" sz="2800" b="1" i="1" dirty="0"/>
              <a:t>Me Too movement</a:t>
            </a:r>
            <a:r>
              <a:rPr lang="en-US" sz="2800" dirty="0"/>
              <a:t>.</a:t>
            </a:r>
          </a:p>
        </p:txBody>
      </p:sp>
      <p:sp>
        <p:nvSpPr>
          <p:cNvPr id="5" name="TextBox 4"/>
          <p:cNvSpPr txBox="1"/>
          <p:nvPr/>
        </p:nvSpPr>
        <p:spPr>
          <a:xfrm>
            <a:off x="304800" y="6457890"/>
            <a:ext cx="87012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hlinkClick r:id="rId4"/>
              </a:rPr>
              <a:t>https://www.wikiwand.com/en/Feminism</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888336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p:cTn id="35"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First Wave Feminism</a:t>
            </a:r>
          </a:p>
        </p:txBody>
      </p:sp>
      <p:sp>
        <p:nvSpPr>
          <p:cNvPr id="8" name="Content Placeholder 7"/>
          <p:cNvSpPr>
            <a:spLocks noGrp="1"/>
          </p:cNvSpPr>
          <p:nvPr>
            <p:ph idx="1"/>
          </p:nvPr>
        </p:nvSpPr>
        <p:spPr>
          <a:xfrm>
            <a:off x="457200" y="838200"/>
            <a:ext cx="8229600" cy="5638799"/>
          </a:xfrm>
        </p:spPr>
        <p:txBody>
          <a:bodyPr>
            <a:normAutofit fontScale="85000" lnSpcReduction="20000"/>
          </a:bodyPr>
          <a:lstStyle/>
          <a:p>
            <a:r>
              <a:rPr lang="en-US" sz="3200" dirty="0"/>
              <a:t>At the 1848 Seneca Falls Convention, abolitionists like Elizabeth Cady Stanton and Lucretia Mott boldly proclaimed in their now-famous Declaration of Sentiments that “</a:t>
            </a:r>
            <a:r>
              <a:rPr lang="en-US" sz="3200" i="1" dirty="0">
                <a:latin typeface="Cambria" panose="02040503050406030204" pitchFamily="18" charset="0"/>
                <a:ea typeface="Cambria" panose="02040503050406030204" pitchFamily="18" charset="0"/>
              </a:rPr>
              <a:t>We hold these truths to be self-evident; that all men </a:t>
            </a:r>
            <a:r>
              <a:rPr lang="en-US" sz="3200" b="1" i="1" dirty="0">
                <a:latin typeface="Cambria" panose="02040503050406030204" pitchFamily="18" charset="0"/>
                <a:ea typeface="Cambria" panose="02040503050406030204" pitchFamily="18" charset="0"/>
              </a:rPr>
              <a:t>and women </a:t>
            </a:r>
            <a:r>
              <a:rPr lang="en-US" sz="3200" i="1" dirty="0">
                <a:latin typeface="Cambria" panose="02040503050406030204" pitchFamily="18" charset="0"/>
                <a:ea typeface="Cambria" panose="02040503050406030204" pitchFamily="18" charset="0"/>
              </a:rPr>
              <a:t>are created equal</a:t>
            </a:r>
            <a:r>
              <a:rPr lang="en-US" sz="3200" dirty="0"/>
              <a:t>.” </a:t>
            </a:r>
          </a:p>
          <a:p>
            <a:r>
              <a:rPr lang="en-US" sz="3200" dirty="0"/>
              <a:t>Controversially, the feminists demanded “</a:t>
            </a:r>
            <a:r>
              <a:rPr lang="en-US" sz="3200" i="1" dirty="0">
                <a:latin typeface="Cambria" panose="02040503050406030204" pitchFamily="18" charset="0"/>
                <a:ea typeface="Cambria" panose="02040503050406030204" pitchFamily="18" charset="0"/>
              </a:rPr>
              <a:t>their sacred right to the elective franchise</a:t>
            </a:r>
            <a:r>
              <a:rPr lang="en-US" sz="3200" dirty="0"/>
              <a:t>,” or the right to vote.</a:t>
            </a:r>
          </a:p>
          <a:p>
            <a:r>
              <a:rPr lang="en-US" sz="3200" dirty="0"/>
              <a:t>Many attendees thought voting rights for women were beyond the pale, but were swayed when </a:t>
            </a:r>
            <a:r>
              <a:rPr lang="en-US" sz="3200" b="1" i="1" dirty="0"/>
              <a:t>Frederick Douglass</a:t>
            </a:r>
            <a:r>
              <a:rPr lang="en-US" sz="3200" dirty="0"/>
              <a:t> argued that he could not accept the right to vote as a Black man if women could not also claim that right. </a:t>
            </a:r>
          </a:p>
          <a:p>
            <a:r>
              <a:rPr lang="en-US" sz="3200" dirty="0"/>
              <a:t>When the resolution passed, the women’s suffrage movement began in earnest, and dominated much of feminism for several decades.</a:t>
            </a:r>
            <a:endParaRPr lang="en-US" sz="2800" dirty="0"/>
          </a:p>
        </p:txBody>
      </p:sp>
      <p:sp>
        <p:nvSpPr>
          <p:cNvPr id="5" name="TextBox 4"/>
          <p:cNvSpPr txBox="1"/>
          <p:nvPr/>
        </p:nvSpPr>
        <p:spPr>
          <a:xfrm>
            <a:off x="304800" y="6457890"/>
            <a:ext cx="87012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hlinkClick r:id="rId4"/>
              </a:rPr>
              <a:t>https://www.history.com/topics/womens-history/feminism-womens-history</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0889670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3600" b="1" dirty="0"/>
              <a:t>The 19th Amendment: Women’s Right to Vote</a:t>
            </a:r>
          </a:p>
        </p:txBody>
      </p:sp>
      <p:sp>
        <p:nvSpPr>
          <p:cNvPr id="8" name="Content Placeholder 7"/>
          <p:cNvSpPr>
            <a:spLocks noGrp="1"/>
          </p:cNvSpPr>
          <p:nvPr>
            <p:ph idx="1"/>
          </p:nvPr>
        </p:nvSpPr>
        <p:spPr>
          <a:xfrm>
            <a:off x="457200" y="838200"/>
            <a:ext cx="8229600" cy="5638799"/>
          </a:xfrm>
        </p:spPr>
        <p:txBody>
          <a:bodyPr>
            <a:normAutofit lnSpcReduction="10000"/>
          </a:bodyPr>
          <a:lstStyle/>
          <a:p>
            <a:r>
              <a:rPr lang="en-US" dirty="0"/>
              <a:t>Slowly, suffragettes began to claim some successes: In 1893, New Zealand became the first sovereign state giving women the right to vote, followed by Australia in 1902 and Finland in 1906. </a:t>
            </a:r>
          </a:p>
          <a:p>
            <a:r>
              <a:rPr lang="en-US" dirty="0"/>
              <a:t>In a limited victory, the United Kingdom granted suffrage to women over 30 in 1918.</a:t>
            </a:r>
          </a:p>
          <a:p>
            <a:r>
              <a:rPr lang="en-US" dirty="0"/>
              <a:t>In the United States, women’s participation in World War I convinced many that they were deserving of equal representation. </a:t>
            </a:r>
          </a:p>
          <a:p>
            <a:r>
              <a:rPr lang="en-US" dirty="0"/>
              <a:t>In 1920, thanks largely to the work of suffragists like Susan B. Anthony and Carrie Chapman Catt, the 19th Amendment passed, giving women in the U.S. the right to vote.</a:t>
            </a:r>
          </a:p>
        </p:txBody>
      </p:sp>
      <p:sp>
        <p:nvSpPr>
          <p:cNvPr id="5" name="TextBox 4"/>
          <p:cNvSpPr txBox="1"/>
          <p:nvPr/>
        </p:nvSpPr>
        <p:spPr>
          <a:xfrm>
            <a:off x="304800" y="6457890"/>
            <a:ext cx="87012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hlinkClick r:id="rId4"/>
              </a:rPr>
              <a:t>https://www.history.com/topics/womens-history/feminism-womens-history</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4928014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b="1" dirty="0"/>
              <a:t>Women And Work</a:t>
            </a:r>
          </a:p>
        </p:txBody>
      </p:sp>
      <p:sp>
        <p:nvSpPr>
          <p:cNvPr id="8" name="Content Placeholder 7"/>
          <p:cNvSpPr>
            <a:spLocks noGrp="1"/>
          </p:cNvSpPr>
          <p:nvPr>
            <p:ph idx="1"/>
          </p:nvPr>
        </p:nvSpPr>
        <p:spPr>
          <a:xfrm>
            <a:off x="457200" y="838200"/>
            <a:ext cx="8229600" cy="5638799"/>
          </a:xfrm>
        </p:spPr>
        <p:txBody>
          <a:bodyPr>
            <a:normAutofit lnSpcReduction="10000"/>
          </a:bodyPr>
          <a:lstStyle/>
          <a:p>
            <a:r>
              <a:rPr lang="en-US" dirty="0"/>
              <a:t>Women began to enter the workplace in greater numbers following the Great Depression, when many male breadwinners lost their jobs, forcing women to find “women’s work” in lower paying but more stable careers like housework, teaching and secretarial roles.</a:t>
            </a:r>
          </a:p>
          <a:p>
            <a:r>
              <a:rPr lang="en-US" dirty="0"/>
              <a:t>During World War II, many women actively participated in the military or found work in industries previously reserved for men, making Rosie the Riveter a feminist icon. </a:t>
            </a:r>
          </a:p>
          <a:p>
            <a:r>
              <a:rPr lang="en-US" dirty="0"/>
              <a:t>Following the civil rights movement, women sought greater participation in the workplace, with equal pay at the forefront of their efforts</a:t>
            </a:r>
          </a:p>
        </p:txBody>
      </p:sp>
      <p:sp>
        <p:nvSpPr>
          <p:cNvPr id="5" name="TextBox 4"/>
          <p:cNvSpPr txBox="1"/>
          <p:nvPr/>
        </p:nvSpPr>
        <p:spPr>
          <a:xfrm>
            <a:off x="304800" y="6457890"/>
            <a:ext cx="87012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hlinkClick r:id="rId4"/>
              </a:rPr>
              <a:t>https://www.history.com/topics/womens-history/feminism-womens-history</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868312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4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423407</TotalTime>
  <Words>3340</Words>
  <Application>Microsoft Office PowerPoint</Application>
  <PresentationFormat>On-screen Show (4:3)</PresentationFormat>
  <Paragraphs>160</Paragraphs>
  <Slides>31</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31</vt:i4>
      </vt:variant>
    </vt:vector>
  </HeadingPairs>
  <TitlesOfParts>
    <vt:vector size="36" baseType="lpstr">
      <vt:lpstr>Arial</vt:lpstr>
      <vt:lpstr>Calibri</vt:lpstr>
      <vt:lpstr>Cambria</vt:lpstr>
      <vt:lpstr>Office Theme</vt:lpstr>
      <vt:lpstr>140_Office Theme</vt:lpstr>
      <vt:lpstr>PowerPoint Presentation</vt:lpstr>
      <vt:lpstr>Feminism</vt:lpstr>
      <vt:lpstr>Feminism</vt:lpstr>
      <vt:lpstr>Early Feminists</vt:lpstr>
      <vt:lpstr>Early Feminists</vt:lpstr>
      <vt:lpstr>Modern Feminism</vt:lpstr>
      <vt:lpstr>First Wave Feminism</vt:lpstr>
      <vt:lpstr>The 19th Amendment: Women’s Right to Vote</vt:lpstr>
      <vt:lpstr>Women And Work</vt:lpstr>
      <vt:lpstr>Rosie the Riveter</vt:lpstr>
      <vt:lpstr>Second Wave Feminism</vt:lpstr>
      <vt:lpstr>Second Wave Feminism</vt:lpstr>
      <vt:lpstr>Third Wave Feminism</vt:lpstr>
      <vt:lpstr>Fourth Wave Feminism and #MeToo</vt:lpstr>
      <vt:lpstr>What Do We Make of All This?</vt:lpstr>
      <vt:lpstr>What Do We Make of All This?</vt:lpstr>
      <vt:lpstr>What Do We Make of All This?</vt:lpstr>
      <vt:lpstr>What Do We Make of All This?</vt:lpstr>
      <vt:lpstr>What Do We Make of All This?</vt:lpstr>
      <vt:lpstr>What Do the Scriptures Say?</vt:lpstr>
      <vt:lpstr>What Do the Scriptures Say?</vt:lpstr>
      <vt:lpstr>Men and Women in the Home</vt:lpstr>
      <vt:lpstr>Men and Women in the Home</vt:lpstr>
      <vt:lpstr>Men and Women in the Home</vt:lpstr>
      <vt:lpstr>Men and Women in the Church</vt:lpstr>
      <vt:lpstr>Men and Women in the Church</vt:lpstr>
      <vt:lpstr>Men and Women Society</vt:lpstr>
      <vt:lpstr>Men and Women Society</vt:lpstr>
      <vt:lpstr>Marxism and Communism</vt:lpstr>
      <vt:lpstr>Class Discussion Time</vt:lpstr>
      <vt:lpstr>*Class Discussion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6681</cp:revision>
  <cp:lastPrinted>2021-09-12T14:07:41Z</cp:lastPrinted>
  <dcterms:created xsi:type="dcterms:W3CDTF">2018-06-08T00:19:32Z</dcterms:created>
  <dcterms:modified xsi:type="dcterms:W3CDTF">2021-09-12T14:09:14Z</dcterms:modified>
</cp:coreProperties>
</file>