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theme/themeOverride30.xml" ContentType="application/vnd.openxmlformats-officedocument.themeOverride+xml"/>
  <Override PartName="/ppt/notesSlides/notesSlide2.xml" ContentType="application/vnd.openxmlformats-officedocument.presentationml.notesSlide+xml"/>
  <Override PartName="/ppt/theme/themeOverride31.xml" ContentType="application/vnd.openxmlformats-officedocument.themeOverride+xml"/>
  <Override PartName="/ppt/theme/themeOverride3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5568" r:id="rId2"/>
  </p:sldMasterIdLst>
  <p:notesMasterIdLst>
    <p:notesMasterId r:id="rId36"/>
  </p:notesMasterIdLst>
  <p:handoutMasterIdLst>
    <p:handoutMasterId r:id="rId37"/>
  </p:handoutMasterIdLst>
  <p:sldIdLst>
    <p:sldId id="4332" r:id="rId3"/>
    <p:sldId id="4375" r:id="rId4"/>
    <p:sldId id="4376" r:id="rId5"/>
    <p:sldId id="4377" r:id="rId6"/>
    <p:sldId id="4378" r:id="rId7"/>
    <p:sldId id="4379" r:id="rId8"/>
    <p:sldId id="4380" r:id="rId9"/>
    <p:sldId id="4381" r:id="rId10"/>
    <p:sldId id="4382" r:id="rId11"/>
    <p:sldId id="4383" r:id="rId12"/>
    <p:sldId id="4384" r:id="rId13"/>
    <p:sldId id="4385" r:id="rId14"/>
    <p:sldId id="4386" r:id="rId15"/>
    <p:sldId id="4387" r:id="rId16"/>
    <p:sldId id="4389" r:id="rId17"/>
    <p:sldId id="4390" r:id="rId18"/>
    <p:sldId id="4391" r:id="rId19"/>
    <p:sldId id="4392" r:id="rId20"/>
    <p:sldId id="4394" r:id="rId21"/>
    <p:sldId id="4397" r:id="rId22"/>
    <p:sldId id="4398" r:id="rId23"/>
    <p:sldId id="4403" r:id="rId24"/>
    <p:sldId id="4404" r:id="rId25"/>
    <p:sldId id="4405" r:id="rId26"/>
    <p:sldId id="4407" r:id="rId27"/>
    <p:sldId id="4408" r:id="rId28"/>
    <p:sldId id="4409" r:id="rId29"/>
    <p:sldId id="4410" r:id="rId30"/>
    <p:sldId id="4412" r:id="rId31"/>
    <p:sldId id="4415" r:id="rId32"/>
    <p:sldId id="4333" r:id="rId33"/>
    <p:sldId id="4416" r:id="rId34"/>
    <p:sldId id="4417" r:id="rId35"/>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ert Connolly" initials="RC" lastIdx="1" clrIdx="0">
    <p:extLst>
      <p:ext uri="{19B8F6BF-5375-455C-9EA6-DF929625EA0E}">
        <p15:presenceInfo xmlns:p15="http://schemas.microsoft.com/office/powerpoint/2012/main" userId="daf3307a5d53dee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5731F9"/>
    <a:srgbClr val="009900"/>
    <a:srgbClr val="336600"/>
    <a:srgbClr val="344BF6"/>
    <a:srgbClr val="0080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436" autoAdjust="0"/>
    <p:restoredTop sz="94660"/>
  </p:normalViewPr>
  <p:slideViewPr>
    <p:cSldViewPr>
      <p:cViewPr varScale="1">
        <p:scale>
          <a:sx n="162" d="100"/>
          <a:sy n="162" d="100"/>
        </p:scale>
        <p:origin x="552" y="88"/>
      </p:cViewPr>
      <p:guideLst>
        <p:guide orient="horz" pos="2160"/>
        <p:guide pos="2880"/>
      </p:guideLst>
    </p:cSldViewPr>
  </p:slideViewPr>
  <p:notesTextViewPr>
    <p:cViewPr>
      <p:scale>
        <a:sx n="3" d="2"/>
        <a:sy n="3" d="2"/>
      </p:scale>
      <p:origin x="0" y="0"/>
    </p:cViewPr>
  </p:notesTextViewPr>
  <p:sorterViewPr>
    <p:cViewPr>
      <p:scale>
        <a:sx n="100" d="100"/>
        <a:sy n="100" d="100"/>
      </p:scale>
      <p:origin x="0" y="-41672"/>
    </p:cViewPr>
  </p:sorterViewPr>
  <p:notesViewPr>
    <p:cSldViewPr>
      <p:cViewPr varScale="1">
        <p:scale>
          <a:sx n="119" d="100"/>
          <a:sy n="119" d="100"/>
        </p:scale>
        <p:origin x="4904" y="7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8864"/>
          </a:xfrm>
          <a:prstGeom prst="rect">
            <a:avLst/>
          </a:prstGeom>
        </p:spPr>
        <p:txBody>
          <a:bodyPr vert="horz" lIns="93241" tIns="46621" rIns="93241" bIns="46621"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68864"/>
          </a:xfrm>
          <a:prstGeom prst="rect">
            <a:avLst/>
          </a:prstGeom>
        </p:spPr>
        <p:txBody>
          <a:bodyPr vert="horz" lIns="93241" tIns="46621" rIns="93241" bIns="46621" rtlCol="0"/>
          <a:lstStyle>
            <a:lvl1pPr algn="r">
              <a:defRPr sz="1200"/>
            </a:lvl1pPr>
          </a:lstStyle>
          <a:p>
            <a:fld id="{23B20E6D-5301-4921-965A-4165F13FB2F9}" type="datetimeFigureOut">
              <a:rPr lang="en-US" smtClean="0"/>
              <a:t>9/25/2021</a:t>
            </a:fld>
            <a:endParaRPr lang="en-US"/>
          </a:p>
        </p:txBody>
      </p:sp>
      <p:sp>
        <p:nvSpPr>
          <p:cNvPr id="4" name="Footer Placeholder 3"/>
          <p:cNvSpPr>
            <a:spLocks noGrp="1"/>
          </p:cNvSpPr>
          <p:nvPr>
            <p:ph type="ftr" sz="quarter" idx="2"/>
          </p:nvPr>
        </p:nvSpPr>
        <p:spPr>
          <a:xfrm>
            <a:off x="0" y="8918012"/>
            <a:ext cx="3077739" cy="468863"/>
          </a:xfrm>
          <a:prstGeom prst="rect">
            <a:avLst/>
          </a:prstGeom>
        </p:spPr>
        <p:txBody>
          <a:bodyPr vert="horz" lIns="93241" tIns="46621" rIns="93241" bIns="46621"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8012"/>
            <a:ext cx="3077739" cy="468863"/>
          </a:xfrm>
          <a:prstGeom prst="rect">
            <a:avLst/>
          </a:prstGeom>
        </p:spPr>
        <p:txBody>
          <a:bodyPr vert="horz" lIns="93241" tIns="46621" rIns="93241" bIns="46621" rtlCol="0" anchor="b"/>
          <a:lstStyle>
            <a:lvl1pPr algn="r">
              <a:defRPr sz="1200"/>
            </a:lvl1pPr>
          </a:lstStyle>
          <a:p>
            <a:fld id="{2F07797D-08FD-4963-A2E4-D0D9FD415FE4}" type="slidenum">
              <a:rPr lang="en-US" smtClean="0"/>
              <a:t>‹#›</a:t>
            </a:fld>
            <a:endParaRPr lang="en-US"/>
          </a:p>
        </p:txBody>
      </p:sp>
    </p:spTree>
    <p:extLst>
      <p:ext uri="{BB962C8B-B14F-4D97-AF65-F5344CB8AC3E}">
        <p14:creationId xmlns:p14="http://schemas.microsoft.com/office/powerpoint/2010/main" val="40045972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3241" tIns="46621" rIns="93241" bIns="46621" rtlCol="0"/>
          <a:lstStyle>
            <a:lvl1pPr algn="l">
              <a:defRPr sz="1200"/>
            </a:lvl1pPr>
          </a:lstStyle>
          <a:p>
            <a:endParaRPr lang="en-US" dirty="0"/>
          </a:p>
        </p:txBody>
      </p:sp>
      <p:sp>
        <p:nvSpPr>
          <p:cNvPr id="3" name="Date Placeholder 2"/>
          <p:cNvSpPr>
            <a:spLocks noGrp="1"/>
          </p:cNvSpPr>
          <p:nvPr>
            <p:ph type="dt" idx="1"/>
          </p:nvPr>
        </p:nvSpPr>
        <p:spPr>
          <a:xfrm>
            <a:off x="4023092" y="0"/>
            <a:ext cx="3077739" cy="469424"/>
          </a:xfrm>
          <a:prstGeom prst="rect">
            <a:avLst/>
          </a:prstGeom>
        </p:spPr>
        <p:txBody>
          <a:bodyPr vert="horz" lIns="93241" tIns="46621" rIns="93241" bIns="46621" rtlCol="0"/>
          <a:lstStyle>
            <a:lvl1pPr algn="r">
              <a:defRPr sz="1200"/>
            </a:lvl1pPr>
          </a:lstStyle>
          <a:p>
            <a:fld id="{CD1EC55D-DF11-4B6E-B8E2-8ED8B7CB6743}" type="datetimeFigureOut">
              <a:rPr lang="en-US" smtClean="0"/>
              <a:t>9/25/2021</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3241" tIns="46621" rIns="93241" bIns="46621" rtlCol="0" anchor="ctr"/>
          <a:lstStyle/>
          <a:p>
            <a:endParaRPr lang="en-US" dirty="0"/>
          </a:p>
        </p:txBody>
      </p:sp>
      <p:sp>
        <p:nvSpPr>
          <p:cNvPr id="5" name="Notes Placeholder 4"/>
          <p:cNvSpPr>
            <a:spLocks noGrp="1"/>
          </p:cNvSpPr>
          <p:nvPr>
            <p:ph type="body" sz="quarter" idx="3"/>
          </p:nvPr>
        </p:nvSpPr>
        <p:spPr>
          <a:xfrm>
            <a:off x="710248" y="4459526"/>
            <a:ext cx="5681980" cy="4224813"/>
          </a:xfrm>
          <a:prstGeom prst="rect">
            <a:avLst/>
          </a:prstGeom>
        </p:spPr>
        <p:txBody>
          <a:bodyPr vert="horz" lIns="93241" tIns="46621" rIns="93241" bIns="4662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3241" tIns="46621" rIns="93241" bIns="4662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3241" tIns="46621" rIns="93241" bIns="46621" rtlCol="0" anchor="b"/>
          <a:lstStyle>
            <a:lvl1pPr algn="r">
              <a:defRPr sz="1200"/>
            </a:lvl1pPr>
          </a:lstStyle>
          <a:p>
            <a:fld id="{15D63987-A83F-4245-81BE-0B37BAA48141}" type="slidenum">
              <a:rPr lang="en-US" smtClean="0"/>
              <a:t>‹#›</a:t>
            </a:fld>
            <a:endParaRPr lang="en-US" dirty="0"/>
          </a:p>
        </p:txBody>
      </p:sp>
    </p:spTree>
    <p:extLst>
      <p:ext uri="{BB962C8B-B14F-4D97-AF65-F5344CB8AC3E}">
        <p14:creationId xmlns:p14="http://schemas.microsoft.com/office/powerpoint/2010/main" val="671511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90177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6983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9/25/2021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611786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9/25/2021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40999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9/25/2021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991281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9/25/2021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560813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9/25/2021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08529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9/25/2021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24210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9/25/2021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167996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9/25/2021</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82885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9/25/2021</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797019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9/25/2021</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432940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9/25/2021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0806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9/25/2021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519947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9/25/2021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493198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9/25/2021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988566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9/25/2021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58231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9/25/2021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5207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9/25/2021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70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9/25/2021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45656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9/25/2021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807092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9/25/2021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588293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9/25/2021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22011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9/25/2021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613797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9/25/2021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dirty="0"/>
          </a:p>
        </p:txBody>
      </p:sp>
    </p:spTree>
    <p:extLst>
      <p:ext uri="{BB962C8B-B14F-4D97-AF65-F5344CB8AC3E}">
        <p14:creationId xmlns:p14="http://schemas.microsoft.com/office/powerpoint/2010/main" val="1767045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9/25/2021</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46005581"/>
      </p:ext>
    </p:extLst>
  </p:cSld>
  <p:clrMap bg1="lt1" tx1="dk1" bg2="lt2" tx2="dk2" accent1="accent1" accent2="accent2" accent3="accent3" accent4="accent4" accent5="accent5" accent6="accent6" hlink="hlink" folHlink="folHlink"/>
  <p:sldLayoutIdLst>
    <p:sldLayoutId id="2147485569" r:id="rId1"/>
    <p:sldLayoutId id="2147485570" r:id="rId2"/>
    <p:sldLayoutId id="2147485571" r:id="rId3"/>
    <p:sldLayoutId id="2147485572" r:id="rId4"/>
    <p:sldLayoutId id="2147485573" r:id="rId5"/>
    <p:sldLayoutId id="2147485574" r:id="rId6"/>
    <p:sldLayoutId id="2147485575" r:id="rId7"/>
    <p:sldLayoutId id="2147485576" r:id="rId8"/>
    <p:sldLayoutId id="2147485577" r:id="rId9"/>
    <p:sldLayoutId id="2147485578" r:id="rId10"/>
    <p:sldLayoutId id="21474855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9.xml"/><Relationship Id="rId4" Type="http://schemas.openxmlformats.org/officeDocument/2006/relationships/hyperlink" Target="https://medium.com/@jonathanusa/everything-you-know-about-the-civil-war-is-wrong-9e94f0118269"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0.xml"/><Relationship Id="rId4" Type="http://schemas.openxmlformats.org/officeDocument/2006/relationships/hyperlink" Target="https://medium.com/@jonathanusa/everything-you-know-about-the-civil-war-is-wrong-9e94f0118269"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1.xml"/><Relationship Id="rId4" Type="http://schemas.openxmlformats.org/officeDocument/2006/relationships/hyperlink" Target="https://medium.com/@jonathanusa/everything-you-know-about-the-civil-war-is-wrong-9e94f0118269"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2.xml"/><Relationship Id="rId4" Type="http://schemas.openxmlformats.org/officeDocument/2006/relationships/hyperlink" Target="https://medium.com/@jonathanusa/everything-you-know-about-the-civil-war-is-wrong-9e94f0118269"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3.xml"/><Relationship Id="rId4" Type="http://schemas.openxmlformats.org/officeDocument/2006/relationships/hyperlink" Target="https://medium.com/@jonathanusa/everything-you-know-about-the-civil-war-is-wrong-9e94f0118269"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4.xml"/><Relationship Id="rId4" Type="http://schemas.openxmlformats.org/officeDocument/2006/relationships/hyperlink" Target="https://medium.com/@jonathanusa/everything-you-know-about-the-civil-war-is-wrong-9e94f0118269"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5.xml"/><Relationship Id="rId4" Type="http://schemas.openxmlformats.org/officeDocument/2006/relationships/hyperlink" Target="https://medium.com/@jonathanusa/everything-you-know-about-the-civil-war-is-wrong-9e94f0118269"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6.xml"/><Relationship Id="rId4" Type="http://schemas.openxmlformats.org/officeDocument/2006/relationships/hyperlink" Target="https://medium.com/@jonathanusa/everything-you-know-about-the-civil-war-is-wrong-9e94f0118269"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7.xml"/><Relationship Id="rId4" Type="http://schemas.openxmlformats.org/officeDocument/2006/relationships/hyperlink" Target="https://medium.com/@jonathanusa/everything-you-know-about-the-civil-war-is-wrong-9e94f0118269"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8.xml"/><Relationship Id="rId4" Type="http://schemas.openxmlformats.org/officeDocument/2006/relationships/hyperlink" Target="https://medium.com/@jonathanusa/everything-you-know-about-the-civil-war-is-wrong-9e94f0118269"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7.xml"/><Relationship Id="rId1" Type="http://schemas.openxmlformats.org/officeDocument/2006/relationships/themeOverride" Target="../theme/themeOverride1.xml"/><Relationship Id="rId5" Type="http://schemas.openxmlformats.org/officeDocument/2006/relationships/hyperlink" Target="https://www.facebook.com/americancivilwarhistoryhomepage/" TargetMode="External"/><Relationship Id="rId4" Type="http://schemas.openxmlformats.org/officeDocument/2006/relationships/image" Target="../media/image2.jpg"/></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9.xml"/><Relationship Id="rId4" Type="http://schemas.openxmlformats.org/officeDocument/2006/relationships/hyperlink" Target="https://medium.com/@jonathanusa/everything-you-know-about-the-civil-war-is-wrong-9e94f0118269"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0.xml"/><Relationship Id="rId4" Type="http://schemas.openxmlformats.org/officeDocument/2006/relationships/hyperlink" Target="https://medium.com/@jonathanusa/everything-you-know-about-the-civil-war-is-wrong-9e94f0118269"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1.xml"/><Relationship Id="rId4" Type="http://schemas.openxmlformats.org/officeDocument/2006/relationships/hyperlink" Target="https://medium.com/@jonathanusa/everything-you-know-about-the-civil-war-is-wrong-9e94f0118269"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2.xml"/><Relationship Id="rId4" Type="http://schemas.openxmlformats.org/officeDocument/2006/relationships/hyperlink" Target="https://medium.com/@jonathanusa/everything-you-know-about-the-civil-war-is-wrong-9e94f0118269"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3.xml"/><Relationship Id="rId4" Type="http://schemas.openxmlformats.org/officeDocument/2006/relationships/hyperlink" Target="https://medium.com/@jonathanusa/everything-you-know-about-the-civil-war-is-wrong-9e94f0118269"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4.xml"/><Relationship Id="rId4" Type="http://schemas.openxmlformats.org/officeDocument/2006/relationships/hyperlink" Target="https://medium.com/@jonathanusa/everything-you-know-about-the-civil-war-is-wrong-9e94f0118269"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5.xml"/><Relationship Id="rId4" Type="http://schemas.openxmlformats.org/officeDocument/2006/relationships/hyperlink" Target="https://medium.com/@jonathanusa/everything-you-know-about-the-civil-war-is-wrong-9e94f0118269"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6.xml"/><Relationship Id="rId4" Type="http://schemas.openxmlformats.org/officeDocument/2006/relationships/hyperlink" Target="https://medium.com/@jonathanusa/everything-you-know-about-the-civil-war-is-wrong-9e94f0118269"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7.xml"/><Relationship Id="rId4" Type="http://schemas.openxmlformats.org/officeDocument/2006/relationships/hyperlink" Target="https://medium.com/@jonathanusa/everything-you-know-about-the-civil-war-is-wrong-9e94f0118269"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8.xml"/><Relationship Id="rId4" Type="http://schemas.openxmlformats.org/officeDocument/2006/relationships/hyperlink" Target="https://medium.com/@jonathanusa/everything-you-know-about-the-civil-war-is-wrong-9e94f0118269"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 Id="rId4" Type="http://schemas.openxmlformats.org/officeDocument/2006/relationships/hyperlink" Target="https://medium.com/@jonathanusa/everything-you-know-about-the-civil-war-is-wrong-9e94f0118269" TargetMode="Externa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9.xml"/><Relationship Id="rId4" Type="http://schemas.openxmlformats.org/officeDocument/2006/relationships/hyperlink" Target="https://medium.com/@jonathanusa/everything-you-know-about-the-civil-war-is-wrong-9e94f0118269" TargetMode="Externa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7.xml"/><Relationship Id="rId1" Type="http://schemas.openxmlformats.org/officeDocument/2006/relationships/themeOverride" Target="../theme/themeOverride30.xml"/><Relationship Id="rId5" Type="http://schemas.openxmlformats.org/officeDocument/2006/relationships/hyperlink" Target="https://www.liberty.edu/champion/2020/01/opinion-wwiii-would-not-look-like-the-first-two-world-wars/" TargetMode="External"/><Relationship Id="rId4" Type="http://schemas.openxmlformats.org/officeDocument/2006/relationships/image" Target="../media/image3.jpg"/></Relationships>
</file>

<file path=ppt/slides/_rels/slide3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6.xml"/><Relationship Id="rId1" Type="http://schemas.openxmlformats.org/officeDocument/2006/relationships/themeOverride" Target="../theme/themeOverride31.xml"/><Relationship Id="rId4" Type="http://schemas.openxmlformats.org/officeDocument/2006/relationships/hyperlink" Target="https://www.weareteachers.com/moving-beyond-classroom-discussions/"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Layout" Target="../slideLayouts/slideLayout2.xml"/><Relationship Id="rId1" Type="http://schemas.openxmlformats.org/officeDocument/2006/relationships/themeOverride" Target="../theme/themeOverride3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 Id="rId4" Type="http://schemas.openxmlformats.org/officeDocument/2006/relationships/hyperlink" Target="https://medium.com/@jonathanusa/everything-you-know-about-the-civil-war-is-wrong-9e94f0118269"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 Id="rId4" Type="http://schemas.openxmlformats.org/officeDocument/2006/relationships/hyperlink" Target="https://medium.com/@jonathanusa/everything-you-know-about-the-civil-war-is-wrong-9e94f0118269"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5.xml"/><Relationship Id="rId4" Type="http://schemas.openxmlformats.org/officeDocument/2006/relationships/hyperlink" Target="https://medium.com/@jonathanusa/everything-you-know-about-the-civil-war-is-wrong-9e94f0118269"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6.xml"/><Relationship Id="rId4" Type="http://schemas.openxmlformats.org/officeDocument/2006/relationships/hyperlink" Target="https://medium.com/@jonathanusa/everything-you-know-about-the-civil-war-is-wrong-9e94f0118269"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7.xml"/><Relationship Id="rId4" Type="http://schemas.openxmlformats.org/officeDocument/2006/relationships/hyperlink" Target="https://medium.com/@jonathanusa/everything-you-know-about-the-civil-war-is-wrong-9e94f0118269"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8.xml"/><Relationship Id="rId4" Type="http://schemas.openxmlformats.org/officeDocument/2006/relationships/hyperlink" Target="https://medium.com/@jonathanusa/everything-you-know-about-the-civil-war-is-wrong-9e94f011826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83847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Secession</a:t>
            </a:r>
          </a:p>
        </p:txBody>
      </p:sp>
      <p:sp>
        <p:nvSpPr>
          <p:cNvPr id="8" name="Content Placeholder 7"/>
          <p:cNvSpPr>
            <a:spLocks noGrp="1"/>
          </p:cNvSpPr>
          <p:nvPr>
            <p:ph idx="1"/>
          </p:nvPr>
        </p:nvSpPr>
        <p:spPr>
          <a:xfrm>
            <a:off x="457200" y="838200"/>
            <a:ext cx="8229600" cy="5638799"/>
          </a:xfrm>
        </p:spPr>
        <p:txBody>
          <a:bodyPr>
            <a:normAutofit fontScale="92500" lnSpcReduction="20000"/>
          </a:bodyPr>
          <a:lstStyle/>
          <a:p>
            <a:r>
              <a:rPr lang="en-US" dirty="0"/>
              <a:t>Crisis was averted, but tensions between the North and the South were just beginning.</a:t>
            </a:r>
          </a:p>
          <a:p>
            <a:r>
              <a:rPr lang="en-US" dirty="0"/>
              <a:t>More tariffs in 1842 and 1857 along with the Fugitive Slave Act of 1850 and the Dred Scott Supreme Court decision (1857) further divided the country. </a:t>
            </a:r>
          </a:p>
          <a:p>
            <a:r>
              <a:rPr lang="en-US" dirty="0"/>
              <a:t>In May of 1860, the House of Representatives passed the Morrill Tariff bill, the 12th of 17 planks in the platform of the incoming Republican Party — and a priority for the soon-to-be-elected new president.</a:t>
            </a:r>
          </a:p>
          <a:p>
            <a:r>
              <a:rPr lang="en-US" dirty="0"/>
              <a:t>Charles Dickens, from his journal </a:t>
            </a:r>
            <a:r>
              <a:rPr lang="en-US" i="1" dirty="0"/>
              <a:t>All the Year Round</a:t>
            </a:r>
            <a:r>
              <a:rPr lang="en-US" dirty="0"/>
              <a:t>, observed, “</a:t>
            </a:r>
            <a:r>
              <a:rPr lang="en-US" i="1" dirty="0">
                <a:latin typeface="Cambria" panose="02040503050406030204" pitchFamily="18" charset="0"/>
                <a:ea typeface="Cambria" panose="02040503050406030204" pitchFamily="18" charset="0"/>
              </a:rPr>
              <a:t>The last grievance of the South was the Morrill tariff, passed as an election bribe to the State of Pennsylvania, imposing, among other things, a duty of no less than fifty per cent on the importation of pig iron, in which that State is especially interested</a:t>
            </a:r>
            <a:r>
              <a:rPr lang="en-US" dirty="0"/>
              <a:t>.”</a:t>
            </a: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57890"/>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8210843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Secession</a:t>
            </a:r>
          </a:p>
        </p:txBody>
      </p:sp>
      <p:sp>
        <p:nvSpPr>
          <p:cNvPr id="8" name="Content Placeholder 7"/>
          <p:cNvSpPr>
            <a:spLocks noGrp="1"/>
          </p:cNvSpPr>
          <p:nvPr>
            <p:ph idx="1"/>
          </p:nvPr>
        </p:nvSpPr>
        <p:spPr>
          <a:xfrm>
            <a:off x="457200" y="838200"/>
            <a:ext cx="8229600" cy="5638799"/>
          </a:xfrm>
        </p:spPr>
        <p:txBody>
          <a:bodyPr>
            <a:normAutofit fontScale="92500"/>
          </a:bodyPr>
          <a:lstStyle/>
          <a:p>
            <a:r>
              <a:rPr lang="en-US" dirty="0"/>
              <a:t>Soon after, the United States elected its first “sectionalist” president, Abraham Lincoln. And the rupture of the Union was finally at hand.</a:t>
            </a:r>
          </a:p>
          <a:p>
            <a:r>
              <a:rPr lang="en-US" dirty="0"/>
              <a:t>On December 20, 1860, South Carolina voted unanimously to secede. Mississippi, Alabama, Florida, and Louisiana soon followed, and before Lincoln’s inauguration, Texas and Georgia were added to the list.</a:t>
            </a:r>
          </a:p>
          <a:p>
            <a:r>
              <a:rPr lang="en-US" dirty="0"/>
              <a:t>At the outset of the war, Lincoln called on volunteers from all states to “put down the rebellion.” Refusing to bear arms against their Southern brethren, Virginia, North Carolina, Arkansas, and Tennessee seceded.</a:t>
            </a:r>
          </a:p>
          <a:p>
            <a:r>
              <a:rPr lang="en-US" dirty="0"/>
              <a:t>Of the 11 seceding states, only six cited slavery as the primary cause for leaving the Union.</a:t>
            </a: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57890"/>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951744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Saving the Union</a:t>
            </a:r>
          </a:p>
        </p:txBody>
      </p:sp>
      <p:sp>
        <p:nvSpPr>
          <p:cNvPr id="8" name="Content Placeholder 7"/>
          <p:cNvSpPr>
            <a:spLocks noGrp="1"/>
          </p:cNvSpPr>
          <p:nvPr>
            <p:ph idx="1"/>
          </p:nvPr>
        </p:nvSpPr>
        <p:spPr>
          <a:xfrm>
            <a:off x="457200" y="838200"/>
            <a:ext cx="8229600" cy="5638799"/>
          </a:xfrm>
        </p:spPr>
        <p:txBody>
          <a:bodyPr>
            <a:normAutofit/>
          </a:bodyPr>
          <a:lstStyle/>
          <a:p>
            <a:r>
              <a:rPr lang="en-US" dirty="0"/>
              <a:t>While in his inaugural address, Lincoln promised not “</a:t>
            </a:r>
            <a:r>
              <a:rPr lang="en-US" i="1" dirty="0">
                <a:latin typeface="Cambria" panose="02040503050406030204" pitchFamily="18" charset="0"/>
                <a:ea typeface="Cambria" panose="02040503050406030204" pitchFamily="18" charset="0"/>
              </a:rPr>
              <a:t>to interfere with the institution of slavery</a:t>
            </a:r>
            <a:r>
              <a:rPr lang="en-US" dirty="0"/>
              <a:t>,” he also argued, “</a:t>
            </a:r>
            <a:r>
              <a:rPr lang="en-US" i="1" dirty="0">
                <a:latin typeface="Cambria" panose="02040503050406030204" pitchFamily="18" charset="0"/>
                <a:ea typeface="Cambria" panose="02040503050406030204" pitchFamily="18" charset="0"/>
              </a:rPr>
              <a:t>no State upon its own mere motion can lawfully get out of the Union</a:t>
            </a:r>
            <a:r>
              <a:rPr lang="en-US" dirty="0"/>
              <a:t>.” Then he threw down the gauntlet against rebellion:</a:t>
            </a:r>
          </a:p>
          <a:p>
            <a:pPr lvl="1"/>
            <a:r>
              <a:rPr lang="en-US" i="1" dirty="0">
                <a:latin typeface="Cambria" panose="02040503050406030204" pitchFamily="18" charset="0"/>
                <a:ea typeface="Cambria" panose="02040503050406030204" pitchFamily="18" charset="0"/>
              </a:rPr>
              <a:t>In doing this there needs to be no bloodshed or violence, and there shall be none unless it be forced upon the national authority. The power confided to me will be used to hold, occupy, and possess the property and places belonging to the Government and to collect the duties and imposts; but beyond what may be necessary for these objects, there will be no invasion, no using of force against or among the people anywhere.</a:t>
            </a: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57890"/>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9890555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Saving the Union</a:t>
            </a:r>
          </a:p>
        </p:txBody>
      </p:sp>
      <p:sp>
        <p:nvSpPr>
          <p:cNvPr id="8" name="Content Placeholder 7"/>
          <p:cNvSpPr>
            <a:spLocks noGrp="1"/>
          </p:cNvSpPr>
          <p:nvPr>
            <p:ph idx="1"/>
          </p:nvPr>
        </p:nvSpPr>
        <p:spPr>
          <a:xfrm>
            <a:off x="457200" y="838200"/>
            <a:ext cx="8229600" cy="5638799"/>
          </a:xfrm>
        </p:spPr>
        <p:txBody>
          <a:bodyPr>
            <a:normAutofit fontScale="92500" lnSpcReduction="10000"/>
          </a:bodyPr>
          <a:lstStyle/>
          <a:p>
            <a:r>
              <a:rPr lang="en-US" dirty="0"/>
              <a:t>Lincoln argued that secession was legally and constitutionally impossible, a view that stood in </a:t>
            </a:r>
            <a:r>
              <a:rPr lang="en-US" b="1" i="1" dirty="0"/>
              <a:t>stark contrast</a:t>
            </a:r>
            <a:r>
              <a:rPr lang="en-US" dirty="0"/>
              <a:t> to his stated beliefs while a member of Congress just 12 years earlier. </a:t>
            </a:r>
          </a:p>
          <a:p>
            <a:r>
              <a:rPr lang="en-US" dirty="0"/>
              <a:t>In an 1848 speech in the House of Representatives regarding the war with Mexico, Lincoln argued in </a:t>
            </a:r>
            <a:r>
              <a:rPr lang="en-US" b="1" i="1" dirty="0"/>
              <a:t>favor</a:t>
            </a:r>
            <a:r>
              <a:rPr lang="en-US" dirty="0"/>
              <a:t> of secession:</a:t>
            </a:r>
          </a:p>
          <a:p>
            <a:pPr lvl="1"/>
            <a:r>
              <a:rPr lang="en-US" sz="2500" i="1" dirty="0">
                <a:latin typeface="Cambria" panose="02040503050406030204" pitchFamily="18" charset="0"/>
                <a:ea typeface="Cambria" panose="02040503050406030204" pitchFamily="18" charset="0"/>
              </a:rPr>
              <a:t>Any people anywhere, being inclined and having the power, have the right to rise up and shake off the existing government, and form a new one that suits them better. This is a most valuable, a most sacred right — a right which, we hope and believe, is to liberate the world. Nor is this right confined to cases in which the whole people of an existing government may choose to exercise it. Any portion of such people that can may revolutionize, and make their own of so much of the territory as they inhabit.</a:t>
            </a: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57890"/>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9561613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Saving the Union</a:t>
            </a:r>
          </a:p>
        </p:txBody>
      </p:sp>
      <p:sp>
        <p:nvSpPr>
          <p:cNvPr id="8" name="Content Placeholder 7"/>
          <p:cNvSpPr>
            <a:spLocks noGrp="1"/>
          </p:cNvSpPr>
          <p:nvPr>
            <p:ph idx="1"/>
          </p:nvPr>
        </p:nvSpPr>
        <p:spPr>
          <a:xfrm>
            <a:off x="457200" y="838200"/>
            <a:ext cx="8229600" cy="5638799"/>
          </a:xfrm>
        </p:spPr>
        <p:txBody>
          <a:bodyPr>
            <a:normAutofit fontScale="92500" lnSpcReduction="10000"/>
          </a:bodyPr>
          <a:lstStyle/>
          <a:p>
            <a:r>
              <a:rPr lang="en-US" dirty="0"/>
              <a:t>Perhaps his views changed between his time in Congress and becoming president. </a:t>
            </a:r>
          </a:p>
          <a:p>
            <a:r>
              <a:rPr lang="en-US" dirty="0"/>
              <a:t>But it’s doubtful given his involvement in the creation of the state of West Virginia during the Civil War, which provided his party additional electoral votes and congressional representation — an act Lincoln’s own attorney general believed was unconstitutional.</a:t>
            </a:r>
          </a:p>
          <a:p>
            <a:r>
              <a:rPr lang="en-US" dirty="0"/>
              <a:t>It seems that Lincoln wasn’t opposed to secession if it served his political purposes. </a:t>
            </a:r>
          </a:p>
          <a:p>
            <a:r>
              <a:rPr lang="en-US" dirty="0"/>
              <a:t>But now as president of a divided country, he was facing a challenge of potentially dire economic consequences. </a:t>
            </a:r>
          </a:p>
          <a:p>
            <a:r>
              <a:rPr lang="en-US" dirty="0"/>
              <a:t>Had the Southern states been allowed to leave the Union, they would have taken with them millions in tax revenues.</a:t>
            </a:r>
            <a:endParaRPr lang="en-US" sz="2500" i="1" dirty="0">
              <a:latin typeface="Cambria" panose="02040503050406030204" pitchFamily="18" charset="0"/>
              <a:ea typeface="Cambria" panose="02040503050406030204" pitchFamily="18" charset="0"/>
            </a:endParaRP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57890"/>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4506941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Saving the Union</a:t>
            </a:r>
          </a:p>
        </p:txBody>
      </p:sp>
      <p:sp>
        <p:nvSpPr>
          <p:cNvPr id="8" name="Content Placeholder 7"/>
          <p:cNvSpPr>
            <a:spLocks noGrp="1"/>
          </p:cNvSpPr>
          <p:nvPr>
            <p:ph idx="1"/>
          </p:nvPr>
        </p:nvSpPr>
        <p:spPr>
          <a:xfrm>
            <a:off x="457200" y="838200"/>
            <a:ext cx="8229600" cy="5638799"/>
          </a:xfrm>
        </p:spPr>
        <p:txBody>
          <a:bodyPr>
            <a:normAutofit/>
          </a:bodyPr>
          <a:lstStyle/>
          <a:p>
            <a:r>
              <a:rPr lang="en-US" sz="2600" dirty="0"/>
              <a:t>After the first states seceded, many in the </a:t>
            </a:r>
            <a:r>
              <a:rPr lang="en-US" sz="2600" b="1" i="1" dirty="0"/>
              <a:t>Northern press</a:t>
            </a:r>
            <a:r>
              <a:rPr lang="en-US" sz="2600" dirty="0"/>
              <a:t> expressed </a:t>
            </a:r>
            <a:r>
              <a:rPr lang="en-US" sz="2600" b="1" i="1" dirty="0"/>
              <a:t>opposition</a:t>
            </a:r>
            <a:r>
              <a:rPr lang="en-US" sz="2600" dirty="0"/>
              <a:t> to war with the South. </a:t>
            </a:r>
          </a:p>
          <a:p>
            <a:r>
              <a:rPr lang="en-US" sz="2600" dirty="0"/>
              <a:t>Writing in the New York Tribune, Horace Greeley declared, “</a:t>
            </a:r>
            <a:r>
              <a:rPr lang="en-US" sz="2600" i="1" dirty="0">
                <a:latin typeface="Cambria" panose="02040503050406030204" pitchFamily="18" charset="0"/>
                <a:ea typeface="Cambria" panose="02040503050406030204" pitchFamily="18" charset="0"/>
              </a:rPr>
              <a:t>We hope never to live in a republic where one section is pinned to the residue by bayonets</a:t>
            </a:r>
            <a:r>
              <a:rPr lang="en-US" sz="2600" dirty="0"/>
              <a:t>.” </a:t>
            </a:r>
          </a:p>
          <a:p>
            <a:r>
              <a:rPr lang="en-US" sz="2600" dirty="0"/>
              <a:t>Many of Lincoln’s advisers </a:t>
            </a:r>
            <a:r>
              <a:rPr lang="en-US" sz="2600" b="1" i="1" dirty="0"/>
              <a:t>also</a:t>
            </a:r>
            <a:r>
              <a:rPr lang="en-US" sz="2600" dirty="0"/>
              <a:t> recommended against any action that might lead to a war with the South. </a:t>
            </a:r>
          </a:p>
          <a:p>
            <a:r>
              <a:rPr lang="en-US" sz="2600" dirty="0"/>
              <a:t>Even Lincoln’s top Army commander wanted nothing to do with war. “</a:t>
            </a:r>
            <a:r>
              <a:rPr lang="en-US" sz="2600" i="1" dirty="0">
                <a:latin typeface="Cambria" panose="02040503050406030204" pitchFamily="18" charset="0"/>
                <a:ea typeface="Cambria" panose="02040503050406030204" pitchFamily="18" charset="0"/>
              </a:rPr>
              <a:t>Let the wayward sisters depart in peace</a:t>
            </a:r>
            <a:r>
              <a:rPr lang="en-US" sz="2600" dirty="0"/>
              <a:t>,” urged Gen. Winfield Scott.</a:t>
            </a:r>
          </a:p>
          <a:p>
            <a:r>
              <a:rPr lang="en-US" sz="2600" dirty="0"/>
              <a:t>Secretary of State William Seward also advised the new president to let the rebellious states go and avoid actions that could upset the states of the upper South. </a:t>
            </a: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57890"/>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0194972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Saving the Union</a:t>
            </a:r>
          </a:p>
        </p:txBody>
      </p:sp>
      <p:sp>
        <p:nvSpPr>
          <p:cNvPr id="8" name="Content Placeholder 7"/>
          <p:cNvSpPr>
            <a:spLocks noGrp="1"/>
          </p:cNvSpPr>
          <p:nvPr>
            <p:ph idx="1"/>
          </p:nvPr>
        </p:nvSpPr>
        <p:spPr>
          <a:xfrm>
            <a:off x="457200" y="838200"/>
            <a:ext cx="8229600" cy="5638799"/>
          </a:xfrm>
        </p:spPr>
        <p:txBody>
          <a:bodyPr>
            <a:normAutofit lnSpcReduction="10000"/>
          </a:bodyPr>
          <a:lstStyle/>
          <a:p>
            <a:r>
              <a:rPr lang="en-US" sz="2600" dirty="0"/>
              <a:t>But before long, Northern newspaper editors did the math and realized what secession meant for Northern enterprises. </a:t>
            </a:r>
          </a:p>
          <a:p>
            <a:r>
              <a:rPr lang="en-US" sz="2600" dirty="0"/>
              <a:t>In addition to the loss of tax revenue, the South’s free trade position would’ve had dire consequences for Northern ports.</a:t>
            </a:r>
          </a:p>
          <a:p>
            <a:r>
              <a:rPr lang="en-US" sz="2600" dirty="0"/>
              <a:t>The Daily Chicago Times foretold the impending economic disaster:</a:t>
            </a:r>
          </a:p>
          <a:p>
            <a:pPr lvl="1"/>
            <a:r>
              <a:rPr lang="en-US" sz="2200" i="1" dirty="0">
                <a:latin typeface="Cambria" panose="02040503050406030204" pitchFamily="18" charset="0"/>
                <a:ea typeface="Cambria" panose="02040503050406030204" pitchFamily="18" charset="0"/>
              </a:rPr>
              <a:t>At one single blow our foreign commerce must be reduced to less than one-half what it now is. Our coastwise trade would pass into other hands. One-half of our shipping would lie idle at our wharves. We should lose our trade with the South, with all of its immense profits. Our manufactories would be in utter ruins. Let the South adopt the free-trade system, or that of a tariff for revenue, and these results would likely follow.</a:t>
            </a: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57890"/>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460101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Saving the Union</a:t>
            </a:r>
          </a:p>
        </p:txBody>
      </p:sp>
      <p:sp>
        <p:nvSpPr>
          <p:cNvPr id="8" name="Content Placeholder 7"/>
          <p:cNvSpPr>
            <a:spLocks noGrp="1"/>
          </p:cNvSpPr>
          <p:nvPr>
            <p:ph idx="1"/>
          </p:nvPr>
        </p:nvSpPr>
        <p:spPr>
          <a:xfrm>
            <a:off x="457200" y="838200"/>
            <a:ext cx="8229600" cy="5638799"/>
          </a:xfrm>
        </p:spPr>
        <p:txBody>
          <a:bodyPr>
            <a:normAutofit lnSpcReduction="10000"/>
          </a:bodyPr>
          <a:lstStyle/>
          <a:p>
            <a:r>
              <a:rPr lang="en-US" sz="2600" dirty="0"/>
              <a:t>And consider this dire warning from the New York Evening Post in March of 1862:</a:t>
            </a:r>
          </a:p>
          <a:p>
            <a:pPr lvl="1"/>
            <a:r>
              <a:rPr lang="en-US" sz="2200" i="1" dirty="0">
                <a:latin typeface="Cambria" panose="02040503050406030204" pitchFamily="18" charset="0"/>
                <a:ea typeface="Cambria" panose="02040503050406030204" pitchFamily="18" charset="0"/>
              </a:rPr>
              <a:t>That either the revenue from duties must be collected in the ports of the rebel states, or the port must be closed to importations from abroad, is generally admitted. If neither of these things be done, our revenue laws are substantially repealed; the sources which supply our treasury will be dried up; we shall have no money to carry on the government; the nation will become bankrupt before the next crop of corn is ripe.</a:t>
            </a:r>
          </a:p>
          <a:p>
            <a:r>
              <a:rPr lang="en-US" sz="2600" dirty="0"/>
              <a:t>In the British journal, </a:t>
            </a:r>
            <a:r>
              <a:rPr lang="en-US" sz="2600" i="1" dirty="0"/>
              <a:t>All the Year Round</a:t>
            </a:r>
            <a:r>
              <a:rPr lang="en-US" sz="2600" dirty="0"/>
              <a:t>, Charles Dickens observed, “</a:t>
            </a:r>
            <a:r>
              <a:rPr lang="en-US" sz="2600" i="1" dirty="0">
                <a:latin typeface="Cambria" panose="02040503050406030204" pitchFamily="18" charset="0"/>
                <a:ea typeface="Cambria" panose="02040503050406030204" pitchFamily="18" charset="0"/>
              </a:rPr>
              <a:t>Union means so many millions a year lost to the South; secession means the loss of the same millions to the North. The love of money is the root of this as of many other evils</a:t>
            </a:r>
            <a:r>
              <a:rPr lang="en-US" sz="2600" dirty="0"/>
              <a:t>.”</a:t>
            </a:r>
            <a:endParaRPr lang="en-US" sz="2200" i="1" dirty="0">
              <a:latin typeface="Cambria" panose="02040503050406030204" pitchFamily="18" charset="0"/>
              <a:ea typeface="Cambria" panose="02040503050406030204" pitchFamily="18" charset="0"/>
            </a:endParaRP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57890"/>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8705357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Saving the Union</a:t>
            </a:r>
          </a:p>
        </p:txBody>
      </p:sp>
      <p:sp>
        <p:nvSpPr>
          <p:cNvPr id="8" name="Content Placeholder 7"/>
          <p:cNvSpPr>
            <a:spLocks noGrp="1"/>
          </p:cNvSpPr>
          <p:nvPr>
            <p:ph idx="1"/>
          </p:nvPr>
        </p:nvSpPr>
        <p:spPr>
          <a:xfrm>
            <a:off x="457200" y="838200"/>
            <a:ext cx="8229600" cy="5638799"/>
          </a:xfrm>
        </p:spPr>
        <p:txBody>
          <a:bodyPr>
            <a:normAutofit/>
          </a:bodyPr>
          <a:lstStyle/>
          <a:p>
            <a:r>
              <a:rPr lang="en-US" dirty="0"/>
              <a:t>Meanwhile, hundreds of commercial importers in New York and Boston refused to pay duties on imported goods unless the same were collected at Southern ports. </a:t>
            </a:r>
          </a:p>
          <a:p>
            <a:r>
              <a:rPr lang="en-US" dirty="0"/>
              <a:t>This was after the state of New York considered leaving the Union and joining “</a:t>
            </a:r>
            <a:r>
              <a:rPr lang="en-US" i="1" dirty="0">
                <a:latin typeface="Cambria" panose="02040503050406030204" pitchFamily="18" charset="0"/>
                <a:ea typeface="Cambria" panose="02040503050406030204" pitchFamily="18" charset="0"/>
              </a:rPr>
              <a:t>our aggrieved brethren of the Slave States</a:t>
            </a:r>
            <a:r>
              <a:rPr lang="en-US" dirty="0"/>
              <a:t>.”</a:t>
            </a:r>
          </a:p>
          <a:p>
            <a:r>
              <a:rPr lang="en-US" dirty="0"/>
              <a:t>Meanwhile, the South was moving forward to organize as a new nation. </a:t>
            </a:r>
          </a:p>
          <a:p>
            <a:r>
              <a:rPr lang="en-US" dirty="0"/>
              <a:t>On February 8, 1861, the Confederate States of America (CSA) was formed and inaugurated Jefferson Davis as its president. </a:t>
            </a: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57890"/>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1211071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Saving the Union</a:t>
            </a:r>
          </a:p>
        </p:txBody>
      </p:sp>
      <p:sp>
        <p:nvSpPr>
          <p:cNvPr id="8" name="Content Placeholder 7"/>
          <p:cNvSpPr>
            <a:spLocks noGrp="1"/>
          </p:cNvSpPr>
          <p:nvPr>
            <p:ph idx="1"/>
          </p:nvPr>
        </p:nvSpPr>
        <p:spPr>
          <a:xfrm>
            <a:off x="457200" y="838200"/>
            <a:ext cx="8229600" cy="5638799"/>
          </a:xfrm>
        </p:spPr>
        <p:txBody>
          <a:bodyPr>
            <a:normAutofit fontScale="92500"/>
          </a:bodyPr>
          <a:lstStyle/>
          <a:p>
            <a:r>
              <a:rPr lang="en-US" dirty="0"/>
              <a:t>There was, it seemed, no way to remedy the secession issue and its associated financial stress on the North — except by forcing the South to rejoin the Union.</a:t>
            </a:r>
            <a:endParaRPr lang="en-US" i="1" dirty="0">
              <a:latin typeface="Cambria" panose="02040503050406030204" pitchFamily="18" charset="0"/>
              <a:ea typeface="Cambria" panose="02040503050406030204" pitchFamily="18" charset="0"/>
            </a:endParaRPr>
          </a:p>
          <a:p>
            <a:r>
              <a:rPr lang="en-US" dirty="0"/>
              <a:t>But the last thing the Confederacy wanted was a war.</a:t>
            </a:r>
          </a:p>
          <a:p>
            <a:r>
              <a:rPr lang="en-US" dirty="0"/>
              <a:t>In fact, soon after Jefferson Davis became the first president of the CSA, he dispatched a commission to Washington, D.C., to negotiate a treaty and an offer to pay for all federal property in the South. </a:t>
            </a:r>
          </a:p>
          <a:p>
            <a:r>
              <a:rPr lang="en-US" dirty="0"/>
              <a:t>But Lincoln refused to meet, believing acknowledgment would discredit his position that secession was illegal.</a:t>
            </a:r>
          </a:p>
          <a:p>
            <a:r>
              <a:rPr lang="en-US" dirty="0"/>
              <a:t>And that thinking also thwarted the final attempt to resolve the dilemma through peaceful means.</a:t>
            </a:r>
            <a:endParaRPr lang="en-US" i="1" dirty="0">
              <a:latin typeface="Cambria" panose="02040503050406030204" pitchFamily="18" charset="0"/>
              <a:ea typeface="Cambria" panose="02040503050406030204" pitchFamily="18" charset="0"/>
            </a:endParaRP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57890"/>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277675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12032"/>
            <a:ext cx="9220200" cy="1130968"/>
          </a:xfrm>
        </p:spPr>
        <p:txBody>
          <a:bodyPr>
            <a:noAutofit/>
          </a:bodyPr>
          <a:lstStyle/>
          <a:p>
            <a:r>
              <a:rPr lang="en-US" sz="6000" b="1" dirty="0">
                <a:solidFill>
                  <a:schemeClr val="bg1"/>
                </a:solidFill>
                <a:effectLst>
                  <a:glow rad="228600">
                    <a:schemeClr val="accent2">
                      <a:satMod val="175000"/>
                      <a:alpha val="40000"/>
                    </a:schemeClr>
                  </a:glow>
                  <a:outerShdw blurRad="114300" dist="38100" dir="13500000" algn="br" rotWithShape="0">
                    <a:prstClr val="black"/>
                  </a:outerShdw>
                </a:effectLst>
              </a:rPr>
              <a:t>The Civil War</a:t>
            </a:r>
            <a:endParaRPr lang="en-US" sz="4800" dirty="0">
              <a:effectLst>
                <a:glow rad="228600">
                  <a:schemeClr val="accent2">
                    <a:satMod val="175000"/>
                    <a:alpha val="40000"/>
                  </a:schemeClr>
                </a:glow>
                <a:outerShdw blurRad="114300" dist="38100" dir="13500000" algn="br" rotWithShape="0">
                  <a:prstClr val="black"/>
                </a:outerShdw>
              </a:effectLst>
            </a:endParaRPr>
          </a:p>
        </p:txBody>
      </p:sp>
      <p:sp>
        <p:nvSpPr>
          <p:cNvPr id="11" name="TextBox 10">
            <a:extLst>
              <a:ext uri="{FF2B5EF4-FFF2-40B4-BE49-F238E27FC236}">
                <a16:creationId xmlns:a16="http://schemas.microsoft.com/office/drawing/2014/main" id="{AC890CDD-BDAF-4A70-933B-A709A8F2B279}"/>
              </a:ext>
            </a:extLst>
          </p:cNvPr>
          <p:cNvSpPr txBox="1"/>
          <p:nvPr/>
        </p:nvSpPr>
        <p:spPr>
          <a:xfrm>
            <a:off x="0" y="6565612"/>
            <a:ext cx="8991600"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5"/>
              </a:rPr>
              <a:t>https://www.facebook.com/americancivilwarhistoryhomepage/</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p>
        </p:txBody>
      </p:sp>
    </p:spTree>
    <p:extLst>
      <p:ext uri="{BB962C8B-B14F-4D97-AF65-F5344CB8AC3E}">
        <p14:creationId xmlns:p14="http://schemas.microsoft.com/office/powerpoint/2010/main" val="314820842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The War Begins</a:t>
            </a:r>
          </a:p>
        </p:txBody>
      </p:sp>
      <p:sp>
        <p:nvSpPr>
          <p:cNvPr id="8" name="Content Placeholder 7"/>
          <p:cNvSpPr>
            <a:spLocks noGrp="1"/>
          </p:cNvSpPr>
          <p:nvPr>
            <p:ph idx="1"/>
          </p:nvPr>
        </p:nvSpPr>
        <p:spPr>
          <a:xfrm>
            <a:off x="457200" y="746471"/>
            <a:ext cx="8229600" cy="5791200"/>
          </a:xfrm>
        </p:spPr>
        <p:txBody>
          <a:bodyPr>
            <a:normAutofit/>
          </a:bodyPr>
          <a:lstStyle/>
          <a:p>
            <a:r>
              <a:rPr lang="en-US" dirty="0"/>
              <a:t>Viewing the Civil War as a crusade to end slavery is simply not correct; abolitionists never accounted for more than a sizable minority in the North. </a:t>
            </a:r>
          </a:p>
          <a:p>
            <a:r>
              <a:rPr lang="en-US" dirty="0"/>
              <a:t>The cause of war in 1861 </a:t>
            </a:r>
            <a:r>
              <a:rPr lang="en-US" b="1" i="1" dirty="0"/>
              <a:t>wasn’t </a:t>
            </a:r>
            <a:r>
              <a:rPr lang="en-US" dirty="0"/>
              <a:t>slavery. It was about the loss of millions in tax revenues.</a:t>
            </a:r>
          </a:p>
          <a:p>
            <a:r>
              <a:rPr lang="en-US" dirty="0"/>
              <a:t>In reality, it wasn’t even a Civil War. </a:t>
            </a:r>
          </a:p>
          <a:p>
            <a:r>
              <a:rPr lang="en-US" dirty="0"/>
              <a:t>The Confederate states had no aspirations to rule the Union any more than George Washington sought control over Great Britain in 1776. </a:t>
            </a:r>
          </a:p>
          <a:p>
            <a:r>
              <a:rPr lang="en-US" dirty="0"/>
              <a:t>In both the American Revolutionary War and the Civil War, independence was the goal.</a:t>
            </a:r>
            <a:endParaRPr lang="en-US" i="1" dirty="0">
              <a:latin typeface="Cambria" panose="02040503050406030204" pitchFamily="18" charset="0"/>
              <a:ea typeface="Cambria" panose="02040503050406030204" pitchFamily="18" charset="0"/>
            </a:endParaRP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92302"/>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4833025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 calcmode="lin" valueType="num">
                                      <p:cBhvr>
                                        <p:cTn id="35"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The War Begins</a:t>
            </a:r>
          </a:p>
        </p:txBody>
      </p:sp>
      <p:sp>
        <p:nvSpPr>
          <p:cNvPr id="8" name="Content Placeholder 7"/>
          <p:cNvSpPr>
            <a:spLocks noGrp="1"/>
          </p:cNvSpPr>
          <p:nvPr>
            <p:ph idx="1"/>
          </p:nvPr>
        </p:nvSpPr>
        <p:spPr>
          <a:xfrm>
            <a:off x="457200" y="746471"/>
            <a:ext cx="8229600" cy="5791200"/>
          </a:xfrm>
        </p:spPr>
        <p:txBody>
          <a:bodyPr>
            <a:normAutofit lnSpcReduction="10000"/>
          </a:bodyPr>
          <a:lstStyle/>
          <a:p>
            <a:r>
              <a:rPr lang="en-US" dirty="0"/>
              <a:t>The idea that the Civil War was some sort of a morality play about freeing Southern slaves is an ideological distortion that obfuscates many of the atrocities that occurred during and after the war.</a:t>
            </a:r>
          </a:p>
          <a:p>
            <a:r>
              <a:rPr lang="en-US" dirty="0"/>
              <a:t>But if we accept the idea that Lincoln was waging war to free the slaves, it helps justify the loss of over 600,000 American lives. </a:t>
            </a:r>
          </a:p>
          <a:p>
            <a:r>
              <a:rPr lang="en-US" dirty="0"/>
              <a:t>Not to mention the financial cost of the war, which many historians believe could have been avoided.</a:t>
            </a:r>
          </a:p>
          <a:p>
            <a:r>
              <a:rPr lang="en-US" dirty="0"/>
              <a:t>After all, this wasn’t the first time a U.S. president faced the issue of secession. </a:t>
            </a:r>
          </a:p>
          <a:p>
            <a:r>
              <a:rPr lang="en-US" dirty="0"/>
              <a:t>From all outward accounts, Lincoln </a:t>
            </a:r>
            <a:r>
              <a:rPr lang="en-US" b="1" i="1" dirty="0"/>
              <a:t>wanted</a:t>
            </a:r>
            <a:r>
              <a:rPr lang="en-US" dirty="0"/>
              <a:t> a war with the South — some might say he needed it. </a:t>
            </a: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92302"/>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2927379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The Reality of the War</a:t>
            </a:r>
          </a:p>
        </p:txBody>
      </p:sp>
      <p:sp>
        <p:nvSpPr>
          <p:cNvPr id="8" name="Content Placeholder 7"/>
          <p:cNvSpPr>
            <a:spLocks noGrp="1"/>
          </p:cNvSpPr>
          <p:nvPr>
            <p:ph idx="1"/>
          </p:nvPr>
        </p:nvSpPr>
        <p:spPr>
          <a:xfrm>
            <a:off x="457200" y="746471"/>
            <a:ext cx="8229600" cy="5791200"/>
          </a:xfrm>
        </p:spPr>
        <p:txBody>
          <a:bodyPr>
            <a:normAutofit fontScale="92500" lnSpcReduction="20000"/>
          </a:bodyPr>
          <a:lstStyle/>
          <a:p>
            <a:r>
              <a:rPr lang="en-US" dirty="0"/>
              <a:t>Losses to the Army in significant battles had the Union mired in a bloody quagmire. </a:t>
            </a:r>
          </a:p>
          <a:p>
            <a:r>
              <a:rPr lang="en-US" dirty="0"/>
              <a:t>Moreover, Britain and France were considering support for the Confederacy by recognizing it as a sovereign country, which could have solidified secession and put Lincoln’s forces at risk of having to fight against Confederate allies from Europe.</a:t>
            </a:r>
          </a:p>
          <a:p>
            <a:r>
              <a:rPr lang="en-US" dirty="0"/>
              <a:t>Until September 1862, the stated purpose of the war had been to preserve the Union. </a:t>
            </a:r>
          </a:p>
          <a:p>
            <a:r>
              <a:rPr lang="en-US" dirty="0"/>
              <a:t>By issuing the </a:t>
            </a:r>
            <a:r>
              <a:rPr lang="en-US" b="1" i="1" dirty="0"/>
              <a:t>Emancipation Proclamation </a:t>
            </a:r>
            <a:r>
              <a:rPr lang="en-US" dirty="0"/>
              <a:t>on January 1, 1863, Lincoln sought to change the focus of the war. </a:t>
            </a:r>
          </a:p>
          <a:p>
            <a:r>
              <a:rPr lang="en-US" dirty="0"/>
              <a:t>But the Emancipation Proclamation freed </a:t>
            </a:r>
            <a:r>
              <a:rPr lang="en-US" b="1" i="1" dirty="0"/>
              <a:t>no one</a:t>
            </a:r>
            <a:r>
              <a:rPr lang="en-US" dirty="0"/>
              <a:t>. Not a single slave:</a:t>
            </a:r>
          </a:p>
          <a:p>
            <a:pPr lvl="1"/>
            <a:r>
              <a:rPr lang="en-US" i="1" dirty="0">
                <a:latin typeface="Cambria" panose="02040503050406030204" pitchFamily="18" charset="0"/>
                <a:ea typeface="Cambria" panose="02040503050406030204" pitchFamily="18" charset="0"/>
              </a:rPr>
              <a:t>All persons held as slaves within any State or designated part of a State, the people whereof shall then be in rebellion against the United States, shall be then, thenceforward, and forever free.</a:t>
            </a: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92302"/>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6168092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 calcmode="lin" valueType="num">
                                      <p:cBhvr>
                                        <p:cTn id="35"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8">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8">
                                            <p:txEl>
                                              <p:pRg st="5" end="5"/>
                                            </p:txEl>
                                          </p:spTgt>
                                        </p:tgtEl>
                                        <p:attrNameLst>
                                          <p:attrName>style.visibility</p:attrName>
                                        </p:attrNameLst>
                                      </p:cBhvr>
                                      <p:to>
                                        <p:strVal val="visible"/>
                                      </p:to>
                                    </p:set>
                                    <p:anim calcmode="lin" valueType="num">
                                      <p:cBhvr>
                                        <p:cTn id="42"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The Reality of the War</a:t>
            </a:r>
          </a:p>
        </p:txBody>
      </p:sp>
      <p:sp>
        <p:nvSpPr>
          <p:cNvPr id="8" name="Content Placeholder 7"/>
          <p:cNvSpPr>
            <a:spLocks noGrp="1"/>
          </p:cNvSpPr>
          <p:nvPr>
            <p:ph idx="1"/>
          </p:nvPr>
        </p:nvSpPr>
        <p:spPr>
          <a:xfrm>
            <a:off x="457200" y="746471"/>
            <a:ext cx="8229600" cy="5791200"/>
          </a:xfrm>
        </p:spPr>
        <p:txBody>
          <a:bodyPr>
            <a:normAutofit fontScale="92500"/>
          </a:bodyPr>
          <a:lstStyle/>
          <a:p>
            <a:r>
              <a:rPr lang="en-US" dirty="0"/>
              <a:t>The states “in rebellion,” from which the slaves were granted freedom was the </a:t>
            </a:r>
            <a:r>
              <a:rPr lang="en-US" b="1" i="1" dirty="0"/>
              <a:t>southern</a:t>
            </a:r>
            <a:r>
              <a:rPr lang="en-US" dirty="0"/>
              <a:t> states over which Lincoln had </a:t>
            </a:r>
            <a:r>
              <a:rPr lang="en-US" b="1" i="1" dirty="0"/>
              <a:t>no control</a:t>
            </a:r>
            <a:r>
              <a:rPr lang="en-US" dirty="0"/>
              <a:t>. </a:t>
            </a:r>
          </a:p>
          <a:p>
            <a:r>
              <a:rPr lang="en-US" b="1" i="1" dirty="0"/>
              <a:t>Nor</a:t>
            </a:r>
            <a:r>
              <a:rPr lang="en-US" dirty="0"/>
              <a:t> did Lincoln have the power to free the slaves in the </a:t>
            </a:r>
            <a:r>
              <a:rPr lang="en-US" b="1" i="1" dirty="0"/>
              <a:t>Union</a:t>
            </a:r>
            <a:r>
              <a:rPr lang="en-US" dirty="0"/>
              <a:t>. That would require a Constitutional amendment, which wouldn’t occur until after the Civil War. </a:t>
            </a:r>
          </a:p>
          <a:p>
            <a:r>
              <a:rPr lang="en-US" dirty="0"/>
              <a:t>In 1865, the 13th Amendment abolished slavery.</a:t>
            </a:r>
          </a:p>
          <a:p>
            <a:r>
              <a:rPr lang="en-US" dirty="0"/>
              <a:t>Indeed, this was a last-ditch effort to incapacitate the Confederate Army. </a:t>
            </a:r>
          </a:p>
          <a:p>
            <a:r>
              <a:rPr lang="en-US" dirty="0"/>
              <a:t>Lincoln hoped that it would entice Southern slaves to leave and join the ranks of the Union Army, depleting the Confederacy’s labor force that was sorely needed to wage war against the Union.</a:t>
            </a:r>
            <a:endParaRPr lang="en-US" i="1" dirty="0">
              <a:latin typeface="Cambria" panose="02040503050406030204" pitchFamily="18" charset="0"/>
              <a:ea typeface="Cambria" panose="02040503050406030204" pitchFamily="18" charset="0"/>
            </a:endParaRP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92302"/>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9546856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The Reality of the War</a:t>
            </a:r>
          </a:p>
        </p:txBody>
      </p:sp>
      <p:sp>
        <p:nvSpPr>
          <p:cNvPr id="8" name="Content Placeholder 7"/>
          <p:cNvSpPr>
            <a:spLocks noGrp="1"/>
          </p:cNvSpPr>
          <p:nvPr>
            <p:ph idx="1"/>
          </p:nvPr>
        </p:nvSpPr>
        <p:spPr>
          <a:xfrm>
            <a:off x="457200" y="746471"/>
            <a:ext cx="8229600" cy="5791200"/>
          </a:xfrm>
        </p:spPr>
        <p:txBody>
          <a:bodyPr>
            <a:normAutofit fontScale="92500"/>
          </a:bodyPr>
          <a:lstStyle/>
          <a:p>
            <a:r>
              <a:rPr lang="en-US" dirty="0"/>
              <a:t>Woodrow Wilson, writing in History of the American People, proposed, “</a:t>
            </a:r>
            <a:r>
              <a:rPr lang="en-US" i="1" dirty="0">
                <a:latin typeface="Cambria" panose="02040503050406030204" pitchFamily="18" charset="0"/>
                <a:ea typeface="Cambria" panose="02040503050406030204" pitchFamily="18" charset="0"/>
              </a:rPr>
              <a:t>It was necessary to put the South at a moral disadvantage by transforming the contest from a war waged against states fighting for their independence into a war waged against states fighting for the maintenance and extension of slavery</a:t>
            </a:r>
            <a:r>
              <a:rPr lang="en-US" dirty="0"/>
              <a:t>.”</a:t>
            </a:r>
          </a:p>
          <a:p>
            <a:r>
              <a:rPr lang="en-US" dirty="0"/>
              <a:t>Prior to the proclamation, Lincoln confessed to New York Tribune editor Horace Greeley, “</a:t>
            </a:r>
            <a:r>
              <a:rPr lang="en-US" i="1" dirty="0">
                <a:latin typeface="Cambria" panose="02040503050406030204" pitchFamily="18" charset="0"/>
                <a:ea typeface="Cambria" panose="02040503050406030204" pitchFamily="18" charset="0"/>
              </a:rPr>
              <a:t>My paramount object in this struggle is to save the Union, and is not either to save or destroy slavery. If I could save the Union without freeing any slave I would do it, and if I could save it by freeing all the slaves I would do it; and if I could save it by freeing some and leaving others alone I would also do that</a:t>
            </a:r>
            <a:r>
              <a:rPr lang="en-US" dirty="0"/>
              <a:t>.”</a:t>
            </a:r>
            <a:endParaRPr lang="en-US" i="1" dirty="0">
              <a:latin typeface="Cambria" panose="02040503050406030204" pitchFamily="18" charset="0"/>
              <a:ea typeface="Cambria" panose="02040503050406030204" pitchFamily="18" charset="0"/>
            </a:endParaRP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92302"/>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6660969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The Myth of Lincoln</a:t>
            </a:r>
          </a:p>
        </p:txBody>
      </p:sp>
      <p:sp>
        <p:nvSpPr>
          <p:cNvPr id="8" name="Content Placeholder 7"/>
          <p:cNvSpPr>
            <a:spLocks noGrp="1"/>
          </p:cNvSpPr>
          <p:nvPr>
            <p:ph idx="1"/>
          </p:nvPr>
        </p:nvSpPr>
        <p:spPr>
          <a:xfrm>
            <a:off x="457200" y="746471"/>
            <a:ext cx="8229600" cy="5791200"/>
          </a:xfrm>
        </p:spPr>
        <p:txBody>
          <a:bodyPr>
            <a:normAutofit fontScale="92500" lnSpcReduction="20000"/>
          </a:bodyPr>
          <a:lstStyle/>
          <a:p>
            <a:r>
              <a:rPr lang="en-US" dirty="0"/>
              <a:t>A remarkable number of popular beliefs about the Civil War fail critical scrutiny. </a:t>
            </a:r>
          </a:p>
          <a:p>
            <a:r>
              <a:rPr lang="en-US" dirty="0"/>
              <a:t>Not just the causes of secession and the war but many other elements of the period.</a:t>
            </a:r>
          </a:p>
          <a:p>
            <a:r>
              <a:rPr lang="en-US" dirty="0"/>
              <a:t>For all that has been written about Lincoln, so few texts accurately portray his presidency. </a:t>
            </a:r>
          </a:p>
          <a:p>
            <a:r>
              <a:rPr lang="en-US" dirty="0"/>
              <a:t>Reading Lincoln’s own words quickly dismantles the legend:</a:t>
            </a:r>
          </a:p>
          <a:p>
            <a:pPr lvl="1"/>
            <a:r>
              <a:rPr lang="en-US" i="1" dirty="0">
                <a:latin typeface="Cambria" panose="02040503050406030204" pitchFamily="18" charset="0"/>
                <a:ea typeface="Cambria" panose="02040503050406030204" pitchFamily="18" charset="0"/>
              </a:rPr>
              <a:t>I am not, nor ever have been, in favor of bringing about in any way the social and political equality of the white and black races, that I am not nor ever have been in favor of making voters or jurors of negroes, nor of qualifying them to hold office, nor to intermarry with white people; and I will say in addition to this that there is a physical difference between the white and black races which I believe will forever forbid the two races living together on terms of social and political equality.</a:t>
            </a: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92302"/>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365276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 calcmode="lin" valueType="num">
                                      <p:cBhvr>
                                        <p:cTn id="35"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The Myth of Lincoln</a:t>
            </a:r>
          </a:p>
        </p:txBody>
      </p:sp>
      <p:sp>
        <p:nvSpPr>
          <p:cNvPr id="8" name="Content Placeholder 7"/>
          <p:cNvSpPr>
            <a:spLocks noGrp="1"/>
          </p:cNvSpPr>
          <p:nvPr>
            <p:ph idx="1"/>
          </p:nvPr>
        </p:nvSpPr>
        <p:spPr>
          <a:xfrm>
            <a:off x="457200" y="746471"/>
            <a:ext cx="8229600" cy="5791200"/>
          </a:xfrm>
        </p:spPr>
        <p:txBody>
          <a:bodyPr>
            <a:normAutofit fontScale="92500"/>
          </a:bodyPr>
          <a:lstStyle/>
          <a:p>
            <a:r>
              <a:rPr lang="en-US" dirty="0"/>
              <a:t>While denying the charge that he was an abolitionist at a presidential debate, Lincoln expressed his views about the “black race,” all of whom he thought should be sent back to Africa or to an island in the Caribbean. </a:t>
            </a:r>
          </a:p>
          <a:p>
            <a:r>
              <a:rPr lang="en-US" dirty="0"/>
              <a:t>In his speech on the Dred Scott decision:</a:t>
            </a:r>
          </a:p>
          <a:p>
            <a:pPr lvl="1"/>
            <a:r>
              <a:rPr lang="en-US" i="1" dirty="0">
                <a:latin typeface="Cambria" panose="02040503050406030204" pitchFamily="18" charset="0"/>
                <a:ea typeface="Cambria" panose="02040503050406030204" pitchFamily="18" charset="0"/>
              </a:rPr>
              <a:t>I have said that the separation of the races is the only perfect preventive of amalgamation. I have no right to say all the members of the Republican party are in favor of this, nor to say that as a party they are in favor of it. There is nothing in their platform directly on the subject. But I can say a very large proportion of its members are for it, and that the chief plank in their platform — opposition to the spread of slavery — is most favorable to that separation. Such separation, if ever effected at all, must be effected by colonization.</a:t>
            </a: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92302"/>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3384908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The Myth of Lincoln</a:t>
            </a:r>
          </a:p>
        </p:txBody>
      </p:sp>
      <p:sp>
        <p:nvSpPr>
          <p:cNvPr id="8" name="Content Placeholder 7"/>
          <p:cNvSpPr>
            <a:spLocks noGrp="1"/>
          </p:cNvSpPr>
          <p:nvPr>
            <p:ph idx="1"/>
          </p:nvPr>
        </p:nvSpPr>
        <p:spPr>
          <a:xfrm>
            <a:off x="457200" y="746471"/>
            <a:ext cx="8229600" cy="5791200"/>
          </a:xfrm>
        </p:spPr>
        <p:txBody>
          <a:bodyPr>
            <a:normAutofit fontScale="92500"/>
          </a:bodyPr>
          <a:lstStyle/>
          <a:p>
            <a:r>
              <a:rPr lang="en-US" dirty="0"/>
              <a:t>While any reasonable person today would find these remarks abhorrent and bigoted, it was not outside the popular thinking of the period. </a:t>
            </a:r>
          </a:p>
          <a:p>
            <a:r>
              <a:rPr lang="en-US" dirty="0"/>
              <a:t>In fact, the idea of the colonization of Black people was so popular that Lincoln proposed it as an amendment to the Constitution in his second annual message to Congress in 1862.</a:t>
            </a:r>
          </a:p>
          <a:p>
            <a:r>
              <a:rPr lang="en-US" dirty="0"/>
              <a:t>Colonization was a staple of Lincoln’s speeches and public comments from 1854 until about 1863. </a:t>
            </a:r>
          </a:p>
          <a:p>
            <a:r>
              <a:rPr lang="en-US" dirty="0"/>
              <a:t>Lincoln’s views on race contrast sharply with his modern era image as the “Great Emancipator.” </a:t>
            </a:r>
          </a:p>
          <a:p>
            <a:r>
              <a:rPr lang="en-US" dirty="0"/>
              <a:t>Indeed, his public remarks, which are well-documented, indicate he had little regard for Black people.</a:t>
            </a:r>
            <a:endParaRPr lang="en-US" i="1" dirty="0">
              <a:latin typeface="Cambria" panose="02040503050406030204" pitchFamily="18" charset="0"/>
              <a:ea typeface="Cambria" panose="02040503050406030204" pitchFamily="18" charset="0"/>
            </a:endParaRP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92302"/>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8753438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The Myth of Lincoln</a:t>
            </a:r>
          </a:p>
        </p:txBody>
      </p:sp>
      <p:sp>
        <p:nvSpPr>
          <p:cNvPr id="8" name="Content Placeholder 7"/>
          <p:cNvSpPr>
            <a:spLocks noGrp="1"/>
          </p:cNvSpPr>
          <p:nvPr>
            <p:ph idx="1"/>
          </p:nvPr>
        </p:nvSpPr>
        <p:spPr>
          <a:xfrm>
            <a:off x="457200" y="746471"/>
            <a:ext cx="8229600" cy="5791200"/>
          </a:xfrm>
        </p:spPr>
        <p:txBody>
          <a:bodyPr>
            <a:normAutofit fontScale="92500" lnSpcReduction="20000"/>
          </a:bodyPr>
          <a:lstStyle/>
          <a:p>
            <a:r>
              <a:rPr lang="en-US" dirty="0"/>
              <a:t>And this is where the myth of the sympathetic North begins to unravel. </a:t>
            </a:r>
          </a:p>
          <a:p>
            <a:r>
              <a:rPr lang="en-US" dirty="0"/>
              <a:t>While there was a strong abolitionist movement in the North, it was so small that Lincoln and other politicians didn’t associate themselves with it.</a:t>
            </a:r>
          </a:p>
          <a:p>
            <a:r>
              <a:rPr lang="en-US" dirty="0"/>
              <a:t>Most white Northerners treated Black people with disdain, discrimination, and violence during the period leading up to the Civil War. </a:t>
            </a:r>
          </a:p>
          <a:p>
            <a:r>
              <a:rPr lang="en-US" dirty="0"/>
              <a:t>Black people were not allowed to vote, marry, or use the judicial system.</a:t>
            </a:r>
          </a:p>
          <a:p>
            <a:r>
              <a:rPr lang="en-US" dirty="0"/>
              <a:t>As Alexis de Tocqueville observed in </a:t>
            </a:r>
            <a:r>
              <a:rPr lang="en-US" i="1" dirty="0"/>
              <a:t>Democracy in America</a:t>
            </a:r>
            <a:r>
              <a:rPr lang="en-US" dirty="0"/>
              <a:t>, “</a:t>
            </a:r>
            <a:r>
              <a:rPr lang="en-US" i="1" dirty="0">
                <a:latin typeface="Cambria" panose="02040503050406030204" pitchFamily="18" charset="0"/>
                <a:ea typeface="Cambria" panose="02040503050406030204" pitchFamily="18" charset="0"/>
              </a:rPr>
              <a:t>The prejudice of the race appears to be stronger in the States which have abolished slavery, than in those where it still exists; and nowhere is it so intolerant as in those States where servitude has never been known.</a:t>
            </a:r>
            <a:r>
              <a:rPr lang="en-US" dirty="0"/>
              <a:t>”</a:t>
            </a:r>
            <a:endParaRPr lang="en-US" i="1" dirty="0">
              <a:latin typeface="Cambria" panose="02040503050406030204" pitchFamily="18" charset="0"/>
              <a:ea typeface="Cambria" panose="02040503050406030204" pitchFamily="18" charset="0"/>
            </a:endParaRP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92302"/>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1704604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How a Myth Becomes “Fact”</a:t>
            </a:r>
          </a:p>
        </p:txBody>
      </p:sp>
      <p:sp>
        <p:nvSpPr>
          <p:cNvPr id="8" name="Content Placeholder 7"/>
          <p:cNvSpPr>
            <a:spLocks noGrp="1"/>
          </p:cNvSpPr>
          <p:nvPr>
            <p:ph idx="1"/>
          </p:nvPr>
        </p:nvSpPr>
        <p:spPr>
          <a:xfrm>
            <a:off x="457200" y="746471"/>
            <a:ext cx="8229600" cy="5791200"/>
          </a:xfrm>
        </p:spPr>
        <p:txBody>
          <a:bodyPr>
            <a:normAutofit/>
          </a:bodyPr>
          <a:lstStyle/>
          <a:p>
            <a:r>
              <a:rPr lang="en-US" dirty="0"/>
              <a:t>Prior to his assassination, Lincoln was often depicted in contemporary media as cowardly, devious, grotesque, and animal-like. </a:t>
            </a:r>
          </a:p>
          <a:p>
            <a:r>
              <a:rPr lang="en-US" dirty="0"/>
              <a:t>During his presidency and for many years after his death, he was the object of much scorn and derision.</a:t>
            </a:r>
          </a:p>
          <a:p>
            <a:r>
              <a:rPr lang="en-US" dirty="0"/>
              <a:t>It’s not difficult to understand why. </a:t>
            </a:r>
          </a:p>
          <a:p>
            <a:r>
              <a:rPr lang="en-US" dirty="0"/>
              <a:t>He started a war without the consent of Congress, had men conscripted into fighting the war, suspended </a:t>
            </a:r>
            <a:r>
              <a:rPr lang="en-US" i="1" dirty="0"/>
              <a:t>habeas corpus</a:t>
            </a:r>
            <a:r>
              <a:rPr lang="en-US" dirty="0"/>
              <a:t>, had cities burned, imprisoned political enemies, and had dissenting newspapers shut down and the owners imprisoned.</a:t>
            </a:r>
            <a:endParaRPr lang="en-US" i="1" dirty="0">
              <a:latin typeface="Cambria" panose="02040503050406030204" pitchFamily="18" charset="0"/>
              <a:ea typeface="Cambria" panose="02040503050406030204" pitchFamily="18" charset="0"/>
            </a:endParaRP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92302"/>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904677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3200" b="1" dirty="0"/>
              <a:t>Everything You Know About the Civil War Is Wrong</a:t>
            </a:r>
          </a:p>
        </p:txBody>
      </p:sp>
      <p:sp>
        <p:nvSpPr>
          <p:cNvPr id="8" name="Content Placeholder 7"/>
          <p:cNvSpPr>
            <a:spLocks noGrp="1"/>
          </p:cNvSpPr>
          <p:nvPr>
            <p:ph idx="1"/>
          </p:nvPr>
        </p:nvSpPr>
        <p:spPr>
          <a:xfrm>
            <a:off x="457200" y="838200"/>
            <a:ext cx="8229600" cy="5638799"/>
          </a:xfrm>
        </p:spPr>
        <p:txBody>
          <a:bodyPr>
            <a:normAutofit lnSpcReduction="10000"/>
          </a:bodyPr>
          <a:lstStyle/>
          <a:p>
            <a:r>
              <a:rPr lang="en-US" dirty="0"/>
              <a:t>Most of us (including me) attended public schools where we were provided roughly the same instruction regarding the Civil War: Our country was composed of the North, where people opposed slavery, and the South, where slavery was embraced. </a:t>
            </a:r>
          </a:p>
          <a:p>
            <a:r>
              <a:rPr lang="en-US" dirty="0"/>
              <a:t>Abraham Lincoln rose to the presidency and fought against the South to end slavery and saved the Union.</a:t>
            </a:r>
          </a:p>
          <a:p>
            <a:r>
              <a:rPr lang="en-US" dirty="0"/>
              <a:t>Like most of my peers, this story seemed plausible enough to me, and after all, it ended happily: Slaves were freed, and the Union remained intact.</a:t>
            </a:r>
          </a:p>
          <a:p>
            <a:r>
              <a:rPr lang="en-US" dirty="0"/>
              <a:t>Plausible enough until you begin to read some of the literature written at the time of the civil war.</a:t>
            </a: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57890"/>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3525327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How a Myth Becomes “Fact”</a:t>
            </a:r>
          </a:p>
        </p:txBody>
      </p:sp>
      <p:sp>
        <p:nvSpPr>
          <p:cNvPr id="8" name="Content Placeholder 7"/>
          <p:cNvSpPr>
            <a:spLocks noGrp="1"/>
          </p:cNvSpPr>
          <p:nvPr>
            <p:ph idx="1"/>
          </p:nvPr>
        </p:nvSpPr>
        <p:spPr>
          <a:xfrm>
            <a:off x="457200" y="746471"/>
            <a:ext cx="8229600" cy="5791200"/>
          </a:xfrm>
        </p:spPr>
        <p:txBody>
          <a:bodyPr>
            <a:normAutofit/>
          </a:bodyPr>
          <a:lstStyle/>
          <a:p>
            <a:r>
              <a:rPr lang="en-US" dirty="0"/>
              <a:t>In the wake of Lincoln’s legend, the Republican Party controlled national politics and set the national tone for almost three-quarters of a century following the Civil War, winning 16 of 18 presidential elections.</a:t>
            </a:r>
          </a:p>
          <a:p>
            <a:r>
              <a:rPr lang="en-US" dirty="0"/>
              <a:t>Most texts about the Civil War and biographies of Abraham Lincoln gloss over his shortcomings, suggesting the ends somehow justify the means. </a:t>
            </a:r>
          </a:p>
          <a:p>
            <a:r>
              <a:rPr lang="en-US" dirty="0"/>
              <a:t>But as historians continue to excavate Lincoln’s life and times, with each unturned stone, another fable is tarnished and truth revealed.</a:t>
            </a:r>
            <a:endParaRPr lang="en-US" i="1" dirty="0">
              <a:latin typeface="Cambria" panose="02040503050406030204" pitchFamily="18" charset="0"/>
              <a:ea typeface="Cambria" panose="02040503050406030204" pitchFamily="18" charset="0"/>
            </a:endParaRP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92302"/>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8227437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l="-14000" r="-14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12032"/>
            <a:ext cx="9220200" cy="1130968"/>
          </a:xfrm>
        </p:spPr>
        <p:txBody>
          <a:bodyPr>
            <a:noAutofit/>
          </a:bodyPr>
          <a:lstStyle/>
          <a:p>
            <a:r>
              <a:rPr lang="en-US" sz="6000" b="1" dirty="0">
                <a:solidFill>
                  <a:schemeClr val="bg1"/>
                </a:solidFill>
                <a:effectLst>
                  <a:glow rad="228600">
                    <a:schemeClr val="accent2">
                      <a:satMod val="175000"/>
                      <a:alpha val="40000"/>
                    </a:schemeClr>
                  </a:glow>
                  <a:outerShdw blurRad="114300" dist="38100" dir="13500000" algn="br" rotWithShape="0">
                    <a:prstClr val="black"/>
                  </a:outerShdw>
                </a:effectLst>
              </a:rPr>
              <a:t>World Wars One and Two</a:t>
            </a:r>
            <a:endParaRPr lang="en-US" sz="4800" dirty="0">
              <a:effectLst>
                <a:glow rad="228600">
                  <a:schemeClr val="accent2">
                    <a:satMod val="175000"/>
                    <a:alpha val="40000"/>
                  </a:schemeClr>
                </a:glow>
                <a:outerShdw blurRad="114300" dist="38100" dir="13500000" algn="br" rotWithShape="0">
                  <a:prstClr val="black"/>
                </a:outerShdw>
              </a:effectLst>
            </a:endParaRPr>
          </a:p>
        </p:txBody>
      </p:sp>
      <p:sp>
        <p:nvSpPr>
          <p:cNvPr id="11" name="TextBox 10">
            <a:extLst>
              <a:ext uri="{FF2B5EF4-FFF2-40B4-BE49-F238E27FC236}">
                <a16:creationId xmlns:a16="http://schemas.microsoft.com/office/drawing/2014/main" id="{AC890CDD-BDAF-4A70-933B-A709A8F2B279}"/>
              </a:ext>
            </a:extLst>
          </p:cNvPr>
          <p:cNvSpPr txBox="1"/>
          <p:nvPr/>
        </p:nvSpPr>
        <p:spPr>
          <a:xfrm>
            <a:off x="0" y="6565612"/>
            <a:ext cx="8991600"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5"/>
              </a:rPr>
              <a:t>https://www.liberty.edu/champion/2020/01/opinion-wwiii-would-not-look-like-the-first-two-world-wars/</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p>
        </p:txBody>
      </p:sp>
    </p:spTree>
    <p:extLst>
      <p:ext uri="{BB962C8B-B14F-4D97-AF65-F5344CB8AC3E}">
        <p14:creationId xmlns:p14="http://schemas.microsoft.com/office/powerpoint/2010/main" val="265486627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dirty="0">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dirty="0">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57682545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*Class Discussion Time</a:t>
            </a:r>
          </a:p>
        </p:txBody>
      </p:sp>
      <p:sp>
        <p:nvSpPr>
          <p:cNvPr id="4" name="Content Placeholder 3"/>
          <p:cNvSpPr>
            <a:spLocks noGrp="1"/>
          </p:cNvSpPr>
          <p:nvPr>
            <p:ph idx="1"/>
          </p:nvPr>
        </p:nvSpPr>
        <p:spPr>
          <a:xfrm>
            <a:off x="31630" y="685800"/>
            <a:ext cx="8991600" cy="6172200"/>
          </a:xfrm>
        </p:spPr>
        <p:txBody>
          <a:bodyPr>
            <a:normAutofit fontScale="77500" lnSpcReduction="20000"/>
          </a:bodyPr>
          <a:lstStyle/>
          <a:p>
            <a:r>
              <a:rPr lang="en-US" sz="3200" dirty="0"/>
              <a:t>Did the material presented this morning change your outlook on the Civil War or Abraham Lincoln? If so, in what way?</a:t>
            </a:r>
          </a:p>
          <a:p>
            <a:r>
              <a:rPr lang="en-US" sz="3200" dirty="0"/>
              <a:t>We have seen a number of Christians who opposed slavery and sought to abolish it (e.g. William Wilberforce). And yet there were many Christians who fought on the side of the Confederacy where slavery was prevalent. Robert E. Lee, for example, was an Episcopalian who was strongly evangelical in his views and accepted the Bible as the infallible Word of God. Do you believe it was wrong to be a slave owner in the time of the Civil War? If so, what scriptures would you cite to support your case?</a:t>
            </a:r>
          </a:p>
          <a:p>
            <a:r>
              <a:rPr lang="en-US" sz="3200" dirty="0"/>
              <a:t>Do you believe it would have been wrong to require a runaway slave to return to his master in that day? If so, are you aware that the apostle Paul did that very thing, which is how we got the book of Philemon?</a:t>
            </a:r>
          </a:p>
          <a:p>
            <a:r>
              <a:rPr lang="en-US" sz="3200" dirty="0"/>
              <a:t>Do you think society is better off not having slavery? Consider what Paul says in 1Cor. 7:20-21 – </a:t>
            </a:r>
            <a:r>
              <a:rPr lang="en-US" sz="3200" i="1" dirty="0">
                <a:solidFill>
                  <a:srgbClr val="0000FF"/>
                </a:solidFill>
                <a:latin typeface="Cambria" panose="02040503050406030204" pitchFamily="18" charset="0"/>
                <a:ea typeface="Cambria" panose="02040503050406030204" pitchFamily="18" charset="0"/>
              </a:rPr>
              <a:t>Each one should remain in the condition in which he was called. Were you a slave when called? Do not be concerned about it. (But if you can gain your freedom, avail yourself of the opportunity.)</a:t>
            </a:r>
          </a:p>
          <a:p>
            <a:endParaRPr lang="en-US" sz="3200" dirty="0"/>
          </a:p>
          <a:p>
            <a:endParaRPr lang="en-US" sz="3200" dirty="0"/>
          </a:p>
          <a:p>
            <a:endParaRPr lang="en-US" sz="3200" dirty="0"/>
          </a:p>
        </p:txBody>
      </p:sp>
    </p:spTree>
    <p:extLst>
      <p:ext uri="{BB962C8B-B14F-4D97-AF65-F5344CB8AC3E}">
        <p14:creationId xmlns:p14="http://schemas.microsoft.com/office/powerpoint/2010/main" val="281780028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3200" b="1" dirty="0"/>
              <a:t>Everything You Know About the Civil War Is Wrong</a:t>
            </a:r>
          </a:p>
        </p:txBody>
      </p:sp>
      <p:sp>
        <p:nvSpPr>
          <p:cNvPr id="8" name="Content Placeholder 7"/>
          <p:cNvSpPr>
            <a:spLocks noGrp="1"/>
          </p:cNvSpPr>
          <p:nvPr>
            <p:ph idx="1"/>
          </p:nvPr>
        </p:nvSpPr>
        <p:spPr>
          <a:xfrm>
            <a:off x="457200" y="838200"/>
            <a:ext cx="8229600" cy="5638799"/>
          </a:xfrm>
        </p:spPr>
        <p:txBody>
          <a:bodyPr>
            <a:normAutofit lnSpcReduction="10000"/>
          </a:bodyPr>
          <a:lstStyle/>
          <a:p>
            <a:r>
              <a:rPr lang="en-US" dirty="0"/>
              <a:t>Consider, for example, that throughout the presidential campaign of 1860, then-candidate Lincoln had all but promised </a:t>
            </a:r>
            <a:r>
              <a:rPr lang="en-US" b="1" i="1" dirty="0"/>
              <a:t>not </a:t>
            </a:r>
            <a:r>
              <a:rPr lang="en-US" dirty="0"/>
              <a:t>to interfere with Southern slavery, which he reiterated in his first presidential inaugural address:</a:t>
            </a:r>
          </a:p>
          <a:p>
            <a:pPr lvl="1"/>
            <a:r>
              <a:rPr lang="en-US" i="1" dirty="0">
                <a:latin typeface="Cambria" panose="02040503050406030204" pitchFamily="18" charset="0"/>
                <a:ea typeface="Cambria" panose="02040503050406030204" pitchFamily="18" charset="0"/>
              </a:rPr>
              <a:t>I have no purpose, directly or indirectly, to interfere with the institution of slavery where it exists. I believe I have no lawful right to do so, and I have no inclination to do so.</a:t>
            </a:r>
          </a:p>
          <a:p>
            <a:r>
              <a:rPr lang="en-US" dirty="0"/>
              <a:t>This seems to run contrary to conventional thinking. Wasn’t Lincoln an abolitionist?</a:t>
            </a:r>
          </a:p>
          <a:p>
            <a:r>
              <a:rPr lang="en-US" dirty="0"/>
              <a:t>Lincoln promised to enforce fugitive slave laws as president — laws passed by Congress in 1793 and 1850 to provide for the return of slaves who escaped from one state into another state or territory.</a:t>
            </a: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57890"/>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5953508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3200" b="1" dirty="0"/>
              <a:t>Everything You Know About the Civil War Is Wrong</a:t>
            </a:r>
          </a:p>
        </p:txBody>
      </p:sp>
      <p:sp>
        <p:nvSpPr>
          <p:cNvPr id="8" name="Content Placeholder 7"/>
          <p:cNvSpPr>
            <a:spLocks noGrp="1"/>
          </p:cNvSpPr>
          <p:nvPr>
            <p:ph idx="1"/>
          </p:nvPr>
        </p:nvSpPr>
        <p:spPr>
          <a:xfrm>
            <a:off x="457200" y="838200"/>
            <a:ext cx="8229600" cy="5638799"/>
          </a:xfrm>
        </p:spPr>
        <p:txBody>
          <a:bodyPr>
            <a:normAutofit/>
          </a:bodyPr>
          <a:lstStyle/>
          <a:p>
            <a:r>
              <a:rPr lang="en-US" dirty="0"/>
              <a:t>Indeed, Southern secession would have made slavery more precarious without the protection of the Constitution and the Supreme Court. </a:t>
            </a:r>
          </a:p>
          <a:p>
            <a:r>
              <a:rPr lang="en-US" dirty="0"/>
              <a:t>From a slave property standpoint, staying </a:t>
            </a:r>
            <a:r>
              <a:rPr lang="en-US" b="1" i="1" dirty="0"/>
              <a:t>in</a:t>
            </a:r>
            <a:r>
              <a:rPr lang="en-US" dirty="0"/>
              <a:t> the Union made more sense than </a:t>
            </a:r>
            <a:r>
              <a:rPr lang="en-US" b="1" i="1" dirty="0"/>
              <a:t>leaving</a:t>
            </a:r>
            <a:r>
              <a:rPr lang="en-US" dirty="0"/>
              <a:t>.</a:t>
            </a:r>
          </a:p>
          <a:p>
            <a:r>
              <a:rPr lang="en-US" dirty="0"/>
              <a:t>Adding further confusion are the numerous accounts from contemporary newspapers from the North, South, and Europe — </a:t>
            </a:r>
            <a:r>
              <a:rPr lang="en-US" b="1" i="1" dirty="0"/>
              <a:t>all</a:t>
            </a:r>
            <a:r>
              <a:rPr lang="en-US" dirty="0"/>
              <a:t> of which tell the tale of a “</a:t>
            </a:r>
            <a:r>
              <a:rPr lang="en-US" b="1" i="1" dirty="0"/>
              <a:t>tariff</a:t>
            </a:r>
            <a:r>
              <a:rPr lang="en-US" dirty="0"/>
              <a:t> war,” </a:t>
            </a:r>
            <a:r>
              <a:rPr lang="en-US" b="1" i="1" dirty="0"/>
              <a:t>not</a:t>
            </a:r>
            <a:r>
              <a:rPr lang="en-US" dirty="0"/>
              <a:t> the popularly held notion that the Civil War was a “war against </a:t>
            </a:r>
            <a:r>
              <a:rPr lang="en-US" b="1" i="1" dirty="0"/>
              <a:t>slavery</a:t>
            </a:r>
            <a:r>
              <a:rPr lang="en-US" dirty="0"/>
              <a:t>.”</a:t>
            </a:r>
          </a:p>
          <a:p>
            <a:r>
              <a:rPr lang="en-US" dirty="0"/>
              <a:t>But if the war </a:t>
            </a:r>
            <a:r>
              <a:rPr lang="en-US" b="1" i="1" dirty="0"/>
              <a:t>wasn’t</a:t>
            </a:r>
            <a:r>
              <a:rPr lang="en-US" dirty="0"/>
              <a:t> over slavery, what </a:t>
            </a:r>
            <a:r>
              <a:rPr lang="en-US" b="1" i="1" dirty="0"/>
              <a:t>was</a:t>
            </a:r>
            <a:r>
              <a:rPr lang="en-US" dirty="0"/>
              <a:t> it over? Like most historical events, it’s complicated.</a:t>
            </a: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57890"/>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922275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3200" b="1" dirty="0"/>
              <a:t>Everything You Know About the Civil War Is Wrong</a:t>
            </a:r>
          </a:p>
        </p:txBody>
      </p:sp>
      <p:sp>
        <p:nvSpPr>
          <p:cNvPr id="8" name="Content Placeholder 7"/>
          <p:cNvSpPr>
            <a:spLocks noGrp="1"/>
          </p:cNvSpPr>
          <p:nvPr>
            <p:ph idx="1"/>
          </p:nvPr>
        </p:nvSpPr>
        <p:spPr>
          <a:xfrm>
            <a:off x="457200" y="838200"/>
            <a:ext cx="8229600" cy="5638799"/>
          </a:xfrm>
        </p:spPr>
        <p:txBody>
          <a:bodyPr>
            <a:normAutofit/>
          </a:bodyPr>
          <a:lstStyle/>
          <a:p>
            <a:r>
              <a:rPr lang="en-US" dirty="0"/>
              <a:t>It’s too easy to assign blame for the Civil War on the South and slavery — and it’s intellectually lazy. </a:t>
            </a:r>
          </a:p>
          <a:p>
            <a:r>
              <a:rPr lang="en-US" dirty="0"/>
              <a:t>Like many other conflicts, the Civil War was decades in the making and the culmination of unresolved issues between the Northern and Southern states – including, but not limited to slavery. </a:t>
            </a:r>
          </a:p>
          <a:p>
            <a:r>
              <a:rPr lang="en-US" dirty="0"/>
              <a:t>It finally came to a head during the 1860 presidential campaign and election.</a:t>
            </a:r>
          </a:p>
          <a:p>
            <a:r>
              <a:rPr lang="en-US" dirty="0"/>
              <a:t>To fully understand the Civil War, we must recognize we are dealing with two separate issues: the cause for </a:t>
            </a:r>
            <a:r>
              <a:rPr lang="en-US" b="1" i="1" dirty="0"/>
              <a:t>secession</a:t>
            </a:r>
            <a:r>
              <a:rPr lang="en-US" dirty="0"/>
              <a:t> and the cause of the </a:t>
            </a:r>
            <a:r>
              <a:rPr lang="en-US" b="1" i="1" dirty="0"/>
              <a:t>war</a:t>
            </a:r>
            <a:r>
              <a:rPr lang="en-US" dirty="0"/>
              <a:t>.</a:t>
            </a: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57890"/>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8544703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Secession</a:t>
            </a:r>
          </a:p>
        </p:txBody>
      </p:sp>
      <p:sp>
        <p:nvSpPr>
          <p:cNvPr id="8" name="Content Placeholder 7"/>
          <p:cNvSpPr>
            <a:spLocks noGrp="1"/>
          </p:cNvSpPr>
          <p:nvPr>
            <p:ph idx="1"/>
          </p:nvPr>
        </p:nvSpPr>
        <p:spPr>
          <a:xfrm>
            <a:off x="457200" y="838200"/>
            <a:ext cx="8229600" cy="5638799"/>
          </a:xfrm>
        </p:spPr>
        <p:txBody>
          <a:bodyPr>
            <a:normAutofit/>
          </a:bodyPr>
          <a:lstStyle/>
          <a:p>
            <a:r>
              <a:rPr lang="en-US" dirty="0"/>
              <a:t>In 1860, nearly all federal tax revenue was generated by tariffs — there were no personal or corporate income taxes. </a:t>
            </a:r>
          </a:p>
          <a:p>
            <a:r>
              <a:rPr lang="en-US" dirty="0"/>
              <a:t>And the </a:t>
            </a:r>
            <a:r>
              <a:rPr lang="en-US" b="1" i="1" dirty="0"/>
              <a:t>Southern</a:t>
            </a:r>
            <a:r>
              <a:rPr lang="en-US" dirty="0"/>
              <a:t> states were paying the </a:t>
            </a:r>
            <a:r>
              <a:rPr lang="en-US" b="1" i="1" dirty="0"/>
              <a:t>majority</a:t>
            </a:r>
            <a:r>
              <a:rPr lang="en-US" dirty="0"/>
              <a:t> of the tariffs (approximately 80%), and an impending new tariff would nearly triple the taxation rate.</a:t>
            </a:r>
          </a:p>
          <a:p>
            <a:r>
              <a:rPr lang="en-US" dirty="0"/>
              <a:t>Much of the tax revenues collected from imports in the South went to Northern industrial interests and had been for decades. </a:t>
            </a:r>
          </a:p>
          <a:p>
            <a:r>
              <a:rPr lang="en-US" dirty="0"/>
              <a:t>The 1860 Republican platform promised more of the same, which further eroded the trust of Southerners.</a:t>
            </a: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57890"/>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7960933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Secession</a:t>
            </a:r>
          </a:p>
        </p:txBody>
      </p:sp>
      <p:sp>
        <p:nvSpPr>
          <p:cNvPr id="8" name="Content Placeholder 7"/>
          <p:cNvSpPr>
            <a:spLocks noGrp="1"/>
          </p:cNvSpPr>
          <p:nvPr>
            <p:ph idx="1"/>
          </p:nvPr>
        </p:nvSpPr>
        <p:spPr>
          <a:xfrm>
            <a:off x="457200" y="838200"/>
            <a:ext cx="8229600" cy="5638799"/>
          </a:xfrm>
        </p:spPr>
        <p:txBody>
          <a:bodyPr>
            <a:normAutofit/>
          </a:bodyPr>
          <a:lstStyle/>
          <a:p>
            <a:r>
              <a:rPr lang="en-US" dirty="0"/>
              <a:t>In 1828, Congress had passed a tariff of 62%, which applied to nearly all imported goods. </a:t>
            </a:r>
          </a:p>
          <a:p>
            <a:r>
              <a:rPr lang="en-US" dirty="0"/>
              <a:t>The purpose of the tariff was to protect Northern industries from low-priced imported goods. </a:t>
            </a:r>
          </a:p>
          <a:p>
            <a:r>
              <a:rPr lang="en-US" dirty="0"/>
              <a:t>But it effectively increased the cost of goods for the South, which relied heavily on imported goods.</a:t>
            </a:r>
          </a:p>
          <a:p>
            <a:r>
              <a:rPr lang="en-US" dirty="0"/>
              <a:t>At the same time, the tariff reduced the amount of British goods sold to the South, effectively making it more difficult for the British to pay for Southern cotton. </a:t>
            </a: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57890"/>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8145625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t="-11000" b="-11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35974" y="0"/>
            <a:ext cx="9144000" cy="732408"/>
          </a:xfrm>
        </p:spPr>
        <p:txBody>
          <a:bodyPr>
            <a:noAutofit/>
          </a:bodyPr>
          <a:lstStyle/>
          <a:p>
            <a:r>
              <a:rPr lang="en-US" sz="5400" b="1" dirty="0"/>
              <a:t>Secession</a:t>
            </a:r>
          </a:p>
        </p:txBody>
      </p:sp>
      <p:sp>
        <p:nvSpPr>
          <p:cNvPr id="8" name="Content Placeholder 7"/>
          <p:cNvSpPr>
            <a:spLocks noGrp="1"/>
          </p:cNvSpPr>
          <p:nvPr>
            <p:ph idx="1"/>
          </p:nvPr>
        </p:nvSpPr>
        <p:spPr>
          <a:xfrm>
            <a:off x="457200" y="838200"/>
            <a:ext cx="8229600" cy="5638799"/>
          </a:xfrm>
        </p:spPr>
        <p:txBody>
          <a:bodyPr>
            <a:normAutofit/>
          </a:bodyPr>
          <a:lstStyle/>
          <a:p>
            <a:r>
              <a:rPr lang="en-US" dirty="0"/>
              <a:t>It’s no wonder the South would refer to the Tariff of 1828 as the “Tariff of Abominations.”</a:t>
            </a:r>
          </a:p>
          <a:p>
            <a:r>
              <a:rPr lang="en-US" dirty="0"/>
              <a:t>The government of South Carolina declared the tariffs of 1828 and 1832 unconstitutional and therefore unenforceable, creating a precarious situation between the state and the federal government. </a:t>
            </a:r>
          </a:p>
          <a:p>
            <a:r>
              <a:rPr lang="en-US" dirty="0"/>
              <a:t>President Andrew Jackson refused to accept South Carolina’s defiance. </a:t>
            </a:r>
          </a:p>
          <a:p>
            <a:r>
              <a:rPr lang="en-US" dirty="0"/>
              <a:t>Without the Compromise Tariff of 1833, it’s likely that South Carolina would have moved to secede from the Union.</a:t>
            </a:r>
          </a:p>
        </p:txBody>
      </p:sp>
      <p:sp>
        <p:nvSpPr>
          <p:cNvPr id="6" name="TextBox 5">
            <a:extLst>
              <a:ext uri="{FF2B5EF4-FFF2-40B4-BE49-F238E27FC236}">
                <a16:creationId xmlns:a16="http://schemas.microsoft.com/office/drawing/2014/main" id="{9D6E88AC-9318-43F6-A930-B6FAEB7FFE02}"/>
              </a:ext>
            </a:extLst>
          </p:cNvPr>
          <p:cNvSpPr txBox="1"/>
          <p:nvPr/>
        </p:nvSpPr>
        <p:spPr>
          <a:xfrm>
            <a:off x="304800" y="6457890"/>
            <a:ext cx="8701268"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https://medium.com/@jonathanusa/everything-you-know-about-the-civil-war-is-wrong-9e94f0118269</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endParaRPr kumimoji="0" lang="en-US" sz="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6387043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4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432489</TotalTime>
  <Words>4008</Words>
  <Application>Microsoft Office PowerPoint</Application>
  <PresentationFormat>On-screen Show (4:3)</PresentationFormat>
  <Paragraphs>185</Paragraphs>
  <Slides>33</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33</vt:i4>
      </vt:variant>
    </vt:vector>
  </HeadingPairs>
  <TitlesOfParts>
    <vt:vector size="38" baseType="lpstr">
      <vt:lpstr>Arial</vt:lpstr>
      <vt:lpstr>Calibri</vt:lpstr>
      <vt:lpstr>Cambria</vt:lpstr>
      <vt:lpstr>Office Theme</vt:lpstr>
      <vt:lpstr>140_Office Theme</vt:lpstr>
      <vt:lpstr>PowerPoint Presentation</vt:lpstr>
      <vt:lpstr>The Civil War</vt:lpstr>
      <vt:lpstr>Everything You Know About the Civil War Is Wrong</vt:lpstr>
      <vt:lpstr>Everything You Know About the Civil War Is Wrong</vt:lpstr>
      <vt:lpstr>Everything You Know About the Civil War Is Wrong</vt:lpstr>
      <vt:lpstr>Everything You Know About the Civil War Is Wrong</vt:lpstr>
      <vt:lpstr>Secession</vt:lpstr>
      <vt:lpstr>Secession</vt:lpstr>
      <vt:lpstr>Secession</vt:lpstr>
      <vt:lpstr>Secession</vt:lpstr>
      <vt:lpstr>Secession</vt:lpstr>
      <vt:lpstr>Saving the Union</vt:lpstr>
      <vt:lpstr>Saving the Union</vt:lpstr>
      <vt:lpstr>Saving the Union</vt:lpstr>
      <vt:lpstr>Saving the Union</vt:lpstr>
      <vt:lpstr>Saving the Union</vt:lpstr>
      <vt:lpstr>Saving the Union</vt:lpstr>
      <vt:lpstr>Saving the Union</vt:lpstr>
      <vt:lpstr>Saving the Union</vt:lpstr>
      <vt:lpstr>The War Begins</vt:lpstr>
      <vt:lpstr>The War Begins</vt:lpstr>
      <vt:lpstr>The Reality of the War</vt:lpstr>
      <vt:lpstr>The Reality of the War</vt:lpstr>
      <vt:lpstr>The Reality of the War</vt:lpstr>
      <vt:lpstr>The Myth of Lincoln</vt:lpstr>
      <vt:lpstr>The Myth of Lincoln</vt:lpstr>
      <vt:lpstr>The Myth of Lincoln</vt:lpstr>
      <vt:lpstr>The Myth of Lincoln</vt:lpstr>
      <vt:lpstr>How a Myth Becomes “Fact”</vt:lpstr>
      <vt:lpstr>How a Myth Becomes “Fact”</vt:lpstr>
      <vt:lpstr>World Wars One and Two</vt:lpstr>
      <vt:lpstr>Class Discussion Time</vt:lpstr>
      <vt:lpstr>*Class Discussion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6745</cp:revision>
  <cp:lastPrinted>2021-09-26T14:17:39Z</cp:lastPrinted>
  <dcterms:created xsi:type="dcterms:W3CDTF">2018-06-08T00:19:32Z</dcterms:created>
  <dcterms:modified xsi:type="dcterms:W3CDTF">2021-09-26T14:29:01Z</dcterms:modified>
</cp:coreProperties>
</file>