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notesSlides/notesSlide4.xml" ContentType="application/vnd.openxmlformats-officedocument.presentationml.notesSlide+xml"/>
  <Override PartName="/ppt/theme/themeOverride29.xml" ContentType="application/vnd.openxmlformats-officedocument.themeOverride+xml"/>
  <Override PartName="/ppt/theme/themeOverride3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6"/>
  </p:notesMasterIdLst>
  <p:handoutMasterIdLst>
    <p:handoutMasterId r:id="rId37"/>
  </p:handoutMasterIdLst>
  <p:sldIdLst>
    <p:sldId id="4418" r:id="rId3"/>
    <p:sldId id="4419" r:id="rId4"/>
    <p:sldId id="4421" r:id="rId5"/>
    <p:sldId id="4420" r:id="rId6"/>
    <p:sldId id="4422" r:id="rId7"/>
    <p:sldId id="4424" r:id="rId8"/>
    <p:sldId id="4425" r:id="rId9"/>
    <p:sldId id="4423" r:id="rId10"/>
    <p:sldId id="4426" r:id="rId11"/>
    <p:sldId id="4428" r:id="rId12"/>
    <p:sldId id="4427" r:id="rId13"/>
    <p:sldId id="4430" r:id="rId14"/>
    <p:sldId id="4432" r:id="rId15"/>
    <p:sldId id="4431" r:id="rId16"/>
    <p:sldId id="4433" r:id="rId17"/>
    <p:sldId id="4435" r:id="rId18"/>
    <p:sldId id="4434" r:id="rId19"/>
    <p:sldId id="4450" r:id="rId20"/>
    <p:sldId id="4436" r:id="rId21"/>
    <p:sldId id="4437" r:id="rId22"/>
    <p:sldId id="4438" r:id="rId23"/>
    <p:sldId id="4440" r:id="rId24"/>
    <p:sldId id="4441" r:id="rId25"/>
    <p:sldId id="4442" r:id="rId26"/>
    <p:sldId id="4443" r:id="rId27"/>
    <p:sldId id="4445" r:id="rId28"/>
    <p:sldId id="4444" r:id="rId29"/>
    <p:sldId id="4446" r:id="rId30"/>
    <p:sldId id="4447" r:id="rId31"/>
    <p:sldId id="4448" r:id="rId32"/>
    <p:sldId id="4449" r:id="rId33"/>
    <p:sldId id="4451" r:id="rId34"/>
    <p:sldId id="4452"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43" autoAdjust="0"/>
    <p:restoredTop sz="94660"/>
  </p:normalViewPr>
  <p:slideViewPr>
    <p:cSldViewPr>
      <p:cViewPr varScale="1">
        <p:scale>
          <a:sx n="162" d="100"/>
          <a:sy n="162" d="100"/>
        </p:scale>
        <p:origin x="572"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9/28/2021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9/28/2021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624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13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725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989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9/28/2021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www.prageru.com/video/wwi-the-war-that-changed-everyth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www.prageru.com/video/wwi-the-war-that-changed-everythin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0.xml"/><Relationship Id="rId5" Type="http://schemas.openxmlformats.org/officeDocument/2006/relationships/hyperlink" Target="https://nypost.com/2020/04/25/winston-churchills-words-are-giving-hope-during-the-pandemic/?hcb=1"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www.prageru.com/video/churchill-the-man-who-saved-the-free-worl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www.prageru.com/video/churchill-the-man-who-saved-the-free-worl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www.prageru.com/video/churchill-the-man-who-saved-the-free-worl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www.prageru.com/video/churchill-the-man-who-saved-the-free-worl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prageru.com/video/churchill-the-man-who-saved-the-free-worl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Dunkirk_Evacuation_shipping_routes.png" TargetMode="External"/><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www.prageru.com/video/churchill-the-man-who-saved-the-free-worl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liberty.edu/champion/2020/01/opinion-wwiii-would-not-look-like-the-first-two-world-wars/"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www.prageru.com/video/churchill-the-man-who-saved-the-free-worl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ww.prageru.com/video/churchill-the-man-who-saved-the-free-world"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9.xml"/><Relationship Id="rId5" Type="http://schemas.openxmlformats.org/officeDocument/2006/relationships/hyperlink" Target="https://www.economist.com/erasmus/2014/05/06/from-godlessness-to-ruthlessness" TargetMode="Externa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www.baptistpress.com/resource-library/news/first-person-wwis-impact-on-christia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www.baptistpress.com/resource-library/news/first-person-wwis-impact-on-christia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hyperlink" Target="https://www.baptistpress.com/resource-library/news/first-person-wwis-impact-on-christia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hyperlink" Target="https://www.baptistpress.com/resource-library/news/first-person-wwis-impact-on-christia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hyperlink" Target="https://www.baptistpress.com/resource-library/news/first-person-wwis-impact-on-christia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5.xml"/><Relationship Id="rId4" Type="http://schemas.openxmlformats.org/officeDocument/2006/relationships/hyperlink" Target="https://www.baptistpress.com/resource-library/news/first-person-wwis-impact-on-christia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6.xml"/><Relationship Id="rId4" Type="http://schemas.openxmlformats.org/officeDocument/2006/relationships/hyperlink" Target="https://www.baptistpress.com/resource-library/news/first-person-wwis-impact-on-christi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www.prageru.com/video/wwi-the-war-that-changed-everythi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7.xml"/><Relationship Id="rId4" Type="http://schemas.openxmlformats.org/officeDocument/2006/relationships/hyperlink" Target="https://www.baptistpress.com/resource-library/news/first-person-wwis-impact-on-christians/"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8.xml"/><Relationship Id="rId5" Type="http://schemas.openxmlformats.org/officeDocument/2006/relationships/hyperlink" Target="https://answersingenesis.org/theory-of-evolution/millions-of-years/where-did-the-idea-of-millions-of-years-come-from/" TargetMode="Externa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9.xml"/><Relationship Id="rId4" Type="http://schemas.openxmlformats.org/officeDocument/2006/relationships/hyperlink" Target="https://www.weareteachers.com/moving-beyond-classroom-discuss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www.prageru.com/video/wwi-the-war-that-changed-everyth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www.prageru.com/video/wwi-the-war-that-changed-everyth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tvnews.ca/mobile/canada/first-world-war-the-story-of-the-great-war-in-maps" TargetMode="External"/><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www.prageru.com/video/wwi-the-war-that-changed-everyth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www.prageru.com/video/wwi-the-war-that-changed-everyth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www.prageru.com/video/wwi-the-war-that-changed-everyt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631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5400" b="1" dirty="0"/>
              <a:t>World War One</a:t>
            </a:r>
          </a:p>
        </p:txBody>
      </p:sp>
      <p:sp>
        <p:nvSpPr>
          <p:cNvPr id="8" name="Content Placeholder 7"/>
          <p:cNvSpPr>
            <a:spLocks noGrp="1"/>
          </p:cNvSpPr>
          <p:nvPr>
            <p:ph idx="1"/>
          </p:nvPr>
        </p:nvSpPr>
        <p:spPr>
          <a:xfrm>
            <a:off x="457200" y="746471"/>
            <a:ext cx="8229600" cy="5791200"/>
          </a:xfrm>
        </p:spPr>
        <p:txBody>
          <a:bodyPr>
            <a:normAutofit fontScale="92500" lnSpcReduction="10000"/>
          </a:bodyPr>
          <a:lstStyle/>
          <a:p>
            <a:r>
              <a:rPr lang="en-US" dirty="0"/>
              <a:t>The war finally ended in November of 1918. Sixteen million people—soldiers and civilians—were dead.</a:t>
            </a:r>
          </a:p>
          <a:p>
            <a:pPr lvl="1"/>
            <a:r>
              <a:rPr lang="en-US" dirty="0"/>
              <a:t>3 million Russians</a:t>
            </a:r>
          </a:p>
          <a:p>
            <a:pPr lvl="1"/>
            <a:r>
              <a:rPr lang="en-US" dirty="0"/>
              <a:t>2.5 million Germans</a:t>
            </a:r>
          </a:p>
          <a:p>
            <a:pPr lvl="1"/>
            <a:r>
              <a:rPr lang="en-US" dirty="0"/>
              <a:t>1.7 million French</a:t>
            </a:r>
          </a:p>
          <a:p>
            <a:pPr lvl="1"/>
            <a:r>
              <a:rPr lang="en-US" dirty="0"/>
              <a:t>1 million British</a:t>
            </a:r>
          </a:p>
          <a:p>
            <a:pPr lvl="1"/>
            <a:r>
              <a:rPr lang="en-US" dirty="0"/>
              <a:t>117,000 Americans</a:t>
            </a:r>
          </a:p>
          <a:p>
            <a:r>
              <a:rPr lang="en-US" dirty="0"/>
              <a:t>Russia was now in the hands of Vladimir Lenin and the Bolsheviks. </a:t>
            </a:r>
          </a:p>
          <a:p>
            <a:r>
              <a:rPr lang="en-US" dirty="0"/>
              <a:t>France and Britain were physically and morally shattered. </a:t>
            </a:r>
          </a:p>
          <a:p>
            <a:r>
              <a:rPr lang="en-US" dirty="0"/>
              <a:t>Germany, forced into a humiliating surrender treaty at Versailles, would soon be further decimated by runaway inflation that destroyed what was left of its economy. </a:t>
            </a:r>
          </a:p>
          <a:p>
            <a:r>
              <a:rPr lang="en-US" dirty="0"/>
              <a:t>Meanwhile, the United States retreated into isolationism.</a:t>
            </a:r>
          </a:p>
          <a:p>
            <a:endParaRPr lang="en-US" dirty="0"/>
          </a:p>
          <a:p>
            <a:endParaRPr lang="en-US" dirty="0"/>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https://www.prageru.com/video/wwi-the-war-that-changed-everything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40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 calcmode="lin" valueType="num">
                                      <p:cBhvr>
                                        <p:cTn id="63"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5400" b="1" dirty="0"/>
              <a:t>World War One</a:t>
            </a:r>
          </a:p>
        </p:txBody>
      </p:sp>
      <p:sp>
        <p:nvSpPr>
          <p:cNvPr id="8" name="Content Placeholder 7"/>
          <p:cNvSpPr>
            <a:spLocks noGrp="1"/>
          </p:cNvSpPr>
          <p:nvPr>
            <p:ph idx="1"/>
          </p:nvPr>
        </p:nvSpPr>
        <p:spPr>
          <a:xfrm>
            <a:off x="457200" y="746471"/>
            <a:ext cx="8229600" cy="5791200"/>
          </a:xfrm>
        </p:spPr>
        <p:txBody>
          <a:bodyPr>
            <a:normAutofit/>
          </a:bodyPr>
          <a:lstStyle/>
          <a:p>
            <a:r>
              <a:rPr lang="en-US" dirty="0"/>
              <a:t>It was a </a:t>
            </a:r>
            <a:r>
              <a:rPr lang="en-US" b="1" i="1" dirty="0"/>
              <a:t>pause</a:t>
            </a:r>
            <a:r>
              <a:rPr lang="en-US" dirty="0"/>
              <a:t>, </a:t>
            </a:r>
            <a:r>
              <a:rPr lang="en-US" b="1" i="1" dirty="0"/>
              <a:t>not</a:t>
            </a:r>
            <a:r>
              <a:rPr lang="en-US" dirty="0"/>
              <a:t> a peace. </a:t>
            </a:r>
          </a:p>
          <a:p>
            <a:r>
              <a:rPr lang="en-US" dirty="0"/>
              <a:t>The stage was being set for a new and very much worse disaster—a second World War, one that would lead to three times the deaths of the first one.</a:t>
            </a:r>
          </a:p>
          <a:p>
            <a:r>
              <a:rPr lang="en-US" dirty="0"/>
              <a:t>It would be instigated by a madman who had fought for the Kaiser and shared the same dream of world domination.</a:t>
            </a:r>
          </a:p>
          <a:p>
            <a:r>
              <a:rPr lang="en-US" dirty="0"/>
              <a:t>Had it not been for WWI, we would have never heard of him.</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https://www.prageru.com/video/wwi-the-war-that-changed-everything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679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588168"/>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Man Who Saved the Free World</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https://nypost.com/2020/04/25/winston-churchills-words-are-giving-hope-during-the-pandemic/?hcb=1</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089464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The Man Who Saved the Free World</a:t>
            </a:r>
          </a:p>
        </p:txBody>
      </p:sp>
      <p:sp>
        <p:nvSpPr>
          <p:cNvPr id="8" name="Content Placeholder 7"/>
          <p:cNvSpPr>
            <a:spLocks noGrp="1"/>
          </p:cNvSpPr>
          <p:nvPr>
            <p:ph idx="1"/>
          </p:nvPr>
        </p:nvSpPr>
        <p:spPr>
          <a:xfrm>
            <a:off x="457200" y="746471"/>
            <a:ext cx="8229600" cy="5791200"/>
          </a:xfrm>
        </p:spPr>
        <p:txBody>
          <a:bodyPr>
            <a:normAutofit fontScale="92500" lnSpcReduction="10000"/>
          </a:bodyPr>
          <a:lstStyle/>
          <a:p>
            <a:r>
              <a:rPr lang="en-US" dirty="0"/>
              <a:t>In May 1940, Adolf Hitler and his Nazi war machine were sweeping across the European continent. The future of the free world hung in the balance.</a:t>
            </a:r>
          </a:p>
          <a:p>
            <a:r>
              <a:rPr lang="en-US" dirty="0"/>
              <a:t>An isolationist-leaning United States was an ocean away. There was one man who stood between Hitler’s seemingly invincible army and crushing defeat.</a:t>
            </a:r>
          </a:p>
          <a:p>
            <a:r>
              <a:rPr lang="en-US" dirty="0"/>
              <a:t>That one man was Winston Churchill.</a:t>
            </a:r>
          </a:p>
          <a:p>
            <a:r>
              <a:rPr lang="en-US" dirty="0"/>
              <a:t>He was born on November 30, 1874. Though we think of him as the quintessential Englishman, he was actually half American.</a:t>
            </a:r>
          </a:p>
          <a:p>
            <a:r>
              <a:rPr lang="en-US" dirty="0"/>
              <a:t>His mother, Jennie, was the daughter of a wealthy New York stock speculator. </a:t>
            </a:r>
          </a:p>
          <a:p>
            <a:r>
              <a:rPr lang="en-US" dirty="0"/>
              <a:t>His father, Lord Randolph Churchill, was of English nobility and a major political figure.</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https://www.prageru.com/video/churchill-the-man-who-saved-the-free-world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427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The Man Who Saved the Free World</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From his early school days, Churchill recognized the power of </a:t>
            </a:r>
            <a:r>
              <a:rPr lang="en-US" b="1" i="1" dirty="0"/>
              <a:t>words</a:t>
            </a:r>
            <a:r>
              <a:rPr lang="en-US" dirty="0"/>
              <a:t>. </a:t>
            </a:r>
          </a:p>
          <a:p>
            <a:r>
              <a:rPr lang="en-US" dirty="0"/>
              <a:t>Throughout his life, he used them with consummate skill. They never let him down. </a:t>
            </a:r>
          </a:p>
          <a:p>
            <a:r>
              <a:rPr lang="en-US" dirty="0"/>
              <a:t>He first made a name for himself as a war correspondent in the 1890s, covering conflicts in Cuba, Northern India, the Sudan, and South Africa. </a:t>
            </a:r>
          </a:p>
          <a:p>
            <a:r>
              <a:rPr lang="en-US" dirty="0"/>
              <a:t>Though he never abandoned journalism, and became one the greatest historians of his age, Churchill used his family connections and his own fame to launch himself into politics. </a:t>
            </a:r>
          </a:p>
          <a:p>
            <a:r>
              <a:rPr lang="en-US" dirty="0"/>
              <a:t>His confident manner and matchless oratory marked him as a natural leader.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https://www.prageru.com/video/churchill-the-man-who-saved-the-free-world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8464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The Man Who Saved the Free World</a:t>
            </a:r>
          </a:p>
        </p:txBody>
      </p:sp>
      <p:sp>
        <p:nvSpPr>
          <p:cNvPr id="8" name="Content Placeholder 7"/>
          <p:cNvSpPr>
            <a:spLocks noGrp="1"/>
          </p:cNvSpPr>
          <p:nvPr>
            <p:ph idx="1"/>
          </p:nvPr>
        </p:nvSpPr>
        <p:spPr>
          <a:xfrm>
            <a:off x="457200" y="746471"/>
            <a:ext cx="8229600" cy="5791200"/>
          </a:xfrm>
        </p:spPr>
        <p:txBody>
          <a:bodyPr>
            <a:normAutofit fontScale="92500" lnSpcReduction="20000"/>
          </a:bodyPr>
          <a:lstStyle/>
          <a:p>
            <a:r>
              <a:rPr lang="en-US" dirty="0"/>
              <a:t>1914 and World War I found him in the key position of First Lord of the Admiralty where he did much to modernize Britain’s navy. </a:t>
            </a:r>
          </a:p>
          <a:p>
            <a:r>
              <a:rPr lang="en-US" dirty="0"/>
              <a:t>In 1915, Churchill thought he could bring a speedy end to the war by opening a new front in Turkey, which he perceived as the weak link in the German alliance against the allies.</a:t>
            </a:r>
          </a:p>
          <a:p>
            <a:r>
              <a:rPr lang="en-US" dirty="0"/>
              <a:t>This led to the infamous </a:t>
            </a:r>
            <a:r>
              <a:rPr lang="en-US" b="1" i="1" dirty="0"/>
              <a:t>Gallipoli campaign</a:t>
            </a:r>
            <a:r>
              <a:rPr lang="en-US" dirty="0"/>
              <a:t>.</a:t>
            </a:r>
          </a:p>
          <a:p>
            <a:r>
              <a:rPr lang="en-US" dirty="0"/>
              <a:t>Badly underestimating the fighting strength of the Turks, thousands of British, Australian and New Zealand soldiers were killed in battles that proved to be every bit as indecisive and bloody as the campaigns on Europe’s Western front.</a:t>
            </a:r>
          </a:p>
          <a:p>
            <a:r>
              <a:rPr lang="en-US" dirty="0"/>
              <a:t>Churchill took the blame.</a:t>
            </a:r>
          </a:p>
          <a:p>
            <a:r>
              <a:rPr lang="en-US" dirty="0"/>
              <a:t>This was perhaps the low point of his life.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https://www.prageru.com/video/churchill-the-man-who-saved-the-free-world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7548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The Man Who Saved the Free World</a:t>
            </a:r>
          </a:p>
        </p:txBody>
      </p:sp>
      <p:sp>
        <p:nvSpPr>
          <p:cNvPr id="8" name="Content Placeholder 7"/>
          <p:cNvSpPr>
            <a:spLocks noGrp="1"/>
          </p:cNvSpPr>
          <p:nvPr>
            <p:ph idx="1"/>
          </p:nvPr>
        </p:nvSpPr>
        <p:spPr>
          <a:xfrm>
            <a:off x="457200" y="746471"/>
            <a:ext cx="8229600" cy="5791200"/>
          </a:xfrm>
        </p:spPr>
        <p:txBody>
          <a:bodyPr>
            <a:normAutofit fontScale="92500" lnSpcReduction="10000"/>
          </a:bodyPr>
          <a:lstStyle/>
          <a:p>
            <a:r>
              <a:rPr lang="en-US" dirty="0"/>
              <a:t>Dismissed from the war cabinet, five months later he enlisted in the army, where he saw action in France. </a:t>
            </a:r>
          </a:p>
          <a:p>
            <a:r>
              <a:rPr lang="en-US" dirty="0"/>
              <a:t>He rose again in British politics throughout the 1920s, making money—as he always did—through his writing and speaking. </a:t>
            </a:r>
          </a:p>
          <a:p>
            <a:r>
              <a:rPr lang="en-US" dirty="0"/>
              <a:t>As Adolph Hitler took power in Germany in the 1930s, Churchill was one of the first and certainly the loudest voice in England sounding the alarm. </a:t>
            </a:r>
          </a:p>
          <a:p>
            <a:r>
              <a:rPr lang="en-US" dirty="0"/>
              <a:t>But it was an alarm few in England wanted to hear.</a:t>
            </a:r>
          </a:p>
          <a:p>
            <a:r>
              <a:rPr lang="en-US" dirty="0"/>
              <a:t>The English had been traumatized, as had all of Europe, by the shocking amount of death and destruction of the First World War. </a:t>
            </a:r>
          </a:p>
          <a:p>
            <a:r>
              <a:rPr lang="en-US" dirty="0"/>
              <a:t>No one wanted to face the possibility that it could happen again.</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https://www.prageru.com/video/churchill-the-man-who-saved-the-free-world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389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The Man Who Saved the Free World</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Churchill, however, saw that a new confrontation with Germany was </a:t>
            </a:r>
            <a:r>
              <a:rPr lang="en-US" b="1" i="1" dirty="0"/>
              <a:t>inevitable</a:t>
            </a:r>
            <a:r>
              <a:rPr lang="en-US" dirty="0"/>
              <a:t>. </a:t>
            </a:r>
          </a:p>
          <a:p>
            <a:r>
              <a:rPr lang="en-US" dirty="0"/>
              <a:t>And when the inevitable arrived with the stunning German attack on France in May 1940, a desperate nation turned to him. He was ready.</a:t>
            </a:r>
          </a:p>
          <a:p>
            <a:r>
              <a:rPr lang="en-US" dirty="0"/>
              <a:t>His weapons were his pen, his voice and his words. “</a:t>
            </a:r>
            <a:r>
              <a:rPr lang="en-US" i="1" dirty="0">
                <a:latin typeface="Cambria" panose="02040503050406030204" pitchFamily="18" charset="0"/>
                <a:ea typeface="Cambria" panose="02040503050406030204" pitchFamily="18" charset="0"/>
              </a:rPr>
              <a:t>I have nothing to offer but blood, toil, tears and sweat</a:t>
            </a:r>
            <a:r>
              <a:rPr lang="en-US" dirty="0"/>
              <a:t>,” he told the House of Commons in his first speech as Prime Minister.</a:t>
            </a:r>
          </a:p>
          <a:p>
            <a:r>
              <a:rPr lang="en-US" dirty="0"/>
              <a:t>Things quickly turned from bad to worse. </a:t>
            </a:r>
          </a:p>
          <a:p>
            <a:r>
              <a:rPr lang="en-US" dirty="0"/>
              <a:t>France collapsed, Belgium surrendered, and a quarter of a million British soldiers barely managed to escape from Dunkirk.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https://www.prageru.com/video/churchill-the-man-who-saved-the-free-world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193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903280"/>
            <a:ext cx="7238999" cy="5436488"/>
          </a:xfrm>
          <a:prstGeom prst="rect">
            <a:avLst/>
          </a:prstGeom>
        </p:spPr>
      </p:pic>
      <p:sp>
        <p:nvSpPr>
          <p:cNvPr id="4" name="TextBox 3">
            <a:extLst>
              <a:ext uri="{FF2B5EF4-FFF2-40B4-BE49-F238E27FC236}">
                <a16:creationId xmlns:a16="http://schemas.microsoft.com/office/drawing/2014/main" id="{23BEEB11-5D8E-4BEF-991A-78397A234EA6}"/>
              </a:ext>
            </a:extLst>
          </p:cNvPr>
          <p:cNvSpPr txBox="1"/>
          <p:nvPr/>
        </p:nvSpPr>
        <p:spPr>
          <a:xfrm>
            <a:off x="304800" y="65194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https://commons.wikimedia.org/wiki/File:Dunkirk_Evacuation_shipping_routes.png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3924"/>
            <a:ext cx="9144000" cy="899356"/>
          </a:xfrm>
          <a:solidFill>
            <a:schemeClr val="bg1"/>
          </a:solidFill>
        </p:spPr>
        <p:txBody>
          <a:bodyPr>
            <a:noAutofit/>
          </a:bodyPr>
          <a:lstStyle/>
          <a:p>
            <a:r>
              <a:rPr lang="en-US" sz="6000" b="1" dirty="0"/>
              <a:t>Dunkirk Evacuation</a:t>
            </a:r>
          </a:p>
        </p:txBody>
      </p:sp>
    </p:spTree>
    <p:extLst>
      <p:ext uri="{BB962C8B-B14F-4D97-AF65-F5344CB8AC3E}">
        <p14:creationId xmlns:p14="http://schemas.microsoft.com/office/powerpoint/2010/main" val="19931751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The Man Who Saved the Free World</a:t>
            </a:r>
          </a:p>
        </p:txBody>
      </p:sp>
      <p:sp>
        <p:nvSpPr>
          <p:cNvPr id="8" name="Content Placeholder 7"/>
          <p:cNvSpPr>
            <a:spLocks noGrp="1"/>
          </p:cNvSpPr>
          <p:nvPr>
            <p:ph idx="1"/>
          </p:nvPr>
        </p:nvSpPr>
        <p:spPr>
          <a:xfrm>
            <a:off x="457200" y="746471"/>
            <a:ext cx="8229600" cy="5791200"/>
          </a:xfrm>
        </p:spPr>
        <p:txBody>
          <a:bodyPr>
            <a:normAutofit fontScale="92500"/>
          </a:bodyPr>
          <a:lstStyle/>
          <a:p>
            <a:r>
              <a:rPr lang="en-US" dirty="0"/>
              <a:t>Even as the war news moved from dangerous to desperate to disastrous, Churchill never wavered. </a:t>
            </a:r>
          </a:p>
          <a:p>
            <a:r>
              <a:rPr lang="en-US" dirty="0"/>
              <a:t>In speech after speech, he infused the British with the spirit to fight on against Hitler’s monstrous tyranny.</a:t>
            </a:r>
          </a:p>
          <a:p>
            <a:r>
              <a:rPr lang="en-US" dirty="0"/>
              <a:t>“</a:t>
            </a:r>
            <a:r>
              <a:rPr lang="en-US" i="1" dirty="0">
                <a:latin typeface="Cambria" panose="02040503050406030204" pitchFamily="18" charset="0"/>
                <a:ea typeface="Cambria" panose="02040503050406030204" pitchFamily="18" charset="0"/>
              </a:rPr>
              <a:t>We shall not flag or fail</a:t>
            </a:r>
            <a:r>
              <a:rPr lang="en-US" dirty="0"/>
              <a:t>,” he said after Dunkirk. “</a:t>
            </a:r>
            <a:r>
              <a:rPr lang="en-US" i="1" dirty="0">
                <a:latin typeface="Cambria" panose="02040503050406030204" pitchFamily="18" charset="0"/>
                <a:ea typeface="Cambria" panose="02040503050406030204" pitchFamily="18" charset="0"/>
              </a:rPr>
              <a:t>We shall go on to the end. We shall defend our island, whatever the cost may be…we shall </a:t>
            </a:r>
            <a:r>
              <a:rPr lang="en-US" b="1" i="1" dirty="0">
                <a:latin typeface="Cambria" panose="02040503050406030204" pitchFamily="18" charset="0"/>
                <a:ea typeface="Cambria" panose="02040503050406030204" pitchFamily="18" charset="0"/>
              </a:rPr>
              <a:t>never</a:t>
            </a:r>
            <a:r>
              <a:rPr lang="en-US" i="1" dirty="0">
                <a:latin typeface="Cambria" panose="02040503050406030204" pitchFamily="18" charset="0"/>
                <a:ea typeface="Cambria" panose="02040503050406030204" pitchFamily="18" charset="0"/>
              </a:rPr>
              <a:t> surrender</a:t>
            </a:r>
            <a:r>
              <a:rPr lang="en-US" dirty="0"/>
              <a:t>.”</a:t>
            </a:r>
          </a:p>
          <a:p>
            <a:r>
              <a:rPr lang="en-US" dirty="0"/>
              <a:t>The point about Churchill in 1940 is </a:t>
            </a:r>
            <a:r>
              <a:rPr lang="en-US" b="1" i="1" dirty="0"/>
              <a:t>not</a:t>
            </a:r>
            <a:r>
              <a:rPr lang="en-US" dirty="0"/>
              <a:t> that he </a:t>
            </a:r>
            <a:r>
              <a:rPr lang="en-US" b="1" i="1" dirty="0"/>
              <a:t>stopped</a:t>
            </a:r>
            <a:r>
              <a:rPr lang="en-US" dirty="0"/>
              <a:t> a German invasion, but that he stopped the British Government </a:t>
            </a:r>
            <a:r>
              <a:rPr lang="en-US" b="1" i="1" dirty="0"/>
              <a:t>making peace</a:t>
            </a:r>
            <a:r>
              <a:rPr lang="en-US" dirty="0"/>
              <a:t>. </a:t>
            </a:r>
          </a:p>
          <a:p>
            <a:r>
              <a:rPr lang="en-US" dirty="0"/>
              <a:t>If Churchill had </a:t>
            </a:r>
            <a:r>
              <a:rPr lang="en-US" b="1" i="1" dirty="0"/>
              <a:t>not</a:t>
            </a:r>
            <a:r>
              <a:rPr lang="en-US" dirty="0"/>
              <a:t> been Prime Minister, the pro-appeasement foreign secretary Lord Halifax </a:t>
            </a:r>
            <a:r>
              <a:rPr lang="en-US" b="1" i="1" dirty="0"/>
              <a:t>would</a:t>
            </a:r>
            <a:r>
              <a:rPr lang="en-US" dirty="0"/>
              <a:t> have been. </a:t>
            </a:r>
          </a:p>
          <a:p>
            <a:endParaRPr lang="en-US" dirty="0"/>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https://www.prageru.com/video/churchill-the-man-who-saved-the-free-world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5316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1309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World Wars One and Two</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https://www.liberty.edu/champion/2020/01/opinion-wwiii-would-not-look-like-the-first-two-world-wars/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436701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The Man Who Saved the Free World</a:t>
            </a:r>
          </a:p>
        </p:txBody>
      </p:sp>
      <p:sp>
        <p:nvSpPr>
          <p:cNvPr id="8" name="Content Placeholder 7"/>
          <p:cNvSpPr>
            <a:spLocks noGrp="1"/>
          </p:cNvSpPr>
          <p:nvPr>
            <p:ph idx="1"/>
          </p:nvPr>
        </p:nvSpPr>
        <p:spPr>
          <a:xfrm>
            <a:off x="457200" y="746471"/>
            <a:ext cx="8229600" cy="5791200"/>
          </a:xfrm>
        </p:spPr>
        <p:txBody>
          <a:bodyPr>
            <a:normAutofit fontScale="92500" lnSpcReduction="10000"/>
          </a:bodyPr>
          <a:lstStyle/>
          <a:p>
            <a:r>
              <a:rPr lang="en-US" dirty="0"/>
              <a:t>We know that Halifax was open to negotiating with Hitler. </a:t>
            </a:r>
          </a:p>
          <a:p>
            <a:r>
              <a:rPr lang="en-US" dirty="0"/>
              <a:t>We’d be mistaken to assume that the German Fuhrer’s terms would not have been reasonable; they would probably have been </a:t>
            </a:r>
            <a:r>
              <a:rPr lang="en-US" b="1" i="1" dirty="0"/>
              <a:t>very</a:t>
            </a:r>
            <a:r>
              <a:rPr lang="en-US" dirty="0"/>
              <a:t> reasonable, as Hitler wanted to fight a one-front war against Russia. </a:t>
            </a:r>
          </a:p>
          <a:p>
            <a:r>
              <a:rPr lang="en-US" dirty="0"/>
              <a:t>And an agreement with Britain would have allowed him to do just that. </a:t>
            </a:r>
          </a:p>
          <a:p>
            <a:r>
              <a:rPr lang="en-US" dirty="0"/>
              <a:t>Churchill made this </a:t>
            </a:r>
            <a:r>
              <a:rPr lang="en-US" b="1" i="1" dirty="0"/>
              <a:t>impossible</a:t>
            </a:r>
            <a:r>
              <a:rPr lang="en-US" dirty="0"/>
              <a:t>.</a:t>
            </a:r>
          </a:p>
          <a:p>
            <a:r>
              <a:rPr lang="en-US" dirty="0"/>
              <a:t>Had he not rallied the British people in the face of defeat after defeat, preventing Hitler from concentrating his full efforts on Russia, the entire history of the free world would have been much different. And, undoubtedly, </a:t>
            </a:r>
            <a:r>
              <a:rPr lang="en-US" b="1" i="1" dirty="0"/>
              <a:t>much darker</a:t>
            </a:r>
            <a:r>
              <a:rPr lang="en-US" dirty="0"/>
              <a:t>.</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https://www.prageru.com/video/churchill-the-man-who-saved-the-free-world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813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The Man Who Saved the Free World</a:t>
            </a:r>
          </a:p>
        </p:txBody>
      </p:sp>
      <p:sp>
        <p:nvSpPr>
          <p:cNvPr id="8" name="Content Placeholder 7"/>
          <p:cNvSpPr>
            <a:spLocks noGrp="1"/>
          </p:cNvSpPr>
          <p:nvPr>
            <p:ph idx="1"/>
          </p:nvPr>
        </p:nvSpPr>
        <p:spPr>
          <a:xfrm>
            <a:off x="457200" y="746471"/>
            <a:ext cx="8229600" cy="5791200"/>
          </a:xfrm>
        </p:spPr>
        <p:txBody>
          <a:bodyPr>
            <a:normAutofit/>
          </a:bodyPr>
          <a:lstStyle/>
          <a:p>
            <a:r>
              <a:rPr lang="en-US" sz="3200" dirty="0"/>
              <a:t>Because of Churchill’s efforts and the marvelous resilience of the British people, the United States had an unsinkable “aircraft carrier” —Britain— from which to mount the liberation of the European continent in June of 1944.</a:t>
            </a:r>
          </a:p>
          <a:p>
            <a:r>
              <a:rPr lang="en-US" sz="3200" dirty="0"/>
              <a:t>For this and so much more, free people everywhere can thank the greatest man of his age—Winston Churchill.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https://www.prageru.com/video/churchill-the-man-who-saved-the-free-world</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393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978568"/>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WWI’s Impact on Christianity</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https://www.economist.com/erasmus/2014/05/06/from-godlessness-to-ruthlessness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000539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WWI’s Impact on Christianity</a:t>
            </a:r>
          </a:p>
        </p:txBody>
      </p:sp>
      <p:sp>
        <p:nvSpPr>
          <p:cNvPr id="8" name="Content Placeholder 7"/>
          <p:cNvSpPr>
            <a:spLocks noGrp="1"/>
          </p:cNvSpPr>
          <p:nvPr>
            <p:ph idx="1"/>
          </p:nvPr>
        </p:nvSpPr>
        <p:spPr>
          <a:xfrm>
            <a:off x="457200" y="746471"/>
            <a:ext cx="8229600" cy="5791200"/>
          </a:xfrm>
        </p:spPr>
        <p:txBody>
          <a:bodyPr>
            <a:normAutofit/>
          </a:bodyPr>
          <a:lstStyle/>
          <a:p>
            <a:r>
              <a:rPr lang="en-US" sz="3200" dirty="0"/>
              <a:t>While nearly the entire world was touched by the conflict, the First World War greatly impacted the </a:t>
            </a:r>
            <a:r>
              <a:rPr lang="en-US" sz="3200" b="1" i="1" dirty="0"/>
              <a:t>Christian</a:t>
            </a:r>
            <a:r>
              <a:rPr lang="en-US" sz="3200" dirty="0"/>
              <a:t> community. </a:t>
            </a:r>
          </a:p>
          <a:p>
            <a:r>
              <a:rPr lang="en-US" sz="3200" dirty="0"/>
              <a:t>The war made its mark on at least three aspects of the Christian experience with lasting effects.</a:t>
            </a:r>
          </a:p>
          <a:p>
            <a:pPr lvl="1"/>
            <a:r>
              <a:rPr lang="en-US" sz="2800" dirty="0"/>
              <a:t>The war triggered a paradigm shift in the Christian worldview and “end of time prophecy.”</a:t>
            </a:r>
          </a:p>
          <a:p>
            <a:pPr lvl="1"/>
            <a:r>
              <a:rPr lang="en-US" sz="2800" dirty="0"/>
              <a:t>Postmillennialism waned among western Protestants.</a:t>
            </a:r>
          </a:p>
          <a:p>
            <a:pPr lvl="1"/>
            <a:r>
              <a:rPr lang="en-US" sz="2800" dirty="0"/>
              <a:t>Premillennialism started to become popular.</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https://www.baptistpress.com/resource-library/news/first-person-wwis-impact-on-christians/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717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Paradigm Shift in “End of Time Prophecy.”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For hundreds of years Christians had read the book of Revelation with its frightening images of the Apocalypse. </a:t>
            </a:r>
          </a:p>
          <a:p>
            <a:r>
              <a:rPr lang="en-US" dirty="0"/>
              <a:t>World War I provided a firsthand look at a real-life apocalyptic world. </a:t>
            </a:r>
          </a:p>
          <a:p>
            <a:r>
              <a:rPr lang="en-US" dirty="0"/>
              <a:t>While many Christian theologians believed the Apocalypse was more allegorical than literal, the Four Horseman of the Apocalypse seemed to come alive during the conflict and its aftermath. </a:t>
            </a:r>
          </a:p>
          <a:p>
            <a:r>
              <a:rPr lang="en-US" dirty="0"/>
              <a:t>War, famine, disease and death occurred on a worldwide stage and on a scale that truly was unprecedented.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https://www.baptistpress.com/resource-library/news/first-person-wwis-impact-on-christians/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947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Paradigm Shift in “End of Time Prophecy.”</a:t>
            </a:r>
          </a:p>
        </p:txBody>
      </p:sp>
      <p:sp>
        <p:nvSpPr>
          <p:cNvPr id="8" name="Content Placeholder 7"/>
          <p:cNvSpPr>
            <a:spLocks noGrp="1"/>
          </p:cNvSpPr>
          <p:nvPr>
            <p:ph idx="1"/>
          </p:nvPr>
        </p:nvSpPr>
        <p:spPr>
          <a:xfrm>
            <a:off x="457200" y="746471"/>
            <a:ext cx="8229600" cy="5791200"/>
          </a:xfrm>
        </p:spPr>
        <p:txBody>
          <a:bodyPr>
            <a:normAutofit/>
          </a:bodyPr>
          <a:lstStyle/>
          <a:p>
            <a:r>
              <a:rPr lang="en-US" sz="3200" dirty="0"/>
              <a:t>The war and its destruction marked the beginning of a fundamental shift in the Christian worldview. </a:t>
            </a:r>
          </a:p>
          <a:p>
            <a:r>
              <a:rPr lang="en-US" sz="3200" dirty="0"/>
              <a:t>After the war and over time, Christians felt less positive about their standing in the world and began to express some pessimism about world affairs. </a:t>
            </a:r>
          </a:p>
          <a:p>
            <a:r>
              <a:rPr lang="en-US" sz="3200" dirty="0"/>
              <a:t>The war launched a new interest in “end of time prophecy” that peaked in the latter half of the 20th century as the new millennium neared.</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https://www.baptistpress.com/resource-library/news/first-person-wwis-impact-on-christians/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968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3600" b="1" dirty="0"/>
              <a:t>Postmillennialism Waned Among Protestants</a:t>
            </a:r>
          </a:p>
        </p:txBody>
      </p:sp>
      <p:sp>
        <p:nvSpPr>
          <p:cNvPr id="8" name="Content Placeholder 7"/>
          <p:cNvSpPr>
            <a:spLocks noGrp="1"/>
          </p:cNvSpPr>
          <p:nvPr>
            <p:ph idx="1"/>
          </p:nvPr>
        </p:nvSpPr>
        <p:spPr>
          <a:xfrm>
            <a:off x="457200" y="746471"/>
            <a:ext cx="8229600" cy="5791200"/>
          </a:xfrm>
        </p:spPr>
        <p:txBody>
          <a:bodyPr>
            <a:normAutofit/>
          </a:bodyPr>
          <a:lstStyle/>
          <a:p>
            <a:r>
              <a:rPr lang="en-US" dirty="0"/>
              <a:t>In the years before World War I, western Protestants largely promoted a view of eschatology called postmillennialism. </a:t>
            </a:r>
          </a:p>
          <a:p>
            <a:r>
              <a:rPr lang="en-US" dirty="0"/>
              <a:t>Postmillennialists believed that Christian teaching and societal reforms would foster a time of increased Gospel success called the millennium prior to Christ’s return. </a:t>
            </a:r>
          </a:p>
          <a:p>
            <a:r>
              <a:rPr lang="en-US" dirty="0"/>
              <a:t>The triumph of the Gospel would then usher in responsible human governments promoting peace and prosperity. </a:t>
            </a:r>
          </a:p>
          <a:p>
            <a:r>
              <a:rPr lang="en-US" dirty="0"/>
              <a:t>Human society, postmillennialists believed, was going to </a:t>
            </a:r>
            <a:r>
              <a:rPr lang="en-US" b="1" i="1" dirty="0"/>
              <a:t>improve</a:t>
            </a:r>
            <a:r>
              <a:rPr lang="en-US" dirty="0"/>
              <a:t>.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https://www.baptistpress.com/resource-library/news/first-person-wwis-impact-on-christians/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081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3600" b="1" dirty="0"/>
              <a:t>Postmillennialism Waned Among Protestants</a:t>
            </a:r>
          </a:p>
        </p:txBody>
      </p:sp>
      <p:sp>
        <p:nvSpPr>
          <p:cNvPr id="8" name="Content Placeholder 7"/>
          <p:cNvSpPr>
            <a:spLocks noGrp="1"/>
          </p:cNvSpPr>
          <p:nvPr>
            <p:ph idx="1"/>
          </p:nvPr>
        </p:nvSpPr>
        <p:spPr>
          <a:xfrm>
            <a:off x="457200" y="746471"/>
            <a:ext cx="8229600" cy="5791200"/>
          </a:xfrm>
        </p:spPr>
        <p:txBody>
          <a:bodyPr>
            <a:normAutofit/>
          </a:bodyPr>
          <a:lstStyle/>
          <a:p>
            <a:r>
              <a:rPr lang="en-US" dirty="0"/>
              <a:t>Postmillennialists dominated the 19th century abolition and social reform movements popular among many Christians of that century (and into the 20th century as well). </a:t>
            </a:r>
          </a:p>
          <a:p>
            <a:r>
              <a:rPr lang="en-US" dirty="0"/>
              <a:t>Although they viewed many of the social reform movements as incomplete since they had no Gospel element, even prominent Southern Baptists like </a:t>
            </a:r>
            <a:r>
              <a:rPr lang="en-US" b="1" i="1" dirty="0"/>
              <a:t>B.H. Carroll</a:t>
            </a:r>
            <a:r>
              <a:rPr lang="en-US" dirty="0"/>
              <a:t> (1843-1914) endorsed postmillennialism.</a:t>
            </a:r>
          </a:p>
          <a:p>
            <a:r>
              <a:rPr lang="en-US" dirty="0"/>
              <a:t>As the horrors of World War I unfolded and uncertainty set in after the conflict, many Christians began to </a:t>
            </a:r>
            <a:r>
              <a:rPr lang="en-US" b="1" i="1" dirty="0"/>
              <a:t>question</a:t>
            </a:r>
            <a:r>
              <a:rPr lang="en-US" dirty="0"/>
              <a:t> the idea that human society would get </a:t>
            </a:r>
            <a:r>
              <a:rPr lang="en-US" b="1" i="1" dirty="0"/>
              <a:t>better</a:t>
            </a:r>
            <a:r>
              <a:rPr lang="en-US" dirty="0"/>
              <a:t>.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https://www.baptistpress.com/resource-library/news/first-person-wwis-impact-on-christians/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125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3600" b="1" dirty="0"/>
              <a:t>Postmillennialism Waned Among Protestants</a:t>
            </a:r>
          </a:p>
        </p:txBody>
      </p:sp>
      <p:sp>
        <p:nvSpPr>
          <p:cNvPr id="8" name="Content Placeholder 7"/>
          <p:cNvSpPr>
            <a:spLocks noGrp="1"/>
          </p:cNvSpPr>
          <p:nvPr>
            <p:ph idx="1"/>
          </p:nvPr>
        </p:nvSpPr>
        <p:spPr>
          <a:xfrm>
            <a:off x="457200" y="746471"/>
            <a:ext cx="8229600" cy="5791200"/>
          </a:xfrm>
        </p:spPr>
        <p:txBody>
          <a:bodyPr>
            <a:normAutofit/>
          </a:bodyPr>
          <a:lstStyle/>
          <a:p>
            <a:r>
              <a:rPr lang="en-US" sz="3200" dirty="0"/>
              <a:t>Therefore, the First World War marked the beginning of postmillennialism’s decline. </a:t>
            </a:r>
          </a:p>
          <a:p>
            <a:r>
              <a:rPr lang="en-US" sz="3200" dirty="0"/>
              <a:t>Some still adhered to it after the conflict, but a Second World War, the holocaust and a Cold War with the threat of nuclear destruction led most Western Christians to </a:t>
            </a:r>
            <a:r>
              <a:rPr lang="en-US" sz="3200" b="1" i="1" dirty="0"/>
              <a:t>abandon</a:t>
            </a:r>
            <a:r>
              <a:rPr lang="en-US" sz="3200" dirty="0"/>
              <a:t> postmillennialism. </a:t>
            </a:r>
          </a:p>
          <a:p>
            <a:r>
              <a:rPr lang="en-US" sz="3200" dirty="0"/>
              <a:t>Human reform had not stemmed the collective evils of the 20th century.</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https://www.baptistpress.com/resource-library/news/first-person-wwis-impact-on-christians/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438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3600" b="1" dirty="0"/>
              <a:t>Premillennialism Started to Become Popular</a:t>
            </a:r>
          </a:p>
        </p:txBody>
      </p:sp>
      <p:sp>
        <p:nvSpPr>
          <p:cNvPr id="8" name="Content Placeholder 7"/>
          <p:cNvSpPr>
            <a:spLocks noGrp="1"/>
          </p:cNvSpPr>
          <p:nvPr>
            <p:ph idx="1"/>
          </p:nvPr>
        </p:nvSpPr>
        <p:spPr>
          <a:xfrm>
            <a:off x="457200" y="746471"/>
            <a:ext cx="8229600" cy="5791200"/>
          </a:xfrm>
        </p:spPr>
        <p:txBody>
          <a:bodyPr>
            <a:normAutofit/>
          </a:bodyPr>
          <a:lstStyle/>
          <a:p>
            <a:r>
              <a:rPr lang="en-US" dirty="0"/>
              <a:t>While the First World War began to discredit postmillennialism, the war gave new impetus to a premillennial view of the end times popularized earlier by </a:t>
            </a:r>
            <a:r>
              <a:rPr lang="en-US" b="1" i="1" dirty="0"/>
              <a:t>John Nelson Darby </a:t>
            </a:r>
            <a:r>
              <a:rPr lang="en-US" dirty="0"/>
              <a:t>and </a:t>
            </a:r>
            <a:r>
              <a:rPr lang="en-US" b="1" i="1" dirty="0"/>
              <a:t>C.I. Scofield</a:t>
            </a:r>
            <a:r>
              <a:rPr lang="en-US" dirty="0"/>
              <a:t>. </a:t>
            </a:r>
          </a:p>
          <a:p>
            <a:r>
              <a:rPr lang="en-US" dirty="0"/>
              <a:t>Premillennialists </a:t>
            </a:r>
            <a:r>
              <a:rPr lang="en-US" b="1" i="1" dirty="0"/>
              <a:t>rejected</a:t>
            </a:r>
            <a:r>
              <a:rPr lang="en-US" dirty="0"/>
              <a:t> the belief that the world would get better before Christ returned. </a:t>
            </a:r>
          </a:p>
          <a:p>
            <a:r>
              <a:rPr lang="en-US" dirty="0"/>
              <a:t>They saw in the war proof that human society without Christ was in fact getting </a:t>
            </a:r>
            <a:r>
              <a:rPr lang="en-US" b="1" i="1" dirty="0"/>
              <a:t>worse</a:t>
            </a:r>
            <a:r>
              <a:rPr lang="en-US" dirty="0"/>
              <a:t>. </a:t>
            </a:r>
          </a:p>
          <a:p>
            <a:r>
              <a:rPr lang="en-US" dirty="0"/>
              <a:t>Pessimistic about human affairs, they believed that Christ would return </a:t>
            </a:r>
            <a:r>
              <a:rPr lang="en-US" b="1" i="1" dirty="0"/>
              <a:t>soon</a:t>
            </a:r>
            <a:r>
              <a:rPr lang="en-US" dirty="0"/>
              <a:t> to redeem the elect from an </a:t>
            </a:r>
            <a:r>
              <a:rPr lang="en-US" b="1" i="1" dirty="0"/>
              <a:t>evil world</a:t>
            </a:r>
            <a:r>
              <a:rPr lang="en-US" dirty="0"/>
              <a:t>.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https://www.baptistpress.com/resource-library/news/first-person-wwis-impact-on-christians/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108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5400" b="1" dirty="0"/>
              <a:t>World</a:t>
            </a:r>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 </a:t>
            </a:r>
            <a:r>
              <a:rPr lang="en-US" sz="5400" b="1" dirty="0"/>
              <a:t>War</a:t>
            </a:r>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 </a:t>
            </a:r>
            <a:r>
              <a:rPr lang="en-US" sz="5400" b="1" dirty="0"/>
              <a:t>One</a:t>
            </a:r>
          </a:p>
        </p:txBody>
      </p:sp>
      <p:sp>
        <p:nvSpPr>
          <p:cNvPr id="8" name="Content Placeholder 7"/>
          <p:cNvSpPr>
            <a:spLocks noGrp="1"/>
          </p:cNvSpPr>
          <p:nvPr>
            <p:ph idx="1"/>
          </p:nvPr>
        </p:nvSpPr>
        <p:spPr>
          <a:xfrm>
            <a:off x="457200" y="746471"/>
            <a:ext cx="8229600" cy="5791200"/>
          </a:xfrm>
        </p:spPr>
        <p:txBody>
          <a:bodyPr>
            <a:normAutofit/>
          </a:bodyPr>
          <a:lstStyle/>
          <a:p>
            <a:r>
              <a:rPr lang="en-US" dirty="0"/>
              <a:t>If we could go back in time and prevent one event in modern history from happening, what would it be?</a:t>
            </a:r>
          </a:p>
          <a:p>
            <a:r>
              <a:rPr lang="en-US" dirty="0"/>
              <a:t>The answer given by Andrew Roberts of Prager University is World War I.</a:t>
            </a:r>
          </a:p>
          <a:p>
            <a:r>
              <a:rPr lang="en-US" dirty="0"/>
              <a:t>If there had been no World War I, there would have been:</a:t>
            </a:r>
          </a:p>
          <a:p>
            <a:pPr lvl="1"/>
            <a:r>
              <a:rPr lang="en-US" dirty="0"/>
              <a:t>No Russian Revolution </a:t>
            </a:r>
          </a:p>
          <a:p>
            <a:pPr lvl="1"/>
            <a:r>
              <a:rPr lang="en-US" dirty="0"/>
              <a:t>No World War II </a:t>
            </a:r>
          </a:p>
          <a:p>
            <a:pPr lvl="1"/>
            <a:r>
              <a:rPr lang="en-US" dirty="0"/>
              <a:t>No Holocaust </a:t>
            </a:r>
          </a:p>
          <a:p>
            <a:pPr lvl="1"/>
            <a:r>
              <a:rPr lang="en-US" dirty="0"/>
              <a:t>No Cold War</a:t>
            </a:r>
          </a:p>
          <a:p>
            <a:r>
              <a:rPr lang="en-US" dirty="0"/>
              <a:t>And that doesn’t even consider the millions who died in the war itself.</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https://www.prageru.com/video/wwi-the-war-that-changed-everything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263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3600" b="1" dirty="0"/>
              <a:t>Premillennialism Started to Become Popular</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Like postmillennialists and amillennialists, premillennialists did not speak with one voice. </a:t>
            </a:r>
          </a:p>
          <a:p>
            <a:r>
              <a:rPr lang="en-US" dirty="0"/>
              <a:t>Some premillennialists held that Christ would collect His own in a </a:t>
            </a:r>
            <a:r>
              <a:rPr lang="en-US" b="1" i="1" dirty="0"/>
              <a:t>rapture</a:t>
            </a:r>
            <a:r>
              <a:rPr lang="en-US" dirty="0"/>
              <a:t> before His second coming while others thought believers would have to endure a period of </a:t>
            </a:r>
            <a:r>
              <a:rPr lang="en-US" b="1" i="1" dirty="0"/>
              <a:t>tribulation</a:t>
            </a:r>
            <a:r>
              <a:rPr lang="en-US" dirty="0"/>
              <a:t> before Christ’s return. </a:t>
            </a:r>
          </a:p>
          <a:p>
            <a:r>
              <a:rPr lang="en-US" dirty="0"/>
              <a:t>Yet all premillennialists believed the world’s slide into anarchy and evil would not be fully or finally reversed before Christ’s second coming. </a:t>
            </a:r>
          </a:p>
          <a:p>
            <a:r>
              <a:rPr lang="en-US" dirty="0"/>
              <a:t>World War I seemed to offer a contemporary glimpse into the future trauma awaiting the world.</a:t>
            </a:r>
          </a:p>
          <a:p>
            <a:r>
              <a:rPr lang="en-US" dirty="0"/>
              <a:t>This outlook has continued to the present time throughout most of the Christian world.</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https://www.baptistpress.com/resource-library/news/first-person-wwis-impact-on-christians/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6192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978568"/>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Belief in Millions of Years</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https://answersingenesis.org/theory-of-evolution/millions-of-years/where-did-the-idea-of-millions-of-years-come-from/</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327788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02833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77500" lnSpcReduction="20000"/>
          </a:bodyPr>
          <a:lstStyle/>
          <a:p>
            <a:r>
              <a:rPr lang="en-US" sz="3200" dirty="0"/>
              <a:t>The massive change in Christian eschatology brought about by two major world wars illustrates that, whether we are aware of it or not, our theology is often heavily influenced by what is going on in the world around us. Is that a good thing? Why or why not? And, if not, how can you guard against this?</a:t>
            </a:r>
          </a:p>
          <a:p>
            <a:r>
              <a:rPr lang="en-US" sz="3200" dirty="0"/>
              <a:t>While Christians must recognize that our </a:t>
            </a:r>
            <a:r>
              <a:rPr lang="en-US" sz="3200" b="1" i="1" dirty="0"/>
              <a:t>primary</a:t>
            </a:r>
            <a:r>
              <a:rPr lang="en-US" sz="3200" dirty="0"/>
              <a:t> responsibility to this world is preaching the gospel and making disciples (Mat. 28:18-20), do Christians have a responsibility, where they are able to do so, to speak out against the evils in our world and nation (like the OT  prophets often did, or in the NT, John the Baptist in publicly condemning Herod – Mat. 14:3-4) and work to make this world a better place for our neighbors, children, and grandchildren as a part of our responsibility to love our neighbor?</a:t>
            </a:r>
          </a:p>
          <a:p>
            <a:r>
              <a:rPr lang="en-US" sz="3200" dirty="0"/>
              <a:t>To ask it another way, Jesus commanded us to pray that God’s will be done on earth as it is in heaven (Mat. 6:10). Is that just something that we </a:t>
            </a:r>
            <a:r>
              <a:rPr lang="en-US" sz="3200" b="1" i="1" dirty="0"/>
              <a:t>pray</a:t>
            </a:r>
            <a:r>
              <a:rPr lang="en-US" sz="3200" dirty="0"/>
              <a:t> will happen, or should we attempt to </a:t>
            </a:r>
            <a:r>
              <a:rPr lang="en-US" sz="3200" b="1" i="1" dirty="0"/>
              <a:t>make</a:t>
            </a:r>
            <a:r>
              <a:rPr lang="en-US" sz="3200" dirty="0"/>
              <a:t> it happen in whatever way we can within our sphere of influence?</a:t>
            </a:r>
          </a:p>
          <a:p>
            <a:endParaRPr lang="en-US" sz="3200" dirty="0"/>
          </a:p>
          <a:p>
            <a:endParaRPr lang="en-US" sz="3200" dirty="0"/>
          </a:p>
          <a:p>
            <a:endParaRPr lang="en-US" sz="3200" dirty="0"/>
          </a:p>
        </p:txBody>
      </p:sp>
    </p:spTree>
    <p:extLst>
      <p:ext uri="{BB962C8B-B14F-4D97-AF65-F5344CB8AC3E}">
        <p14:creationId xmlns:p14="http://schemas.microsoft.com/office/powerpoint/2010/main" val="117689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vert="horz" lIns="91440" tIns="45720" rIns="91440" bIns="45720" rtlCol="0" anchor="ctr">
            <a:noAutofit/>
          </a:bodyPr>
          <a:lstStyle/>
          <a:p>
            <a:r>
              <a:rPr lang="en-US" sz="5400" b="1" dirty="0"/>
              <a:t>World War One</a:t>
            </a:r>
          </a:p>
        </p:txBody>
      </p:sp>
      <p:sp>
        <p:nvSpPr>
          <p:cNvPr id="8" name="Content Placeholder 7"/>
          <p:cNvSpPr>
            <a:spLocks noGrp="1"/>
          </p:cNvSpPr>
          <p:nvPr>
            <p:ph idx="1"/>
          </p:nvPr>
        </p:nvSpPr>
        <p:spPr>
          <a:xfrm>
            <a:off x="457200" y="746471"/>
            <a:ext cx="8229600" cy="5791200"/>
          </a:xfrm>
        </p:spPr>
        <p:txBody>
          <a:bodyPr>
            <a:normAutofit fontScale="92500" lnSpcReduction="20000"/>
          </a:bodyPr>
          <a:lstStyle/>
          <a:p>
            <a:r>
              <a:rPr lang="en-US" dirty="0"/>
              <a:t>Following the end of the Napoleonic Wars in 1815, Europe experienced an unprecedented period of economic growth. </a:t>
            </a:r>
          </a:p>
          <a:p>
            <a:r>
              <a:rPr lang="en-US" dirty="0"/>
              <a:t>Brought about by the Industrial Revolution, this new prosperity spawned rapid developments in science, medicine, art, and political philosophy. </a:t>
            </a:r>
          </a:p>
          <a:p>
            <a:r>
              <a:rPr lang="en-US" dirty="0"/>
              <a:t>The future of civilization never looked brighter. And then, suddenly, it all went up in flames.</a:t>
            </a:r>
          </a:p>
          <a:p>
            <a:r>
              <a:rPr lang="en-US" dirty="0"/>
              <a:t>The fuse was lit in June 1914, in a street in Sarajevo, Bosnia. </a:t>
            </a:r>
          </a:p>
          <a:p>
            <a:r>
              <a:rPr lang="en-US" dirty="0"/>
              <a:t>It was there that Archduke Franz Ferdinand, the heir to the Austro-Hungarian empire, was assassinated by a Serbian nationalist. </a:t>
            </a:r>
          </a:p>
          <a:p>
            <a:r>
              <a:rPr lang="en-US" dirty="0"/>
              <a:t>It should have been no more than a sad footnote in history. Instead, it </a:t>
            </a:r>
            <a:r>
              <a:rPr lang="en-US" b="1" i="1" dirty="0"/>
              <a:t>changed</a:t>
            </a:r>
            <a:r>
              <a:rPr lang="en-US" dirty="0"/>
              <a:t> history.</a:t>
            </a:r>
          </a:p>
          <a:p>
            <a:endParaRPr lang="en-US" dirty="0"/>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https://www.prageru.com/video/wwi-the-war-that-changed-everything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862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vert="horz" lIns="91440" tIns="45720" rIns="91440" bIns="45720" rtlCol="0" anchor="ctr">
            <a:noAutofit/>
          </a:bodyPr>
          <a:lstStyle/>
          <a:p>
            <a:r>
              <a:rPr lang="en-US" sz="5400" b="1" dirty="0"/>
              <a:t>World War One</a:t>
            </a:r>
          </a:p>
        </p:txBody>
      </p:sp>
      <p:sp>
        <p:nvSpPr>
          <p:cNvPr id="8" name="Content Placeholder 7"/>
          <p:cNvSpPr>
            <a:spLocks noGrp="1"/>
          </p:cNvSpPr>
          <p:nvPr>
            <p:ph idx="1"/>
          </p:nvPr>
        </p:nvSpPr>
        <p:spPr>
          <a:xfrm>
            <a:off x="457200" y="746471"/>
            <a:ext cx="8229600" cy="5791200"/>
          </a:xfrm>
        </p:spPr>
        <p:txBody>
          <a:bodyPr>
            <a:normAutofit fontScale="92500" lnSpcReduction="20000"/>
          </a:bodyPr>
          <a:lstStyle/>
          <a:p>
            <a:r>
              <a:rPr lang="en-US" dirty="0"/>
              <a:t>Austria-Hungary, seeking to avenge the Archduke’s murder, declared war on Serbia. But before taking this drastic step, it asked for—and received—a blessing from its powerful ally, </a:t>
            </a:r>
            <a:r>
              <a:rPr lang="en-US" b="1" i="1" dirty="0"/>
              <a:t>Germany</a:t>
            </a:r>
            <a:r>
              <a:rPr lang="en-US" dirty="0"/>
              <a:t>.</a:t>
            </a:r>
          </a:p>
          <a:p>
            <a:r>
              <a:rPr lang="en-US" dirty="0"/>
              <a:t>Serbia, knowing that it had no chance against Austria-Hungary, called on </a:t>
            </a:r>
            <a:r>
              <a:rPr lang="en-US" b="1" i="1" dirty="0"/>
              <a:t>its </a:t>
            </a:r>
            <a:r>
              <a:rPr lang="en-US" dirty="0"/>
              <a:t>ally, </a:t>
            </a:r>
            <a:r>
              <a:rPr lang="en-US" b="1" i="1" dirty="0"/>
              <a:t>Russia</a:t>
            </a:r>
            <a:r>
              <a:rPr lang="en-US" dirty="0"/>
              <a:t>, to defend it. Russia agreed.</a:t>
            </a:r>
          </a:p>
          <a:p>
            <a:r>
              <a:rPr lang="en-US" dirty="0"/>
              <a:t>To strengthen its hand, Russia solicited </a:t>
            </a:r>
            <a:r>
              <a:rPr lang="en-US" b="1" i="1" dirty="0"/>
              <a:t>French</a:t>
            </a:r>
            <a:r>
              <a:rPr lang="en-US" dirty="0"/>
              <a:t> support should war break out. France, ever suspicious of German intentions, assented.  </a:t>
            </a:r>
          </a:p>
          <a:p>
            <a:r>
              <a:rPr lang="en-US" dirty="0"/>
              <a:t>Germany then made a pre-emptive move to take France out of the war. The German command, having long planned this war, </a:t>
            </a:r>
            <a:r>
              <a:rPr lang="en-US" b="1" i="1" dirty="0"/>
              <a:t>invaded</a:t>
            </a:r>
            <a:r>
              <a:rPr lang="en-US" dirty="0"/>
              <a:t> France through neutral Belgium.  </a:t>
            </a:r>
          </a:p>
          <a:p>
            <a:r>
              <a:rPr lang="en-US" dirty="0"/>
              <a:t>This prompted </a:t>
            </a:r>
            <a:r>
              <a:rPr lang="en-US" b="1" i="1" dirty="0"/>
              <a:t>Britain</a:t>
            </a:r>
            <a:r>
              <a:rPr lang="en-US" dirty="0"/>
              <a:t> to join France against Germany. Suddenly, the entire continent was engulfed in war.</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https://www.prageru.com/video/wwi-the-war-that-changed-everything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313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000" y="1304958"/>
            <a:ext cx="8340302" cy="4095684"/>
          </a:xfrm>
          <a:prstGeom prst="rect">
            <a:avLst/>
          </a:prstGeom>
        </p:spPr>
      </p:pic>
      <p:sp>
        <p:nvSpPr>
          <p:cNvPr id="4" name="TextBox 3">
            <a:extLst>
              <a:ext uri="{FF2B5EF4-FFF2-40B4-BE49-F238E27FC236}">
                <a16:creationId xmlns:a16="http://schemas.microsoft.com/office/drawing/2014/main" id="{23BEEB11-5D8E-4BEF-991A-78397A234EA6}"/>
              </a:ext>
            </a:extLst>
          </p:cNvPr>
          <p:cNvSpPr txBox="1"/>
          <p:nvPr/>
        </p:nvSpPr>
        <p:spPr>
          <a:xfrm>
            <a:off x="304800" y="65194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https://www.ctvnews.ca/mobile/canada/first-world-war-the-story-of-the-great-war-in-maps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3924"/>
            <a:ext cx="9144000" cy="899356"/>
          </a:xfrm>
          <a:solidFill>
            <a:schemeClr val="bg1"/>
          </a:solidFill>
        </p:spPr>
        <p:txBody>
          <a:bodyPr>
            <a:noAutofit/>
          </a:bodyPr>
          <a:lstStyle/>
          <a:p>
            <a:r>
              <a:rPr lang="en-US" sz="6000" b="1" dirty="0"/>
              <a:t>The Start of World War I</a:t>
            </a:r>
          </a:p>
        </p:txBody>
      </p:sp>
    </p:spTree>
    <p:extLst>
      <p:ext uri="{BB962C8B-B14F-4D97-AF65-F5344CB8AC3E}">
        <p14:creationId xmlns:p14="http://schemas.microsoft.com/office/powerpoint/2010/main" val="327702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vert="horz" lIns="91440" tIns="45720" rIns="91440" bIns="45720" rtlCol="0" anchor="ctr">
            <a:noAutofit/>
          </a:bodyPr>
          <a:lstStyle/>
          <a:p>
            <a:r>
              <a:rPr lang="en-US" sz="5400" b="1" dirty="0"/>
              <a:t>World War One</a:t>
            </a:r>
          </a:p>
        </p:txBody>
      </p:sp>
      <p:sp>
        <p:nvSpPr>
          <p:cNvPr id="8" name="Content Placeholder 7"/>
          <p:cNvSpPr>
            <a:spLocks noGrp="1"/>
          </p:cNvSpPr>
          <p:nvPr>
            <p:ph idx="1"/>
          </p:nvPr>
        </p:nvSpPr>
        <p:spPr>
          <a:xfrm>
            <a:off x="457200" y="746471"/>
            <a:ext cx="8229600" cy="5791200"/>
          </a:xfrm>
        </p:spPr>
        <p:txBody>
          <a:bodyPr>
            <a:normAutofit fontScale="92500" lnSpcReduction="10000"/>
          </a:bodyPr>
          <a:lstStyle/>
          <a:p>
            <a:r>
              <a:rPr lang="en-US" dirty="0"/>
              <a:t>The key player was Germany. </a:t>
            </a:r>
          </a:p>
          <a:p>
            <a:r>
              <a:rPr lang="en-US" dirty="0"/>
              <a:t>Their strategy was to punch through Belgium and France and capture Paris before the French had time to react. </a:t>
            </a:r>
          </a:p>
          <a:p>
            <a:r>
              <a:rPr lang="en-US" dirty="0"/>
              <a:t>This was the so-called </a:t>
            </a:r>
            <a:r>
              <a:rPr lang="en-US" b="1" i="1" dirty="0"/>
              <a:t>Schlieffen Plan</a:t>
            </a:r>
            <a:r>
              <a:rPr lang="en-US" dirty="0"/>
              <a:t>, named after the German general who conceived it. </a:t>
            </a:r>
          </a:p>
          <a:p>
            <a:r>
              <a:rPr lang="en-US" dirty="0"/>
              <a:t>With France conquered, they would turn their attention to Russia.</a:t>
            </a:r>
          </a:p>
          <a:p>
            <a:r>
              <a:rPr lang="en-US" dirty="0"/>
              <a:t>That Germany thought it would actually work comes down to one man, Germany’s leader, Kaiser Wilhelm II. </a:t>
            </a:r>
          </a:p>
          <a:p>
            <a:r>
              <a:rPr lang="en-US" dirty="0"/>
              <a:t>The Emperor of Germany from 1888 until his forced abdication in 1918, Wilhelm was a profoundly unpleasant, unstable and vicious personality. </a:t>
            </a:r>
          </a:p>
          <a:p>
            <a:r>
              <a:rPr lang="en-US" dirty="0"/>
              <a:t>By 1914, he believed that Germany should not only dominate </a:t>
            </a:r>
            <a:r>
              <a:rPr lang="en-US" b="1" i="1" dirty="0"/>
              <a:t>Europe</a:t>
            </a:r>
            <a:r>
              <a:rPr lang="en-US" dirty="0"/>
              <a:t>, but the </a:t>
            </a:r>
            <a:r>
              <a:rPr lang="en-US" b="1" i="1" dirty="0"/>
              <a:t>entire world</a:t>
            </a:r>
            <a:r>
              <a:rPr lang="en-US" dirty="0"/>
              <a:t>.</a:t>
            </a:r>
          </a:p>
          <a:p>
            <a:endParaRPr lang="en-US" dirty="0"/>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https://www.prageru.com/video/wwi-the-war-that-changed-everything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473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vert="horz" lIns="91440" tIns="45720" rIns="91440" bIns="45720" rtlCol="0" anchor="ctr">
            <a:noAutofit/>
          </a:bodyPr>
          <a:lstStyle/>
          <a:p>
            <a:r>
              <a:rPr lang="en-US" sz="5400" b="1" dirty="0"/>
              <a:t>World War One</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Had the Schlieffen Plan worked, Germany most certainly </a:t>
            </a:r>
            <a:r>
              <a:rPr lang="en-US" b="1" i="1" dirty="0"/>
              <a:t>would</a:t>
            </a:r>
            <a:r>
              <a:rPr lang="en-US" dirty="0"/>
              <a:t> have dominated the world. </a:t>
            </a:r>
          </a:p>
          <a:p>
            <a:r>
              <a:rPr lang="en-US" dirty="0"/>
              <a:t>But it didn’t work. </a:t>
            </a:r>
          </a:p>
          <a:p>
            <a:r>
              <a:rPr lang="en-US" dirty="0"/>
              <a:t>The British and the French put up stiff resistance in the west. Russia did the same in the east. The losses incurred by all sides were immediate—and appalling.</a:t>
            </a:r>
          </a:p>
          <a:p>
            <a:r>
              <a:rPr lang="en-US" dirty="0"/>
              <a:t>The widespread use, for the first time, of barbed wire, machine guns, tanks, and, worst of all, poison gas turned the fields of France and the steppes of Russia into vast cemeteries. </a:t>
            </a:r>
          </a:p>
          <a:p>
            <a:r>
              <a:rPr lang="en-US" dirty="0"/>
              <a:t>By 1917, the war was at a stalemate.</a:t>
            </a:r>
          </a:p>
          <a:p>
            <a:r>
              <a:rPr lang="en-US" dirty="0"/>
              <a:t>Who knows how long it would have stayed that way if the United States had not been drawn in?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https://www.prageru.com/video/wwi-the-war-that-changed-everything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600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5400" b="1" dirty="0"/>
              <a:t>World War One</a:t>
            </a:r>
          </a:p>
        </p:txBody>
      </p:sp>
      <p:sp>
        <p:nvSpPr>
          <p:cNvPr id="8" name="Content Placeholder 7"/>
          <p:cNvSpPr>
            <a:spLocks noGrp="1"/>
          </p:cNvSpPr>
          <p:nvPr>
            <p:ph idx="1"/>
          </p:nvPr>
        </p:nvSpPr>
        <p:spPr>
          <a:xfrm>
            <a:off x="457200" y="746471"/>
            <a:ext cx="8229600" cy="5791200"/>
          </a:xfrm>
        </p:spPr>
        <p:txBody>
          <a:bodyPr>
            <a:normAutofit/>
          </a:bodyPr>
          <a:lstStyle/>
          <a:p>
            <a:r>
              <a:rPr lang="en-US" dirty="0"/>
              <a:t>Ironically, President Woodrow Wilson had been elected largely because he promised to keep America out of “Europe’s War.” </a:t>
            </a:r>
          </a:p>
          <a:p>
            <a:r>
              <a:rPr lang="en-US" dirty="0"/>
              <a:t>His attitude changed when Germany attacked American merchant ships in the Atlantic.</a:t>
            </a:r>
          </a:p>
          <a:p>
            <a:r>
              <a:rPr lang="en-US" dirty="0"/>
              <a:t>The final straw was the infamous Zimmerman Telegram in which Germany promised to give Mexico, in exchange for its military support, much of the American southwest, including Texas.</a:t>
            </a:r>
          </a:p>
          <a:p>
            <a:r>
              <a:rPr lang="en-US" dirty="0"/>
              <a:t>The infusion of American manpower and weaponry allowed the Allies to take the initiative.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https://www.prageru.com/video/wwi-the-war-that-changed-everything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390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439089</TotalTime>
  <Words>3104</Words>
  <Application>Microsoft Office PowerPoint</Application>
  <PresentationFormat>On-screen Show (4:3)</PresentationFormat>
  <Paragraphs>192</Paragraphs>
  <Slides>33</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Cambria</vt:lpstr>
      <vt:lpstr>Office Theme</vt:lpstr>
      <vt:lpstr>140_Office Theme</vt:lpstr>
      <vt:lpstr>PowerPoint Presentation</vt:lpstr>
      <vt:lpstr>World Wars One and Two</vt:lpstr>
      <vt:lpstr>World War One</vt:lpstr>
      <vt:lpstr>World War One</vt:lpstr>
      <vt:lpstr>World War One</vt:lpstr>
      <vt:lpstr>The Start of World War I</vt:lpstr>
      <vt:lpstr>World War One</vt:lpstr>
      <vt:lpstr>World War One</vt:lpstr>
      <vt:lpstr>World War One</vt:lpstr>
      <vt:lpstr>World War One</vt:lpstr>
      <vt:lpstr>World War One</vt:lpstr>
      <vt:lpstr>The Man Who Saved the Free World</vt:lpstr>
      <vt:lpstr>The Man Who Saved the Free World</vt:lpstr>
      <vt:lpstr>The Man Who Saved the Free World</vt:lpstr>
      <vt:lpstr>The Man Who Saved the Free World</vt:lpstr>
      <vt:lpstr>The Man Who Saved the Free World</vt:lpstr>
      <vt:lpstr>The Man Who Saved the Free World</vt:lpstr>
      <vt:lpstr>Dunkirk Evacuation</vt:lpstr>
      <vt:lpstr>The Man Who Saved the Free World</vt:lpstr>
      <vt:lpstr>The Man Who Saved the Free World</vt:lpstr>
      <vt:lpstr>The Man Who Saved the Free World</vt:lpstr>
      <vt:lpstr>WWI’s Impact on Christianity</vt:lpstr>
      <vt:lpstr>WWI’s Impact on Christianity</vt:lpstr>
      <vt:lpstr>Paradigm Shift in “End of Time Prophecy.”</vt:lpstr>
      <vt:lpstr>Paradigm Shift in “End of Time Prophecy.”</vt:lpstr>
      <vt:lpstr>Postmillennialism Waned Among Protestants</vt:lpstr>
      <vt:lpstr>Postmillennialism Waned Among Protestants</vt:lpstr>
      <vt:lpstr>Postmillennialism Waned Among Protestants</vt:lpstr>
      <vt:lpstr>Premillennialism Started to Become Popular</vt:lpstr>
      <vt:lpstr>Premillennialism Started to Become Popular</vt:lpstr>
      <vt:lpstr>Belief in Millions of Years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6787</cp:revision>
  <cp:lastPrinted>2021-10-03T14:22:25Z</cp:lastPrinted>
  <dcterms:created xsi:type="dcterms:W3CDTF">2018-06-08T00:19:32Z</dcterms:created>
  <dcterms:modified xsi:type="dcterms:W3CDTF">2021-10-03T14:23:11Z</dcterms:modified>
</cp:coreProperties>
</file>