
<file path=[Content_Types].xml><?xml version="1.0" encoding="utf-8"?>
<Types xmlns="http://schemas.openxmlformats.org/package/2006/content-types">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4.xml" ContentType="application/vnd.openxmlformats-officedocument.theme+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theme/theme5.xml" ContentType="application/vnd.openxmlformats-officedocument.theme+xml"/>
  <Override PartName="/ppt/theme/theme6.xml" ContentType="application/vnd.openxmlformats-officedocument.theme+xml"/>
  <Override PartName="/ppt/theme/themeOverride1.xml" ContentType="application/vnd.openxmlformats-officedocument.themeOverride+xml"/>
  <Override PartName="/ppt/theme/themeOverride2.xml" ContentType="application/vnd.openxmlformats-officedocument.themeOverride+xml"/>
  <Override PartName="/ppt/theme/themeOverride3.xml" ContentType="application/vnd.openxmlformats-officedocument.themeOverride+xml"/>
  <Override PartName="/ppt/theme/themeOverride4.xml" ContentType="application/vnd.openxmlformats-officedocument.themeOverride+xml"/>
  <Override PartName="/ppt/theme/themeOverride5.xml" ContentType="application/vnd.openxmlformats-officedocument.themeOverride+xml"/>
  <Override PartName="/ppt/theme/themeOverride6.xml" ContentType="application/vnd.openxmlformats-officedocument.themeOverride+xml"/>
  <Override PartName="/ppt/theme/themeOverride7.xml" ContentType="application/vnd.openxmlformats-officedocument.themeOverride+xml"/>
  <Override PartName="/ppt/theme/themeOverride8.xml" ContentType="application/vnd.openxmlformats-officedocument.themeOverride+xml"/>
  <Override PartName="/ppt/theme/themeOverride9.xml" ContentType="application/vnd.openxmlformats-officedocument.themeOverride+xml"/>
  <Override PartName="/ppt/theme/themeOverride10.xml" ContentType="application/vnd.openxmlformats-officedocument.themeOverride+xml"/>
  <Override PartName="/ppt/theme/themeOverride11.xml" ContentType="application/vnd.openxmlformats-officedocument.themeOverride+xml"/>
  <Override PartName="/ppt/theme/themeOverride12.xml" ContentType="application/vnd.openxmlformats-officedocument.themeOverride+xml"/>
  <Override PartName="/ppt/theme/themeOverride13.xml" ContentType="application/vnd.openxmlformats-officedocument.themeOverride+xml"/>
  <Override PartName="/ppt/theme/themeOverride14.xml" ContentType="application/vnd.openxmlformats-officedocument.themeOverride+xml"/>
  <Override PartName="/ppt/theme/themeOverride15.xml" ContentType="application/vnd.openxmlformats-officedocument.themeOverride+xml"/>
  <Override PartName="/ppt/theme/themeOverride16.xml" ContentType="application/vnd.openxmlformats-officedocument.themeOverride+xml"/>
  <Override PartName="/ppt/theme/themeOverride17.xml" ContentType="application/vnd.openxmlformats-officedocument.themeOverride+xml"/>
  <Override PartName="/ppt/theme/themeOverride18.xml" ContentType="application/vnd.openxmlformats-officedocument.themeOverride+xml"/>
  <Override PartName="/ppt/theme/themeOverride19.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4200" r:id="rId2"/>
    <p:sldMasterId id="2147484212" r:id="rId3"/>
    <p:sldMasterId id="2147484224" r:id="rId4"/>
    <p:sldMasterId id="2147484236" r:id="rId5"/>
  </p:sldMasterIdLst>
  <p:notesMasterIdLst>
    <p:notesMasterId r:id="rId30"/>
  </p:notesMasterIdLst>
  <p:sldIdLst>
    <p:sldId id="783" r:id="rId6"/>
    <p:sldId id="784" r:id="rId7"/>
    <p:sldId id="786" r:id="rId8"/>
    <p:sldId id="787" r:id="rId9"/>
    <p:sldId id="788" r:id="rId10"/>
    <p:sldId id="785" r:id="rId11"/>
    <p:sldId id="789" r:id="rId12"/>
    <p:sldId id="790" r:id="rId13"/>
    <p:sldId id="792" r:id="rId14"/>
    <p:sldId id="791" r:id="rId15"/>
    <p:sldId id="793" r:id="rId16"/>
    <p:sldId id="794" r:id="rId17"/>
    <p:sldId id="795" r:id="rId18"/>
    <p:sldId id="802" r:id="rId19"/>
    <p:sldId id="803" r:id="rId20"/>
    <p:sldId id="804" r:id="rId21"/>
    <p:sldId id="805" r:id="rId22"/>
    <p:sldId id="801" r:id="rId23"/>
    <p:sldId id="800" r:id="rId24"/>
    <p:sldId id="796" r:id="rId25"/>
    <p:sldId id="799" r:id="rId26"/>
    <p:sldId id="797" r:id="rId27"/>
    <p:sldId id="798" r:id="rId28"/>
    <p:sldId id="806" r:id="rId2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5731F9"/>
    <a:srgbClr val="344BF6"/>
    <a:srgbClr val="9933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7" d="100"/>
          <a:sy n="107" d="100"/>
        </p:scale>
        <p:origin x="-1062" y="-78"/>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3" Type="http://schemas.openxmlformats.org/officeDocument/2006/relationships/slideMaster" Target="slideMasters/slideMaster3.xml"/><Relationship Id="rId21" Type="http://schemas.openxmlformats.org/officeDocument/2006/relationships/slide" Target="slides/slide16.xml"/><Relationship Id="rId34" Type="http://schemas.openxmlformats.org/officeDocument/2006/relationships/tableStyles" Target="tableStyles.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slide" Target="slides/slide24.xml"/><Relationship Id="rId1" Type="http://schemas.openxmlformats.org/officeDocument/2006/relationships/slideMaster" Target="slideMasters/slideMaster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viewProps" Target="viewProps.xml"/><Relationship Id="rId5" Type="http://schemas.openxmlformats.org/officeDocument/2006/relationships/slideMaster" Target="slideMasters/slideMaster5.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slide" Target="slides/slide23.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presProps" Target="presProps.xml"/><Relationship Id="rId4" Type="http://schemas.openxmlformats.org/officeDocument/2006/relationships/slideMaster" Target="slideMasters/slideMaster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6.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D1EC55D-DF11-4B6E-B8E2-8ED8B7CB6743}" type="datetimeFigureOut">
              <a:rPr lang="en-US" smtClean="0"/>
              <a:t>11/22/2018</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5D63987-A83F-4245-81BE-0B37BAA48141}" type="slidenum">
              <a:rPr lang="en-US" smtClean="0"/>
              <a:t>‹#›</a:t>
            </a:fld>
            <a:endParaRPr lang="en-US" dirty="0"/>
          </a:p>
        </p:txBody>
      </p:sp>
    </p:spTree>
    <p:extLst>
      <p:ext uri="{BB962C8B-B14F-4D97-AF65-F5344CB8AC3E}">
        <p14:creationId xmlns:p14="http://schemas.microsoft.com/office/powerpoint/2010/main" val="67151130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F7C3684F-6E02-41A5-B07B-A82B4A395C65}" type="datetimeFigureOut">
              <a:rPr lang="en-US" smtClean="0"/>
              <a:t>11/22/2018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5491E89-5284-4F18-A16A-D3C9C617FE73}" type="slidenum">
              <a:rPr lang="en-US" smtClean="0"/>
              <a:t>‹#›</a:t>
            </a:fld>
            <a:endParaRPr lang="en-US" dirty="0"/>
          </a:p>
        </p:txBody>
      </p:sp>
    </p:spTree>
    <p:extLst>
      <p:ext uri="{BB962C8B-B14F-4D97-AF65-F5344CB8AC3E}">
        <p14:creationId xmlns:p14="http://schemas.microsoft.com/office/powerpoint/2010/main" val="261178693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7C3684F-6E02-41A5-B07B-A82B4A395C65}" type="datetimeFigureOut">
              <a:rPr lang="en-US" smtClean="0"/>
              <a:t>11/22/2018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5491E89-5284-4F18-A16A-D3C9C617FE73}" type="slidenum">
              <a:rPr lang="en-US" smtClean="0"/>
              <a:t>‹#›</a:t>
            </a:fld>
            <a:endParaRPr lang="en-US" dirty="0"/>
          </a:p>
        </p:txBody>
      </p:sp>
    </p:spTree>
    <p:extLst>
      <p:ext uri="{BB962C8B-B14F-4D97-AF65-F5344CB8AC3E}">
        <p14:creationId xmlns:p14="http://schemas.microsoft.com/office/powerpoint/2010/main" val="14099917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7C3684F-6E02-41A5-B07B-A82B4A395C65}" type="datetimeFigureOut">
              <a:rPr lang="en-US" smtClean="0"/>
              <a:t>11/22/2018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5491E89-5284-4F18-A16A-D3C9C617FE73}" type="slidenum">
              <a:rPr lang="en-US" smtClean="0"/>
              <a:t>‹#›</a:t>
            </a:fld>
            <a:endParaRPr lang="en-US" dirty="0"/>
          </a:p>
        </p:txBody>
      </p:sp>
    </p:spTree>
    <p:extLst>
      <p:ext uri="{BB962C8B-B14F-4D97-AF65-F5344CB8AC3E}">
        <p14:creationId xmlns:p14="http://schemas.microsoft.com/office/powerpoint/2010/main" val="199128130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F7C3684F-6E02-41A5-B07B-A82B4A395C65}" type="datetimeFigureOut">
              <a:rPr lang="en-US" smtClean="0">
                <a:solidFill>
                  <a:prstClr val="black">
                    <a:tint val="75000"/>
                  </a:prstClr>
                </a:solidFill>
              </a:rPr>
              <a:pPr/>
              <a:t>11/22/2018</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35491E89-5284-4F18-A16A-D3C9C617FE73}"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68575195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 style</a:t>
            </a:r>
            <a:endParaRPr lang="en-US" dirty="0"/>
          </a:p>
        </p:txBody>
      </p:sp>
      <p:sp>
        <p:nvSpPr>
          <p:cNvPr id="3" name="Content Placeholder 2"/>
          <p:cNvSpPr>
            <a:spLocks noGrp="1"/>
          </p:cNvSpPr>
          <p:nvPr>
            <p:ph idx="1"/>
          </p:nvPr>
        </p:nvSpPr>
        <p:spPr/>
        <p:txBody>
          <a:bodyPr>
            <a:normAutofit/>
          </a:bodyPr>
          <a:lstStyle>
            <a:lvl1pPr>
              <a:defRPr sz="2800"/>
            </a:lvl1pPr>
            <a:lvl2pPr>
              <a:defRPr sz="2400"/>
            </a:lvl2pPr>
            <a:lvl3pPr>
              <a:defRPr sz="2000"/>
            </a:lvl3pPr>
            <a:lvl4pPr>
              <a:defRPr sz="1800"/>
            </a:lvl4pPr>
            <a:lvl5pPr>
              <a:defRPr sz="18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p:txBody>
          <a:bodyPr/>
          <a:lstStyle/>
          <a:p>
            <a:fld id="{F7C3684F-6E02-41A5-B07B-A82B4A395C65}" type="datetimeFigureOut">
              <a:rPr lang="en-US" smtClean="0">
                <a:solidFill>
                  <a:prstClr val="black">
                    <a:tint val="75000"/>
                  </a:prstClr>
                </a:solidFill>
              </a:rPr>
              <a:pPr/>
              <a:t>11/22/2018</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35491E89-5284-4F18-A16A-D3C9C617FE73}"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380310088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7C3684F-6E02-41A5-B07B-A82B4A395C65}" type="datetimeFigureOut">
              <a:rPr lang="en-US" smtClean="0">
                <a:solidFill>
                  <a:prstClr val="black">
                    <a:tint val="75000"/>
                  </a:prstClr>
                </a:solidFill>
              </a:rPr>
              <a:pPr/>
              <a:t>11/22/2018</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35491E89-5284-4F18-A16A-D3C9C617FE73}"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61355426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F7C3684F-6E02-41A5-B07B-A82B4A395C65}" type="datetimeFigureOut">
              <a:rPr lang="en-US" smtClean="0">
                <a:solidFill>
                  <a:prstClr val="black">
                    <a:tint val="75000"/>
                  </a:prstClr>
                </a:solidFill>
              </a:rPr>
              <a:pPr/>
              <a:t>11/22/2018</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35491E89-5284-4F18-A16A-D3C9C617FE73}"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304343599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F7C3684F-6E02-41A5-B07B-A82B4A395C65}" type="datetimeFigureOut">
              <a:rPr lang="en-US" smtClean="0">
                <a:solidFill>
                  <a:prstClr val="black">
                    <a:tint val="75000"/>
                  </a:prstClr>
                </a:solidFill>
              </a:rPr>
              <a:pPr/>
              <a:t>11/22/2018</a:t>
            </a:fld>
            <a:endParaRPr lang="en-US" dirty="0">
              <a:solidFill>
                <a:prstClr val="black">
                  <a:tint val="75000"/>
                </a:prstClr>
              </a:solidFill>
            </a:endParaRPr>
          </a:p>
        </p:txBody>
      </p:sp>
      <p:sp>
        <p:nvSpPr>
          <p:cNvPr id="8" name="Footer Placeholder 7"/>
          <p:cNvSpPr>
            <a:spLocks noGrp="1"/>
          </p:cNvSpPr>
          <p:nvPr>
            <p:ph type="ftr" sz="quarter" idx="11"/>
          </p:nvPr>
        </p:nvSpPr>
        <p:spPr/>
        <p:txBody>
          <a:bodyPr/>
          <a:lstStyle/>
          <a:p>
            <a:endParaRPr lang="en-US" dirty="0">
              <a:solidFill>
                <a:prstClr val="black">
                  <a:tint val="75000"/>
                </a:prstClr>
              </a:solidFill>
            </a:endParaRPr>
          </a:p>
        </p:txBody>
      </p:sp>
      <p:sp>
        <p:nvSpPr>
          <p:cNvPr id="9" name="Slide Number Placeholder 8"/>
          <p:cNvSpPr>
            <a:spLocks noGrp="1"/>
          </p:cNvSpPr>
          <p:nvPr>
            <p:ph type="sldNum" sz="quarter" idx="12"/>
          </p:nvPr>
        </p:nvSpPr>
        <p:spPr/>
        <p:txBody>
          <a:bodyPr/>
          <a:lstStyle/>
          <a:p>
            <a:fld id="{35491E89-5284-4F18-A16A-D3C9C617FE73}"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282984542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F7C3684F-6E02-41A5-B07B-A82B4A395C65}" type="datetimeFigureOut">
              <a:rPr lang="en-US" smtClean="0">
                <a:solidFill>
                  <a:prstClr val="black">
                    <a:tint val="75000"/>
                  </a:prstClr>
                </a:solidFill>
              </a:rPr>
              <a:pPr/>
              <a:t>11/22/2018</a:t>
            </a:fld>
            <a:endParaRPr lang="en-US" dirty="0">
              <a:solidFill>
                <a:prstClr val="black">
                  <a:tint val="75000"/>
                </a:prstClr>
              </a:solidFill>
            </a:endParaRPr>
          </a:p>
        </p:txBody>
      </p:sp>
      <p:sp>
        <p:nvSpPr>
          <p:cNvPr id="4" name="Footer Placeholder 3"/>
          <p:cNvSpPr>
            <a:spLocks noGrp="1"/>
          </p:cNvSpPr>
          <p:nvPr>
            <p:ph type="ftr" sz="quarter" idx="11"/>
          </p:nvPr>
        </p:nvSpPr>
        <p:spPr/>
        <p:txBody>
          <a:bodyPr/>
          <a:lstStyle/>
          <a:p>
            <a:endParaRPr lang="en-US" dirty="0">
              <a:solidFill>
                <a:prstClr val="black">
                  <a:tint val="75000"/>
                </a:prstClr>
              </a:solidFill>
            </a:endParaRPr>
          </a:p>
        </p:txBody>
      </p:sp>
      <p:sp>
        <p:nvSpPr>
          <p:cNvPr id="5" name="Slide Number Placeholder 4"/>
          <p:cNvSpPr>
            <a:spLocks noGrp="1"/>
          </p:cNvSpPr>
          <p:nvPr>
            <p:ph type="sldNum" sz="quarter" idx="12"/>
          </p:nvPr>
        </p:nvSpPr>
        <p:spPr/>
        <p:txBody>
          <a:bodyPr/>
          <a:lstStyle/>
          <a:p>
            <a:fld id="{35491E89-5284-4F18-A16A-D3C9C617FE73}"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358107402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7C3684F-6E02-41A5-B07B-A82B4A395C65}" type="datetimeFigureOut">
              <a:rPr lang="en-US" smtClean="0">
                <a:solidFill>
                  <a:prstClr val="black">
                    <a:tint val="75000"/>
                  </a:prstClr>
                </a:solidFill>
              </a:rPr>
              <a:pPr/>
              <a:t>11/22/2018</a:t>
            </a:fld>
            <a:endParaRPr lang="en-US" dirty="0">
              <a:solidFill>
                <a:prstClr val="black">
                  <a:tint val="75000"/>
                </a:prstClr>
              </a:solidFill>
            </a:endParaRPr>
          </a:p>
        </p:txBody>
      </p:sp>
      <p:sp>
        <p:nvSpPr>
          <p:cNvPr id="3" name="Footer Placeholder 2"/>
          <p:cNvSpPr>
            <a:spLocks noGrp="1"/>
          </p:cNvSpPr>
          <p:nvPr>
            <p:ph type="ftr" sz="quarter" idx="11"/>
          </p:nvPr>
        </p:nvSpPr>
        <p:spPr/>
        <p:txBody>
          <a:bodyPr/>
          <a:lstStyle/>
          <a:p>
            <a:endParaRPr lang="en-US" dirty="0">
              <a:solidFill>
                <a:prstClr val="black">
                  <a:tint val="75000"/>
                </a:prstClr>
              </a:solidFill>
            </a:endParaRPr>
          </a:p>
        </p:txBody>
      </p:sp>
      <p:sp>
        <p:nvSpPr>
          <p:cNvPr id="4" name="Slide Number Placeholder 3"/>
          <p:cNvSpPr>
            <a:spLocks noGrp="1"/>
          </p:cNvSpPr>
          <p:nvPr>
            <p:ph type="sldNum" sz="quarter" idx="12"/>
          </p:nvPr>
        </p:nvSpPr>
        <p:spPr/>
        <p:txBody>
          <a:bodyPr/>
          <a:lstStyle/>
          <a:p>
            <a:fld id="{35491E89-5284-4F18-A16A-D3C9C617FE73}"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489033235"/>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7C3684F-6E02-41A5-B07B-A82B4A395C65}" type="datetimeFigureOut">
              <a:rPr lang="en-US" smtClean="0">
                <a:solidFill>
                  <a:prstClr val="black">
                    <a:tint val="75000"/>
                  </a:prstClr>
                </a:solidFill>
              </a:rPr>
              <a:pPr/>
              <a:t>11/22/2018</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35491E89-5284-4F18-A16A-D3C9C617FE73}"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32508974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 style</a:t>
            </a:r>
            <a:endParaRPr lang="en-US" dirty="0"/>
          </a:p>
        </p:txBody>
      </p:sp>
      <p:sp>
        <p:nvSpPr>
          <p:cNvPr id="3" name="Content Placeholder 2"/>
          <p:cNvSpPr>
            <a:spLocks noGrp="1"/>
          </p:cNvSpPr>
          <p:nvPr>
            <p:ph idx="1"/>
          </p:nvPr>
        </p:nvSpPr>
        <p:spPr/>
        <p:txBody>
          <a:bodyPr>
            <a:normAutofit/>
          </a:bodyPr>
          <a:lstStyle>
            <a:lvl1pPr>
              <a:defRPr sz="2800"/>
            </a:lvl1pPr>
            <a:lvl2pPr>
              <a:defRPr sz="2400"/>
            </a:lvl2pPr>
            <a:lvl3pPr>
              <a:defRPr sz="2000"/>
            </a:lvl3pPr>
            <a:lvl4pPr>
              <a:defRPr sz="1800"/>
            </a:lvl4pPr>
            <a:lvl5pPr>
              <a:defRPr sz="18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p:txBody>
          <a:bodyPr/>
          <a:lstStyle/>
          <a:p>
            <a:fld id="{F7C3684F-6E02-41A5-B07B-A82B4A395C65}" type="datetimeFigureOut">
              <a:rPr lang="en-US" smtClean="0"/>
              <a:t>11/22/2018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5491E89-5284-4F18-A16A-D3C9C617FE73}" type="slidenum">
              <a:rPr lang="en-US" smtClean="0"/>
              <a:t>‹#›</a:t>
            </a:fld>
            <a:endParaRPr lang="en-US" dirty="0"/>
          </a:p>
        </p:txBody>
      </p:sp>
    </p:spTree>
    <p:extLst>
      <p:ext uri="{BB962C8B-B14F-4D97-AF65-F5344CB8AC3E}">
        <p14:creationId xmlns:p14="http://schemas.microsoft.com/office/powerpoint/2010/main" val="2351994763"/>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7C3684F-6E02-41A5-B07B-A82B4A395C65}" type="datetimeFigureOut">
              <a:rPr lang="en-US" smtClean="0">
                <a:solidFill>
                  <a:prstClr val="black">
                    <a:tint val="75000"/>
                  </a:prstClr>
                </a:solidFill>
              </a:rPr>
              <a:pPr/>
              <a:t>11/22/2018</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35491E89-5284-4F18-A16A-D3C9C617FE73}"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4220790882"/>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7C3684F-6E02-41A5-B07B-A82B4A395C65}" type="datetimeFigureOut">
              <a:rPr lang="en-US" smtClean="0">
                <a:solidFill>
                  <a:prstClr val="black">
                    <a:tint val="75000"/>
                  </a:prstClr>
                </a:solidFill>
              </a:rPr>
              <a:pPr/>
              <a:t>11/22/2018</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35491E89-5284-4F18-A16A-D3C9C617FE73}"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382010631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7C3684F-6E02-41A5-B07B-A82B4A395C65}" type="datetimeFigureOut">
              <a:rPr lang="en-US" smtClean="0">
                <a:solidFill>
                  <a:prstClr val="black">
                    <a:tint val="75000"/>
                  </a:prstClr>
                </a:solidFill>
              </a:rPr>
              <a:pPr/>
              <a:t>11/22/2018</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35491E89-5284-4F18-A16A-D3C9C617FE73}"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2184038813"/>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F7C3684F-6E02-41A5-B07B-A82B4A395C65}" type="datetimeFigureOut">
              <a:rPr lang="en-US" smtClean="0">
                <a:solidFill>
                  <a:prstClr val="black">
                    <a:tint val="75000"/>
                  </a:prstClr>
                </a:solidFill>
              </a:rPr>
              <a:pPr/>
              <a:t>11/22/2018</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35491E89-5284-4F18-A16A-D3C9C617FE73}"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190157224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 style</a:t>
            </a:r>
            <a:endParaRPr lang="en-US" dirty="0"/>
          </a:p>
        </p:txBody>
      </p:sp>
      <p:sp>
        <p:nvSpPr>
          <p:cNvPr id="3" name="Content Placeholder 2"/>
          <p:cNvSpPr>
            <a:spLocks noGrp="1"/>
          </p:cNvSpPr>
          <p:nvPr>
            <p:ph idx="1"/>
          </p:nvPr>
        </p:nvSpPr>
        <p:spPr/>
        <p:txBody>
          <a:bodyPr>
            <a:normAutofit/>
          </a:bodyPr>
          <a:lstStyle>
            <a:lvl1pPr>
              <a:defRPr sz="2800"/>
            </a:lvl1pPr>
            <a:lvl2pPr>
              <a:defRPr sz="2400"/>
            </a:lvl2pPr>
            <a:lvl3pPr>
              <a:defRPr sz="2000"/>
            </a:lvl3pPr>
            <a:lvl4pPr>
              <a:defRPr sz="1800"/>
            </a:lvl4pPr>
            <a:lvl5pPr>
              <a:defRPr sz="18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p:txBody>
          <a:bodyPr/>
          <a:lstStyle/>
          <a:p>
            <a:fld id="{F7C3684F-6E02-41A5-B07B-A82B4A395C65}" type="datetimeFigureOut">
              <a:rPr lang="en-US" smtClean="0">
                <a:solidFill>
                  <a:prstClr val="black">
                    <a:tint val="75000"/>
                  </a:prstClr>
                </a:solidFill>
              </a:rPr>
              <a:pPr/>
              <a:t>11/22/2018</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35491E89-5284-4F18-A16A-D3C9C617FE73}"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1023083137"/>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7C3684F-6E02-41A5-B07B-A82B4A395C65}" type="datetimeFigureOut">
              <a:rPr lang="en-US" smtClean="0">
                <a:solidFill>
                  <a:prstClr val="black">
                    <a:tint val="75000"/>
                  </a:prstClr>
                </a:solidFill>
              </a:rPr>
              <a:pPr/>
              <a:t>11/22/2018</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35491E89-5284-4F18-A16A-D3C9C617FE73}"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2488177955"/>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F7C3684F-6E02-41A5-B07B-A82B4A395C65}" type="datetimeFigureOut">
              <a:rPr lang="en-US" smtClean="0">
                <a:solidFill>
                  <a:prstClr val="black">
                    <a:tint val="75000"/>
                  </a:prstClr>
                </a:solidFill>
              </a:rPr>
              <a:pPr/>
              <a:t>11/22/2018</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35491E89-5284-4F18-A16A-D3C9C617FE73}"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2189679981"/>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F7C3684F-6E02-41A5-B07B-A82B4A395C65}" type="datetimeFigureOut">
              <a:rPr lang="en-US" smtClean="0">
                <a:solidFill>
                  <a:prstClr val="black">
                    <a:tint val="75000"/>
                  </a:prstClr>
                </a:solidFill>
              </a:rPr>
              <a:pPr/>
              <a:t>11/22/2018</a:t>
            </a:fld>
            <a:endParaRPr lang="en-US" dirty="0">
              <a:solidFill>
                <a:prstClr val="black">
                  <a:tint val="75000"/>
                </a:prstClr>
              </a:solidFill>
            </a:endParaRPr>
          </a:p>
        </p:txBody>
      </p:sp>
      <p:sp>
        <p:nvSpPr>
          <p:cNvPr id="8" name="Footer Placeholder 7"/>
          <p:cNvSpPr>
            <a:spLocks noGrp="1"/>
          </p:cNvSpPr>
          <p:nvPr>
            <p:ph type="ftr" sz="quarter" idx="11"/>
          </p:nvPr>
        </p:nvSpPr>
        <p:spPr/>
        <p:txBody>
          <a:bodyPr/>
          <a:lstStyle/>
          <a:p>
            <a:endParaRPr lang="en-US" dirty="0">
              <a:solidFill>
                <a:prstClr val="black">
                  <a:tint val="75000"/>
                </a:prstClr>
              </a:solidFill>
            </a:endParaRPr>
          </a:p>
        </p:txBody>
      </p:sp>
      <p:sp>
        <p:nvSpPr>
          <p:cNvPr id="9" name="Slide Number Placeholder 8"/>
          <p:cNvSpPr>
            <a:spLocks noGrp="1"/>
          </p:cNvSpPr>
          <p:nvPr>
            <p:ph type="sldNum" sz="quarter" idx="12"/>
          </p:nvPr>
        </p:nvSpPr>
        <p:spPr/>
        <p:txBody>
          <a:bodyPr/>
          <a:lstStyle/>
          <a:p>
            <a:fld id="{35491E89-5284-4F18-A16A-D3C9C617FE73}"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494767032"/>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F7C3684F-6E02-41A5-B07B-A82B4A395C65}" type="datetimeFigureOut">
              <a:rPr lang="en-US" smtClean="0">
                <a:solidFill>
                  <a:prstClr val="black">
                    <a:tint val="75000"/>
                  </a:prstClr>
                </a:solidFill>
              </a:rPr>
              <a:pPr/>
              <a:t>11/22/2018</a:t>
            </a:fld>
            <a:endParaRPr lang="en-US" dirty="0">
              <a:solidFill>
                <a:prstClr val="black">
                  <a:tint val="75000"/>
                </a:prstClr>
              </a:solidFill>
            </a:endParaRPr>
          </a:p>
        </p:txBody>
      </p:sp>
      <p:sp>
        <p:nvSpPr>
          <p:cNvPr id="4" name="Footer Placeholder 3"/>
          <p:cNvSpPr>
            <a:spLocks noGrp="1"/>
          </p:cNvSpPr>
          <p:nvPr>
            <p:ph type="ftr" sz="quarter" idx="11"/>
          </p:nvPr>
        </p:nvSpPr>
        <p:spPr/>
        <p:txBody>
          <a:bodyPr/>
          <a:lstStyle/>
          <a:p>
            <a:endParaRPr lang="en-US" dirty="0">
              <a:solidFill>
                <a:prstClr val="black">
                  <a:tint val="75000"/>
                </a:prstClr>
              </a:solidFill>
            </a:endParaRPr>
          </a:p>
        </p:txBody>
      </p:sp>
      <p:sp>
        <p:nvSpPr>
          <p:cNvPr id="5" name="Slide Number Placeholder 4"/>
          <p:cNvSpPr>
            <a:spLocks noGrp="1"/>
          </p:cNvSpPr>
          <p:nvPr>
            <p:ph type="sldNum" sz="quarter" idx="12"/>
          </p:nvPr>
        </p:nvSpPr>
        <p:spPr/>
        <p:txBody>
          <a:bodyPr/>
          <a:lstStyle/>
          <a:p>
            <a:fld id="{35491E89-5284-4F18-A16A-D3C9C617FE73}"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487875600"/>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7C3684F-6E02-41A5-B07B-A82B4A395C65}" type="datetimeFigureOut">
              <a:rPr lang="en-US" smtClean="0">
                <a:solidFill>
                  <a:prstClr val="black">
                    <a:tint val="75000"/>
                  </a:prstClr>
                </a:solidFill>
              </a:rPr>
              <a:pPr/>
              <a:t>11/22/2018</a:t>
            </a:fld>
            <a:endParaRPr lang="en-US" dirty="0">
              <a:solidFill>
                <a:prstClr val="black">
                  <a:tint val="75000"/>
                </a:prstClr>
              </a:solidFill>
            </a:endParaRPr>
          </a:p>
        </p:txBody>
      </p:sp>
      <p:sp>
        <p:nvSpPr>
          <p:cNvPr id="3" name="Footer Placeholder 2"/>
          <p:cNvSpPr>
            <a:spLocks noGrp="1"/>
          </p:cNvSpPr>
          <p:nvPr>
            <p:ph type="ftr" sz="quarter" idx="11"/>
          </p:nvPr>
        </p:nvSpPr>
        <p:spPr/>
        <p:txBody>
          <a:bodyPr/>
          <a:lstStyle/>
          <a:p>
            <a:endParaRPr lang="en-US" dirty="0">
              <a:solidFill>
                <a:prstClr val="black">
                  <a:tint val="75000"/>
                </a:prstClr>
              </a:solidFill>
            </a:endParaRPr>
          </a:p>
        </p:txBody>
      </p:sp>
      <p:sp>
        <p:nvSpPr>
          <p:cNvPr id="4" name="Slide Number Placeholder 3"/>
          <p:cNvSpPr>
            <a:spLocks noGrp="1"/>
          </p:cNvSpPr>
          <p:nvPr>
            <p:ph type="sldNum" sz="quarter" idx="12"/>
          </p:nvPr>
        </p:nvSpPr>
        <p:spPr/>
        <p:txBody>
          <a:bodyPr/>
          <a:lstStyle/>
          <a:p>
            <a:fld id="{35491E89-5284-4F18-A16A-D3C9C617FE73}"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381822771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7C3684F-6E02-41A5-B07B-A82B4A395C65}" type="datetimeFigureOut">
              <a:rPr lang="en-US" smtClean="0"/>
              <a:t>11/22/2018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5491E89-5284-4F18-A16A-D3C9C617FE73}" type="slidenum">
              <a:rPr lang="en-US" smtClean="0"/>
              <a:t>‹#›</a:t>
            </a:fld>
            <a:endParaRPr lang="en-US" dirty="0"/>
          </a:p>
        </p:txBody>
      </p:sp>
    </p:spTree>
    <p:extLst>
      <p:ext uri="{BB962C8B-B14F-4D97-AF65-F5344CB8AC3E}">
        <p14:creationId xmlns:p14="http://schemas.microsoft.com/office/powerpoint/2010/main" val="252079526"/>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7C3684F-6E02-41A5-B07B-A82B4A395C65}" type="datetimeFigureOut">
              <a:rPr lang="en-US" smtClean="0">
                <a:solidFill>
                  <a:prstClr val="black">
                    <a:tint val="75000"/>
                  </a:prstClr>
                </a:solidFill>
              </a:rPr>
              <a:pPr/>
              <a:t>11/22/2018</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35491E89-5284-4F18-A16A-D3C9C617FE73}"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434655725"/>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7C3684F-6E02-41A5-B07B-A82B4A395C65}" type="datetimeFigureOut">
              <a:rPr lang="en-US" smtClean="0">
                <a:solidFill>
                  <a:prstClr val="black">
                    <a:tint val="75000"/>
                  </a:prstClr>
                </a:solidFill>
              </a:rPr>
              <a:pPr/>
              <a:t>11/22/2018</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35491E89-5284-4F18-A16A-D3C9C617FE73}"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685145404"/>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7C3684F-6E02-41A5-B07B-A82B4A395C65}" type="datetimeFigureOut">
              <a:rPr lang="en-US" smtClean="0">
                <a:solidFill>
                  <a:prstClr val="black">
                    <a:tint val="75000"/>
                  </a:prstClr>
                </a:solidFill>
              </a:rPr>
              <a:pPr/>
              <a:t>11/22/2018</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35491E89-5284-4F18-A16A-D3C9C617FE73}"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41212873"/>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7C3684F-6E02-41A5-B07B-A82B4A395C65}" type="datetimeFigureOut">
              <a:rPr lang="en-US" smtClean="0">
                <a:solidFill>
                  <a:prstClr val="black">
                    <a:tint val="75000"/>
                  </a:prstClr>
                </a:solidFill>
              </a:rPr>
              <a:pPr/>
              <a:t>11/22/2018</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35491E89-5284-4F18-A16A-D3C9C617FE73}"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2689449680"/>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F7C3684F-6E02-41A5-B07B-A82B4A395C65}" type="datetimeFigureOut">
              <a:rPr lang="en-US" smtClean="0">
                <a:solidFill>
                  <a:prstClr val="black">
                    <a:tint val="75000"/>
                  </a:prstClr>
                </a:solidFill>
              </a:rPr>
              <a:pPr/>
              <a:t>11/22/2018</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35491E89-5284-4F18-A16A-D3C9C617FE73}"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2045235329"/>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 style</a:t>
            </a:r>
            <a:endParaRPr lang="en-US" dirty="0"/>
          </a:p>
        </p:txBody>
      </p:sp>
      <p:sp>
        <p:nvSpPr>
          <p:cNvPr id="3" name="Content Placeholder 2"/>
          <p:cNvSpPr>
            <a:spLocks noGrp="1"/>
          </p:cNvSpPr>
          <p:nvPr>
            <p:ph idx="1"/>
          </p:nvPr>
        </p:nvSpPr>
        <p:spPr/>
        <p:txBody>
          <a:bodyPr>
            <a:normAutofit/>
          </a:bodyPr>
          <a:lstStyle>
            <a:lvl1pPr>
              <a:defRPr sz="2800"/>
            </a:lvl1pPr>
            <a:lvl2pPr>
              <a:defRPr sz="2400"/>
            </a:lvl2pPr>
            <a:lvl3pPr>
              <a:defRPr sz="2000"/>
            </a:lvl3pPr>
            <a:lvl4pPr>
              <a:defRPr sz="1800"/>
            </a:lvl4pPr>
            <a:lvl5pPr>
              <a:defRPr sz="18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p:txBody>
          <a:bodyPr/>
          <a:lstStyle/>
          <a:p>
            <a:fld id="{F7C3684F-6E02-41A5-B07B-A82B4A395C65}" type="datetimeFigureOut">
              <a:rPr lang="en-US" smtClean="0">
                <a:solidFill>
                  <a:prstClr val="black">
                    <a:tint val="75000"/>
                  </a:prstClr>
                </a:solidFill>
              </a:rPr>
              <a:pPr/>
              <a:t>11/22/2018</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35491E89-5284-4F18-A16A-D3C9C617FE73}"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1080759096"/>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7C3684F-6E02-41A5-B07B-A82B4A395C65}" type="datetimeFigureOut">
              <a:rPr lang="en-US" smtClean="0">
                <a:solidFill>
                  <a:prstClr val="black">
                    <a:tint val="75000"/>
                  </a:prstClr>
                </a:solidFill>
              </a:rPr>
              <a:pPr/>
              <a:t>11/22/2018</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35491E89-5284-4F18-A16A-D3C9C617FE73}"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1281367731"/>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F7C3684F-6E02-41A5-B07B-A82B4A395C65}" type="datetimeFigureOut">
              <a:rPr lang="en-US" smtClean="0">
                <a:solidFill>
                  <a:prstClr val="black">
                    <a:tint val="75000"/>
                  </a:prstClr>
                </a:solidFill>
              </a:rPr>
              <a:pPr/>
              <a:t>11/22/2018</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35491E89-5284-4F18-A16A-D3C9C617FE73}"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294729795"/>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F7C3684F-6E02-41A5-B07B-A82B4A395C65}" type="datetimeFigureOut">
              <a:rPr lang="en-US" smtClean="0">
                <a:solidFill>
                  <a:prstClr val="black">
                    <a:tint val="75000"/>
                  </a:prstClr>
                </a:solidFill>
              </a:rPr>
              <a:pPr/>
              <a:t>11/22/2018</a:t>
            </a:fld>
            <a:endParaRPr lang="en-US" dirty="0">
              <a:solidFill>
                <a:prstClr val="black">
                  <a:tint val="75000"/>
                </a:prstClr>
              </a:solidFill>
            </a:endParaRPr>
          </a:p>
        </p:txBody>
      </p:sp>
      <p:sp>
        <p:nvSpPr>
          <p:cNvPr id="8" name="Footer Placeholder 7"/>
          <p:cNvSpPr>
            <a:spLocks noGrp="1"/>
          </p:cNvSpPr>
          <p:nvPr>
            <p:ph type="ftr" sz="quarter" idx="11"/>
          </p:nvPr>
        </p:nvSpPr>
        <p:spPr/>
        <p:txBody>
          <a:bodyPr/>
          <a:lstStyle/>
          <a:p>
            <a:endParaRPr lang="en-US" dirty="0">
              <a:solidFill>
                <a:prstClr val="black">
                  <a:tint val="75000"/>
                </a:prstClr>
              </a:solidFill>
            </a:endParaRPr>
          </a:p>
        </p:txBody>
      </p:sp>
      <p:sp>
        <p:nvSpPr>
          <p:cNvPr id="9" name="Slide Number Placeholder 8"/>
          <p:cNvSpPr>
            <a:spLocks noGrp="1"/>
          </p:cNvSpPr>
          <p:nvPr>
            <p:ph type="sldNum" sz="quarter" idx="12"/>
          </p:nvPr>
        </p:nvSpPr>
        <p:spPr/>
        <p:txBody>
          <a:bodyPr/>
          <a:lstStyle/>
          <a:p>
            <a:fld id="{35491E89-5284-4F18-A16A-D3C9C617FE73}"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1090469786"/>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F7C3684F-6E02-41A5-B07B-A82B4A395C65}" type="datetimeFigureOut">
              <a:rPr lang="en-US" smtClean="0">
                <a:solidFill>
                  <a:prstClr val="black">
                    <a:tint val="75000"/>
                  </a:prstClr>
                </a:solidFill>
              </a:rPr>
              <a:pPr/>
              <a:t>11/22/2018</a:t>
            </a:fld>
            <a:endParaRPr lang="en-US" dirty="0">
              <a:solidFill>
                <a:prstClr val="black">
                  <a:tint val="75000"/>
                </a:prstClr>
              </a:solidFill>
            </a:endParaRPr>
          </a:p>
        </p:txBody>
      </p:sp>
      <p:sp>
        <p:nvSpPr>
          <p:cNvPr id="4" name="Footer Placeholder 3"/>
          <p:cNvSpPr>
            <a:spLocks noGrp="1"/>
          </p:cNvSpPr>
          <p:nvPr>
            <p:ph type="ftr" sz="quarter" idx="11"/>
          </p:nvPr>
        </p:nvSpPr>
        <p:spPr/>
        <p:txBody>
          <a:bodyPr/>
          <a:lstStyle/>
          <a:p>
            <a:endParaRPr lang="en-US" dirty="0">
              <a:solidFill>
                <a:prstClr val="black">
                  <a:tint val="75000"/>
                </a:prstClr>
              </a:solidFill>
            </a:endParaRPr>
          </a:p>
        </p:txBody>
      </p:sp>
      <p:sp>
        <p:nvSpPr>
          <p:cNvPr id="5" name="Slide Number Placeholder 4"/>
          <p:cNvSpPr>
            <a:spLocks noGrp="1"/>
          </p:cNvSpPr>
          <p:nvPr>
            <p:ph type="sldNum" sz="quarter" idx="12"/>
          </p:nvPr>
        </p:nvSpPr>
        <p:spPr/>
        <p:txBody>
          <a:bodyPr/>
          <a:lstStyle/>
          <a:p>
            <a:fld id="{35491E89-5284-4F18-A16A-D3C9C617FE73}"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349974679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F7C3684F-6E02-41A5-B07B-A82B4A395C65}" type="datetimeFigureOut">
              <a:rPr lang="en-US" smtClean="0"/>
              <a:t>11/22/2018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35491E89-5284-4F18-A16A-D3C9C617FE73}" type="slidenum">
              <a:rPr lang="en-US" smtClean="0"/>
              <a:t>‹#›</a:t>
            </a:fld>
            <a:endParaRPr lang="en-US" dirty="0"/>
          </a:p>
        </p:txBody>
      </p:sp>
    </p:spTree>
    <p:extLst>
      <p:ext uri="{BB962C8B-B14F-4D97-AF65-F5344CB8AC3E}">
        <p14:creationId xmlns:p14="http://schemas.microsoft.com/office/powerpoint/2010/main" val="117059549"/>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7C3684F-6E02-41A5-B07B-A82B4A395C65}" type="datetimeFigureOut">
              <a:rPr lang="en-US" smtClean="0">
                <a:solidFill>
                  <a:prstClr val="black">
                    <a:tint val="75000"/>
                  </a:prstClr>
                </a:solidFill>
              </a:rPr>
              <a:pPr/>
              <a:t>11/22/2018</a:t>
            </a:fld>
            <a:endParaRPr lang="en-US" dirty="0">
              <a:solidFill>
                <a:prstClr val="black">
                  <a:tint val="75000"/>
                </a:prstClr>
              </a:solidFill>
            </a:endParaRPr>
          </a:p>
        </p:txBody>
      </p:sp>
      <p:sp>
        <p:nvSpPr>
          <p:cNvPr id="3" name="Footer Placeholder 2"/>
          <p:cNvSpPr>
            <a:spLocks noGrp="1"/>
          </p:cNvSpPr>
          <p:nvPr>
            <p:ph type="ftr" sz="quarter" idx="11"/>
          </p:nvPr>
        </p:nvSpPr>
        <p:spPr/>
        <p:txBody>
          <a:bodyPr/>
          <a:lstStyle/>
          <a:p>
            <a:endParaRPr lang="en-US" dirty="0">
              <a:solidFill>
                <a:prstClr val="black">
                  <a:tint val="75000"/>
                </a:prstClr>
              </a:solidFill>
            </a:endParaRPr>
          </a:p>
        </p:txBody>
      </p:sp>
      <p:sp>
        <p:nvSpPr>
          <p:cNvPr id="4" name="Slide Number Placeholder 3"/>
          <p:cNvSpPr>
            <a:spLocks noGrp="1"/>
          </p:cNvSpPr>
          <p:nvPr>
            <p:ph type="sldNum" sz="quarter" idx="12"/>
          </p:nvPr>
        </p:nvSpPr>
        <p:spPr/>
        <p:txBody>
          <a:bodyPr/>
          <a:lstStyle/>
          <a:p>
            <a:fld id="{35491E89-5284-4F18-A16A-D3C9C617FE73}"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2294905256"/>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7C3684F-6E02-41A5-B07B-A82B4A395C65}" type="datetimeFigureOut">
              <a:rPr lang="en-US" smtClean="0">
                <a:solidFill>
                  <a:prstClr val="black">
                    <a:tint val="75000"/>
                  </a:prstClr>
                </a:solidFill>
              </a:rPr>
              <a:pPr/>
              <a:t>11/22/2018</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35491E89-5284-4F18-A16A-D3C9C617FE73}"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3770926304"/>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7C3684F-6E02-41A5-B07B-A82B4A395C65}" type="datetimeFigureOut">
              <a:rPr lang="en-US" smtClean="0">
                <a:solidFill>
                  <a:prstClr val="black">
                    <a:tint val="75000"/>
                  </a:prstClr>
                </a:solidFill>
              </a:rPr>
              <a:pPr/>
              <a:t>11/22/2018</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35491E89-5284-4F18-A16A-D3C9C617FE73}"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2202263718"/>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7C3684F-6E02-41A5-B07B-A82B4A395C65}" type="datetimeFigureOut">
              <a:rPr lang="en-US" smtClean="0">
                <a:solidFill>
                  <a:prstClr val="black">
                    <a:tint val="75000"/>
                  </a:prstClr>
                </a:solidFill>
              </a:rPr>
              <a:pPr/>
              <a:t>11/22/2018</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35491E89-5284-4F18-A16A-D3C9C617FE73}"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1750202771"/>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7C3684F-6E02-41A5-B07B-A82B4A395C65}" type="datetimeFigureOut">
              <a:rPr lang="en-US" smtClean="0">
                <a:solidFill>
                  <a:prstClr val="black">
                    <a:tint val="75000"/>
                  </a:prstClr>
                </a:solidFill>
              </a:rPr>
              <a:pPr/>
              <a:t>11/22/2018</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35491E89-5284-4F18-A16A-D3C9C617FE73}"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4071823303"/>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F7C3684F-6E02-41A5-B07B-A82B4A395C65}" type="datetimeFigureOut">
              <a:rPr lang="en-US" smtClean="0">
                <a:solidFill>
                  <a:prstClr val="black">
                    <a:tint val="75000"/>
                  </a:prstClr>
                </a:solidFill>
              </a:rPr>
              <a:pPr/>
              <a:t>11/22/2018</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35491E89-5284-4F18-A16A-D3C9C617FE73}"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2740496842"/>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 style</a:t>
            </a:r>
            <a:endParaRPr lang="en-US" dirty="0"/>
          </a:p>
        </p:txBody>
      </p:sp>
      <p:sp>
        <p:nvSpPr>
          <p:cNvPr id="3" name="Content Placeholder 2"/>
          <p:cNvSpPr>
            <a:spLocks noGrp="1"/>
          </p:cNvSpPr>
          <p:nvPr>
            <p:ph idx="1"/>
          </p:nvPr>
        </p:nvSpPr>
        <p:spPr/>
        <p:txBody>
          <a:bodyPr>
            <a:normAutofit/>
          </a:bodyPr>
          <a:lstStyle>
            <a:lvl1pPr>
              <a:defRPr sz="2800"/>
            </a:lvl1pPr>
            <a:lvl2pPr>
              <a:defRPr sz="2400"/>
            </a:lvl2pPr>
            <a:lvl3pPr>
              <a:defRPr sz="2000"/>
            </a:lvl3pPr>
            <a:lvl4pPr>
              <a:defRPr sz="1800"/>
            </a:lvl4pPr>
            <a:lvl5pPr>
              <a:defRPr sz="18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p:txBody>
          <a:bodyPr/>
          <a:lstStyle/>
          <a:p>
            <a:fld id="{F7C3684F-6E02-41A5-B07B-A82B4A395C65}" type="datetimeFigureOut">
              <a:rPr lang="en-US" smtClean="0">
                <a:solidFill>
                  <a:prstClr val="black">
                    <a:tint val="75000"/>
                  </a:prstClr>
                </a:solidFill>
              </a:rPr>
              <a:pPr/>
              <a:t>11/22/2018</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35491E89-5284-4F18-A16A-D3C9C617FE73}"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1198134082"/>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7C3684F-6E02-41A5-B07B-A82B4A395C65}" type="datetimeFigureOut">
              <a:rPr lang="en-US" smtClean="0">
                <a:solidFill>
                  <a:prstClr val="black">
                    <a:tint val="75000"/>
                  </a:prstClr>
                </a:solidFill>
              </a:rPr>
              <a:pPr/>
              <a:t>11/22/2018</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35491E89-5284-4F18-A16A-D3C9C617FE73}"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1199545972"/>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F7C3684F-6E02-41A5-B07B-A82B4A395C65}" type="datetimeFigureOut">
              <a:rPr lang="en-US" smtClean="0">
                <a:solidFill>
                  <a:prstClr val="black">
                    <a:tint val="75000"/>
                  </a:prstClr>
                </a:solidFill>
              </a:rPr>
              <a:pPr/>
              <a:t>11/22/2018</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35491E89-5284-4F18-A16A-D3C9C617FE73}"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434545762"/>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F7C3684F-6E02-41A5-B07B-A82B4A395C65}" type="datetimeFigureOut">
              <a:rPr lang="en-US" smtClean="0">
                <a:solidFill>
                  <a:prstClr val="black">
                    <a:tint val="75000"/>
                  </a:prstClr>
                </a:solidFill>
              </a:rPr>
              <a:pPr/>
              <a:t>11/22/2018</a:t>
            </a:fld>
            <a:endParaRPr lang="en-US" dirty="0">
              <a:solidFill>
                <a:prstClr val="black">
                  <a:tint val="75000"/>
                </a:prstClr>
              </a:solidFill>
            </a:endParaRPr>
          </a:p>
        </p:txBody>
      </p:sp>
      <p:sp>
        <p:nvSpPr>
          <p:cNvPr id="8" name="Footer Placeholder 7"/>
          <p:cNvSpPr>
            <a:spLocks noGrp="1"/>
          </p:cNvSpPr>
          <p:nvPr>
            <p:ph type="ftr" sz="quarter" idx="11"/>
          </p:nvPr>
        </p:nvSpPr>
        <p:spPr/>
        <p:txBody>
          <a:bodyPr/>
          <a:lstStyle/>
          <a:p>
            <a:endParaRPr lang="en-US" dirty="0">
              <a:solidFill>
                <a:prstClr val="black">
                  <a:tint val="75000"/>
                </a:prstClr>
              </a:solidFill>
            </a:endParaRPr>
          </a:p>
        </p:txBody>
      </p:sp>
      <p:sp>
        <p:nvSpPr>
          <p:cNvPr id="9" name="Slide Number Placeholder 8"/>
          <p:cNvSpPr>
            <a:spLocks noGrp="1"/>
          </p:cNvSpPr>
          <p:nvPr>
            <p:ph type="sldNum" sz="quarter" idx="12"/>
          </p:nvPr>
        </p:nvSpPr>
        <p:spPr/>
        <p:txBody>
          <a:bodyPr/>
          <a:lstStyle/>
          <a:p>
            <a:fld id="{35491E89-5284-4F18-A16A-D3C9C617FE73}"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259383415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F7C3684F-6E02-41A5-B07B-A82B4A395C65}" type="datetimeFigureOut">
              <a:rPr lang="en-US" smtClean="0"/>
              <a:t>11/22/2018</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35491E89-5284-4F18-A16A-D3C9C617FE73}" type="slidenum">
              <a:rPr lang="en-US" smtClean="0"/>
              <a:t>‹#›</a:t>
            </a:fld>
            <a:endParaRPr lang="en-US" dirty="0"/>
          </a:p>
        </p:txBody>
      </p:sp>
    </p:spTree>
    <p:extLst>
      <p:ext uri="{BB962C8B-B14F-4D97-AF65-F5344CB8AC3E}">
        <p14:creationId xmlns:p14="http://schemas.microsoft.com/office/powerpoint/2010/main" val="1145656110"/>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F7C3684F-6E02-41A5-B07B-A82B4A395C65}" type="datetimeFigureOut">
              <a:rPr lang="en-US" smtClean="0">
                <a:solidFill>
                  <a:prstClr val="black">
                    <a:tint val="75000"/>
                  </a:prstClr>
                </a:solidFill>
              </a:rPr>
              <a:pPr/>
              <a:t>11/22/2018</a:t>
            </a:fld>
            <a:endParaRPr lang="en-US" dirty="0">
              <a:solidFill>
                <a:prstClr val="black">
                  <a:tint val="75000"/>
                </a:prstClr>
              </a:solidFill>
            </a:endParaRPr>
          </a:p>
        </p:txBody>
      </p:sp>
      <p:sp>
        <p:nvSpPr>
          <p:cNvPr id="4" name="Footer Placeholder 3"/>
          <p:cNvSpPr>
            <a:spLocks noGrp="1"/>
          </p:cNvSpPr>
          <p:nvPr>
            <p:ph type="ftr" sz="quarter" idx="11"/>
          </p:nvPr>
        </p:nvSpPr>
        <p:spPr/>
        <p:txBody>
          <a:bodyPr/>
          <a:lstStyle/>
          <a:p>
            <a:endParaRPr lang="en-US" dirty="0">
              <a:solidFill>
                <a:prstClr val="black">
                  <a:tint val="75000"/>
                </a:prstClr>
              </a:solidFill>
            </a:endParaRPr>
          </a:p>
        </p:txBody>
      </p:sp>
      <p:sp>
        <p:nvSpPr>
          <p:cNvPr id="5" name="Slide Number Placeholder 4"/>
          <p:cNvSpPr>
            <a:spLocks noGrp="1"/>
          </p:cNvSpPr>
          <p:nvPr>
            <p:ph type="sldNum" sz="quarter" idx="12"/>
          </p:nvPr>
        </p:nvSpPr>
        <p:spPr/>
        <p:txBody>
          <a:bodyPr/>
          <a:lstStyle/>
          <a:p>
            <a:fld id="{35491E89-5284-4F18-A16A-D3C9C617FE73}"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797133294"/>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7C3684F-6E02-41A5-B07B-A82B4A395C65}" type="datetimeFigureOut">
              <a:rPr lang="en-US" smtClean="0">
                <a:solidFill>
                  <a:prstClr val="black">
                    <a:tint val="75000"/>
                  </a:prstClr>
                </a:solidFill>
              </a:rPr>
              <a:pPr/>
              <a:t>11/22/2018</a:t>
            </a:fld>
            <a:endParaRPr lang="en-US" dirty="0">
              <a:solidFill>
                <a:prstClr val="black">
                  <a:tint val="75000"/>
                </a:prstClr>
              </a:solidFill>
            </a:endParaRPr>
          </a:p>
        </p:txBody>
      </p:sp>
      <p:sp>
        <p:nvSpPr>
          <p:cNvPr id="3" name="Footer Placeholder 2"/>
          <p:cNvSpPr>
            <a:spLocks noGrp="1"/>
          </p:cNvSpPr>
          <p:nvPr>
            <p:ph type="ftr" sz="quarter" idx="11"/>
          </p:nvPr>
        </p:nvSpPr>
        <p:spPr/>
        <p:txBody>
          <a:bodyPr/>
          <a:lstStyle/>
          <a:p>
            <a:endParaRPr lang="en-US" dirty="0">
              <a:solidFill>
                <a:prstClr val="black">
                  <a:tint val="75000"/>
                </a:prstClr>
              </a:solidFill>
            </a:endParaRPr>
          </a:p>
        </p:txBody>
      </p:sp>
      <p:sp>
        <p:nvSpPr>
          <p:cNvPr id="4" name="Slide Number Placeholder 3"/>
          <p:cNvSpPr>
            <a:spLocks noGrp="1"/>
          </p:cNvSpPr>
          <p:nvPr>
            <p:ph type="sldNum" sz="quarter" idx="12"/>
          </p:nvPr>
        </p:nvSpPr>
        <p:spPr/>
        <p:txBody>
          <a:bodyPr/>
          <a:lstStyle/>
          <a:p>
            <a:fld id="{35491E89-5284-4F18-A16A-D3C9C617FE73}"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378614675"/>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7C3684F-6E02-41A5-B07B-A82B4A395C65}" type="datetimeFigureOut">
              <a:rPr lang="en-US" smtClean="0">
                <a:solidFill>
                  <a:prstClr val="black">
                    <a:tint val="75000"/>
                  </a:prstClr>
                </a:solidFill>
              </a:rPr>
              <a:pPr/>
              <a:t>11/22/2018</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35491E89-5284-4F18-A16A-D3C9C617FE73}"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217945638"/>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7C3684F-6E02-41A5-B07B-A82B4A395C65}" type="datetimeFigureOut">
              <a:rPr lang="en-US" smtClean="0">
                <a:solidFill>
                  <a:prstClr val="black">
                    <a:tint val="75000"/>
                  </a:prstClr>
                </a:solidFill>
              </a:rPr>
              <a:pPr/>
              <a:t>11/22/2018</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35491E89-5284-4F18-A16A-D3C9C617FE73}"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3125278662"/>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7C3684F-6E02-41A5-B07B-A82B4A395C65}" type="datetimeFigureOut">
              <a:rPr lang="en-US" smtClean="0">
                <a:solidFill>
                  <a:prstClr val="black">
                    <a:tint val="75000"/>
                  </a:prstClr>
                </a:solidFill>
              </a:rPr>
              <a:pPr/>
              <a:t>11/22/2018</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35491E89-5284-4F18-A16A-D3C9C617FE73}"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842806166"/>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7C3684F-6E02-41A5-B07B-A82B4A395C65}" type="datetimeFigureOut">
              <a:rPr lang="en-US" smtClean="0">
                <a:solidFill>
                  <a:prstClr val="black">
                    <a:tint val="75000"/>
                  </a:prstClr>
                </a:solidFill>
              </a:rPr>
              <a:pPr/>
              <a:t>11/22/2018</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35491E89-5284-4F18-A16A-D3C9C617FE73}"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26674881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F7C3684F-6E02-41A5-B07B-A82B4A395C65}" type="datetimeFigureOut">
              <a:rPr lang="en-US" smtClean="0"/>
              <a:t>11/22/2018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35491E89-5284-4F18-A16A-D3C9C617FE73}" type="slidenum">
              <a:rPr lang="en-US" smtClean="0"/>
              <a:t>‹#›</a:t>
            </a:fld>
            <a:endParaRPr lang="en-US" dirty="0"/>
          </a:p>
        </p:txBody>
      </p:sp>
    </p:spTree>
    <p:extLst>
      <p:ext uri="{BB962C8B-B14F-4D97-AF65-F5344CB8AC3E}">
        <p14:creationId xmlns:p14="http://schemas.microsoft.com/office/powerpoint/2010/main" val="18070924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7C3684F-6E02-41A5-B07B-A82B4A395C65}" type="datetimeFigureOut">
              <a:rPr lang="en-US" smtClean="0"/>
              <a:t>11/22/2018</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35491E89-5284-4F18-A16A-D3C9C617FE73}" type="slidenum">
              <a:rPr lang="en-US" smtClean="0"/>
              <a:t>‹#›</a:t>
            </a:fld>
            <a:endParaRPr lang="en-US" dirty="0"/>
          </a:p>
        </p:txBody>
      </p:sp>
    </p:spTree>
    <p:extLst>
      <p:ext uri="{BB962C8B-B14F-4D97-AF65-F5344CB8AC3E}">
        <p14:creationId xmlns:p14="http://schemas.microsoft.com/office/powerpoint/2010/main" val="58829315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7C3684F-6E02-41A5-B07B-A82B4A395C65}" type="datetimeFigureOut">
              <a:rPr lang="en-US" smtClean="0"/>
              <a:t>11/22/2018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35491E89-5284-4F18-A16A-D3C9C617FE73}" type="slidenum">
              <a:rPr lang="en-US" smtClean="0"/>
              <a:t>‹#›</a:t>
            </a:fld>
            <a:endParaRPr lang="en-US" dirty="0"/>
          </a:p>
        </p:txBody>
      </p:sp>
    </p:spTree>
    <p:extLst>
      <p:ext uri="{BB962C8B-B14F-4D97-AF65-F5344CB8AC3E}">
        <p14:creationId xmlns:p14="http://schemas.microsoft.com/office/powerpoint/2010/main" val="232201154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7C3684F-6E02-41A5-B07B-A82B4A395C65}" type="datetimeFigureOut">
              <a:rPr lang="en-US" smtClean="0"/>
              <a:t>11/22/2018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35491E89-5284-4F18-A16A-D3C9C617FE73}" type="slidenum">
              <a:rPr lang="en-US" smtClean="0"/>
              <a:t>‹#›</a:t>
            </a:fld>
            <a:endParaRPr lang="en-US" dirty="0"/>
          </a:p>
        </p:txBody>
      </p:sp>
    </p:spTree>
    <p:extLst>
      <p:ext uri="{BB962C8B-B14F-4D97-AF65-F5344CB8AC3E}">
        <p14:creationId xmlns:p14="http://schemas.microsoft.com/office/powerpoint/2010/main" val="16137973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theme" Target="../theme/theme4.xml"/><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2.xml"/><Relationship Id="rId3" Type="http://schemas.openxmlformats.org/officeDocument/2006/relationships/slideLayout" Target="../slideLayouts/slideLayout47.xml"/><Relationship Id="rId7" Type="http://schemas.openxmlformats.org/officeDocument/2006/relationships/slideLayout" Target="../slideLayouts/slideLayout51.xml"/><Relationship Id="rId12" Type="http://schemas.openxmlformats.org/officeDocument/2006/relationships/theme" Target="../theme/theme5.xml"/><Relationship Id="rId2" Type="http://schemas.openxmlformats.org/officeDocument/2006/relationships/slideLayout" Target="../slideLayouts/slideLayout46.xml"/><Relationship Id="rId1" Type="http://schemas.openxmlformats.org/officeDocument/2006/relationships/slideLayout" Target="../slideLayouts/slideLayout45.xml"/><Relationship Id="rId6" Type="http://schemas.openxmlformats.org/officeDocument/2006/relationships/slideLayout" Target="../slideLayouts/slideLayout50.xml"/><Relationship Id="rId11" Type="http://schemas.openxmlformats.org/officeDocument/2006/relationships/slideLayout" Target="../slideLayouts/slideLayout55.xml"/><Relationship Id="rId5" Type="http://schemas.openxmlformats.org/officeDocument/2006/relationships/slideLayout" Target="../slideLayouts/slideLayout49.xml"/><Relationship Id="rId10" Type="http://schemas.openxmlformats.org/officeDocument/2006/relationships/slideLayout" Target="../slideLayouts/slideLayout54.xml"/><Relationship Id="rId4" Type="http://schemas.openxmlformats.org/officeDocument/2006/relationships/slideLayout" Target="../slideLayouts/slideLayout48.xml"/><Relationship Id="rId9" Type="http://schemas.openxmlformats.org/officeDocument/2006/relationships/slideLayout" Target="../slideLayouts/slideLayout5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7C3684F-6E02-41A5-B07B-A82B4A395C65}" type="datetimeFigureOut">
              <a:rPr lang="en-US" smtClean="0"/>
              <a:t>11/22/2018</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5491E89-5284-4F18-A16A-D3C9C617FE73}" type="slidenum">
              <a:rPr lang="en-US" smtClean="0"/>
              <a:t>‹#›</a:t>
            </a:fld>
            <a:endParaRPr lang="en-US" dirty="0"/>
          </a:p>
        </p:txBody>
      </p:sp>
    </p:spTree>
    <p:extLst>
      <p:ext uri="{BB962C8B-B14F-4D97-AF65-F5344CB8AC3E}">
        <p14:creationId xmlns:p14="http://schemas.microsoft.com/office/powerpoint/2010/main" val="176704537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7C3684F-6E02-41A5-B07B-A82B4A395C65}" type="datetimeFigureOut">
              <a:rPr lang="en-US" smtClean="0">
                <a:solidFill>
                  <a:prstClr val="black">
                    <a:tint val="75000"/>
                  </a:prstClr>
                </a:solidFill>
              </a:rPr>
              <a:pPr/>
              <a:t>11/22/2018</a:t>
            </a:fld>
            <a:endParaRPr lang="en-US" dirty="0">
              <a:solidFill>
                <a:prstClr val="black">
                  <a:tint val="75000"/>
                </a:prstClr>
              </a:solidFill>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solidFill>
                <a:prstClr val="black">
                  <a:tint val="75000"/>
                </a:prstClr>
              </a:solidFill>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5491E89-5284-4F18-A16A-D3C9C617FE73}"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735154420"/>
      </p:ext>
    </p:extLst>
  </p:cSld>
  <p:clrMap bg1="lt1" tx1="dk1" bg2="lt2" tx2="dk2" accent1="accent1" accent2="accent2" accent3="accent3" accent4="accent4" accent5="accent5" accent6="accent6" hlink="hlink" folHlink="folHlink"/>
  <p:sldLayoutIdLst>
    <p:sldLayoutId id="2147484201" r:id="rId1"/>
    <p:sldLayoutId id="2147484202" r:id="rId2"/>
    <p:sldLayoutId id="2147484203" r:id="rId3"/>
    <p:sldLayoutId id="2147484204" r:id="rId4"/>
    <p:sldLayoutId id="2147484205" r:id="rId5"/>
    <p:sldLayoutId id="2147484206" r:id="rId6"/>
    <p:sldLayoutId id="2147484207" r:id="rId7"/>
    <p:sldLayoutId id="2147484208" r:id="rId8"/>
    <p:sldLayoutId id="2147484209" r:id="rId9"/>
    <p:sldLayoutId id="2147484210" r:id="rId10"/>
    <p:sldLayoutId id="214748421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7C3684F-6E02-41A5-B07B-A82B4A395C65}" type="datetimeFigureOut">
              <a:rPr lang="en-US" smtClean="0">
                <a:solidFill>
                  <a:prstClr val="black">
                    <a:tint val="75000"/>
                  </a:prstClr>
                </a:solidFill>
              </a:rPr>
              <a:pPr/>
              <a:t>11/22/2018</a:t>
            </a:fld>
            <a:endParaRPr lang="en-US" dirty="0">
              <a:solidFill>
                <a:prstClr val="black">
                  <a:tint val="75000"/>
                </a:prstClr>
              </a:solidFill>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solidFill>
                <a:prstClr val="black">
                  <a:tint val="75000"/>
                </a:prstClr>
              </a:solidFill>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5491E89-5284-4F18-A16A-D3C9C617FE73}"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950579680"/>
      </p:ext>
    </p:extLst>
  </p:cSld>
  <p:clrMap bg1="lt1" tx1="dk1" bg2="lt2" tx2="dk2" accent1="accent1" accent2="accent2" accent3="accent3" accent4="accent4" accent5="accent5" accent6="accent6" hlink="hlink" folHlink="folHlink"/>
  <p:sldLayoutIdLst>
    <p:sldLayoutId id="2147484213" r:id="rId1"/>
    <p:sldLayoutId id="2147484214" r:id="rId2"/>
    <p:sldLayoutId id="2147484215" r:id="rId3"/>
    <p:sldLayoutId id="2147484216" r:id="rId4"/>
    <p:sldLayoutId id="2147484217" r:id="rId5"/>
    <p:sldLayoutId id="2147484218" r:id="rId6"/>
    <p:sldLayoutId id="2147484219" r:id="rId7"/>
    <p:sldLayoutId id="2147484220" r:id="rId8"/>
    <p:sldLayoutId id="2147484221" r:id="rId9"/>
    <p:sldLayoutId id="2147484222" r:id="rId10"/>
    <p:sldLayoutId id="2147484223"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7C3684F-6E02-41A5-B07B-A82B4A395C65}" type="datetimeFigureOut">
              <a:rPr lang="en-US" smtClean="0">
                <a:solidFill>
                  <a:prstClr val="black">
                    <a:tint val="75000"/>
                  </a:prstClr>
                </a:solidFill>
              </a:rPr>
              <a:pPr/>
              <a:t>11/22/2018</a:t>
            </a:fld>
            <a:endParaRPr lang="en-US" dirty="0">
              <a:solidFill>
                <a:prstClr val="black">
                  <a:tint val="75000"/>
                </a:prstClr>
              </a:solidFill>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solidFill>
                <a:prstClr val="black">
                  <a:tint val="75000"/>
                </a:prstClr>
              </a:solidFill>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5491E89-5284-4F18-A16A-D3C9C617FE73}"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1645480378"/>
      </p:ext>
    </p:extLst>
  </p:cSld>
  <p:clrMap bg1="lt1" tx1="dk1" bg2="lt2" tx2="dk2" accent1="accent1" accent2="accent2" accent3="accent3" accent4="accent4" accent5="accent5" accent6="accent6" hlink="hlink" folHlink="folHlink"/>
  <p:sldLayoutIdLst>
    <p:sldLayoutId id="2147484225" r:id="rId1"/>
    <p:sldLayoutId id="2147484226" r:id="rId2"/>
    <p:sldLayoutId id="2147484227" r:id="rId3"/>
    <p:sldLayoutId id="2147484228" r:id="rId4"/>
    <p:sldLayoutId id="2147484229" r:id="rId5"/>
    <p:sldLayoutId id="2147484230" r:id="rId6"/>
    <p:sldLayoutId id="2147484231" r:id="rId7"/>
    <p:sldLayoutId id="2147484232" r:id="rId8"/>
    <p:sldLayoutId id="2147484233" r:id="rId9"/>
    <p:sldLayoutId id="2147484234" r:id="rId10"/>
    <p:sldLayoutId id="2147484235"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7C3684F-6E02-41A5-B07B-A82B4A395C65}" type="datetimeFigureOut">
              <a:rPr lang="en-US" smtClean="0">
                <a:solidFill>
                  <a:prstClr val="black">
                    <a:tint val="75000"/>
                  </a:prstClr>
                </a:solidFill>
              </a:rPr>
              <a:pPr/>
              <a:t>11/22/2018</a:t>
            </a:fld>
            <a:endParaRPr lang="en-US" dirty="0">
              <a:solidFill>
                <a:prstClr val="black">
                  <a:tint val="75000"/>
                </a:prstClr>
              </a:solidFill>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solidFill>
                <a:prstClr val="black">
                  <a:tint val="75000"/>
                </a:prstClr>
              </a:solidFill>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5491E89-5284-4F18-A16A-D3C9C617FE73}"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1508959604"/>
      </p:ext>
    </p:extLst>
  </p:cSld>
  <p:clrMap bg1="lt1" tx1="dk1" bg2="lt2" tx2="dk2" accent1="accent1" accent2="accent2" accent3="accent3" accent4="accent4" accent5="accent5" accent6="accent6" hlink="hlink" folHlink="folHlink"/>
  <p:sldLayoutIdLst>
    <p:sldLayoutId id="2147484237" r:id="rId1"/>
    <p:sldLayoutId id="2147484238" r:id="rId2"/>
    <p:sldLayoutId id="2147484239" r:id="rId3"/>
    <p:sldLayoutId id="2147484240" r:id="rId4"/>
    <p:sldLayoutId id="2147484241" r:id="rId5"/>
    <p:sldLayoutId id="2147484242" r:id="rId6"/>
    <p:sldLayoutId id="2147484243" r:id="rId7"/>
    <p:sldLayoutId id="2147484244" r:id="rId8"/>
    <p:sldLayoutId id="2147484245" r:id="rId9"/>
    <p:sldLayoutId id="2147484246" r:id="rId10"/>
    <p:sldLayoutId id="2147484247"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slideLayout" Target="../slideLayouts/slideLayout35.xml"/><Relationship Id="rId1" Type="http://schemas.openxmlformats.org/officeDocument/2006/relationships/themeOverride" Target="../theme/themeOverride5.xml"/></Relationships>
</file>

<file path=ppt/slides/_rels/slide11.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slideLayout" Target="../slideLayouts/slideLayout2.xml"/><Relationship Id="rId1" Type="http://schemas.openxmlformats.org/officeDocument/2006/relationships/themeOverride" Target="../theme/themeOverride6.xml"/></Relationships>
</file>

<file path=ppt/slides/_rels/slide12.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slideLayout" Target="../slideLayouts/slideLayout2.xml"/><Relationship Id="rId1" Type="http://schemas.openxmlformats.org/officeDocument/2006/relationships/themeOverride" Target="../theme/themeOverride7.xml"/></Relationships>
</file>

<file path=ppt/slides/_rels/slide13.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slideLayout" Target="../slideLayouts/slideLayout2.xml"/><Relationship Id="rId1" Type="http://schemas.openxmlformats.org/officeDocument/2006/relationships/themeOverride" Target="../theme/themeOverride8.xml"/></Relationships>
</file>

<file path=ppt/slides/_rels/slide14.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slideLayout" Target="../slideLayouts/slideLayout2.xml"/><Relationship Id="rId1" Type="http://schemas.openxmlformats.org/officeDocument/2006/relationships/themeOverride" Target="../theme/themeOverride9.xml"/></Relationships>
</file>

<file path=ppt/slides/_rels/slide15.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slideLayout" Target="../slideLayouts/slideLayout2.xml"/><Relationship Id="rId1" Type="http://schemas.openxmlformats.org/officeDocument/2006/relationships/themeOverride" Target="../theme/themeOverride10.xml"/></Relationships>
</file>

<file path=ppt/slides/_rels/slide16.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slideLayout" Target="../slideLayouts/slideLayout2.xml"/><Relationship Id="rId1" Type="http://schemas.openxmlformats.org/officeDocument/2006/relationships/themeOverride" Target="../theme/themeOverride11.xml"/></Relationships>
</file>

<file path=ppt/slides/_rels/slide17.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slideLayout" Target="../slideLayouts/slideLayout2.xml"/><Relationship Id="rId1" Type="http://schemas.openxmlformats.org/officeDocument/2006/relationships/themeOverride" Target="../theme/themeOverride12.xml"/></Relationships>
</file>

<file path=ppt/slides/_rels/slide18.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slideLayout" Target="../slideLayouts/slideLayout2.xml"/><Relationship Id="rId1" Type="http://schemas.openxmlformats.org/officeDocument/2006/relationships/themeOverride" Target="../theme/themeOverride13.xml"/></Relationships>
</file>

<file path=ppt/slides/_rels/slide19.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slideLayout" Target="../slideLayouts/slideLayout2.xml"/><Relationship Id="rId1" Type="http://schemas.openxmlformats.org/officeDocument/2006/relationships/themeOverride" Target="../theme/themeOverride14.xml"/></Relationships>
</file>

<file path=ppt/slides/_rels/slide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3.xml"/></Relationships>
</file>

<file path=ppt/slides/_rels/slide20.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slideLayout" Target="../slideLayouts/slideLayout2.xml"/><Relationship Id="rId1" Type="http://schemas.openxmlformats.org/officeDocument/2006/relationships/themeOverride" Target="../theme/themeOverride15.xml"/><Relationship Id="rId4" Type="http://schemas.openxmlformats.org/officeDocument/2006/relationships/hyperlink" Target="https://www.biblestudytools.com/dictionaries/bakers-evangelical-dictionary/love-feast.html" TargetMode="External"/></Relationships>
</file>

<file path=ppt/slides/_rels/slide21.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slideLayout" Target="../slideLayouts/slideLayout2.xml"/><Relationship Id="rId1" Type="http://schemas.openxmlformats.org/officeDocument/2006/relationships/themeOverride" Target="../theme/themeOverride16.xml"/><Relationship Id="rId4" Type="http://schemas.openxmlformats.org/officeDocument/2006/relationships/hyperlink" Target="http://earlychurch.com/LoveFeast.html" TargetMode="External"/></Relationships>
</file>

<file path=ppt/slides/_rels/slide22.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slideLayout" Target="../slideLayouts/slideLayout2.xml"/><Relationship Id="rId1" Type="http://schemas.openxmlformats.org/officeDocument/2006/relationships/themeOverride" Target="../theme/themeOverride17.xml"/></Relationships>
</file>

<file path=ppt/slides/_rels/slide23.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slideLayout" Target="../slideLayouts/slideLayout2.xml"/><Relationship Id="rId1" Type="http://schemas.openxmlformats.org/officeDocument/2006/relationships/themeOverride" Target="../theme/themeOverride18.xml"/></Relationships>
</file>

<file path=ppt/slides/_rels/slide24.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slideLayout" Target="../slideLayouts/slideLayout50.xml"/><Relationship Id="rId1" Type="http://schemas.openxmlformats.org/officeDocument/2006/relationships/themeOverride" Target="../theme/themeOverride19.xml"/><Relationship Id="rId4" Type="http://schemas.openxmlformats.org/officeDocument/2006/relationships/hyperlink" Target="http://jewishchristianlit.com/Texts/nagHam.html" TargetMode="External"/></Relationships>
</file>

<file path=ppt/slides/_rels/slide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slideLayout" Target="../slideLayouts/slideLayout28.xml"/><Relationship Id="rId1" Type="http://schemas.openxmlformats.org/officeDocument/2006/relationships/themeOverride" Target="../theme/themeOverride1.xml"/><Relationship Id="rId4" Type="http://schemas.openxmlformats.org/officeDocument/2006/relationships/hyperlink" Target="https://www.christianitytoday.com/history/issues/issue-37/worship-in-early-church-did-you-know.html" TargetMode="External"/></Relationships>
</file>

<file path=ppt/slides/_rels/slide7.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slideLayout" Target="../slideLayouts/slideLayout35.xml"/><Relationship Id="rId1" Type="http://schemas.openxmlformats.org/officeDocument/2006/relationships/themeOverride" Target="../theme/themeOverride2.xml"/></Relationships>
</file>

<file path=ppt/slides/_rels/slide8.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slideLayout" Target="../slideLayouts/slideLayout35.xml"/><Relationship Id="rId1" Type="http://schemas.openxmlformats.org/officeDocument/2006/relationships/themeOverride" Target="../theme/themeOverride3.xml"/></Relationships>
</file>

<file path=ppt/slides/_rels/slide9.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slideLayout" Target="../slideLayouts/slideLayout35.xml"/><Relationship Id="rId1" Type="http://schemas.openxmlformats.org/officeDocument/2006/relationships/themeOverride" Target="../theme/themeOverride4.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533956960"/>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15000"/>
            <a:lum/>
          </a:blip>
          <a:srcRect/>
          <a:stretch>
            <a:fillRect l="-17000" r="-17000"/>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0" y="29592"/>
            <a:ext cx="9144000" cy="808608"/>
          </a:xfrm>
        </p:spPr>
        <p:txBody>
          <a:bodyPr>
            <a:normAutofit/>
          </a:bodyPr>
          <a:lstStyle/>
          <a:p>
            <a:r>
              <a:rPr lang="en-US" sz="3600" b="1" dirty="0"/>
              <a:t>Part 2: The Eucharist</a:t>
            </a:r>
          </a:p>
        </p:txBody>
      </p:sp>
      <p:sp>
        <p:nvSpPr>
          <p:cNvPr id="4" name="Content Placeholder 3"/>
          <p:cNvSpPr>
            <a:spLocks noGrp="1"/>
          </p:cNvSpPr>
          <p:nvPr>
            <p:ph idx="1"/>
          </p:nvPr>
        </p:nvSpPr>
        <p:spPr>
          <a:xfrm>
            <a:off x="0" y="762000"/>
            <a:ext cx="9144000" cy="5638800"/>
          </a:xfrm>
        </p:spPr>
        <p:txBody>
          <a:bodyPr>
            <a:normAutofit fontScale="92500" lnSpcReduction="20000"/>
          </a:bodyPr>
          <a:lstStyle/>
          <a:p>
            <a:r>
              <a:rPr lang="en-US" b="1" dirty="0" smtClean="0"/>
              <a:t>The </a:t>
            </a:r>
            <a:r>
              <a:rPr lang="en-US" b="1" dirty="0"/>
              <a:t>Lord’s </a:t>
            </a:r>
            <a:r>
              <a:rPr lang="en-US" b="1" dirty="0" smtClean="0"/>
              <a:t>Supper</a:t>
            </a:r>
            <a:endParaRPr lang="en-US" dirty="0" smtClean="0"/>
          </a:p>
          <a:p>
            <a:pPr lvl="1"/>
            <a:r>
              <a:rPr lang="en-US" dirty="0" smtClean="0"/>
              <a:t>The </a:t>
            </a:r>
            <a:r>
              <a:rPr lang="en-US" dirty="0"/>
              <a:t>bishop offered a </a:t>
            </a:r>
            <a:r>
              <a:rPr lang="en-US" dirty="0" smtClean="0"/>
              <a:t>greeting. The </a:t>
            </a:r>
            <a:r>
              <a:rPr lang="en-US" dirty="0"/>
              <a:t>congregation </a:t>
            </a:r>
            <a:r>
              <a:rPr lang="en-US" dirty="0" smtClean="0"/>
              <a:t>responded</a:t>
            </a:r>
          </a:p>
          <a:p>
            <a:pPr lvl="1"/>
            <a:r>
              <a:rPr lang="en-US" dirty="0" smtClean="0"/>
              <a:t>There </a:t>
            </a:r>
            <a:r>
              <a:rPr lang="en-US" dirty="0"/>
              <a:t>was a “kiss of peace” (men to men, women to women</a:t>
            </a:r>
            <a:r>
              <a:rPr lang="en-US" dirty="0" smtClean="0"/>
              <a:t>);</a:t>
            </a:r>
          </a:p>
          <a:p>
            <a:pPr lvl="1"/>
            <a:r>
              <a:rPr lang="en-US" b="1" dirty="0" smtClean="0"/>
              <a:t>Offertory</a:t>
            </a:r>
            <a:r>
              <a:rPr lang="en-US" dirty="0" smtClean="0"/>
              <a:t> - Church </a:t>
            </a:r>
            <a:r>
              <a:rPr lang="en-US" dirty="0"/>
              <a:t>members brought their own small loaf of bread and flask of wine from home; the deacons took these and spread them out on the Lord’s table, emptying the flasks of wine into one large silver cup</a:t>
            </a:r>
            <a:r>
              <a:rPr lang="en-US" dirty="0" smtClean="0"/>
              <a:t>.</a:t>
            </a:r>
          </a:p>
          <a:p>
            <a:pPr lvl="1"/>
            <a:r>
              <a:rPr lang="en-US" dirty="0" smtClean="0"/>
              <a:t>The </a:t>
            </a:r>
            <a:r>
              <a:rPr lang="en-US" dirty="0"/>
              <a:t>bishop and the congregation engaged in a liturgical “</a:t>
            </a:r>
            <a:r>
              <a:rPr lang="en-US" dirty="0" smtClean="0"/>
              <a:t>dialogue” with </a:t>
            </a:r>
            <a:r>
              <a:rPr lang="en-US" dirty="0" smtClean="0"/>
              <a:t>each other; </a:t>
            </a:r>
          </a:p>
          <a:p>
            <a:pPr lvl="1"/>
            <a:r>
              <a:rPr lang="en-US" dirty="0" smtClean="0"/>
              <a:t>The </a:t>
            </a:r>
            <a:r>
              <a:rPr lang="en-US" dirty="0"/>
              <a:t>bishop led the congregation in prayer; </a:t>
            </a:r>
            <a:endParaRPr lang="en-US" dirty="0" smtClean="0"/>
          </a:p>
          <a:p>
            <a:pPr lvl="1"/>
            <a:r>
              <a:rPr lang="en-US" dirty="0" smtClean="0"/>
              <a:t>The </a:t>
            </a:r>
            <a:r>
              <a:rPr lang="en-US" dirty="0"/>
              <a:t>bishop and the deacons broke the bread and distributed the cup to the congregation. </a:t>
            </a:r>
            <a:endParaRPr lang="en-US" dirty="0" smtClean="0"/>
          </a:p>
          <a:p>
            <a:pPr lvl="1"/>
            <a:r>
              <a:rPr lang="en-US" dirty="0" smtClean="0"/>
              <a:t>Something </a:t>
            </a:r>
            <a:r>
              <a:rPr lang="en-US" dirty="0"/>
              <a:t>would be said to each member as he or she received the elements (e.g., “The bread of heaven in Christ Jesus,” with the response of “Amen.”) </a:t>
            </a:r>
            <a:endParaRPr lang="en-US" dirty="0" smtClean="0"/>
          </a:p>
          <a:p>
            <a:pPr lvl="1"/>
            <a:r>
              <a:rPr lang="en-US" dirty="0" smtClean="0"/>
              <a:t>Unconsumed </a:t>
            </a:r>
            <a:r>
              <a:rPr lang="en-US" dirty="0"/>
              <a:t>bread and wine would be taken home by church members to use for celebrating communion at home during the weekdays</a:t>
            </a:r>
            <a:r>
              <a:rPr lang="en-US" dirty="0" smtClean="0"/>
              <a:t>.</a:t>
            </a:r>
          </a:p>
          <a:p>
            <a:r>
              <a:rPr lang="en-US" b="1" dirty="0" smtClean="0"/>
              <a:t>Benediction – </a:t>
            </a:r>
            <a:r>
              <a:rPr lang="en-US" dirty="0" smtClean="0"/>
              <a:t>e.g</a:t>
            </a:r>
            <a:r>
              <a:rPr lang="en-US" dirty="0"/>
              <a:t>., “Depart in peace,” spoken by the deacon</a:t>
            </a:r>
          </a:p>
        </p:txBody>
      </p:sp>
      <p:sp>
        <p:nvSpPr>
          <p:cNvPr id="5" name="TextBox 4"/>
          <p:cNvSpPr txBox="1"/>
          <p:nvPr/>
        </p:nvSpPr>
        <p:spPr>
          <a:xfrm>
            <a:off x="0" y="6519446"/>
            <a:ext cx="9144000" cy="338554"/>
          </a:xfrm>
          <a:prstGeom prst="rect">
            <a:avLst/>
          </a:prstGeom>
          <a:noFill/>
        </p:spPr>
        <p:txBody>
          <a:bodyPr wrap="square" rtlCol="0">
            <a:spAutoFit/>
          </a:bodyPr>
          <a:lstStyle/>
          <a:p>
            <a:r>
              <a:rPr lang="en-US" sz="1600" dirty="0">
                <a:solidFill>
                  <a:prstClr val="black"/>
                </a:solidFill>
              </a:rPr>
              <a:t>* Needham, Nick. 2,000 Years of Christ's Power Vol. 1: The Age of the Early Church </a:t>
            </a:r>
            <a:r>
              <a:rPr lang="en-US" sz="1600" dirty="0" smtClean="0">
                <a:solidFill>
                  <a:prstClr val="black"/>
                </a:solidFill>
              </a:rPr>
              <a:t>Fathers</a:t>
            </a:r>
            <a:endParaRPr lang="en-US" sz="1600" dirty="0">
              <a:solidFill>
                <a:prstClr val="black"/>
              </a:solidFill>
            </a:endParaRPr>
          </a:p>
        </p:txBody>
      </p:sp>
    </p:spTree>
    <p:extLst>
      <p:ext uri="{BB962C8B-B14F-4D97-AF65-F5344CB8AC3E}">
        <p14:creationId xmlns:p14="http://schemas.microsoft.com/office/powerpoint/2010/main" val="322701945"/>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anim calcmode="lin" valueType="num">
                                      <p:cBhvr>
                                        <p:cTn id="7" dur="500" fill="hold"/>
                                        <p:tgtEl>
                                          <p:spTgt spid="4">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4">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4">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4">
                                            <p:txEl>
                                              <p:pRg st="2" end="2"/>
                                            </p:txEl>
                                          </p:spTgt>
                                        </p:tgtEl>
                                        <p:attrNameLst>
                                          <p:attrName>style.visibility</p:attrName>
                                        </p:attrNameLst>
                                      </p:cBhvr>
                                      <p:to>
                                        <p:strVal val="visible"/>
                                      </p:to>
                                    </p:set>
                                    <p:anim calcmode="lin" valueType="num">
                                      <p:cBhvr>
                                        <p:cTn id="14" dur="500" fill="hold"/>
                                        <p:tgtEl>
                                          <p:spTgt spid="4">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4">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4">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4">
                                            <p:txEl>
                                              <p:pRg st="3" end="3"/>
                                            </p:txEl>
                                          </p:spTgt>
                                        </p:tgtEl>
                                        <p:attrNameLst>
                                          <p:attrName>style.visibility</p:attrName>
                                        </p:attrNameLst>
                                      </p:cBhvr>
                                      <p:to>
                                        <p:strVal val="visible"/>
                                      </p:to>
                                    </p:set>
                                    <p:anim calcmode="lin" valueType="num">
                                      <p:cBhvr>
                                        <p:cTn id="21" dur="500" fill="hold"/>
                                        <p:tgtEl>
                                          <p:spTgt spid="4">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4">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4">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4">
                                            <p:txEl>
                                              <p:pRg st="4" end="4"/>
                                            </p:txEl>
                                          </p:spTgt>
                                        </p:tgtEl>
                                        <p:attrNameLst>
                                          <p:attrName>style.visibility</p:attrName>
                                        </p:attrNameLst>
                                      </p:cBhvr>
                                      <p:to>
                                        <p:strVal val="visible"/>
                                      </p:to>
                                    </p:set>
                                    <p:anim calcmode="lin" valueType="num">
                                      <p:cBhvr>
                                        <p:cTn id="28" dur="500" fill="hold"/>
                                        <p:tgtEl>
                                          <p:spTgt spid="4">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4">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4">
                                            <p:txEl>
                                              <p:pRg st="4" end="4"/>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4">
                                            <p:txEl>
                                              <p:pRg st="5" end="5"/>
                                            </p:txEl>
                                          </p:spTgt>
                                        </p:tgtEl>
                                        <p:attrNameLst>
                                          <p:attrName>style.visibility</p:attrName>
                                        </p:attrNameLst>
                                      </p:cBhvr>
                                      <p:to>
                                        <p:strVal val="visible"/>
                                      </p:to>
                                    </p:set>
                                    <p:anim calcmode="lin" valueType="num">
                                      <p:cBhvr>
                                        <p:cTn id="35" dur="500" fill="hold"/>
                                        <p:tgtEl>
                                          <p:spTgt spid="4">
                                            <p:txEl>
                                              <p:pRg st="5" end="5"/>
                                            </p:txEl>
                                          </p:spTgt>
                                        </p:tgtEl>
                                        <p:attrNameLst>
                                          <p:attrName>ppt_w</p:attrName>
                                        </p:attrNameLst>
                                      </p:cBhvr>
                                      <p:tavLst>
                                        <p:tav tm="0">
                                          <p:val>
                                            <p:fltVal val="0"/>
                                          </p:val>
                                        </p:tav>
                                        <p:tav tm="100000">
                                          <p:val>
                                            <p:strVal val="#ppt_w"/>
                                          </p:val>
                                        </p:tav>
                                      </p:tavLst>
                                    </p:anim>
                                    <p:anim calcmode="lin" valueType="num">
                                      <p:cBhvr>
                                        <p:cTn id="36" dur="500" fill="hold"/>
                                        <p:tgtEl>
                                          <p:spTgt spid="4">
                                            <p:txEl>
                                              <p:pRg st="5" end="5"/>
                                            </p:txEl>
                                          </p:spTgt>
                                        </p:tgtEl>
                                        <p:attrNameLst>
                                          <p:attrName>ppt_h</p:attrName>
                                        </p:attrNameLst>
                                      </p:cBhvr>
                                      <p:tavLst>
                                        <p:tav tm="0">
                                          <p:val>
                                            <p:fltVal val="0"/>
                                          </p:val>
                                        </p:tav>
                                        <p:tav tm="100000">
                                          <p:val>
                                            <p:strVal val="#ppt_h"/>
                                          </p:val>
                                        </p:tav>
                                      </p:tavLst>
                                    </p:anim>
                                    <p:animEffect transition="in" filter="fade">
                                      <p:cBhvr>
                                        <p:cTn id="37" dur="500"/>
                                        <p:tgtEl>
                                          <p:spTgt spid="4">
                                            <p:txEl>
                                              <p:pRg st="5" end="5"/>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53" presetClass="entr" presetSubtype="16" fill="hold" nodeType="clickEffect">
                                  <p:stCondLst>
                                    <p:cond delay="0"/>
                                  </p:stCondLst>
                                  <p:childTnLst>
                                    <p:set>
                                      <p:cBhvr>
                                        <p:cTn id="41" dur="1" fill="hold">
                                          <p:stCondLst>
                                            <p:cond delay="0"/>
                                          </p:stCondLst>
                                        </p:cTn>
                                        <p:tgtEl>
                                          <p:spTgt spid="4">
                                            <p:txEl>
                                              <p:pRg st="6" end="6"/>
                                            </p:txEl>
                                          </p:spTgt>
                                        </p:tgtEl>
                                        <p:attrNameLst>
                                          <p:attrName>style.visibility</p:attrName>
                                        </p:attrNameLst>
                                      </p:cBhvr>
                                      <p:to>
                                        <p:strVal val="visible"/>
                                      </p:to>
                                    </p:set>
                                    <p:anim calcmode="lin" valueType="num">
                                      <p:cBhvr>
                                        <p:cTn id="42" dur="500" fill="hold"/>
                                        <p:tgtEl>
                                          <p:spTgt spid="4">
                                            <p:txEl>
                                              <p:pRg st="6" end="6"/>
                                            </p:txEl>
                                          </p:spTgt>
                                        </p:tgtEl>
                                        <p:attrNameLst>
                                          <p:attrName>ppt_w</p:attrName>
                                        </p:attrNameLst>
                                      </p:cBhvr>
                                      <p:tavLst>
                                        <p:tav tm="0">
                                          <p:val>
                                            <p:fltVal val="0"/>
                                          </p:val>
                                        </p:tav>
                                        <p:tav tm="100000">
                                          <p:val>
                                            <p:strVal val="#ppt_w"/>
                                          </p:val>
                                        </p:tav>
                                      </p:tavLst>
                                    </p:anim>
                                    <p:anim calcmode="lin" valueType="num">
                                      <p:cBhvr>
                                        <p:cTn id="43" dur="500" fill="hold"/>
                                        <p:tgtEl>
                                          <p:spTgt spid="4">
                                            <p:txEl>
                                              <p:pRg st="6" end="6"/>
                                            </p:txEl>
                                          </p:spTgt>
                                        </p:tgtEl>
                                        <p:attrNameLst>
                                          <p:attrName>ppt_h</p:attrName>
                                        </p:attrNameLst>
                                      </p:cBhvr>
                                      <p:tavLst>
                                        <p:tav tm="0">
                                          <p:val>
                                            <p:fltVal val="0"/>
                                          </p:val>
                                        </p:tav>
                                        <p:tav tm="100000">
                                          <p:val>
                                            <p:strVal val="#ppt_h"/>
                                          </p:val>
                                        </p:tav>
                                      </p:tavLst>
                                    </p:anim>
                                    <p:animEffect transition="in" filter="fade">
                                      <p:cBhvr>
                                        <p:cTn id="44" dur="500"/>
                                        <p:tgtEl>
                                          <p:spTgt spid="4">
                                            <p:txEl>
                                              <p:pRg st="6" end="6"/>
                                            </p:txEl>
                                          </p:spTgt>
                                        </p:tgtEl>
                                      </p:cBhvr>
                                    </p:animEffect>
                                  </p:childTnLst>
                                </p:cTn>
                              </p:par>
                            </p:childTnLst>
                          </p:cTn>
                        </p:par>
                      </p:childTnLst>
                    </p:cTn>
                  </p:par>
                  <p:par>
                    <p:cTn id="45" fill="hold">
                      <p:stCondLst>
                        <p:cond delay="indefinite"/>
                      </p:stCondLst>
                      <p:childTnLst>
                        <p:par>
                          <p:cTn id="46" fill="hold">
                            <p:stCondLst>
                              <p:cond delay="0"/>
                            </p:stCondLst>
                            <p:childTnLst>
                              <p:par>
                                <p:cTn id="47" presetID="53" presetClass="entr" presetSubtype="16" fill="hold" nodeType="clickEffect">
                                  <p:stCondLst>
                                    <p:cond delay="0"/>
                                  </p:stCondLst>
                                  <p:childTnLst>
                                    <p:set>
                                      <p:cBhvr>
                                        <p:cTn id="48" dur="1" fill="hold">
                                          <p:stCondLst>
                                            <p:cond delay="0"/>
                                          </p:stCondLst>
                                        </p:cTn>
                                        <p:tgtEl>
                                          <p:spTgt spid="4">
                                            <p:txEl>
                                              <p:pRg st="7" end="7"/>
                                            </p:txEl>
                                          </p:spTgt>
                                        </p:tgtEl>
                                        <p:attrNameLst>
                                          <p:attrName>style.visibility</p:attrName>
                                        </p:attrNameLst>
                                      </p:cBhvr>
                                      <p:to>
                                        <p:strVal val="visible"/>
                                      </p:to>
                                    </p:set>
                                    <p:anim calcmode="lin" valueType="num">
                                      <p:cBhvr>
                                        <p:cTn id="49" dur="500" fill="hold"/>
                                        <p:tgtEl>
                                          <p:spTgt spid="4">
                                            <p:txEl>
                                              <p:pRg st="7" end="7"/>
                                            </p:txEl>
                                          </p:spTgt>
                                        </p:tgtEl>
                                        <p:attrNameLst>
                                          <p:attrName>ppt_w</p:attrName>
                                        </p:attrNameLst>
                                      </p:cBhvr>
                                      <p:tavLst>
                                        <p:tav tm="0">
                                          <p:val>
                                            <p:fltVal val="0"/>
                                          </p:val>
                                        </p:tav>
                                        <p:tav tm="100000">
                                          <p:val>
                                            <p:strVal val="#ppt_w"/>
                                          </p:val>
                                        </p:tav>
                                      </p:tavLst>
                                    </p:anim>
                                    <p:anim calcmode="lin" valueType="num">
                                      <p:cBhvr>
                                        <p:cTn id="50" dur="500" fill="hold"/>
                                        <p:tgtEl>
                                          <p:spTgt spid="4">
                                            <p:txEl>
                                              <p:pRg st="7" end="7"/>
                                            </p:txEl>
                                          </p:spTgt>
                                        </p:tgtEl>
                                        <p:attrNameLst>
                                          <p:attrName>ppt_h</p:attrName>
                                        </p:attrNameLst>
                                      </p:cBhvr>
                                      <p:tavLst>
                                        <p:tav tm="0">
                                          <p:val>
                                            <p:fltVal val="0"/>
                                          </p:val>
                                        </p:tav>
                                        <p:tav tm="100000">
                                          <p:val>
                                            <p:strVal val="#ppt_h"/>
                                          </p:val>
                                        </p:tav>
                                      </p:tavLst>
                                    </p:anim>
                                    <p:animEffect transition="in" filter="fade">
                                      <p:cBhvr>
                                        <p:cTn id="51" dur="500"/>
                                        <p:tgtEl>
                                          <p:spTgt spid="4">
                                            <p:txEl>
                                              <p:pRg st="7" end="7"/>
                                            </p:txEl>
                                          </p:spTgt>
                                        </p:tgtEl>
                                      </p:cBhvr>
                                    </p:animEffect>
                                  </p:childTnLst>
                                </p:cTn>
                              </p:par>
                            </p:childTnLst>
                          </p:cTn>
                        </p:par>
                      </p:childTnLst>
                    </p:cTn>
                  </p:par>
                  <p:par>
                    <p:cTn id="52" fill="hold">
                      <p:stCondLst>
                        <p:cond delay="indefinite"/>
                      </p:stCondLst>
                      <p:childTnLst>
                        <p:par>
                          <p:cTn id="53" fill="hold">
                            <p:stCondLst>
                              <p:cond delay="0"/>
                            </p:stCondLst>
                            <p:childTnLst>
                              <p:par>
                                <p:cTn id="54" presetID="53" presetClass="entr" presetSubtype="16" fill="hold" nodeType="clickEffect">
                                  <p:stCondLst>
                                    <p:cond delay="0"/>
                                  </p:stCondLst>
                                  <p:childTnLst>
                                    <p:set>
                                      <p:cBhvr>
                                        <p:cTn id="55" dur="1" fill="hold">
                                          <p:stCondLst>
                                            <p:cond delay="0"/>
                                          </p:stCondLst>
                                        </p:cTn>
                                        <p:tgtEl>
                                          <p:spTgt spid="4">
                                            <p:txEl>
                                              <p:pRg st="8" end="8"/>
                                            </p:txEl>
                                          </p:spTgt>
                                        </p:tgtEl>
                                        <p:attrNameLst>
                                          <p:attrName>style.visibility</p:attrName>
                                        </p:attrNameLst>
                                      </p:cBhvr>
                                      <p:to>
                                        <p:strVal val="visible"/>
                                      </p:to>
                                    </p:set>
                                    <p:anim calcmode="lin" valueType="num">
                                      <p:cBhvr>
                                        <p:cTn id="56" dur="500" fill="hold"/>
                                        <p:tgtEl>
                                          <p:spTgt spid="4">
                                            <p:txEl>
                                              <p:pRg st="8" end="8"/>
                                            </p:txEl>
                                          </p:spTgt>
                                        </p:tgtEl>
                                        <p:attrNameLst>
                                          <p:attrName>ppt_w</p:attrName>
                                        </p:attrNameLst>
                                      </p:cBhvr>
                                      <p:tavLst>
                                        <p:tav tm="0">
                                          <p:val>
                                            <p:fltVal val="0"/>
                                          </p:val>
                                        </p:tav>
                                        <p:tav tm="100000">
                                          <p:val>
                                            <p:strVal val="#ppt_w"/>
                                          </p:val>
                                        </p:tav>
                                      </p:tavLst>
                                    </p:anim>
                                    <p:anim calcmode="lin" valueType="num">
                                      <p:cBhvr>
                                        <p:cTn id="57" dur="500" fill="hold"/>
                                        <p:tgtEl>
                                          <p:spTgt spid="4">
                                            <p:txEl>
                                              <p:pRg st="8" end="8"/>
                                            </p:txEl>
                                          </p:spTgt>
                                        </p:tgtEl>
                                        <p:attrNameLst>
                                          <p:attrName>ppt_h</p:attrName>
                                        </p:attrNameLst>
                                      </p:cBhvr>
                                      <p:tavLst>
                                        <p:tav tm="0">
                                          <p:val>
                                            <p:fltVal val="0"/>
                                          </p:val>
                                        </p:tav>
                                        <p:tav tm="100000">
                                          <p:val>
                                            <p:strVal val="#ppt_h"/>
                                          </p:val>
                                        </p:tav>
                                      </p:tavLst>
                                    </p:anim>
                                    <p:animEffect transition="in" filter="fade">
                                      <p:cBhvr>
                                        <p:cTn id="58" dur="500"/>
                                        <p:tgtEl>
                                          <p:spTgt spid="4">
                                            <p:txEl>
                                              <p:pRg st="8" end="8"/>
                                            </p:txEl>
                                          </p:spTgt>
                                        </p:tgtEl>
                                      </p:cBhvr>
                                    </p:animEffect>
                                  </p:childTnLst>
                                </p:cTn>
                              </p:par>
                            </p:childTnLst>
                          </p:cTn>
                        </p:par>
                      </p:childTnLst>
                    </p:cTn>
                  </p:par>
                  <p:par>
                    <p:cTn id="59" fill="hold">
                      <p:stCondLst>
                        <p:cond delay="indefinite"/>
                      </p:stCondLst>
                      <p:childTnLst>
                        <p:par>
                          <p:cTn id="60" fill="hold">
                            <p:stCondLst>
                              <p:cond delay="0"/>
                            </p:stCondLst>
                            <p:childTnLst>
                              <p:par>
                                <p:cTn id="61" presetID="53" presetClass="entr" presetSubtype="16" fill="hold" nodeType="clickEffect">
                                  <p:stCondLst>
                                    <p:cond delay="0"/>
                                  </p:stCondLst>
                                  <p:childTnLst>
                                    <p:set>
                                      <p:cBhvr>
                                        <p:cTn id="62" dur="1" fill="hold">
                                          <p:stCondLst>
                                            <p:cond delay="0"/>
                                          </p:stCondLst>
                                        </p:cTn>
                                        <p:tgtEl>
                                          <p:spTgt spid="4">
                                            <p:txEl>
                                              <p:pRg st="9" end="9"/>
                                            </p:txEl>
                                          </p:spTgt>
                                        </p:tgtEl>
                                        <p:attrNameLst>
                                          <p:attrName>style.visibility</p:attrName>
                                        </p:attrNameLst>
                                      </p:cBhvr>
                                      <p:to>
                                        <p:strVal val="visible"/>
                                      </p:to>
                                    </p:set>
                                    <p:anim calcmode="lin" valueType="num">
                                      <p:cBhvr>
                                        <p:cTn id="63" dur="500" fill="hold"/>
                                        <p:tgtEl>
                                          <p:spTgt spid="4">
                                            <p:txEl>
                                              <p:pRg st="9" end="9"/>
                                            </p:txEl>
                                          </p:spTgt>
                                        </p:tgtEl>
                                        <p:attrNameLst>
                                          <p:attrName>ppt_w</p:attrName>
                                        </p:attrNameLst>
                                      </p:cBhvr>
                                      <p:tavLst>
                                        <p:tav tm="0">
                                          <p:val>
                                            <p:fltVal val="0"/>
                                          </p:val>
                                        </p:tav>
                                        <p:tav tm="100000">
                                          <p:val>
                                            <p:strVal val="#ppt_w"/>
                                          </p:val>
                                        </p:tav>
                                      </p:tavLst>
                                    </p:anim>
                                    <p:anim calcmode="lin" valueType="num">
                                      <p:cBhvr>
                                        <p:cTn id="64" dur="500" fill="hold"/>
                                        <p:tgtEl>
                                          <p:spTgt spid="4">
                                            <p:txEl>
                                              <p:pRg st="9" end="9"/>
                                            </p:txEl>
                                          </p:spTgt>
                                        </p:tgtEl>
                                        <p:attrNameLst>
                                          <p:attrName>ppt_h</p:attrName>
                                        </p:attrNameLst>
                                      </p:cBhvr>
                                      <p:tavLst>
                                        <p:tav tm="0">
                                          <p:val>
                                            <p:fltVal val="0"/>
                                          </p:val>
                                        </p:tav>
                                        <p:tav tm="100000">
                                          <p:val>
                                            <p:strVal val="#ppt_h"/>
                                          </p:val>
                                        </p:tav>
                                      </p:tavLst>
                                    </p:anim>
                                    <p:animEffect transition="in" filter="fade">
                                      <p:cBhvr>
                                        <p:cTn id="65" dur="500"/>
                                        <p:tgtEl>
                                          <p:spTgt spid="4">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15000"/>
            <a:lum/>
          </a:blip>
          <a:srcRect/>
          <a:stretch>
            <a:fillRect l="-17000" r="-17000"/>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0" y="29592"/>
            <a:ext cx="9144000" cy="884808"/>
          </a:xfrm>
        </p:spPr>
        <p:txBody>
          <a:bodyPr>
            <a:normAutofit fontScale="90000"/>
          </a:bodyPr>
          <a:lstStyle/>
          <a:p>
            <a:r>
              <a:rPr lang="en-US" sz="3600" b="1" dirty="0" smtClean="0"/>
              <a:t>*Some Surprising Things About </a:t>
            </a:r>
            <a:br>
              <a:rPr lang="en-US" sz="3600" b="1" dirty="0" smtClean="0"/>
            </a:br>
            <a:r>
              <a:rPr lang="en-US" sz="3600" b="1" dirty="0" smtClean="0"/>
              <a:t>Worship in the Early Church</a:t>
            </a:r>
            <a:endParaRPr lang="en-US" sz="3600" b="1" dirty="0"/>
          </a:p>
        </p:txBody>
      </p:sp>
      <p:sp>
        <p:nvSpPr>
          <p:cNvPr id="4" name="Content Placeholder 3"/>
          <p:cNvSpPr>
            <a:spLocks noGrp="1"/>
          </p:cNvSpPr>
          <p:nvPr>
            <p:ph idx="1"/>
          </p:nvPr>
        </p:nvSpPr>
        <p:spPr>
          <a:xfrm>
            <a:off x="457200" y="990600"/>
            <a:ext cx="8382000" cy="5528846"/>
          </a:xfrm>
        </p:spPr>
        <p:txBody>
          <a:bodyPr>
            <a:normAutofit/>
          </a:bodyPr>
          <a:lstStyle/>
          <a:p>
            <a:r>
              <a:rPr lang="en-US" dirty="0"/>
              <a:t>For many modern Christians, </a:t>
            </a:r>
            <a:r>
              <a:rPr lang="en-US" b="1" i="1" dirty="0"/>
              <a:t>two</a:t>
            </a:r>
            <a:r>
              <a:rPr lang="en-US" dirty="0"/>
              <a:t> aspects of this early Church worship will stand out as quite </a:t>
            </a:r>
            <a:r>
              <a:rPr lang="en-US" dirty="0" smtClean="0"/>
              <a:t>striking: </a:t>
            </a:r>
          </a:p>
          <a:p>
            <a:pPr lvl="1"/>
            <a:r>
              <a:rPr lang="en-US" sz="2800" dirty="0" smtClean="0"/>
              <a:t>The </a:t>
            </a:r>
            <a:r>
              <a:rPr lang="en-US" sz="2800" b="1" i="1" dirty="0"/>
              <a:t>first</a:t>
            </a:r>
            <a:r>
              <a:rPr lang="en-US" sz="2800" dirty="0"/>
              <a:t> is the fact that the early Church did not allow unbelievers to be present when the congregation </a:t>
            </a:r>
            <a:r>
              <a:rPr lang="en-US" sz="2800" dirty="0" smtClean="0"/>
              <a:t>prayed (and received the Lord’s Supper). </a:t>
            </a:r>
          </a:p>
          <a:p>
            <a:pPr lvl="1"/>
            <a:r>
              <a:rPr lang="en-US" sz="2800" dirty="0" smtClean="0"/>
              <a:t>This </a:t>
            </a:r>
            <a:r>
              <a:rPr lang="en-US" sz="2800" dirty="0"/>
              <a:t>was because, in early Church thinking, the congregation at prayer was participating by the Holy Spirit in the glorified Christ’s own heavenly ministry of prayer. </a:t>
            </a:r>
            <a:endParaRPr lang="en-US" sz="2800" dirty="0" smtClean="0"/>
          </a:p>
          <a:p>
            <a:pPr lvl="1"/>
            <a:r>
              <a:rPr lang="en-US" sz="2800" dirty="0" smtClean="0"/>
              <a:t>This </a:t>
            </a:r>
            <a:r>
              <a:rPr lang="en-US" sz="2800" dirty="0"/>
              <a:t>was something in which unbelievers could not share, for they lacked the Spirit. </a:t>
            </a:r>
            <a:endParaRPr lang="en-US" sz="2800" dirty="0" smtClean="0"/>
          </a:p>
        </p:txBody>
      </p:sp>
      <p:sp>
        <p:nvSpPr>
          <p:cNvPr id="5" name="TextBox 4"/>
          <p:cNvSpPr txBox="1"/>
          <p:nvPr/>
        </p:nvSpPr>
        <p:spPr>
          <a:xfrm>
            <a:off x="0" y="6519446"/>
            <a:ext cx="9144000" cy="338554"/>
          </a:xfrm>
          <a:prstGeom prst="rect">
            <a:avLst/>
          </a:prstGeom>
          <a:noFill/>
        </p:spPr>
        <p:txBody>
          <a:bodyPr wrap="square" rtlCol="0">
            <a:spAutoFit/>
          </a:bodyPr>
          <a:lstStyle/>
          <a:p>
            <a:r>
              <a:rPr lang="en-US" sz="1600" dirty="0">
                <a:solidFill>
                  <a:prstClr val="black"/>
                </a:solidFill>
              </a:rPr>
              <a:t>* Needham, Nick. 2,000 Years of Christ's Power Vol. 1: The Age of the Early Church </a:t>
            </a:r>
            <a:r>
              <a:rPr lang="en-US" sz="1600" dirty="0" smtClean="0">
                <a:solidFill>
                  <a:prstClr val="black"/>
                </a:solidFill>
              </a:rPr>
              <a:t>Fathers</a:t>
            </a:r>
            <a:endParaRPr lang="en-US" sz="1600" dirty="0">
              <a:solidFill>
                <a:prstClr val="black"/>
              </a:solidFill>
            </a:endParaRPr>
          </a:p>
        </p:txBody>
      </p:sp>
    </p:spTree>
    <p:extLst>
      <p:ext uri="{BB962C8B-B14F-4D97-AF65-F5344CB8AC3E}">
        <p14:creationId xmlns:p14="http://schemas.microsoft.com/office/powerpoint/2010/main" val="2932167238"/>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p:cTn id="7" dur="500" fill="hold"/>
                                        <p:tgtEl>
                                          <p:spTgt spid="4">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4">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4">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4">
                                            <p:txEl>
                                              <p:pRg st="1" end="1"/>
                                            </p:txEl>
                                          </p:spTgt>
                                        </p:tgtEl>
                                        <p:attrNameLst>
                                          <p:attrName>style.visibility</p:attrName>
                                        </p:attrNameLst>
                                      </p:cBhvr>
                                      <p:to>
                                        <p:strVal val="visible"/>
                                      </p:to>
                                    </p:set>
                                    <p:anim calcmode="lin" valueType="num">
                                      <p:cBhvr>
                                        <p:cTn id="14" dur="500" fill="hold"/>
                                        <p:tgtEl>
                                          <p:spTgt spid="4">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4">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4">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4">
                                            <p:txEl>
                                              <p:pRg st="2" end="2"/>
                                            </p:txEl>
                                          </p:spTgt>
                                        </p:tgtEl>
                                        <p:attrNameLst>
                                          <p:attrName>style.visibility</p:attrName>
                                        </p:attrNameLst>
                                      </p:cBhvr>
                                      <p:to>
                                        <p:strVal val="visible"/>
                                      </p:to>
                                    </p:set>
                                    <p:anim calcmode="lin" valueType="num">
                                      <p:cBhvr>
                                        <p:cTn id="21" dur="500" fill="hold"/>
                                        <p:tgtEl>
                                          <p:spTgt spid="4">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4">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4">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4">
                                            <p:txEl>
                                              <p:pRg st="3" end="3"/>
                                            </p:txEl>
                                          </p:spTgt>
                                        </p:tgtEl>
                                        <p:attrNameLst>
                                          <p:attrName>style.visibility</p:attrName>
                                        </p:attrNameLst>
                                      </p:cBhvr>
                                      <p:to>
                                        <p:strVal val="visible"/>
                                      </p:to>
                                    </p:set>
                                    <p:anim calcmode="lin" valueType="num">
                                      <p:cBhvr>
                                        <p:cTn id="28" dur="500" fill="hold"/>
                                        <p:tgtEl>
                                          <p:spTgt spid="4">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4">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4">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15000"/>
            <a:lum/>
          </a:blip>
          <a:srcRect/>
          <a:stretch>
            <a:fillRect l="-17000" r="-17000"/>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0" y="29592"/>
            <a:ext cx="9144000" cy="884808"/>
          </a:xfrm>
        </p:spPr>
        <p:txBody>
          <a:bodyPr>
            <a:normAutofit fontScale="90000"/>
          </a:bodyPr>
          <a:lstStyle/>
          <a:p>
            <a:r>
              <a:rPr lang="en-US" sz="3600" b="1" dirty="0" smtClean="0"/>
              <a:t>*Some Surprising Things About </a:t>
            </a:r>
            <a:br>
              <a:rPr lang="en-US" sz="3600" b="1" dirty="0" smtClean="0"/>
            </a:br>
            <a:r>
              <a:rPr lang="en-US" sz="3600" b="1" dirty="0" smtClean="0"/>
              <a:t>Worship in the Early Church</a:t>
            </a:r>
            <a:endParaRPr lang="en-US" sz="3600" b="1" dirty="0"/>
          </a:p>
        </p:txBody>
      </p:sp>
      <p:sp>
        <p:nvSpPr>
          <p:cNvPr id="4" name="Content Placeholder 3"/>
          <p:cNvSpPr>
            <a:spLocks noGrp="1"/>
          </p:cNvSpPr>
          <p:nvPr>
            <p:ph idx="1"/>
          </p:nvPr>
        </p:nvSpPr>
        <p:spPr>
          <a:xfrm>
            <a:off x="457200" y="990600"/>
            <a:ext cx="8382000" cy="5528846"/>
          </a:xfrm>
        </p:spPr>
        <p:txBody>
          <a:bodyPr>
            <a:normAutofit fontScale="85000" lnSpcReduction="20000"/>
          </a:bodyPr>
          <a:lstStyle/>
          <a:p>
            <a:r>
              <a:rPr lang="en-US" sz="3000" dirty="0"/>
              <a:t>For many modern Christians, </a:t>
            </a:r>
            <a:r>
              <a:rPr lang="en-US" sz="3000" b="1" i="1" dirty="0"/>
              <a:t>two</a:t>
            </a:r>
            <a:r>
              <a:rPr lang="en-US" sz="3000" dirty="0"/>
              <a:t> aspects of this early Church worship will stand out as quite </a:t>
            </a:r>
            <a:r>
              <a:rPr lang="en-US" sz="3000" dirty="0" smtClean="0"/>
              <a:t>striking: </a:t>
            </a:r>
          </a:p>
          <a:p>
            <a:pPr lvl="1"/>
            <a:r>
              <a:rPr lang="en-US" sz="2800" dirty="0" smtClean="0"/>
              <a:t>The </a:t>
            </a:r>
            <a:r>
              <a:rPr lang="en-US" sz="2800" b="1" i="1" dirty="0"/>
              <a:t>second</a:t>
            </a:r>
            <a:r>
              <a:rPr lang="en-US" sz="2800" dirty="0"/>
              <a:t> is the way that all church members brought their own bread and wine to be used in communion. </a:t>
            </a:r>
            <a:endParaRPr lang="en-US" sz="2800" dirty="0" smtClean="0"/>
          </a:p>
          <a:p>
            <a:pPr lvl="1"/>
            <a:r>
              <a:rPr lang="en-US" sz="2800" dirty="0" smtClean="0"/>
              <a:t>The </a:t>
            </a:r>
            <a:r>
              <a:rPr lang="en-US" sz="2800" dirty="0"/>
              <a:t>early Christians attached great significance to this provision of the communion bread and wine by every church member: it was the whole church offering itself to God, as together all its members presented to Him the fruits of His creation. </a:t>
            </a:r>
            <a:endParaRPr lang="en-US" sz="2800" dirty="0" smtClean="0"/>
          </a:p>
          <a:p>
            <a:pPr lvl="1"/>
            <a:r>
              <a:rPr lang="en-US" sz="2800" dirty="0" smtClean="0"/>
              <a:t>When </a:t>
            </a:r>
            <a:r>
              <a:rPr lang="en-US" sz="2800" dirty="0"/>
              <a:t>the deacons placed the loaves and wine on the Lord’s table, they were (in a symbolic sense) laying the congregation itself on the table through its gifts, thus consecrating the people to Christ. </a:t>
            </a:r>
            <a:endParaRPr lang="en-US" sz="2800" dirty="0" smtClean="0"/>
          </a:p>
          <a:p>
            <a:pPr lvl="1"/>
            <a:r>
              <a:rPr lang="en-US" sz="2800" dirty="0" smtClean="0"/>
              <a:t>As </a:t>
            </a:r>
            <a:r>
              <a:rPr lang="en-US" sz="2800" dirty="0"/>
              <a:t>the great early Church father </a:t>
            </a:r>
            <a:r>
              <a:rPr lang="en-US" sz="2800" dirty="0" smtClean="0"/>
              <a:t>Augustine </a:t>
            </a:r>
            <a:r>
              <a:rPr lang="en-US" sz="2800" dirty="0"/>
              <a:t>told his people at communion, “There you are, on the table; there you are, in the cup</a:t>
            </a:r>
            <a:r>
              <a:rPr lang="en-US" sz="2800" dirty="0" smtClean="0"/>
              <a:t>.”</a:t>
            </a:r>
            <a:endParaRPr lang="en-US" sz="2800" dirty="0"/>
          </a:p>
        </p:txBody>
      </p:sp>
      <p:sp>
        <p:nvSpPr>
          <p:cNvPr id="5" name="TextBox 4"/>
          <p:cNvSpPr txBox="1"/>
          <p:nvPr/>
        </p:nvSpPr>
        <p:spPr>
          <a:xfrm>
            <a:off x="0" y="6519446"/>
            <a:ext cx="9144000" cy="338554"/>
          </a:xfrm>
          <a:prstGeom prst="rect">
            <a:avLst/>
          </a:prstGeom>
          <a:noFill/>
        </p:spPr>
        <p:txBody>
          <a:bodyPr wrap="square" rtlCol="0">
            <a:spAutoFit/>
          </a:bodyPr>
          <a:lstStyle/>
          <a:p>
            <a:r>
              <a:rPr lang="en-US" sz="1600" dirty="0">
                <a:solidFill>
                  <a:prstClr val="black"/>
                </a:solidFill>
              </a:rPr>
              <a:t>* Needham, Nick. 2,000 Years of Christ's Power Vol. 1: The Age of the Early Church </a:t>
            </a:r>
            <a:r>
              <a:rPr lang="en-US" sz="1600" dirty="0" smtClean="0">
                <a:solidFill>
                  <a:prstClr val="black"/>
                </a:solidFill>
              </a:rPr>
              <a:t>Fathers</a:t>
            </a:r>
            <a:endParaRPr lang="en-US" sz="1600" dirty="0">
              <a:solidFill>
                <a:prstClr val="black"/>
              </a:solidFill>
            </a:endParaRPr>
          </a:p>
        </p:txBody>
      </p:sp>
    </p:spTree>
    <p:extLst>
      <p:ext uri="{BB962C8B-B14F-4D97-AF65-F5344CB8AC3E}">
        <p14:creationId xmlns:p14="http://schemas.microsoft.com/office/powerpoint/2010/main" val="1893979663"/>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mc:Choice xmlns:p14="http://schemas.microsoft.com/office/powerpoint/2010/main" Requires="p14">
      <p:transition p14:dur="0"/>
    </mc:Choice>
    <mc:Fallback>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after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anim calcmode="lin" valueType="num">
                                      <p:cBhvr additive="base">
                                        <p:cTn id="7" dur="500" fill="hold"/>
                                        <p:tgtEl>
                                          <p:spTgt spid="4">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53" presetClass="entr" presetSubtype="16" fill="hold" nodeType="clickEffect">
                                  <p:stCondLst>
                                    <p:cond delay="0"/>
                                  </p:stCondLst>
                                  <p:childTnLst>
                                    <p:set>
                                      <p:cBhvr>
                                        <p:cTn id="12" dur="1" fill="hold">
                                          <p:stCondLst>
                                            <p:cond delay="0"/>
                                          </p:stCondLst>
                                        </p:cTn>
                                        <p:tgtEl>
                                          <p:spTgt spid="4">
                                            <p:txEl>
                                              <p:pRg st="2" end="2"/>
                                            </p:txEl>
                                          </p:spTgt>
                                        </p:tgtEl>
                                        <p:attrNameLst>
                                          <p:attrName>style.visibility</p:attrName>
                                        </p:attrNameLst>
                                      </p:cBhvr>
                                      <p:to>
                                        <p:strVal val="visible"/>
                                      </p:to>
                                    </p:set>
                                    <p:anim calcmode="lin" valueType="num">
                                      <p:cBhvr>
                                        <p:cTn id="13" dur="500" fill="hold"/>
                                        <p:tgtEl>
                                          <p:spTgt spid="4">
                                            <p:txEl>
                                              <p:pRg st="2" end="2"/>
                                            </p:txEl>
                                          </p:spTgt>
                                        </p:tgtEl>
                                        <p:attrNameLst>
                                          <p:attrName>ppt_w</p:attrName>
                                        </p:attrNameLst>
                                      </p:cBhvr>
                                      <p:tavLst>
                                        <p:tav tm="0">
                                          <p:val>
                                            <p:fltVal val="0"/>
                                          </p:val>
                                        </p:tav>
                                        <p:tav tm="100000">
                                          <p:val>
                                            <p:strVal val="#ppt_w"/>
                                          </p:val>
                                        </p:tav>
                                      </p:tavLst>
                                    </p:anim>
                                    <p:anim calcmode="lin" valueType="num">
                                      <p:cBhvr>
                                        <p:cTn id="14" dur="500" fill="hold"/>
                                        <p:tgtEl>
                                          <p:spTgt spid="4">
                                            <p:txEl>
                                              <p:pRg st="2" end="2"/>
                                            </p:txEl>
                                          </p:spTgt>
                                        </p:tgtEl>
                                        <p:attrNameLst>
                                          <p:attrName>ppt_h</p:attrName>
                                        </p:attrNameLst>
                                      </p:cBhvr>
                                      <p:tavLst>
                                        <p:tav tm="0">
                                          <p:val>
                                            <p:fltVal val="0"/>
                                          </p:val>
                                        </p:tav>
                                        <p:tav tm="100000">
                                          <p:val>
                                            <p:strVal val="#ppt_h"/>
                                          </p:val>
                                        </p:tav>
                                      </p:tavLst>
                                    </p:anim>
                                    <p:animEffect transition="in" filter="fade">
                                      <p:cBhvr>
                                        <p:cTn id="15" dur="500"/>
                                        <p:tgtEl>
                                          <p:spTgt spid="4">
                                            <p:txEl>
                                              <p:pRg st="2" end="2"/>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53" presetClass="entr" presetSubtype="16" fill="hold" nodeType="clickEffect">
                                  <p:stCondLst>
                                    <p:cond delay="0"/>
                                  </p:stCondLst>
                                  <p:childTnLst>
                                    <p:set>
                                      <p:cBhvr>
                                        <p:cTn id="19" dur="1" fill="hold">
                                          <p:stCondLst>
                                            <p:cond delay="0"/>
                                          </p:stCondLst>
                                        </p:cTn>
                                        <p:tgtEl>
                                          <p:spTgt spid="4">
                                            <p:txEl>
                                              <p:pRg st="3" end="3"/>
                                            </p:txEl>
                                          </p:spTgt>
                                        </p:tgtEl>
                                        <p:attrNameLst>
                                          <p:attrName>style.visibility</p:attrName>
                                        </p:attrNameLst>
                                      </p:cBhvr>
                                      <p:to>
                                        <p:strVal val="visible"/>
                                      </p:to>
                                    </p:set>
                                    <p:anim calcmode="lin" valueType="num">
                                      <p:cBhvr>
                                        <p:cTn id="20" dur="500" fill="hold"/>
                                        <p:tgtEl>
                                          <p:spTgt spid="4">
                                            <p:txEl>
                                              <p:pRg st="3" end="3"/>
                                            </p:txEl>
                                          </p:spTgt>
                                        </p:tgtEl>
                                        <p:attrNameLst>
                                          <p:attrName>ppt_w</p:attrName>
                                        </p:attrNameLst>
                                      </p:cBhvr>
                                      <p:tavLst>
                                        <p:tav tm="0">
                                          <p:val>
                                            <p:fltVal val="0"/>
                                          </p:val>
                                        </p:tav>
                                        <p:tav tm="100000">
                                          <p:val>
                                            <p:strVal val="#ppt_w"/>
                                          </p:val>
                                        </p:tav>
                                      </p:tavLst>
                                    </p:anim>
                                    <p:anim calcmode="lin" valueType="num">
                                      <p:cBhvr>
                                        <p:cTn id="21" dur="500" fill="hold"/>
                                        <p:tgtEl>
                                          <p:spTgt spid="4">
                                            <p:txEl>
                                              <p:pRg st="3" end="3"/>
                                            </p:txEl>
                                          </p:spTgt>
                                        </p:tgtEl>
                                        <p:attrNameLst>
                                          <p:attrName>ppt_h</p:attrName>
                                        </p:attrNameLst>
                                      </p:cBhvr>
                                      <p:tavLst>
                                        <p:tav tm="0">
                                          <p:val>
                                            <p:fltVal val="0"/>
                                          </p:val>
                                        </p:tav>
                                        <p:tav tm="100000">
                                          <p:val>
                                            <p:strVal val="#ppt_h"/>
                                          </p:val>
                                        </p:tav>
                                      </p:tavLst>
                                    </p:anim>
                                    <p:animEffect transition="in" filter="fade">
                                      <p:cBhvr>
                                        <p:cTn id="22" dur="500"/>
                                        <p:tgtEl>
                                          <p:spTgt spid="4">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53" presetClass="entr" presetSubtype="16" fill="hold" nodeType="clickEffect">
                                  <p:stCondLst>
                                    <p:cond delay="0"/>
                                  </p:stCondLst>
                                  <p:childTnLst>
                                    <p:set>
                                      <p:cBhvr>
                                        <p:cTn id="26" dur="1" fill="hold">
                                          <p:stCondLst>
                                            <p:cond delay="0"/>
                                          </p:stCondLst>
                                        </p:cTn>
                                        <p:tgtEl>
                                          <p:spTgt spid="4">
                                            <p:txEl>
                                              <p:pRg st="4" end="4"/>
                                            </p:txEl>
                                          </p:spTgt>
                                        </p:tgtEl>
                                        <p:attrNameLst>
                                          <p:attrName>style.visibility</p:attrName>
                                        </p:attrNameLst>
                                      </p:cBhvr>
                                      <p:to>
                                        <p:strVal val="visible"/>
                                      </p:to>
                                    </p:set>
                                    <p:anim calcmode="lin" valueType="num">
                                      <p:cBhvr>
                                        <p:cTn id="27" dur="500" fill="hold"/>
                                        <p:tgtEl>
                                          <p:spTgt spid="4">
                                            <p:txEl>
                                              <p:pRg st="4" end="4"/>
                                            </p:txEl>
                                          </p:spTgt>
                                        </p:tgtEl>
                                        <p:attrNameLst>
                                          <p:attrName>ppt_w</p:attrName>
                                        </p:attrNameLst>
                                      </p:cBhvr>
                                      <p:tavLst>
                                        <p:tav tm="0">
                                          <p:val>
                                            <p:fltVal val="0"/>
                                          </p:val>
                                        </p:tav>
                                        <p:tav tm="100000">
                                          <p:val>
                                            <p:strVal val="#ppt_w"/>
                                          </p:val>
                                        </p:tav>
                                      </p:tavLst>
                                    </p:anim>
                                    <p:anim calcmode="lin" valueType="num">
                                      <p:cBhvr>
                                        <p:cTn id="28" dur="500" fill="hold"/>
                                        <p:tgtEl>
                                          <p:spTgt spid="4">
                                            <p:txEl>
                                              <p:pRg st="4" end="4"/>
                                            </p:txEl>
                                          </p:spTgt>
                                        </p:tgtEl>
                                        <p:attrNameLst>
                                          <p:attrName>ppt_h</p:attrName>
                                        </p:attrNameLst>
                                      </p:cBhvr>
                                      <p:tavLst>
                                        <p:tav tm="0">
                                          <p:val>
                                            <p:fltVal val="0"/>
                                          </p:val>
                                        </p:tav>
                                        <p:tav tm="100000">
                                          <p:val>
                                            <p:strVal val="#ppt_h"/>
                                          </p:val>
                                        </p:tav>
                                      </p:tavLst>
                                    </p:anim>
                                    <p:animEffect transition="in" filter="fade">
                                      <p:cBhvr>
                                        <p:cTn id="29" dur="500"/>
                                        <p:tgtEl>
                                          <p:spTgt spid="4">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15000"/>
            <a:lum/>
          </a:blip>
          <a:srcRect/>
          <a:stretch>
            <a:fillRect l="-17000" r="-17000"/>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0" y="29592"/>
            <a:ext cx="9144000" cy="656208"/>
          </a:xfrm>
        </p:spPr>
        <p:txBody>
          <a:bodyPr>
            <a:normAutofit/>
          </a:bodyPr>
          <a:lstStyle/>
          <a:p>
            <a:r>
              <a:rPr lang="en-US" sz="3600" b="1" dirty="0" smtClean="0"/>
              <a:t>*The Use of Liturgy in the Early Church</a:t>
            </a:r>
            <a:endParaRPr lang="en-US" sz="3600" b="1" dirty="0"/>
          </a:p>
        </p:txBody>
      </p:sp>
      <p:sp>
        <p:nvSpPr>
          <p:cNvPr id="4" name="Content Placeholder 3"/>
          <p:cNvSpPr>
            <a:spLocks noGrp="1"/>
          </p:cNvSpPr>
          <p:nvPr>
            <p:ph idx="1"/>
          </p:nvPr>
        </p:nvSpPr>
        <p:spPr>
          <a:xfrm>
            <a:off x="304800" y="609600"/>
            <a:ext cx="8610600" cy="5909846"/>
          </a:xfrm>
        </p:spPr>
        <p:txBody>
          <a:bodyPr>
            <a:normAutofit/>
          </a:bodyPr>
          <a:lstStyle/>
          <a:p>
            <a:r>
              <a:rPr lang="en-US" dirty="0"/>
              <a:t>The use of “liturgy” – fixed, written prayers and exhortations to be read out by the bishop and congregation – is found from a very early date in Christian worship. </a:t>
            </a:r>
            <a:endParaRPr lang="en-US" dirty="0" smtClean="0"/>
          </a:p>
          <a:p>
            <a:r>
              <a:rPr lang="en-US" dirty="0" smtClean="0"/>
              <a:t>The </a:t>
            </a:r>
            <a:r>
              <a:rPr lang="en-US" dirty="0"/>
              <a:t>oldest known example of a church’s liturgy for holy communion occurs in the writings of </a:t>
            </a:r>
            <a:r>
              <a:rPr lang="en-US" dirty="0" smtClean="0"/>
              <a:t>Hippolytus </a:t>
            </a:r>
            <a:r>
              <a:rPr lang="en-US" dirty="0"/>
              <a:t>(AD 170-235)</a:t>
            </a:r>
            <a:r>
              <a:rPr lang="en-US" dirty="0" smtClean="0"/>
              <a:t>. </a:t>
            </a:r>
            <a:r>
              <a:rPr lang="en-US" dirty="0"/>
              <a:t>He was a presbyter in the church at Rome who </a:t>
            </a:r>
            <a:r>
              <a:rPr lang="en-US" dirty="0" smtClean="0"/>
              <a:t>later died </a:t>
            </a:r>
            <a:r>
              <a:rPr lang="en-US" dirty="0"/>
              <a:t>a martyr’s </a:t>
            </a:r>
            <a:r>
              <a:rPr lang="en-US" dirty="0" smtClean="0"/>
              <a:t>death. </a:t>
            </a:r>
          </a:p>
          <a:p>
            <a:r>
              <a:rPr lang="en-US" dirty="0" smtClean="0"/>
              <a:t>Hippolytus’s </a:t>
            </a:r>
            <a:r>
              <a:rPr lang="en-US" i="1" dirty="0"/>
              <a:t>Church Order </a:t>
            </a:r>
            <a:r>
              <a:rPr lang="en-US" dirty="0"/>
              <a:t>contains the communion liturgy from the church in Rome</a:t>
            </a:r>
            <a:r>
              <a:rPr lang="en-US" dirty="0" smtClean="0"/>
              <a:t>.</a:t>
            </a:r>
            <a:endParaRPr lang="en-US" dirty="0"/>
          </a:p>
        </p:txBody>
      </p:sp>
      <p:sp>
        <p:nvSpPr>
          <p:cNvPr id="5" name="TextBox 4"/>
          <p:cNvSpPr txBox="1"/>
          <p:nvPr/>
        </p:nvSpPr>
        <p:spPr>
          <a:xfrm>
            <a:off x="0" y="6519446"/>
            <a:ext cx="9144000" cy="338554"/>
          </a:xfrm>
          <a:prstGeom prst="rect">
            <a:avLst/>
          </a:prstGeom>
          <a:noFill/>
        </p:spPr>
        <p:txBody>
          <a:bodyPr wrap="square" rtlCol="0">
            <a:spAutoFit/>
          </a:bodyPr>
          <a:lstStyle/>
          <a:p>
            <a:r>
              <a:rPr lang="en-US" sz="1600" dirty="0">
                <a:solidFill>
                  <a:prstClr val="black"/>
                </a:solidFill>
              </a:rPr>
              <a:t>* Needham, Nick. 2,000 Years of Christ's Power Vol. 1: The Age of the Early Church </a:t>
            </a:r>
            <a:r>
              <a:rPr lang="en-US" sz="1600" dirty="0" smtClean="0">
                <a:solidFill>
                  <a:prstClr val="black"/>
                </a:solidFill>
              </a:rPr>
              <a:t>Fathers</a:t>
            </a:r>
            <a:endParaRPr lang="en-US" sz="1600" dirty="0">
              <a:solidFill>
                <a:prstClr val="black"/>
              </a:solidFill>
            </a:endParaRPr>
          </a:p>
        </p:txBody>
      </p:sp>
    </p:spTree>
    <p:extLst>
      <p:ext uri="{BB962C8B-B14F-4D97-AF65-F5344CB8AC3E}">
        <p14:creationId xmlns:p14="http://schemas.microsoft.com/office/powerpoint/2010/main" val="926402013"/>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p:cTn id="7" dur="500" fill="hold"/>
                                        <p:tgtEl>
                                          <p:spTgt spid="4">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4">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4">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4">
                                            <p:txEl>
                                              <p:pRg st="1" end="1"/>
                                            </p:txEl>
                                          </p:spTgt>
                                        </p:tgtEl>
                                        <p:attrNameLst>
                                          <p:attrName>style.visibility</p:attrName>
                                        </p:attrNameLst>
                                      </p:cBhvr>
                                      <p:to>
                                        <p:strVal val="visible"/>
                                      </p:to>
                                    </p:set>
                                    <p:anim calcmode="lin" valueType="num">
                                      <p:cBhvr>
                                        <p:cTn id="14" dur="500" fill="hold"/>
                                        <p:tgtEl>
                                          <p:spTgt spid="4">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4">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4">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4">
                                            <p:txEl>
                                              <p:pRg st="2" end="2"/>
                                            </p:txEl>
                                          </p:spTgt>
                                        </p:tgtEl>
                                        <p:attrNameLst>
                                          <p:attrName>style.visibility</p:attrName>
                                        </p:attrNameLst>
                                      </p:cBhvr>
                                      <p:to>
                                        <p:strVal val="visible"/>
                                      </p:to>
                                    </p:set>
                                    <p:anim calcmode="lin" valueType="num">
                                      <p:cBhvr>
                                        <p:cTn id="21" dur="500" fill="hold"/>
                                        <p:tgtEl>
                                          <p:spTgt spid="4">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4">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4">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15000"/>
            <a:lum/>
          </a:blip>
          <a:srcRect/>
          <a:stretch>
            <a:fillRect l="-17000" r="-17000"/>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0" y="29592"/>
            <a:ext cx="9144000" cy="656208"/>
          </a:xfrm>
        </p:spPr>
        <p:txBody>
          <a:bodyPr>
            <a:normAutofit/>
          </a:bodyPr>
          <a:lstStyle/>
          <a:p>
            <a:r>
              <a:rPr lang="en-US" sz="3600" b="1" dirty="0" smtClean="0"/>
              <a:t>*The Use of Liturgy in the Early Church</a:t>
            </a:r>
            <a:endParaRPr lang="en-US" sz="3600" b="1" dirty="0"/>
          </a:p>
        </p:txBody>
      </p:sp>
      <p:sp>
        <p:nvSpPr>
          <p:cNvPr id="4" name="Content Placeholder 3"/>
          <p:cNvSpPr>
            <a:spLocks noGrp="1"/>
          </p:cNvSpPr>
          <p:nvPr>
            <p:ph idx="1"/>
          </p:nvPr>
        </p:nvSpPr>
        <p:spPr>
          <a:xfrm>
            <a:off x="304800" y="609600"/>
            <a:ext cx="8610600" cy="5909846"/>
          </a:xfrm>
        </p:spPr>
        <p:txBody>
          <a:bodyPr>
            <a:normAutofit/>
          </a:bodyPr>
          <a:lstStyle/>
          <a:p>
            <a:r>
              <a:rPr lang="en-US" dirty="0"/>
              <a:t>After the deacons </a:t>
            </a:r>
            <a:r>
              <a:rPr lang="en-US" dirty="0" smtClean="0"/>
              <a:t>collected the bread and wine brought by the congregation, the </a:t>
            </a:r>
            <a:r>
              <a:rPr lang="en-US" dirty="0"/>
              <a:t>bishop and congregation recited the following dialogue and prayer: </a:t>
            </a:r>
            <a:endParaRPr lang="en-US" dirty="0" smtClean="0"/>
          </a:p>
          <a:p>
            <a:pPr lvl="1"/>
            <a:r>
              <a:rPr lang="en-US" b="1" dirty="0" smtClean="0"/>
              <a:t>Bishop</a:t>
            </a:r>
            <a:r>
              <a:rPr lang="en-US" b="1" dirty="0"/>
              <a:t>: </a:t>
            </a:r>
            <a:r>
              <a:rPr lang="en-US" dirty="0"/>
              <a:t>The Lord be with you. </a:t>
            </a:r>
            <a:endParaRPr lang="en-US" dirty="0" smtClean="0"/>
          </a:p>
          <a:p>
            <a:pPr lvl="1"/>
            <a:r>
              <a:rPr lang="en-US" b="1" dirty="0" smtClean="0"/>
              <a:t>Congregation</a:t>
            </a:r>
            <a:r>
              <a:rPr lang="en-US" b="1" dirty="0"/>
              <a:t>: </a:t>
            </a:r>
            <a:r>
              <a:rPr lang="en-US" dirty="0"/>
              <a:t>And with your spirit. </a:t>
            </a:r>
            <a:endParaRPr lang="en-US" dirty="0" smtClean="0"/>
          </a:p>
          <a:p>
            <a:pPr lvl="1"/>
            <a:r>
              <a:rPr lang="en-US" b="1" dirty="0" smtClean="0"/>
              <a:t>Bishop</a:t>
            </a:r>
            <a:r>
              <a:rPr lang="en-US" b="1" dirty="0"/>
              <a:t>: </a:t>
            </a:r>
            <a:r>
              <a:rPr lang="en-US" dirty="0"/>
              <a:t>Lift up your hearts. </a:t>
            </a:r>
            <a:endParaRPr lang="en-US" dirty="0" smtClean="0"/>
          </a:p>
          <a:p>
            <a:pPr lvl="1"/>
            <a:r>
              <a:rPr lang="en-US" b="1" dirty="0" smtClean="0"/>
              <a:t>Congregation</a:t>
            </a:r>
            <a:r>
              <a:rPr lang="en-US" b="1" dirty="0"/>
              <a:t>: </a:t>
            </a:r>
            <a:r>
              <a:rPr lang="en-US" dirty="0"/>
              <a:t>We lift them to the Lord. </a:t>
            </a:r>
            <a:endParaRPr lang="en-US" dirty="0" smtClean="0"/>
          </a:p>
          <a:p>
            <a:pPr lvl="1"/>
            <a:r>
              <a:rPr lang="en-US" b="1" dirty="0" smtClean="0"/>
              <a:t>Bishop</a:t>
            </a:r>
            <a:r>
              <a:rPr lang="en-US" b="1" dirty="0"/>
              <a:t>: </a:t>
            </a:r>
            <a:r>
              <a:rPr lang="en-US" dirty="0"/>
              <a:t>Let us give thanks to the Lord. </a:t>
            </a:r>
            <a:endParaRPr lang="en-US" dirty="0" smtClean="0"/>
          </a:p>
          <a:p>
            <a:pPr lvl="1"/>
            <a:r>
              <a:rPr lang="en-US" b="1" dirty="0" smtClean="0"/>
              <a:t>Congregation</a:t>
            </a:r>
            <a:r>
              <a:rPr lang="en-US" b="1" dirty="0"/>
              <a:t>: </a:t>
            </a:r>
            <a:r>
              <a:rPr lang="en-US" dirty="0"/>
              <a:t>It is fitting and right. </a:t>
            </a:r>
            <a:endParaRPr lang="en-US" dirty="0" smtClean="0"/>
          </a:p>
        </p:txBody>
      </p:sp>
      <p:sp>
        <p:nvSpPr>
          <p:cNvPr id="5" name="TextBox 4"/>
          <p:cNvSpPr txBox="1"/>
          <p:nvPr/>
        </p:nvSpPr>
        <p:spPr>
          <a:xfrm>
            <a:off x="0" y="6519446"/>
            <a:ext cx="9144000" cy="338554"/>
          </a:xfrm>
          <a:prstGeom prst="rect">
            <a:avLst/>
          </a:prstGeom>
          <a:noFill/>
        </p:spPr>
        <p:txBody>
          <a:bodyPr wrap="square" rtlCol="0">
            <a:spAutoFit/>
          </a:bodyPr>
          <a:lstStyle/>
          <a:p>
            <a:r>
              <a:rPr lang="en-US" sz="1600" dirty="0">
                <a:solidFill>
                  <a:prstClr val="black"/>
                </a:solidFill>
              </a:rPr>
              <a:t>* Needham, Nick. 2,000 Years of Christ's Power Vol. 1: The Age of the Early Church </a:t>
            </a:r>
            <a:r>
              <a:rPr lang="en-US" sz="1600" dirty="0" smtClean="0">
                <a:solidFill>
                  <a:prstClr val="black"/>
                </a:solidFill>
              </a:rPr>
              <a:t>Fathers</a:t>
            </a:r>
            <a:endParaRPr lang="en-US" sz="1600" dirty="0">
              <a:solidFill>
                <a:prstClr val="black"/>
              </a:solidFill>
            </a:endParaRPr>
          </a:p>
        </p:txBody>
      </p:sp>
    </p:spTree>
    <p:extLst>
      <p:ext uri="{BB962C8B-B14F-4D97-AF65-F5344CB8AC3E}">
        <p14:creationId xmlns:p14="http://schemas.microsoft.com/office/powerpoint/2010/main" val="3633609784"/>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anim calcmode="lin" valueType="num">
                                      <p:cBhvr>
                                        <p:cTn id="7" dur="500" fill="hold"/>
                                        <p:tgtEl>
                                          <p:spTgt spid="4">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4">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4">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4">
                                            <p:txEl>
                                              <p:pRg st="2" end="2"/>
                                            </p:txEl>
                                          </p:spTgt>
                                        </p:tgtEl>
                                        <p:attrNameLst>
                                          <p:attrName>style.visibility</p:attrName>
                                        </p:attrNameLst>
                                      </p:cBhvr>
                                      <p:to>
                                        <p:strVal val="visible"/>
                                      </p:to>
                                    </p:set>
                                    <p:anim calcmode="lin" valueType="num">
                                      <p:cBhvr>
                                        <p:cTn id="14" dur="500" fill="hold"/>
                                        <p:tgtEl>
                                          <p:spTgt spid="4">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4">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4">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4">
                                            <p:txEl>
                                              <p:pRg st="3" end="3"/>
                                            </p:txEl>
                                          </p:spTgt>
                                        </p:tgtEl>
                                        <p:attrNameLst>
                                          <p:attrName>style.visibility</p:attrName>
                                        </p:attrNameLst>
                                      </p:cBhvr>
                                      <p:to>
                                        <p:strVal val="visible"/>
                                      </p:to>
                                    </p:set>
                                    <p:anim calcmode="lin" valueType="num">
                                      <p:cBhvr>
                                        <p:cTn id="21" dur="500" fill="hold"/>
                                        <p:tgtEl>
                                          <p:spTgt spid="4">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4">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4">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4">
                                            <p:txEl>
                                              <p:pRg st="4" end="4"/>
                                            </p:txEl>
                                          </p:spTgt>
                                        </p:tgtEl>
                                        <p:attrNameLst>
                                          <p:attrName>style.visibility</p:attrName>
                                        </p:attrNameLst>
                                      </p:cBhvr>
                                      <p:to>
                                        <p:strVal val="visible"/>
                                      </p:to>
                                    </p:set>
                                    <p:anim calcmode="lin" valueType="num">
                                      <p:cBhvr>
                                        <p:cTn id="28" dur="500" fill="hold"/>
                                        <p:tgtEl>
                                          <p:spTgt spid="4">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4">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4">
                                            <p:txEl>
                                              <p:pRg st="4" end="4"/>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4">
                                            <p:txEl>
                                              <p:pRg st="5" end="5"/>
                                            </p:txEl>
                                          </p:spTgt>
                                        </p:tgtEl>
                                        <p:attrNameLst>
                                          <p:attrName>style.visibility</p:attrName>
                                        </p:attrNameLst>
                                      </p:cBhvr>
                                      <p:to>
                                        <p:strVal val="visible"/>
                                      </p:to>
                                    </p:set>
                                    <p:anim calcmode="lin" valueType="num">
                                      <p:cBhvr>
                                        <p:cTn id="35" dur="500" fill="hold"/>
                                        <p:tgtEl>
                                          <p:spTgt spid="4">
                                            <p:txEl>
                                              <p:pRg st="5" end="5"/>
                                            </p:txEl>
                                          </p:spTgt>
                                        </p:tgtEl>
                                        <p:attrNameLst>
                                          <p:attrName>ppt_w</p:attrName>
                                        </p:attrNameLst>
                                      </p:cBhvr>
                                      <p:tavLst>
                                        <p:tav tm="0">
                                          <p:val>
                                            <p:fltVal val="0"/>
                                          </p:val>
                                        </p:tav>
                                        <p:tav tm="100000">
                                          <p:val>
                                            <p:strVal val="#ppt_w"/>
                                          </p:val>
                                        </p:tav>
                                      </p:tavLst>
                                    </p:anim>
                                    <p:anim calcmode="lin" valueType="num">
                                      <p:cBhvr>
                                        <p:cTn id="36" dur="500" fill="hold"/>
                                        <p:tgtEl>
                                          <p:spTgt spid="4">
                                            <p:txEl>
                                              <p:pRg st="5" end="5"/>
                                            </p:txEl>
                                          </p:spTgt>
                                        </p:tgtEl>
                                        <p:attrNameLst>
                                          <p:attrName>ppt_h</p:attrName>
                                        </p:attrNameLst>
                                      </p:cBhvr>
                                      <p:tavLst>
                                        <p:tav tm="0">
                                          <p:val>
                                            <p:fltVal val="0"/>
                                          </p:val>
                                        </p:tav>
                                        <p:tav tm="100000">
                                          <p:val>
                                            <p:strVal val="#ppt_h"/>
                                          </p:val>
                                        </p:tav>
                                      </p:tavLst>
                                    </p:anim>
                                    <p:animEffect transition="in" filter="fade">
                                      <p:cBhvr>
                                        <p:cTn id="37" dur="500"/>
                                        <p:tgtEl>
                                          <p:spTgt spid="4">
                                            <p:txEl>
                                              <p:pRg st="5" end="5"/>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53" presetClass="entr" presetSubtype="16" fill="hold" nodeType="clickEffect">
                                  <p:stCondLst>
                                    <p:cond delay="0"/>
                                  </p:stCondLst>
                                  <p:childTnLst>
                                    <p:set>
                                      <p:cBhvr>
                                        <p:cTn id="41" dur="1" fill="hold">
                                          <p:stCondLst>
                                            <p:cond delay="0"/>
                                          </p:stCondLst>
                                        </p:cTn>
                                        <p:tgtEl>
                                          <p:spTgt spid="4">
                                            <p:txEl>
                                              <p:pRg st="6" end="6"/>
                                            </p:txEl>
                                          </p:spTgt>
                                        </p:tgtEl>
                                        <p:attrNameLst>
                                          <p:attrName>style.visibility</p:attrName>
                                        </p:attrNameLst>
                                      </p:cBhvr>
                                      <p:to>
                                        <p:strVal val="visible"/>
                                      </p:to>
                                    </p:set>
                                    <p:anim calcmode="lin" valueType="num">
                                      <p:cBhvr>
                                        <p:cTn id="42" dur="500" fill="hold"/>
                                        <p:tgtEl>
                                          <p:spTgt spid="4">
                                            <p:txEl>
                                              <p:pRg st="6" end="6"/>
                                            </p:txEl>
                                          </p:spTgt>
                                        </p:tgtEl>
                                        <p:attrNameLst>
                                          <p:attrName>ppt_w</p:attrName>
                                        </p:attrNameLst>
                                      </p:cBhvr>
                                      <p:tavLst>
                                        <p:tav tm="0">
                                          <p:val>
                                            <p:fltVal val="0"/>
                                          </p:val>
                                        </p:tav>
                                        <p:tav tm="100000">
                                          <p:val>
                                            <p:strVal val="#ppt_w"/>
                                          </p:val>
                                        </p:tav>
                                      </p:tavLst>
                                    </p:anim>
                                    <p:anim calcmode="lin" valueType="num">
                                      <p:cBhvr>
                                        <p:cTn id="43" dur="500" fill="hold"/>
                                        <p:tgtEl>
                                          <p:spTgt spid="4">
                                            <p:txEl>
                                              <p:pRg st="6" end="6"/>
                                            </p:txEl>
                                          </p:spTgt>
                                        </p:tgtEl>
                                        <p:attrNameLst>
                                          <p:attrName>ppt_h</p:attrName>
                                        </p:attrNameLst>
                                      </p:cBhvr>
                                      <p:tavLst>
                                        <p:tav tm="0">
                                          <p:val>
                                            <p:fltVal val="0"/>
                                          </p:val>
                                        </p:tav>
                                        <p:tav tm="100000">
                                          <p:val>
                                            <p:strVal val="#ppt_h"/>
                                          </p:val>
                                        </p:tav>
                                      </p:tavLst>
                                    </p:anim>
                                    <p:animEffect transition="in" filter="fade">
                                      <p:cBhvr>
                                        <p:cTn id="44" dur="500"/>
                                        <p:tgtEl>
                                          <p:spTgt spid="4">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15000"/>
            <a:lum/>
          </a:blip>
          <a:srcRect/>
          <a:stretch>
            <a:fillRect l="-17000" r="-17000"/>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0" y="29592"/>
            <a:ext cx="9144000" cy="656208"/>
          </a:xfrm>
        </p:spPr>
        <p:txBody>
          <a:bodyPr>
            <a:normAutofit/>
          </a:bodyPr>
          <a:lstStyle/>
          <a:p>
            <a:r>
              <a:rPr lang="en-US" sz="3600" b="1" dirty="0" smtClean="0"/>
              <a:t>*The Use of Liturgy in the Early Church</a:t>
            </a:r>
            <a:endParaRPr lang="en-US" sz="3600" b="1" dirty="0"/>
          </a:p>
        </p:txBody>
      </p:sp>
      <p:sp>
        <p:nvSpPr>
          <p:cNvPr id="4" name="Content Placeholder 3"/>
          <p:cNvSpPr>
            <a:spLocks noGrp="1"/>
          </p:cNvSpPr>
          <p:nvPr>
            <p:ph idx="1"/>
          </p:nvPr>
        </p:nvSpPr>
        <p:spPr>
          <a:xfrm>
            <a:off x="304800" y="609600"/>
            <a:ext cx="8610600" cy="5909846"/>
          </a:xfrm>
        </p:spPr>
        <p:txBody>
          <a:bodyPr>
            <a:normAutofit/>
          </a:bodyPr>
          <a:lstStyle/>
          <a:p>
            <a:r>
              <a:rPr lang="en-US" dirty="0"/>
              <a:t>After the deacons </a:t>
            </a:r>
            <a:r>
              <a:rPr lang="en-US" dirty="0" smtClean="0"/>
              <a:t>collected the bread and wine brought by the congregation, the </a:t>
            </a:r>
            <a:r>
              <a:rPr lang="en-US" dirty="0"/>
              <a:t>bishop and congregation recited the following dialogue and prayer: </a:t>
            </a:r>
            <a:endParaRPr lang="en-US" dirty="0" smtClean="0"/>
          </a:p>
          <a:p>
            <a:pPr lvl="1"/>
            <a:r>
              <a:rPr lang="en-US" b="1" dirty="0" smtClean="0"/>
              <a:t>Bishop</a:t>
            </a:r>
            <a:r>
              <a:rPr lang="en-US" b="1" dirty="0"/>
              <a:t>: </a:t>
            </a:r>
            <a:r>
              <a:rPr lang="en-US" dirty="0"/>
              <a:t>We thank You, O God, through Your beloved Servant Jesus Christ, whom You have sent to us at the end of days as </a:t>
            </a:r>
            <a:r>
              <a:rPr lang="en-US" dirty="0" smtClean="0"/>
              <a:t>Savior, </a:t>
            </a:r>
            <a:r>
              <a:rPr lang="en-US" dirty="0"/>
              <a:t>Redeemer, and Messenger of Your plan, the </a:t>
            </a:r>
            <a:r>
              <a:rPr lang="en-US" dirty="0" smtClean="0"/>
              <a:t>Logos </a:t>
            </a:r>
            <a:r>
              <a:rPr lang="en-US" dirty="0"/>
              <a:t>who comes from You, through whom You have created the cosmos, whom You chose to send down from heaven into the womb of the Virgin, and in her body He became flesh, and was revealed as Your Son, born of the Holy Spirit and the Virgin. To carry out Your plan and make a sanctified people for You, He stretched out His hands [on the cross] when He suffered, so that everyone who trusts in You might be released from suffering</a:t>
            </a:r>
            <a:r>
              <a:rPr lang="en-US" dirty="0" smtClean="0"/>
              <a:t>.</a:t>
            </a:r>
            <a:endParaRPr lang="en-US" dirty="0"/>
          </a:p>
        </p:txBody>
      </p:sp>
      <p:sp>
        <p:nvSpPr>
          <p:cNvPr id="5" name="TextBox 4"/>
          <p:cNvSpPr txBox="1"/>
          <p:nvPr/>
        </p:nvSpPr>
        <p:spPr>
          <a:xfrm>
            <a:off x="0" y="6519446"/>
            <a:ext cx="9144000" cy="338554"/>
          </a:xfrm>
          <a:prstGeom prst="rect">
            <a:avLst/>
          </a:prstGeom>
          <a:noFill/>
        </p:spPr>
        <p:txBody>
          <a:bodyPr wrap="square" rtlCol="0">
            <a:spAutoFit/>
          </a:bodyPr>
          <a:lstStyle/>
          <a:p>
            <a:r>
              <a:rPr lang="en-US" sz="1600" dirty="0">
                <a:solidFill>
                  <a:prstClr val="black"/>
                </a:solidFill>
              </a:rPr>
              <a:t>* Needham, Nick. 2,000 Years of Christ's Power Vol. 1: The Age of the Early Church </a:t>
            </a:r>
            <a:r>
              <a:rPr lang="en-US" sz="1600" dirty="0" smtClean="0">
                <a:solidFill>
                  <a:prstClr val="black"/>
                </a:solidFill>
              </a:rPr>
              <a:t>Fathers</a:t>
            </a:r>
            <a:endParaRPr lang="en-US" sz="1600" dirty="0">
              <a:solidFill>
                <a:prstClr val="black"/>
              </a:solidFill>
            </a:endParaRPr>
          </a:p>
        </p:txBody>
      </p:sp>
    </p:spTree>
    <p:extLst>
      <p:ext uri="{BB962C8B-B14F-4D97-AF65-F5344CB8AC3E}">
        <p14:creationId xmlns:p14="http://schemas.microsoft.com/office/powerpoint/2010/main" val="3203584313"/>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mc:Choice xmlns:p14="http://schemas.microsoft.com/office/powerpoint/2010/main" Requires="p14">
      <p:transition p14:dur="0"/>
    </mc:Choice>
    <mc:Fallback>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with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anim calcmode="lin" valueType="num">
                                      <p:cBhvr additive="base">
                                        <p:cTn id="7" dur="500" fill="hold"/>
                                        <p:tgtEl>
                                          <p:spTgt spid="4">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15000"/>
            <a:lum/>
          </a:blip>
          <a:srcRect/>
          <a:stretch>
            <a:fillRect l="-17000" r="-17000"/>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0" y="29592"/>
            <a:ext cx="9144000" cy="656208"/>
          </a:xfrm>
        </p:spPr>
        <p:txBody>
          <a:bodyPr>
            <a:normAutofit/>
          </a:bodyPr>
          <a:lstStyle/>
          <a:p>
            <a:r>
              <a:rPr lang="en-US" sz="3600" b="1" dirty="0" smtClean="0"/>
              <a:t>*The Use of Liturgy in the Early Church</a:t>
            </a:r>
            <a:endParaRPr lang="en-US" sz="3600" b="1" dirty="0"/>
          </a:p>
        </p:txBody>
      </p:sp>
      <p:sp>
        <p:nvSpPr>
          <p:cNvPr id="4" name="Content Placeholder 3"/>
          <p:cNvSpPr>
            <a:spLocks noGrp="1"/>
          </p:cNvSpPr>
          <p:nvPr>
            <p:ph idx="1"/>
          </p:nvPr>
        </p:nvSpPr>
        <p:spPr>
          <a:xfrm>
            <a:off x="304800" y="609600"/>
            <a:ext cx="8610600" cy="5909846"/>
          </a:xfrm>
        </p:spPr>
        <p:txBody>
          <a:bodyPr>
            <a:normAutofit/>
          </a:bodyPr>
          <a:lstStyle/>
          <a:p>
            <a:r>
              <a:rPr lang="en-US" dirty="0"/>
              <a:t>After the deacons </a:t>
            </a:r>
            <a:r>
              <a:rPr lang="en-US" dirty="0" smtClean="0"/>
              <a:t>collected the bread and wine brought by the congregation, the </a:t>
            </a:r>
            <a:r>
              <a:rPr lang="en-US" dirty="0"/>
              <a:t>bishop and congregation recited the following dialogue and prayer: </a:t>
            </a:r>
            <a:endParaRPr lang="en-US" dirty="0" smtClean="0"/>
          </a:p>
          <a:p>
            <a:pPr lvl="1"/>
            <a:r>
              <a:rPr lang="en-US" b="1" dirty="0" smtClean="0"/>
              <a:t>Bishop</a:t>
            </a:r>
            <a:r>
              <a:rPr lang="en-US" b="1" dirty="0"/>
              <a:t>: </a:t>
            </a:r>
            <a:r>
              <a:rPr lang="en-US" dirty="0" smtClean="0"/>
              <a:t>When </a:t>
            </a:r>
            <a:r>
              <a:rPr lang="en-US" dirty="0"/>
              <a:t>by His own sovereignty He yielded Himself to suffering, to loose death’s bonds and break the devil’s chains, to trample hell under His feet and shed His light on the righteous, to set up the boundary and manifest the resurrection, He took a loaf, gave thanks and said, “Take, eat, this is My body given for You.” Likewise He took the cup and said, “This is My blood which is outpoured for you. In doing this, you are remembering Me</a:t>
            </a:r>
            <a:r>
              <a:rPr lang="en-US" dirty="0" smtClean="0"/>
              <a:t>.”</a:t>
            </a:r>
            <a:endParaRPr lang="en-US" dirty="0"/>
          </a:p>
        </p:txBody>
      </p:sp>
      <p:sp>
        <p:nvSpPr>
          <p:cNvPr id="5" name="TextBox 4"/>
          <p:cNvSpPr txBox="1"/>
          <p:nvPr/>
        </p:nvSpPr>
        <p:spPr>
          <a:xfrm>
            <a:off x="0" y="6519446"/>
            <a:ext cx="9144000" cy="338554"/>
          </a:xfrm>
          <a:prstGeom prst="rect">
            <a:avLst/>
          </a:prstGeom>
          <a:noFill/>
        </p:spPr>
        <p:txBody>
          <a:bodyPr wrap="square" rtlCol="0">
            <a:spAutoFit/>
          </a:bodyPr>
          <a:lstStyle/>
          <a:p>
            <a:r>
              <a:rPr lang="en-US" sz="1600" dirty="0">
                <a:solidFill>
                  <a:prstClr val="black"/>
                </a:solidFill>
              </a:rPr>
              <a:t>* Needham, Nick. 2,000 Years of Christ's Power Vol. 1: The Age of the Early Church </a:t>
            </a:r>
            <a:r>
              <a:rPr lang="en-US" sz="1600" dirty="0" smtClean="0">
                <a:solidFill>
                  <a:prstClr val="black"/>
                </a:solidFill>
              </a:rPr>
              <a:t>Fathers</a:t>
            </a:r>
            <a:endParaRPr lang="en-US" sz="1600" dirty="0">
              <a:solidFill>
                <a:prstClr val="black"/>
              </a:solidFill>
            </a:endParaRPr>
          </a:p>
        </p:txBody>
      </p:sp>
    </p:spTree>
    <p:extLst>
      <p:ext uri="{BB962C8B-B14F-4D97-AF65-F5344CB8AC3E}">
        <p14:creationId xmlns:p14="http://schemas.microsoft.com/office/powerpoint/2010/main" val="2882582150"/>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mc:Choice xmlns:p14="http://schemas.microsoft.com/office/powerpoint/2010/main" Requires="p14">
      <p:transition p14:dur="0"/>
    </mc:Choice>
    <mc:Fallback>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with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anim calcmode="lin" valueType="num">
                                      <p:cBhvr additive="base">
                                        <p:cTn id="7" dur="500" fill="hold"/>
                                        <p:tgtEl>
                                          <p:spTgt spid="4">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15000"/>
            <a:lum/>
          </a:blip>
          <a:srcRect/>
          <a:stretch>
            <a:fillRect l="-17000" r="-17000"/>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0" y="29592"/>
            <a:ext cx="9144000" cy="656208"/>
          </a:xfrm>
        </p:spPr>
        <p:txBody>
          <a:bodyPr>
            <a:normAutofit/>
          </a:bodyPr>
          <a:lstStyle/>
          <a:p>
            <a:r>
              <a:rPr lang="en-US" sz="3600" b="1" dirty="0" smtClean="0"/>
              <a:t>*The Use of Liturgy in the Early Church</a:t>
            </a:r>
            <a:endParaRPr lang="en-US" sz="3600" b="1" dirty="0"/>
          </a:p>
        </p:txBody>
      </p:sp>
      <p:sp>
        <p:nvSpPr>
          <p:cNvPr id="4" name="Content Placeholder 3"/>
          <p:cNvSpPr>
            <a:spLocks noGrp="1"/>
          </p:cNvSpPr>
          <p:nvPr>
            <p:ph idx="1"/>
          </p:nvPr>
        </p:nvSpPr>
        <p:spPr>
          <a:xfrm>
            <a:off x="304800" y="609600"/>
            <a:ext cx="8610600" cy="5909846"/>
          </a:xfrm>
        </p:spPr>
        <p:txBody>
          <a:bodyPr>
            <a:normAutofit/>
          </a:bodyPr>
          <a:lstStyle/>
          <a:p>
            <a:r>
              <a:rPr lang="en-US" dirty="0"/>
              <a:t>After the deacons </a:t>
            </a:r>
            <a:r>
              <a:rPr lang="en-US" dirty="0" smtClean="0"/>
              <a:t>collected the bread and wine brought by the congregation, the </a:t>
            </a:r>
            <a:r>
              <a:rPr lang="en-US" dirty="0"/>
              <a:t>bishop and congregation recited the following dialogue and prayer: </a:t>
            </a:r>
            <a:endParaRPr lang="en-US" dirty="0" smtClean="0"/>
          </a:p>
          <a:p>
            <a:pPr lvl="1"/>
            <a:r>
              <a:rPr lang="en-US" b="1" dirty="0" smtClean="0"/>
              <a:t>Bishop</a:t>
            </a:r>
            <a:r>
              <a:rPr lang="en-US" b="1" dirty="0"/>
              <a:t>: </a:t>
            </a:r>
            <a:r>
              <a:rPr lang="en-US" dirty="0"/>
              <a:t>Remembering, therefore, His death and resurrection, we offer to You the loaf and the cup, thanking You that You have </a:t>
            </a:r>
            <a:r>
              <a:rPr lang="en-US" dirty="0" smtClean="0"/>
              <a:t>favored </a:t>
            </a:r>
            <a:r>
              <a:rPr lang="en-US" dirty="0"/>
              <a:t>us to stand in Your presence and serve You as priests</a:t>
            </a:r>
            <a:r>
              <a:rPr lang="en-US" dirty="0" smtClean="0"/>
              <a:t>.</a:t>
            </a:r>
            <a:r>
              <a:rPr lang="en-US" dirty="0"/>
              <a:t> We pray that You will send down Your Holy Spirit on this offering of the church</a:t>
            </a:r>
            <a:r>
              <a:rPr lang="en-US" dirty="0" smtClean="0"/>
              <a:t>. </a:t>
            </a:r>
            <a:r>
              <a:rPr lang="en-US" dirty="0"/>
              <a:t>Make it a single offering, and grant to all Your sanctified people who eat and drink that we may be filled with the Holy Spirit and nourished in our faith in the truth, that we may praise You and glorify You through Your Servant Jesus Christ, through whom be glory and </a:t>
            </a:r>
            <a:r>
              <a:rPr lang="en-US" dirty="0" smtClean="0"/>
              <a:t>honor </a:t>
            </a:r>
            <a:r>
              <a:rPr lang="en-US" dirty="0"/>
              <a:t>to You in Your Church, now and for ever. Amen</a:t>
            </a:r>
            <a:r>
              <a:rPr lang="en-US" dirty="0" smtClean="0"/>
              <a:t>.</a:t>
            </a:r>
            <a:endParaRPr lang="en-US" dirty="0"/>
          </a:p>
        </p:txBody>
      </p:sp>
      <p:sp>
        <p:nvSpPr>
          <p:cNvPr id="5" name="TextBox 4"/>
          <p:cNvSpPr txBox="1"/>
          <p:nvPr/>
        </p:nvSpPr>
        <p:spPr>
          <a:xfrm>
            <a:off x="0" y="6519446"/>
            <a:ext cx="9144000" cy="338554"/>
          </a:xfrm>
          <a:prstGeom prst="rect">
            <a:avLst/>
          </a:prstGeom>
          <a:noFill/>
        </p:spPr>
        <p:txBody>
          <a:bodyPr wrap="square" rtlCol="0">
            <a:spAutoFit/>
          </a:bodyPr>
          <a:lstStyle/>
          <a:p>
            <a:r>
              <a:rPr lang="en-US" sz="1600" dirty="0">
                <a:solidFill>
                  <a:prstClr val="black"/>
                </a:solidFill>
              </a:rPr>
              <a:t>* Needham, Nick. 2,000 Years of Christ's Power Vol. 1: The Age of the Early Church </a:t>
            </a:r>
            <a:r>
              <a:rPr lang="en-US" sz="1600" dirty="0" smtClean="0">
                <a:solidFill>
                  <a:prstClr val="black"/>
                </a:solidFill>
              </a:rPr>
              <a:t>Fathers</a:t>
            </a:r>
            <a:endParaRPr lang="en-US" sz="1600" dirty="0">
              <a:solidFill>
                <a:prstClr val="black"/>
              </a:solidFill>
            </a:endParaRPr>
          </a:p>
        </p:txBody>
      </p:sp>
    </p:spTree>
    <p:extLst>
      <p:ext uri="{BB962C8B-B14F-4D97-AF65-F5344CB8AC3E}">
        <p14:creationId xmlns:p14="http://schemas.microsoft.com/office/powerpoint/2010/main" val="3553329266"/>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mc:Choice xmlns:p14="http://schemas.microsoft.com/office/powerpoint/2010/main" Requires="p14">
      <p:transition p14:dur="0"/>
    </mc:Choice>
    <mc:Fallback>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with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anim calcmode="lin" valueType="num">
                                      <p:cBhvr additive="base">
                                        <p:cTn id="7" dur="500" fill="hold"/>
                                        <p:tgtEl>
                                          <p:spTgt spid="4">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15000"/>
            <a:lum/>
          </a:blip>
          <a:srcRect/>
          <a:stretch>
            <a:fillRect l="-17000" r="-17000"/>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0" y="29592"/>
            <a:ext cx="9144000" cy="656208"/>
          </a:xfrm>
        </p:spPr>
        <p:txBody>
          <a:bodyPr>
            <a:normAutofit/>
          </a:bodyPr>
          <a:lstStyle/>
          <a:p>
            <a:r>
              <a:rPr lang="en-US" sz="3600" b="1" dirty="0" smtClean="0"/>
              <a:t>*Early Church Annual Calendar</a:t>
            </a:r>
            <a:endParaRPr lang="en-US" sz="3600" b="1" dirty="0"/>
          </a:p>
        </p:txBody>
      </p:sp>
      <p:sp>
        <p:nvSpPr>
          <p:cNvPr id="4" name="Content Placeholder 3"/>
          <p:cNvSpPr>
            <a:spLocks noGrp="1"/>
          </p:cNvSpPr>
          <p:nvPr>
            <p:ph idx="1"/>
          </p:nvPr>
        </p:nvSpPr>
        <p:spPr>
          <a:xfrm>
            <a:off x="304800" y="609600"/>
            <a:ext cx="8610600" cy="5909846"/>
          </a:xfrm>
        </p:spPr>
        <p:txBody>
          <a:bodyPr>
            <a:normAutofit/>
          </a:bodyPr>
          <a:lstStyle/>
          <a:p>
            <a:r>
              <a:rPr lang="en-US" dirty="0"/>
              <a:t>Christian worship revolved around Sunday, or “the Lord’s day” as the early Church called it – the day on which the Lord Jesus had risen from the dead. </a:t>
            </a:r>
            <a:endParaRPr lang="en-US" dirty="0" smtClean="0"/>
          </a:p>
          <a:p>
            <a:r>
              <a:rPr lang="en-US" dirty="0" smtClean="0"/>
              <a:t>However</a:t>
            </a:r>
            <a:r>
              <a:rPr lang="en-US" dirty="0"/>
              <a:t>, this </a:t>
            </a:r>
            <a:r>
              <a:rPr lang="en-US" b="1" i="1" dirty="0"/>
              <a:t>weekly</a:t>
            </a:r>
            <a:r>
              <a:rPr lang="en-US" dirty="0"/>
              <a:t> pattern of worship </a:t>
            </a:r>
            <a:r>
              <a:rPr lang="en-US" dirty="0" smtClean="0"/>
              <a:t>followed a </a:t>
            </a:r>
            <a:r>
              <a:rPr lang="en-US" b="1" i="1" dirty="0"/>
              <a:t>yearly</a:t>
            </a:r>
            <a:r>
              <a:rPr lang="en-US" dirty="0"/>
              <a:t> pattern which revolved around </a:t>
            </a:r>
            <a:r>
              <a:rPr lang="en-US" b="1" i="1" dirty="0" smtClean="0"/>
              <a:t>Easter</a:t>
            </a:r>
            <a:r>
              <a:rPr lang="en-US" dirty="0" smtClean="0"/>
              <a:t>.</a:t>
            </a:r>
          </a:p>
          <a:p>
            <a:r>
              <a:rPr lang="en-US" dirty="0" smtClean="0"/>
              <a:t>Easter </a:t>
            </a:r>
            <a:r>
              <a:rPr lang="en-US" dirty="0"/>
              <a:t>was the Christian equivalent of the Jewish Passover. Christ had died at the same time that the Passover lamb was sacrificed; so Christians celebrated their </a:t>
            </a:r>
            <a:r>
              <a:rPr lang="en-US" dirty="0" smtClean="0"/>
              <a:t>Savior's </a:t>
            </a:r>
            <a:r>
              <a:rPr lang="en-US" dirty="0"/>
              <a:t>death at Easter, when Jews were celebrating the Passover. </a:t>
            </a:r>
            <a:endParaRPr lang="en-US" dirty="0" smtClean="0"/>
          </a:p>
        </p:txBody>
      </p:sp>
      <p:sp>
        <p:nvSpPr>
          <p:cNvPr id="5" name="TextBox 4"/>
          <p:cNvSpPr txBox="1"/>
          <p:nvPr/>
        </p:nvSpPr>
        <p:spPr>
          <a:xfrm>
            <a:off x="0" y="6519446"/>
            <a:ext cx="9144000" cy="338554"/>
          </a:xfrm>
          <a:prstGeom prst="rect">
            <a:avLst/>
          </a:prstGeom>
          <a:noFill/>
        </p:spPr>
        <p:txBody>
          <a:bodyPr wrap="square" rtlCol="0">
            <a:spAutoFit/>
          </a:bodyPr>
          <a:lstStyle/>
          <a:p>
            <a:r>
              <a:rPr lang="en-US" sz="1600" dirty="0">
                <a:solidFill>
                  <a:prstClr val="black"/>
                </a:solidFill>
              </a:rPr>
              <a:t>* Needham, Nick. 2,000 Years of Christ's Power Vol. 1: The Age of the Early Church </a:t>
            </a:r>
            <a:r>
              <a:rPr lang="en-US" sz="1600" dirty="0" smtClean="0">
                <a:solidFill>
                  <a:prstClr val="black"/>
                </a:solidFill>
              </a:rPr>
              <a:t>Fathers</a:t>
            </a:r>
            <a:endParaRPr lang="en-US" sz="1600" dirty="0">
              <a:solidFill>
                <a:prstClr val="black"/>
              </a:solidFill>
            </a:endParaRPr>
          </a:p>
        </p:txBody>
      </p:sp>
    </p:spTree>
    <p:extLst>
      <p:ext uri="{BB962C8B-B14F-4D97-AF65-F5344CB8AC3E}">
        <p14:creationId xmlns:p14="http://schemas.microsoft.com/office/powerpoint/2010/main" val="83301316"/>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p:cTn id="7" dur="500" fill="hold"/>
                                        <p:tgtEl>
                                          <p:spTgt spid="4">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4">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4">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4">
                                            <p:txEl>
                                              <p:pRg st="1" end="1"/>
                                            </p:txEl>
                                          </p:spTgt>
                                        </p:tgtEl>
                                        <p:attrNameLst>
                                          <p:attrName>style.visibility</p:attrName>
                                        </p:attrNameLst>
                                      </p:cBhvr>
                                      <p:to>
                                        <p:strVal val="visible"/>
                                      </p:to>
                                    </p:set>
                                    <p:anim calcmode="lin" valueType="num">
                                      <p:cBhvr>
                                        <p:cTn id="14" dur="500" fill="hold"/>
                                        <p:tgtEl>
                                          <p:spTgt spid="4">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4">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4">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4">
                                            <p:txEl>
                                              <p:pRg st="2" end="2"/>
                                            </p:txEl>
                                          </p:spTgt>
                                        </p:tgtEl>
                                        <p:attrNameLst>
                                          <p:attrName>style.visibility</p:attrName>
                                        </p:attrNameLst>
                                      </p:cBhvr>
                                      <p:to>
                                        <p:strVal val="visible"/>
                                      </p:to>
                                    </p:set>
                                    <p:anim calcmode="lin" valueType="num">
                                      <p:cBhvr>
                                        <p:cTn id="21" dur="500" fill="hold"/>
                                        <p:tgtEl>
                                          <p:spTgt spid="4">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4">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4">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15000"/>
            <a:lum/>
          </a:blip>
          <a:srcRect/>
          <a:stretch>
            <a:fillRect l="-17000" r="-17000"/>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0" y="29592"/>
            <a:ext cx="9144000" cy="656208"/>
          </a:xfrm>
        </p:spPr>
        <p:txBody>
          <a:bodyPr>
            <a:normAutofit/>
          </a:bodyPr>
          <a:lstStyle/>
          <a:p>
            <a:r>
              <a:rPr lang="en-US" sz="3600" b="1" dirty="0" smtClean="0"/>
              <a:t>*Early Church Annual Calendar</a:t>
            </a:r>
            <a:endParaRPr lang="en-US" sz="3600" b="1" dirty="0"/>
          </a:p>
        </p:txBody>
      </p:sp>
      <p:sp>
        <p:nvSpPr>
          <p:cNvPr id="4" name="Content Placeholder 3"/>
          <p:cNvSpPr>
            <a:spLocks noGrp="1"/>
          </p:cNvSpPr>
          <p:nvPr>
            <p:ph idx="1"/>
          </p:nvPr>
        </p:nvSpPr>
        <p:spPr>
          <a:xfrm>
            <a:off x="304800" y="609600"/>
            <a:ext cx="8610600" cy="5909846"/>
          </a:xfrm>
        </p:spPr>
        <p:txBody>
          <a:bodyPr>
            <a:normAutofit/>
          </a:bodyPr>
          <a:lstStyle/>
          <a:p>
            <a:r>
              <a:rPr lang="en-US" dirty="0" smtClean="0"/>
              <a:t>The </a:t>
            </a:r>
            <a:r>
              <a:rPr lang="en-US" dirty="0"/>
              <a:t>churches of Asia Minor observed Easter on the precise day of Passover, the fourteenth of Nisan (in the Hebrew calendar), which was not necessarily a Sunday. </a:t>
            </a:r>
            <a:endParaRPr lang="en-US" dirty="0" smtClean="0"/>
          </a:p>
          <a:p>
            <a:r>
              <a:rPr lang="en-US" dirty="0" smtClean="0"/>
              <a:t>But </a:t>
            </a:r>
            <a:r>
              <a:rPr lang="en-US" dirty="0"/>
              <a:t>the churches of Palestine, Alexandria and Rome always observed Easter on a Sunday, the one that fell just after the fourteenth of Nisan. </a:t>
            </a:r>
            <a:endParaRPr lang="en-US" dirty="0" smtClean="0"/>
          </a:p>
          <a:p>
            <a:r>
              <a:rPr lang="en-US" dirty="0" smtClean="0"/>
              <a:t>This </a:t>
            </a:r>
            <a:r>
              <a:rPr lang="en-US" dirty="0"/>
              <a:t>caused a </a:t>
            </a:r>
            <a:r>
              <a:rPr lang="en-US" b="1" i="1" dirty="0"/>
              <a:t>serious</a:t>
            </a:r>
            <a:r>
              <a:rPr lang="en-US" dirty="0"/>
              <a:t> controversy in the 2nd century, the </a:t>
            </a:r>
            <a:r>
              <a:rPr lang="en-US" b="1" dirty="0" err="1"/>
              <a:t>Quartodeciman</a:t>
            </a:r>
            <a:r>
              <a:rPr lang="en-US" dirty="0"/>
              <a:t> controversy (from the Latin word for “fourteenth”), but at the Council of Nicaea in the 4th century the custom of </a:t>
            </a:r>
            <a:r>
              <a:rPr lang="en-US" dirty="0" smtClean="0"/>
              <a:t>observing Easter on Sunday triumphed.</a:t>
            </a:r>
            <a:endParaRPr lang="en-US" dirty="0"/>
          </a:p>
        </p:txBody>
      </p:sp>
      <p:sp>
        <p:nvSpPr>
          <p:cNvPr id="5" name="TextBox 4"/>
          <p:cNvSpPr txBox="1"/>
          <p:nvPr/>
        </p:nvSpPr>
        <p:spPr>
          <a:xfrm>
            <a:off x="0" y="6519446"/>
            <a:ext cx="9144000" cy="338554"/>
          </a:xfrm>
          <a:prstGeom prst="rect">
            <a:avLst/>
          </a:prstGeom>
          <a:noFill/>
        </p:spPr>
        <p:txBody>
          <a:bodyPr wrap="square" rtlCol="0">
            <a:spAutoFit/>
          </a:bodyPr>
          <a:lstStyle/>
          <a:p>
            <a:r>
              <a:rPr lang="en-US" sz="1600" dirty="0">
                <a:solidFill>
                  <a:prstClr val="black"/>
                </a:solidFill>
              </a:rPr>
              <a:t>* Needham, Nick. 2,000 Years of Christ's Power Vol. 1: The Age of the Early Church </a:t>
            </a:r>
            <a:r>
              <a:rPr lang="en-US" sz="1600" dirty="0" smtClean="0">
                <a:solidFill>
                  <a:prstClr val="black"/>
                </a:solidFill>
              </a:rPr>
              <a:t>Fathers</a:t>
            </a:r>
            <a:endParaRPr lang="en-US" sz="1600" dirty="0">
              <a:solidFill>
                <a:prstClr val="black"/>
              </a:solidFill>
            </a:endParaRPr>
          </a:p>
        </p:txBody>
      </p:sp>
    </p:spTree>
    <p:extLst>
      <p:ext uri="{BB962C8B-B14F-4D97-AF65-F5344CB8AC3E}">
        <p14:creationId xmlns:p14="http://schemas.microsoft.com/office/powerpoint/2010/main" val="2723676180"/>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anim calcmode="lin" valueType="num">
                                      <p:cBhvr>
                                        <p:cTn id="7" dur="500" fill="hold"/>
                                        <p:tgtEl>
                                          <p:spTgt spid="4">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4">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4">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4">
                                            <p:txEl>
                                              <p:pRg st="2" end="2"/>
                                            </p:txEl>
                                          </p:spTgt>
                                        </p:tgtEl>
                                        <p:attrNameLst>
                                          <p:attrName>style.visibility</p:attrName>
                                        </p:attrNameLst>
                                      </p:cBhvr>
                                      <p:to>
                                        <p:strVal val="visible"/>
                                      </p:to>
                                    </p:set>
                                    <p:anim calcmode="lin" valueType="num">
                                      <p:cBhvr>
                                        <p:cTn id="14" dur="500" fill="hold"/>
                                        <p:tgtEl>
                                          <p:spTgt spid="4">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4">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4">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15000"/>
            <a:lum/>
          </a:blip>
          <a:srcRect/>
          <a:stretch>
            <a:fillRect l="-29000" r="-29000"/>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457200" y="29592"/>
            <a:ext cx="8229600" cy="808608"/>
          </a:xfrm>
        </p:spPr>
        <p:txBody>
          <a:bodyPr/>
          <a:lstStyle/>
          <a:p>
            <a:r>
              <a:rPr lang="en-US" b="1" dirty="0" smtClean="0"/>
              <a:t>Review</a:t>
            </a:r>
            <a:endParaRPr lang="en-US" b="1" dirty="0"/>
          </a:p>
        </p:txBody>
      </p:sp>
      <p:sp>
        <p:nvSpPr>
          <p:cNvPr id="4" name="Content Placeholder 3"/>
          <p:cNvSpPr>
            <a:spLocks noGrp="1"/>
          </p:cNvSpPr>
          <p:nvPr>
            <p:ph idx="1"/>
          </p:nvPr>
        </p:nvSpPr>
        <p:spPr>
          <a:xfrm>
            <a:off x="304800" y="838200"/>
            <a:ext cx="8458200" cy="5943600"/>
          </a:xfrm>
        </p:spPr>
        <p:txBody>
          <a:bodyPr>
            <a:normAutofit/>
          </a:bodyPr>
          <a:lstStyle/>
          <a:p>
            <a:r>
              <a:rPr lang="en-US" dirty="0"/>
              <a:t>Papias (AD </a:t>
            </a:r>
            <a:r>
              <a:rPr lang="en-US" dirty="0" smtClean="0"/>
              <a:t>60–163) </a:t>
            </a:r>
            <a:r>
              <a:rPr lang="en-US" dirty="0"/>
              <a:t>was bishop of the church in Hierapolis in Phrygia, Asia </a:t>
            </a:r>
            <a:r>
              <a:rPr lang="en-US" dirty="0" smtClean="0"/>
              <a:t>Minor.</a:t>
            </a:r>
          </a:p>
          <a:p>
            <a:r>
              <a:rPr lang="en-US" dirty="0" smtClean="0"/>
              <a:t>Most </a:t>
            </a:r>
            <a:r>
              <a:rPr lang="en-US" dirty="0"/>
              <a:t>of </a:t>
            </a:r>
            <a:r>
              <a:rPr lang="en-US" dirty="0" smtClean="0"/>
              <a:t>Papias</a:t>
            </a:r>
            <a:r>
              <a:rPr lang="en-US" dirty="0" smtClean="0"/>
              <a:t>’ writings </a:t>
            </a:r>
            <a:r>
              <a:rPr lang="en-US" dirty="0" smtClean="0"/>
              <a:t>(dated at around AD 110-130</a:t>
            </a:r>
            <a:r>
              <a:rPr lang="en-US" dirty="0"/>
              <a:t>) have </a:t>
            </a:r>
            <a:r>
              <a:rPr lang="en-US" dirty="0" smtClean="0"/>
              <a:t>been </a:t>
            </a:r>
            <a:r>
              <a:rPr lang="en-US" dirty="0"/>
              <a:t>lost </a:t>
            </a:r>
            <a:r>
              <a:rPr lang="en-US" dirty="0" smtClean="0"/>
              <a:t>except for some </a:t>
            </a:r>
            <a:r>
              <a:rPr lang="en-US" dirty="0"/>
              <a:t>brief excerpts </a:t>
            </a:r>
            <a:r>
              <a:rPr lang="en-US" dirty="0" smtClean="0"/>
              <a:t>that we find in </a:t>
            </a:r>
            <a:r>
              <a:rPr lang="en-US" dirty="0"/>
              <a:t>the works of </a:t>
            </a:r>
            <a:r>
              <a:rPr lang="en-US" dirty="0" smtClean="0"/>
              <a:t>whom?</a:t>
            </a:r>
          </a:p>
          <a:p>
            <a:pPr lvl="1"/>
            <a:r>
              <a:rPr lang="en-US" dirty="0" smtClean="0"/>
              <a:t>Irenaeus </a:t>
            </a:r>
            <a:r>
              <a:rPr lang="en-US" dirty="0" smtClean="0"/>
              <a:t>(writing in AD</a:t>
            </a:r>
            <a:r>
              <a:rPr lang="en-US" dirty="0"/>
              <a:t> 180) and Eusebius </a:t>
            </a:r>
            <a:r>
              <a:rPr lang="en-US" dirty="0" smtClean="0"/>
              <a:t>(writing in AD</a:t>
            </a:r>
            <a:r>
              <a:rPr lang="en-US" dirty="0"/>
              <a:t> 320</a:t>
            </a:r>
            <a:r>
              <a:rPr lang="en-US" dirty="0" smtClean="0"/>
              <a:t>).</a:t>
            </a:r>
          </a:p>
          <a:p>
            <a:r>
              <a:rPr lang="en-US" dirty="0" smtClean="0"/>
              <a:t>What are the </a:t>
            </a:r>
            <a:r>
              <a:rPr lang="en-US" dirty="0" smtClean="0"/>
              <a:t>two claims Eusebius tells us were made by Papias that we sometimes find cited in the introduction to the Gospels of Matthew </a:t>
            </a:r>
            <a:r>
              <a:rPr lang="en-US" dirty="0"/>
              <a:t>and </a:t>
            </a:r>
            <a:r>
              <a:rPr lang="en-US" dirty="0" smtClean="0"/>
              <a:t>Mark in our study </a:t>
            </a:r>
            <a:r>
              <a:rPr lang="en-US" dirty="0" smtClean="0"/>
              <a:t>Bibles?</a:t>
            </a:r>
            <a:endParaRPr lang="en-US" dirty="0" smtClean="0"/>
          </a:p>
          <a:p>
            <a:pPr lvl="1"/>
            <a:r>
              <a:rPr lang="en-US" dirty="0" smtClean="0"/>
              <a:t>That Matthew’s </a:t>
            </a:r>
            <a:r>
              <a:rPr lang="en-US" dirty="0"/>
              <a:t>Gospel was originally written in Aramaic</a:t>
            </a:r>
          </a:p>
          <a:p>
            <a:pPr lvl="1"/>
            <a:r>
              <a:rPr lang="en-US" dirty="0"/>
              <a:t>That </a:t>
            </a:r>
            <a:r>
              <a:rPr lang="en-US" dirty="0" smtClean="0"/>
              <a:t>Peter was the source for Mark’s </a:t>
            </a:r>
            <a:r>
              <a:rPr lang="en-US" dirty="0"/>
              <a:t>Gospel</a:t>
            </a:r>
            <a:endParaRPr lang="en-US" dirty="0"/>
          </a:p>
          <a:p>
            <a:endParaRPr lang="en-US" dirty="0"/>
          </a:p>
          <a:p>
            <a:pPr lvl="1"/>
            <a:endParaRPr lang="en-US" dirty="0"/>
          </a:p>
          <a:p>
            <a:pPr lvl="1"/>
            <a:endParaRPr lang="en-US" dirty="0"/>
          </a:p>
          <a:p>
            <a:endParaRPr lang="en-US" sz="2400" dirty="0"/>
          </a:p>
        </p:txBody>
      </p:sp>
    </p:spTree>
    <p:extLst>
      <p:ext uri="{BB962C8B-B14F-4D97-AF65-F5344CB8AC3E}">
        <p14:creationId xmlns:p14="http://schemas.microsoft.com/office/powerpoint/2010/main" val="456017146"/>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p:cTn id="7" dur="500" fill="hold"/>
                                        <p:tgtEl>
                                          <p:spTgt spid="4">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4">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4">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4">
                                            <p:txEl>
                                              <p:pRg st="1" end="1"/>
                                            </p:txEl>
                                          </p:spTgt>
                                        </p:tgtEl>
                                        <p:attrNameLst>
                                          <p:attrName>style.visibility</p:attrName>
                                        </p:attrNameLst>
                                      </p:cBhvr>
                                      <p:to>
                                        <p:strVal val="visible"/>
                                      </p:to>
                                    </p:set>
                                    <p:anim calcmode="lin" valueType="num">
                                      <p:cBhvr>
                                        <p:cTn id="14" dur="500" fill="hold"/>
                                        <p:tgtEl>
                                          <p:spTgt spid="4">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4">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4">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4">
                                            <p:txEl>
                                              <p:pRg st="2" end="2"/>
                                            </p:txEl>
                                          </p:spTgt>
                                        </p:tgtEl>
                                        <p:attrNameLst>
                                          <p:attrName>style.visibility</p:attrName>
                                        </p:attrNameLst>
                                      </p:cBhvr>
                                      <p:to>
                                        <p:strVal val="visible"/>
                                      </p:to>
                                    </p:set>
                                    <p:anim calcmode="lin" valueType="num">
                                      <p:cBhvr>
                                        <p:cTn id="21" dur="500" fill="hold"/>
                                        <p:tgtEl>
                                          <p:spTgt spid="4">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4">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4">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4">
                                            <p:txEl>
                                              <p:pRg st="3" end="3"/>
                                            </p:txEl>
                                          </p:spTgt>
                                        </p:tgtEl>
                                        <p:attrNameLst>
                                          <p:attrName>style.visibility</p:attrName>
                                        </p:attrNameLst>
                                      </p:cBhvr>
                                      <p:to>
                                        <p:strVal val="visible"/>
                                      </p:to>
                                    </p:set>
                                    <p:anim calcmode="lin" valueType="num">
                                      <p:cBhvr>
                                        <p:cTn id="28" dur="500" fill="hold"/>
                                        <p:tgtEl>
                                          <p:spTgt spid="4">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4">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4">
                                            <p:txEl>
                                              <p:pRg st="3" end="3"/>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4">
                                            <p:txEl>
                                              <p:pRg st="4" end="4"/>
                                            </p:txEl>
                                          </p:spTgt>
                                        </p:tgtEl>
                                        <p:attrNameLst>
                                          <p:attrName>style.visibility</p:attrName>
                                        </p:attrNameLst>
                                      </p:cBhvr>
                                      <p:to>
                                        <p:strVal val="visible"/>
                                      </p:to>
                                    </p:set>
                                    <p:anim calcmode="lin" valueType="num">
                                      <p:cBhvr>
                                        <p:cTn id="35" dur="500" fill="hold"/>
                                        <p:tgtEl>
                                          <p:spTgt spid="4">
                                            <p:txEl>
                                              <p:pRg st="4" end="4"/>
                                            </p:txEl>
                                          </p:spTgt>
                                        </p:tgtEl>
                                        <p:attrNameLst>
                                          <p:attrName>ppt_w</p:attrName>
                                        </p:attrNameLst>
                                      </p:cBhvr>
                                      <p:tavLst>
                                        <p:tav tm="0">
                                          <p:val>
                                            <p:fltVal val="0"/>
                                          </p:val>
                                        </p:tav>
                                        <p:tav tm="100000">
                                          <p:val>
                                            <p:strVal val="#ppt_w"/>
                                          </p:val>
                                        </p:tav>
                                      </p:tavLst>
                                    </p:anim>
                                    <p:anim calcmode="lin" valueType="num">
                                      <p:cBhvr>
                                        <p:cTn id="36" dur="500" fill="hold"/>
                                        <p:tgtEl>
                                          <p:spTgt spid="4">
                                            <p:txEl>
                                              <p:pRg st="4" end="4"/>
                                            </p:txEl>
                                          </p:spTgt>
                                        </p:tgtEl>
                                        <p:attrNameLst>
                                          <p:attrName>ppt_h</p:attrName>
                                        </p:attrNameLst>
                                      </p:cBhvr>
                                      <p:tavLst>
                                        <p:tav tm="0">
                                          <p:val>
                                            <p:fltVal val="0"/>
                                          </p:val>
                                        </p:tav>
                                        <p:tav tm="100000">
                                          <p:val>
                                            <p:strVal val="#ppt_h"/>
                                          </p:val>
                                        </p:tav>
                                      </p:tavLst>
                                    </p:anim>
                                    <p:animEffect transition="in" filter="fade">
                                      <p:cBhvr>
                                        <p:cTn id="37" dur="500"/>
                                        <p:tgtEl>
                                          <p:spTgt spid="4">
                                            <p:txEl>
                                              <p:pRg st="4" end="4"/>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53" presetClass="entr" presetSubtype="16" fill="hold" nodeType="clickEffect">
                                  <p:stCondLst>
                                    <p:cond delay="0"/>
                                  </p:stCondLst>
                                  <p:childTnLst>
                                    <p:set>
                                      <p:cBhvr>
                                        <p:cTn id="41" dur="1" fill="hold">
                                          <p:stCondLst>
                                            <p:cond delay="0"/>
                                          </p:stCondLst>
                                        </p:cTn>
                                        <p:tgtEl>
                                          <p:spTgt spid="4">
                                            <p:txEl>
                                              <p:pRg st="5" end="5"/>
                                            </p:txEl>
                                          </p:spTgt>
                                        </p:tgtEl>
                                        <p:attrNameLst>
                                          <p:attrName>style.visibility</p:attrName>
                                        </p:attrNameLst>
                                      </p:cBhvr>
                                      <p:to>
                                        <p:strVal val="visible"/>
                                      </p:to>
                                    </p:set>
                                    <p:anim calcmode="lin" valueType="num">
                                      <p:cBhvr>
                                        <p:cTn id="42" dur="500" fill="hold"/>
                                        <p:tgtEl>
                                          <p:spTgt spid="4">
                                            <p:txEl>
                                              <p:pRg st="5" end="5"/>
                                            </p:txEl>
                                          </p:spTgt>
                                        </p:tgtEl>
                                        <p:attrNameLst>
                                          <p:attrName>ppt_w</p:attrName>
                                        </p:attrNameLst>
                                      </p:cBhvr>
                                      <p:tavLst>
                                        <p:tav tm="0">
                                          <p:val>
                                            <p:fltVal val="0"/>
                                          </p:val>
                                        </p:tav>
                                        <p:tav tm="100000">
                                          <p:val>
                                            <p:strVal val="#ppt_w"/>
                                          </p:val>
                                        </p:tav>
                                      </p:tavLst>
                                    </p:anim>
                                    <p:anim calcmode="lin" valueType="num">
                                      <p:cBhvr>
                                        <p:cTn id="43" dur="500" fill="hold"/>
                                        <p:tgtEl>
                                          <p:spTgt spid="4">
                                            <p:txEl>
                                              <p:pRg st="5" end="5"/>
                                            </p:txEl>
                                          </p:spTgt>
                                        </p:tgtEl>
                                        <p:attrNameLst>
                                          <p:attrName>ppt_h</p:attrName>
                                        </p:attrNameLst>
                                      </p:cBhvr>
                                      <p:tavLst>
                                        <p:tav tm="0">
                                          <p:val>
                                            <p:fltVal val="0"/>
                                          </p:val>
                                        </p:tav>
                                        <p:tav tm="100000">
                                          <p:val>
                                            <p:strVal val="#ppt_h"/>
                                          </p:val>
                                        </p:tav>
                                      </p:tavLst>
                                    </p:anim>
                                    <p:animEffect transition="in" filter="fade">
                                      <p:cBhvr>
                                        <p:cTn id="44" dur="500"/>
                                        <p:tgtEl>
                                          <p:spTgt spid="4">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15000"/>
            <a:lum/>
          </a:blip>
          <a:srcRect/>
          <a:stretch>
            <a:fillRect l="-17000" r="-17000"/>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0" y="29592"/>
            <a:ext cx="9144000" cy="656208"/>
          </a:xfrm>
        </p:spPr>
        <p:txBody>
          <a:bodyPr>
            <a:normAutofit/>
          </a:bodyPr>
          <a:lstStyle/>
          <a:p>
            <a:r>
              <a:rPr lang="en-US" sz="3600" b="1" dirty="0" smtClean="0"/>
              <a:t>*The Agape (Love) Feast</a:t>
            </a:r>
            <a:endParaRPr lang="en-US" sz="3600" b="1" dirty="0"/>
          </a:p>
        </p:txBody>
      </p:sp>
      <p:sp>
        <p:nvSpPr>
          <p:cNvPr id="4" name="Content Placeholder 3"/>
          <p:cNvSpPr>
            <a:spLocks noGrp="1"/>
          </p:cNvSpPr>
          <p:nvPr>
            <p:ph idx="1"/>
          </p:nvPr>
        </p:nvSpPr>
        <p:spPr>
          <a:xfrm>
            <a:off x="304800" y="609600"/>
            <a:ext cx="8610600" cy="5909846"/>
          </a:xfrm>
        </p:spPr>
        <p:txBody>
          <a:bodyPr>
            <a:normAutofit lnSpcReduction="10000"/>
          </a:bodyPr>
          <a:lstStyle/>
          <a:p>
            <a:r>
              <a:rPr lang="en-US" dirty="0" smtClean="0"/>
              <a:t>A worship </a:t>
            </a:r>
            <a:r>
              <a:rPr lang="en-US" dirty="0"/>
              <a:t>custom which was </a:t>
            </a:r>
            <a:r>
              <a:rPr lang="en-US" dirty="0" smtClean="0"/>
              <a:t>a part of church </a:t>
            </a:r>
            <a:r>
              <a:rPr lang="en-US" dirty="0"/>
              <a:t>life in these early </a:t>
            </a:r>
            <a:r>
              <a:rPr lang="en-US" dirty="0" smtClean="0"/>
              <a:t>centuries, but is </a:t>
            </a:r>
            <a:r>
              <a:rPr lang="en-US" b="1" i="1" dirty="0" smtClean="0"/>
              <a:t>not</a:t>
            </a:r>
            <a:r>
              <a:rPr lang="en-US" dirty="0" smtClean="0"/>
              <a:t> mentioned in the detailed description of early church worship given by Justin Martyr (AD 100-165), </a:t>
            </a:r>
            <a:r>
              <a:rPr lang="en-US" dirty="0"/>
              <a:t>was the “</a:t>
            </a:r>
            <a:r>
              <a:rPr lang="en-US" dirty="0" smtClean="0"/>
              <a:t>agape (love) feast</a:t>
            </a:r>
            <a:r>
              <a:rPr lang="en-US" dirty="0"/>
              <a:t>”</a:t>
            </a:r>
            <a:r>
              <a:rPr lang="en-US" dirty="0" smtClean="0"/>
              <a:t>.</a:t>
            </a:r>
          </a:p>
          <a:p>
            <a:pPr lvl="1"/>
            <a:r>
              <a:rPr lang="en-US" b="1" dirty="0"/>
              <a:t>Tertullian</a:t>
            </a:r>
            <a:r>
              <a:rPr lang="en-US" dirty="0"/>
              <a:t> (AD 160-220), the great 3rd century theologian, describes the agape feast as a communal meal, which begins with prayer, followed by people eating and drinking, the singing of hymns, and a closing prayer. (</a:t>
            </a:r>
            <a:r>
              <a:rPr lang="en-US" i="1" dirty="0"/>
              <a:t>Apology</a:t>
            </a:r>
            <a:r>
              <a:rPr lang="en-US" dirty="0"/>
              <a:t> 39)  He does not connect this event with the bread and wine of the Eucharist.</a:t>
            </a:r>
          </a:p>
          <a:p>
            <a:pPr lvl="1"/>
            <a:r>
              <a:rPr lang="en-US" b="1" dirty="0"/>
              <a:t>Hippolytus</a:t>
            </a:r>
            <a:r>
              <a:rPr lang="en-US" dirty="0"/>
              <a:t> (AD 170-235) tells us </a:t>
            </a:r>
            <a:r>
              <a:rPr lang="en-US" dirty="0" smtClean="0"/>
              <a:t>that </a:t>
            </a:r>
            <a:r>
              <a:rPr lang="en-US" dirty="0"/>
              <a:t>the agape feast consisted of a meal that was taken by believers at someone's house or in the church and was presided over by a church officer </a:t>
            </a:r>
            <a:r>
              <a:rPr lang="en-US" dirty="0" smtClean="0"/>
              <a:t>– normally </a:t>
            </a:r>
            <a:r>
              <a:rPr lang="en-US" dirty="0"/>
              <a:t>the </a:t>
            </a:r>
            <a:r>
              <a:rPr lang="en-US" dirty="0" smtClean="0"/>
              <a:t>bishop. </a:t>
            </a:r>
            <a:r>
              <a:rPr lang="en-US" dirty="0"/>
              <a:t>(</a:t>
            </a:r>
            <a:r>
              <a:rPr lang="en-US" i="1" dirty="0"/>
              <a:t>Apostolic Tradition </a:t>
            </a:r>
            <a:r>
              <a:rPr lang="en-US" dirty="0"/>
              <a:t>26.5) </a:t>
            </a:r>
          </a:p>
        </p:txBody>
      </p:sp>
      <p:sp>
        <p:nvSpPr>
          <p:cNvPr id="5" name="TextBox 4"/>
          <p:cNvSpPr txBox="1"/>
          <p:nvPr/>
        </p:nvSpPr>
        <p:spPr>
          <a:xfrm>
            <a:off x="0" y="6519446"/>
            <a:ext cx="9144000" cy="338554"/>
          </a:xfrm>
          <a:prstGeom prst="rect">
            <a:avLst/>
          </a:prstGeom>
          <a:noFill/>
        </p:spPr>
        <p:txBody>
          <a:bodyPr wrap="square" rtlCol="0">
            <a:spAutoFit/>
          </a:bodyPr>
          <a:lstStyle/>
          <a:p>
            <a:r>
              <a:rPr lang="en-US" sz="1600" dirty="0">
                <a:solidFill>
                  <a:prstClr val="black"/>
                </a:solidFill>
              </a:rPr>
              <a:t>* </a:t>
            </a:r>
            <a:r>
              <a:rPr lang="en-US" sz="1600" dirty="0">
                <a:hlinkClick r:id="rId4"/>
              </a:rPr>
              <a:t>https://www.biblestudytools.com/dictionaries/bakers-evangelical-dictionary/love-feast.html</a:t>
            </a:r>
            <a:endParaRPr lang="en-US" sz="1600" dirty="0">
              <a:solidFill>
                <a:prstClr val="black"/>
              </a:solidFill>
            </a:endParaRPr>
          </a:p>
        </p:txBody>
      </p:sp>
    </p:spTree>
    <p:extLst>
      <p:ext uri="{BB962C8B-B14F-4D97-AF65-F5344CB8AC3E}">
        <p14:creationId xmlns:p14="http://schemas.microsoft.com/office/powerpoint/2010/main" val="2906561729"/>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anim calcmode="lin" valueType="num">
                                      <p:cBhvr>
                                        <p:cTn id="7" dur="500" fill="hold"/>
                                        <p:tgtEl>
                                          <p:spTgt spid="4">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4">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4">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4">
                                            <p:txEl>
                                              <p:pRg st="2" end="2"/>
                                            </p:txEl>
                                          </p:spTgt>
                                        </p:tgtEl>
                                        <p:attrNameLst>
                                          <p:attrName>style.visibility</p:attrName>
                                        </p:attrNameLst>
                                      </p:cBhvr>
                                      <p:to>
                                        <p:strVal val="visible"/>
                                      </p:to>
                                    </p:set>
                                    <p:anim calcmode="lin" valueType="num">
                                      <p:cBhvr>
                                        <p:cTn id="14" dur="500" fill="hold"/>
                                        <p:tgtEl>
                                          <p:spTgt spid="4">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4">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4">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15000"/>
            <a:lum/>
          </a:blip>
          <a:srcRect/>
          <a:stretch>
            <a:fillRect l="-17000" r="-17000"/>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0" y="29592"/>
            <a:ext cx="9144000" cy="656208"/>
          </a:xfrm>
        </p:spPr>
        <p:txBody>
          <a:bodyPr>
            <a:normAutofit/>
          </a:bodyPr>
          <a:lstStyle/>
          <a:p>
            <a:r>
              <a:rPr lang="en-US" sz="3600" b="1" dirty="0" smtClean="0"/>
              <a:t>*The Agape (Love) Feast</a:t>
            </a:r>
            <a:endParaRPr lang="en-US" sz="3600" b="1" dirty="0"/>
          </a:p>
        </p:txBody>
      </p:sp>
      <p:sp>
        <p:nvSpPr>
          <p:cNvPr id="4" name="Content Placeholder 3"/>
          <p:cNvSpPr>
            <a:spLocks noGrp="1"/>
          </p:cNvSpPr>
          <p:nvPr>
            <p:ph idx="1"/>
          </p:nvPr>
        </p:nvSpPr>
        <p:spPr>
          <a:xfrm>
            <a:off x="304800" y="609600"/>
            <a:ext cx="8610600" cy="5909846"/>
          </a:xfrm>
        </p:spPr>
        <p:txBody>
          <a:bodyPr>
            <a:normAutofit fontScale="92500" lnSpcReduction="10000"/>
          </a:bodyPr>
          <a:lstStyle/>
          <a:p>
            <a:r>
              <a:rPr lang="en-US" dirty="0" smtClean="0"/>
              <a:t>Some will try to argue that the agape feast in the early church was always done in conjunction with the </a:t>
            </a:r>
            <a:r>
              <a:rPr lang="en-US" dirty="0"/>
              <a:t>Lord's Supper</a:t>
            </a:r>
            <a:r>
              <a:rPr lang="en-US" dirty="0" smtClean="0"/>
              <a:t>. </a:t>
            </a:r>
          </a:p>
          <a:p>
            <a:r>
              <a:rPr lang="en-US" dirty="0" smtClean="0"/>
              <a:t>But neither Tertullian </a:t>
            </a:r>
            <a:r>
              <a:rPr lang="en-US" dirty="0"/>
              <a:t>nor </a:t>
            </a:r>
            <a:r>
              <a:rPr lang="en-US" dirty="0" smtClean="0"/>
              <a:t>Hippolytus mention the Lord’s Supper in their detailed descriptions of the agape feast, and the citations from the church fathers that I have seen given to support this connection between the Lord’s Supper and the agape feast seem rather weak: </a:t>
            </a:r>
          </a:p>
          <a:p>
            <a:pPr lvl="1"/>
            <a:r>
              <a:rPr lang="en-US" b="1" dirty="0" smtClean="0"/>
              <a:t>Ignatius</a:t>
            </a:r>
            <a:r>
              <a:rPr lang="en-US" dirty="0" smtClean="0"/>
              <a:t> (AD 35-108) </a:t>
            </a:r>
            <a:r>
              <a:rPr lang="en-US" dirty="0"/>
              <a:t>in his letter to the Smyrneans </a:t>
            </a:r>
            <a:r>
              <a:rPr lang="en-US" dirty="0" smtClean="0"/>
              <a:t>(Chapter 8) says, “It </a:t>
            </a:r>
            <a:r>
              <a:rPr lang="en-US" dirty="0"/>
              <a:t>is not lawful apart from the bishop either to baptize or to hold a love-feast [agape</a:t>
            </a:r>
            <a:r>
              <a:rPr lang="en-US" dirty="0" smtClean="0"/>
              <a:t>].” Some see “love-feast” here as a reference to the Lord’s Supper done in conjunction with a meal.</a:t>
            </a:r>
          </a:p>
          <a:p>
            <a:pPr lvl="1"/>
            <a:r>
              <a:rPr lang="en-US" b="1" dirty="0" smtClean="0"/>
              <a:t>The Didache </a:t>
            </a:r>
            <a:r>
              <a:rPr lang="en-US" dirty="0" smtClean="0"/>
              <a:t>(AD 100) after giving instructions concerning the taking of the Eucharist (Lord’s Supper) says, “</a:t>
            </a:r>
            <a:r>
              <a:rPr lang="en-US" dirty="0"/>
              <a:t>But after you are </a:t>
            </a:r>
            <a:r>
              <a:rPr lang="en-US" b="1" i="1" dirty="0"/>
              <a:t>filled</a:t>
            </a:r>
            <a:r>
              <a:rPr lang="en-US" dirty="0"/>
              <a:t>, give </a:t>
            </a:r>
            <a:r>
              <a:rPr lang="en-US" dirty="0" smtClean="0"/>
              <a:t>thanks…” which some see as implying that there must have been a meal associated with the taking of the Lord’s Supper.</a:t>
            </a:r>
          </a:p>
          <a:p>
            <a:endParaRPr lang="en-US" dirty="0"/>
          </a:p>
        </p:txBody>
      </p:sp>
      <p:sp>
        <p:nvSpPr>
          <p:cNvPr id="5" name="TextBox 4"/>
          <p:cNvSpPr txBox="1"/>
          <p:nvPr/>
        </p:nvSpPr>
        <p:spPr>
          <a:xfrm>
            <a:off x="0" y="6519446"/>
            <a:ext cx="9144000" cy="338554"/>
          </a:xfrm>
          <a:prstGeom prst="rect">
            <a:avLst/>
          </a:prstGeom>
          <a:noFill/>
        </p:spPr>
        <p:txBody>
          <a:bodyPr wrap="square" rtlCol="0">
            <a:spAutoFit/>
          </a:bodyPr>
          <a:lstStyle/>
          <a:p>
            <a:r>
              <a:rPr lang="en-US" sz="1600" dirty="0">
                <a:solidFill>
                  <a:prstClr val="black"/>
                </a:solidFill>
              </a:rPr>
              <a:t>* </a:t>
            </a:r>
            <a:r>
              <a:rPr lang="en-US" sz="1600" dirty="0">
                <a:hlinkClick r:id="rId4"/>
              </a:rPr>
              <a:t>http://</a:t>
            </a:r>
            <a:r>
              <a:rPr lang="en-US" sz="1600" dirty="0" smtClean="0">
                <a:hlinkClick r:id="rId4"/>
              </a:rPr>
              <a:t>earlychurch.com/LoveFeast.html</a:t>
            </a:r>
            <a:r>
              <a:rPr lang="en-US" sz="1600" dirty="0" smtClean="0"/>
              <a:t> </a:t>
            </a:r>
            <a:endParaRPr lang="en-US" sz="1600" dirty="0">
              <a:solidFill>
                <a:prstClr val="black"/>
              </a:solidFill>
            </a:endParaRPr>
          </a:p>
        </p:txBody>
      </p:sp>
    </p:spTree>
    <p:extLst>
      <p:ext uri="{BB962C8B-B14F-4D97-AF65-F5344CB8AC3E}">
        <p14:creationId xmlns:p14="http://schemas.microsoft.com/office/powerpoint/2010/main" val="3156567030"/>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anim calcmode="lin" valueType="num">
                                      <p:cBhvr>
                                        <p:cTn id="7" dur="500" fill="hold"/>
                                        <p:tgtEl>
                                          <p:spTgt spid="4">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4">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4">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4">
                                            <p:txEl>
                                              <p:pRg st="2" end="2"/>
                                            </p:txEl>
                                          </p:spTgt>
                                        </p:tgtEl>
                                        <p:attrNameLst>
                                          <p:attrName>style.visibility</p:attrName>
                                        </p:attrNameLst>
                                      </p:cBhvr>
                                      <p:to>
                                        <p:strVal val="visible"/>
                                      </p:to>
                                    </p:set>
                                    <p:anim calcmode="lin" valueType="num">
                                      <p:cBhvr>
                                        <p:cTn id="14" dur="500" fill="hold"/>
                                        <p:tgtEl>
                                          <p:spTgt spid="4">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4">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4">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4">
                                            <p:txEl>
                                              <p:pRg st="3" end="3"/>
                                            </p:txEl>
                                          </p:spTgt>
                                        </p:tgtEl>
                                        <p:attrNameLst>
                                          <p:attrName>style.visibility</p:attrName>
                                        </p:attrNameLst>
                                      </p:cBhvr>
                                      <p:to>
                                        <p:strVal val="visible"/>
                                      </p:to>
                                    </p:set>
                                    <p:anim calcmode="lin" valueType="num">
                                      <p:cBhvr>
                                        <p:cTn id="21" dur="500" fill="hold"/>
                                        <p:tgtEl>
                                          <p:spTgt spid="4">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4">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4">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15000"/>
            <a:lum/>
          </a:blip>
          <a:srcRect/>
          <a:stretch>
            <a:fillRect l="-17000" r="-17000"/>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0" y="29592"/>
            <a:ext cx="9144000" cy="656208"/>
          </a:xfrm>
        </p:spPr>
        <p:txBody>
          <a:bodyPr>
            <a:normAutofit/>
          </a:bodyPr>
          <a:lstStyle/>
          <a:p>
            <a:r>
              <a:rPr lang="en-US" sz="3600" b="1" dirty="0" smtClean="0"/>
              <a:t>*The Agape (Love) Feast</a:t>
            </a:r>
            <a:endParaRPr lang="en-US" sz="3600" b="1" dirty="0"/>
          </a:p>
        </p:txBody>
      </p:sp>
      <p:sp>
        <p:nvSpPr>
          <p:cNvPr id="4" name="Content Placeholder 3"/>
          <p:cNvSpPr>
            <a:spLocks noGrp="1"/>
          </p:cNvSpPr>
          <p:nvPr>
            <p:ph idx="1"/>
          </p:nvPr>
        </p:nvSpPr>
        <p:spPr>
          <a:xfrm>
            <a:off x="304800" y="609600"/>
            <a:ext cx="8610600" cy="5909846"/>
          </a:xfrm>
        </p:spPr>
        <p:txBody>
          <a:bodyPr>
            <a:normAutofit fontScale="85000" lnSpcReduction="20000"/>
          </a:bodyPr>
          <a:lstStyle/>
          <a:p>
            <a:r>
              <a:rPr lang="en-US" dirty="0" smtClean="0"/>
              <a:t>In the 1 Corinthians </a:t>
            </a:r>
            <a:r>
              <a:rPr lang="en-US" dirty="0"/>
              <a:t>11:17-22</a:t>
            </a:r>
            <a:r>
              <a:rPr lang="en-US" dirty="0" smtClean="0"/>
              <a:t> we </a:t>
            </a:r>
            <a:r>
              <a:rPr lang="en-US" b="1" i="1" dirty="0" smtClean="0"/>
              <a:t>do</a:t>
            </a:r>
            <a:r>
              <a:rPr lang="en-US" dirty="0" smtClean="0"/>
              <a:t> see an example of a </a:t>
            </a:r>
            <a:r>
              <a:rPr lang="en-US" b="1" i="1" dirty="0" smtClean="0"/>
              <a:t>New Testament</a:t>
            </a:r>
            <a:r>
              <a:rPr lang="en-US" dirty="0" smtClean="0"/>
              <a:t> church that celebrated the Lord’s Supper in conjunction with a </a:t>
            </a:r>
            <a:r>
              <a:rPr lang="en-US" b="1" i="1" dirty="0" smtClean="0"/>
              <a:t>meal</a:t>
            </a:r>
            <a:r>
              <a:rPr lang="en-US" dirty="0" smtClean="0"/>
              <a:t> (though we’re not told whether they called that meal a “love feast”). But in that passage the Apostle </a:t>
            </a:r>
            <a:r>
              <a:rPr lang="en-US" dirty="0"/>
              <a:t>Paul takes them to task </a:t>
            </a:r>
            <a:r>
              <a:rPr lang="en-US" dirty="0" smtClean="0"/>
              <a:t>for what they were doing because </a:t>
            </a:r>
            <a:r>
              <a:rPr lang="en-US" dirty="0"/>
              <a:t>the wealthy </a:t>
            </a:r>
            <a:r>
              <a:rPr lang="en-US" dirty="0" smtClean="0"/>
              <a:t>members of the church body were </a:t>
            </a:r>
            <a:r>
              <a:rPr lang="en-US" dirty="0"/>
              <a:t>eating in excess while the poor </a:t>
            </a:r>
            <a:r>
              <a:rPr lang="en-US" dirty="0" smtClean="0"/>
              <a:t>members went </a:t>
            </a:r>
            <a:r>
              <a:rPr lang="en-US" dirty="0"/>
              <a:t>hungry</a:t>
            </a:r>
            <a:r>
              <a:rPr lang="en-US" dirty="0" smtClean="0"/>
              <a:t>.</a:t>
            </a:r>
          </a:p>
          <a:p>
            <a:r>
              <a:rPr lang="en-US" dirty="0" smtClean="0"/>
              <a:t>In Jude 12 it mentions the practice of a </a:t>
            </a:r>
            <a:r>
              <a:rPr lang="en-US" dirty="0"/>
              <a:t>“love </a:t>
            </a:r>
            <a:r>
              <a:rPr lang="en-US" dirty="0" smtClean="0"/>
              <a:t>feast” in which “certain ungodly people” (cf. vs. 4) shamelessly participated when they should have been excluded. But there is nothing in this text to indicate whether or not they partook of the Lord’s Supper as a part of this feast.</a:t>
            </a:r>
          </a:p>
          <a:p>
            <a:r>
              <a:rPr lang="en-US" dirty="0" smtClean="0"/>
              <a:t>In Acts </a:t>
            </a:r>
            <a:r>
              <a:rPr lang="en-US" dirty="0"/>
              <a:t>2:46 </a:t>
            </a:r>
            <a:r>
              <a:rPr lang="en-US" dirty="0" smtClean="0"/>
              <a:t>it tells us that “day </a:t>
            </a:r>
            <a:r>
              <a:rPr lang="en-US" dirty="0"/>
              <a:t>by </a:t>
            </a:r>
            <a:r>
              <a:rPr lang="en-US" dirty="0" smtClean="0"/>
              <a:t>day” the early Christians attended </a:t>
            </a:r>
            <a:r>
              <a:rPr lang="en-US" dirty="0"/>
              <a:t>the temple together and </a:t>
            </a:r>
            <a:r>
              <a:rPr lang="en-US" dirty="0" smtClean="0"/>
              <a:t>“</a:t>
            </a:r>
            <a:r>
              <a:rPr lang="en-US" b="1" i="1" dirty="0" smtClean="0"/>
              <a:t>breaking </a:t>
            </a:r>
            <a:r>
              <a:rPr lang="en-US" b="1" i="1" dirty="0"/>
              <a:t>bread</a:t>
            </a:r>
            <a:r>
              <a:rPr lang="en-US" dirty="0"/>
              <a:t> in their homes, </a:t>
            </a:r>
            <a:r>
              <a:rPr lang="en-US" b="1" i="1" dirty="0"/>
              <a:t>they received their food</a:t>
            </a:r>
            <a:r>
              <a:rPr lang="en-US" dirty="0"/>
              <a:t> with glad and generous </a:t>
            </a:r>
            <a:r>
              <a:rPr lang="en-US" dirty="0" smtClean="0"/>
              <a:t>hearts”. “Breaking bread” here would seem to refer to eating a meal. Some commentaries see this as a reference to the Lord’s Supper, possibly in conjunction with a meal – perhaps a “love feast”? But there is really not enough information here to know for sure.</a:t>
            </a:r>
          </a:p>
        </p:txBody>
      </p:sp>
      <p:sp>
        <p:nvSpPr>
          <p:cNvPr id="5" name="TextBox 4"/>
          <p:cNvSpPr txBox="1"/>
          <p:nvPr/>
        </p:nvSpPr>
        <p:spPr>
          <a:xfrm>
            <a:off x="0" y="6519446"/>
            <a:ext cx="9144000" cy="338554"/>
          </a:xfrm>
          <a:prstGeom prst="rect">
            <a:avLst/>
          </a:prstGeom>
          <a:noFill/>
        </p:spPr>
        <p:txBody>
          <a:bodyPr wrap="square" rtlCol="0">
            <a:spAutoFit/>
          </a:bodyPr>
          <a:lstStyle/>
          <a:p>
            <a:r>
              <a:rPr lang="en-US" sz="1600" dirty="0">
                <a:solidFill>
                  <a:prstClr val="black"/>
                </a:solidFill>
              </a:rPr>
              <a:t>* Needham, Nick. 2,000 Years of Christ's Power Vol. 1: The Age of the Early Church </a:t>
            </a:r>
            <a:r>
              <a:rPr lang="en-US" sz="1600" dirty="0" smtClean="0">
                <a:solidFill>
                  <a:prstClr val="black"/>
                </a:solidFill>
              </a:rPr>
              <a:t>Fathers</a:t>
            </a:r>
            <a:endParaRPr lang="en-US" sz="1600" dirty="0">
              <a:solidFill>
                <a:prstClr val="black"/>
              </a:solidFill>
            </a:endParaRPr>
          </a:p>
        </p:txBody>
      </p:sp>
    </p:spTree>
    <p:extLst>
      <p:ext uri="{BB962C8B-B14F-4D97-AF65-F5344CB8AC3E}">
        <p14:creationId xmlns:p14="http://schemas.microsoft.com/office/powerpoint/2010/main" val="98327000"/>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anim calcmode="lin" valueType="num">
                                      <p:cBhvr>
                                        <p:cTn id="7" dur="500" fill="hold"/>
                                        <p:tgtEl>
                                          <p:spTgt spid="4">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4">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4">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4">
                                            <p:txEl>
                                              <p:pRg st="2" end="2"/>
                                            </p:txEl>
                                          </p:spTgt>
                                        </p:tgtEl>
                                        <p:attrNameLst>
                                          <p:attrName>style.visibility</p:attrName>
                                        </p:attrNameLst>
                                      </p:cBhvr>
                                      <p:to>
                                        <p:strVal val="visible"/>
                                      </p:to>
                                    </p:set>
                                    <p:anim calcmode="lin" valueType="num">
                                      <p:cBhvr>
                                        <p:cTn id="14" dur="500" fill="hold"/>
                                        <p:tgtEl>
                                          <p:spTgt spid="4">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4">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4">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15000"/>
            <a:lum/>
          </a:blip>
          <a:srcRect/>
          <a:stretch>
            <a:fillRect l="-17000" r="-17000"/>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0" y="29592"/>
            <a:ext cx="9144000" cy="656208"/>
          </a:xfrm>
        </p:spPr>
        <p:txBody>
          <a:bodyPr>
            <a:normAutofit/>
          </a:bodyPr>
          <a:lstStyle/>
          <a:p>
            <a:r>
              <a:rPr lang="en-US" sz="3600" b="1" dirty="0" smtClean="0"/>
              <a:t>*The Agape (Love) Feast</a:t>
            </a:r>
            <a:endParaRPr lang="en-US" sz="3600" b="1" dirty="0"/>
          </a:p>
        </p:txBody>
      </p:sp>
      <p:sp>
        <p:nvSpPr>
          <p:cNvPr id="4" name="Content Placeholder 3"/>
          <p:cNvSpPr>
            <a:spLocks noGrp="1"/>
          </p:cNvSpPr>
          <p:nvPr>
            <p:ph idx="1"/>
          </p:nvPr>
        </p:nvSpPr>
        <p:spPr>
          <a:xfrm>
            <a:off x="304800" y="609600"/>
            <a:ext cx="8610600" cy="5909846"/>
          </a:xfrm>
        </p:spPr>
        <p:txBody>
          <a:bodyPr>
            <a:normAutofit/>
          </a:bodyPr>
          <a:lstStyle/>
          <a:p>
            <a:r>
              <a:rPr lang="en-US" dirty="0" smtClean="0"/>
              <a:t>In conclusion, we see a number of indications that it was common for churches in the first few centuries to have a </a:t>
            </a:r>
            <a:r>
              <a:rPr lang="en-US" dirty="0"/>
              <a:t>communal </a:t>
            </a:r>
            <a:r>
              <a:rPr lang="en-US" dirty="0" smtClean="0"/>
              <a:t>meal called a “love feast” that was usually overseen by a bishop and involved singing and prayer, and, in some cases, it </a:t>
            </a:r>
            <a:r>
              <a:rPr lang="en-US" b="1" i="1" dirty="0" smtClean="0"/>
              <a:t>might</a:t>
            </a:r>
            <a:r>
              <a:rPr lang="en-US" dirty="0" smtClean="0"/>
              <a:t> have included a celebration of the Lord’s Supper, but we can’t say for sure that it </a:t>
            </a:r>
            <a:r>
              <a:rPr lang="en-US" b="1" i="1" dirty="0" smtClean="0"/>
              <a:t>always</a:t>
            </a:r>
            <a:r>
              <a:rPr lang="en-US" dirty="0" smtClean="0"/>
              <a:t> did.</a:t>
            </a:r>
          </a:p>
          <a:p>
            <a:r>
              <a:rPr lang="en-US" dirty="0" smtClean="0"/>
              <a:t>These “love feasts” continued as a part of early church worship </a:t>
            </a:r>
            <a:r>
              <a:rPr lang="en-US" dirty="0"/>
              <a:t>into the 5th century, when it began to fade into </a:t>
            </a:r>
            <a:r>
              <a:rPr lang="en-US" dirty="0" smtClean="0"/>
              <a:t>disuse. Between </a:t>
            </a:r>
            <a:r>
              <a:rPr lang="en-US" dirty="0"/>
              <a:t>the sixth and </a:t>
            </a:r>
            <a:r>
              <a:rPr lang="en-US" dirty="0" smtClean="0"/>
              <a:t>eighth </a:t>
            </a:r>
            <a:r>
              <a:rPr lang="en-US" dirty="0"/>
              <a:t>centuries it vanished altogether</a:t>
            </a:r>
            <a:r>
              <a:rPr lang="en-US" dirty="0" smtClean="0"/>
              <a:t>.</a:t>
            </a:r>
          </a:p>
          <a:p>
            <a:endParaRPr lang="en-US" dirty="0"/>
          </a:p>
        </p:txBody>
      </p:sp>
      <p:sp>
        <p:nvSpPr>
          <p:cNvPr id="5" name="TextBox 4"/>
          <p:cNvSpPr txBox="1"/>
          <p:nvPr/>
        </p:nvSpPr>
        <p:spPr>
          <a:xfrm>
            <a:off x="0" y="6519446"/>
            <a:ext cx="9144000" cy="338554"/>
          </a:xfrm>
          <a:prstGeom prst="rect">
            <a:avLst/>
          </a:prstGeom>
          <a:noFill/>
        </p:spPr>
        <p:txBody>
          <a:bodyPr wrap="square" rtlCol="0">
            <a:spAutoFit/>
          </a:bodyPr>
          <a:lstStyle/>
          <a:p>
            <a:r>
              <a:rPr lang="en-US" sz="1600" dirty="0">
                <a:solidFill>
                  <a:prstClr val="black"/>
                </a:solidFill>
              </a:rPr>
              <a:t>* Needham, Nick. 2,000 Years of Christ's Power Vol. 1: The Age of the Early Church </a:t>
            </a:r>
            <a:r>
              <a:rPr lang="en-US" sz="1600" dirty="0" smtClean="0">
                <a:solidFill>
                  <a:prstClr val="black"/>
                </a:solidFill>
              </a:rPr>
              <a:t>Fathers</a:t>
            </a:r>
            <a:endParaRPr lang="en-US" sz="1600" dirty="0">
              <a:solidFill>
                <a:prstClr val="black"/>
              </a:solidFill>
            </a:endParaRPr>
          </a:p>
        </p:txBody>
      </p:sp>
    </p:spTree>
    <p:extLst>
      <p:ext uri="{BB962C8B-B14F-4D97-AF65-F5344CB8AC3E}">
        <p14:creationId xmlns:p14="http://schemas.microsoft.com/office/powerpoint/2010/main" val="2424028631"/>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anim calcmode="lin" valueType="num">
                                      <p:cBhvr>
                                        <p:cTn id="7" dur="500" fill="hold"/>
                                        <p:tgtEl>
                                          <p:spTgt spid="4">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4">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4">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l="-11000" r="-11000"/>
          </a:stretch>
        </a:blipFill>
        <a:effectLst/>
      </p:bgPr>
    </p:bg>
    <p:spTree>
      <p:nvGrpSpPr>
        <p:cNvPr id="1" name=""/>
        <p:cNvGrpSpPr/>
        <p:nvPr/>
      </p:nvGrpSpPr>
      <p:grpSpPr>
        <a:xfrm>
          <a:off x="0" y="0"/>
          <a:ext cx="0" cy="0"/>
          <a:chOff x="0" y="0"/>
          <a:chExt cx="0" cy="0"/>
        </a:xfrm>
      </p:grpSpPr>
      <p:sp>
        <p:nvSpPr>
          <p:cNvPr id="4" name="Rectangle 3"/>
          <p:cNvSpPr/>
          <p:nvPr/>
        </p:nvSpPr>
        <p:spPr>
          <a:xfrm>
            <a:off x="152400" y="6571940"/>
            <a:ext cx="8915400" cy="276999"/>
          </a:xfrm>
          <a:prstGeom prst="rect">
            <a:avLst/>
          </a:prstGeom>
        </p:spPr>
        <p:txBody>
          <a:bodyPr wrap="square">
            <a:spAutoFit/>
          </a:bodyPr>
          <a:lstStyle/>
          <a:p>
            <a:r>
              <a:rPr lang="en-US" sz="1200" dirty="0">
                <a:solidFill>
                  <a:prstClr val="black"/>
                </a:solidFill>
                <a:hlinkClick r:id="rId4"/>
              </a:rPr>
              <a:t>http://</a:t>
            </a:r>
            <a:r>
              <a:rPr lang="en-US" sz="1200" dirty="0" smtClean="0">
                <a:solidFill>
                  <a:prstClr val="black"/>
                </a:solidFill>
                <a:hlinkClick r:id="rId4"/>
              </a:rPr>
              <a:t>jewishchristianlit.com/Texts/nagHam.html</a:t>
            </a:r>
            <a:r>
              <a:rPr lang="en-US" sz="1200" dirty="0" smtClean="0">
                <a:solidFill>
                  <a:prstClr val="black"/>
                </a:solidFill>
              </a:rPr>
              <a:t> </a:t>
            </a:r>
            <a:endParaRPr lang="en-US" sz="1200" dirty="0">
              <a:solidFill>
                <a:prstClr val="black"/>
              </a:solidFill>
            </a:endParaRPr>
          </a:p>
        </p:txBody>
      </p:sp>
      <p:sp>
        <p:nvSpPr>
          <p:cNvPr id="7" name="Title 2"/>
          <p:cNvSpPr>
            <a:spLocks noGrp="1"/>
          </p:cNvSpPr>
          <p:nvPr>
            <p:ph type="title"/>
          </p:nvPr>
        </p:nvSpPr>
        <p:spPr>
          <a:xfrm>
            <a:off x="0" y="3699"/>
            <a:ext cx="9144000" cy="910701"/>
          </a:xfrm>
        </p:spPr>
        <p:txBody>
          <a:bodyPr>
            <a:noAutofit/>
          </a:bodyPr>
          <a:lstStyle/>
          <a:p>
            <a:r>
              <a:rPr lang="en-US" sz="7200" b="1" dirty="0" smtClean="0">
                <a:solidFill>
                  <a:schemeClr val="bg1"/>
                </a:solidFill>
                <a:effectLst>
                  <a:glow rad="139700">
                    <a:schemeClr val="accent6">
                      <a:satMod val="175000"/>
                      <a:alpha val="40000"/>
                    </a:schemeClr>
                  </a:glow>
                  <a:outerShdw blurRad="114300" dist="38100" dir="13500000" algn="br" rotWithShape="0">
                    <a:prstClr val="black"/>
                  </a:outerShdw>
                </a:effectLst>
              </a:rPr>
              <a:t>Gnosticism</a:t>
            </a:r>
            <a:endParaRPr lang="en-US" b="1" dirty="0">
              <a:ln w="12700">
                <a:solidFill>
                  <a:schemeClr val="tx2">
                    <a:satMod val="155000"/>
                  </a:schemeClr>
                </a:solidFill>
                <a:prstDash val="solid"/>
              </a:ln>
              <a:solidFill>
                <a:schemeClr val="bg1"/>
              </a:solidFill>
              <a:effectLst>
                <a:glow rad="139700">
                  <a:schemeClr val="accent6">
                    <a:satMod val="175000"/>
                    <a:alpha val="40000"/>
                  </a:schemeClr>
                </a:glow>
                <a:outerShdw blurRad="114300" dist="38100" dir="13500000" algn="br" rotWithShape="0">
                  <a:prstClr val="black"/>
                </a:outerShdw>
              </a:effectLst>
            </a:endParaRPr>
          </a:p>
        </p:txBody>
      </p:sp>
    </p:spTree>
    <p:extLst>
      <p:ext uri="{BB962C8B-B14F-4D97-AF65-F5344CB8AC3E}">
        <p14:creationId xmlns:p14="http://schemas.microsoft.com/office/powerpoint/2010/main" val="2060442158"/>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15000"/>
            <a:lum/>
          </a:blip>
          <a:srcRect/>
          <a:stretch>
            <a:fillRect l="-29000" r="-29000"/>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457200" y="29592"/>
            <a:ext cx="8229600" cy="808608"/>
          </a:xfrm>
        </p:spPr>
        <p:txBody>
          <a:bodyPr/>
          <a:lstStyle/>
          <a:p>
            <a:r>
              <a:rPr lang="en-US" b="1" dirty="0" smtClean="0"/>
              <a:t>Review</a:t>
            </a:r>
            <a:endParaRPr lang="en-US" b="1" dirty="0"/>
          </a:p>
        </p:txBody>
      </p:sp>
      <p:sp>
        <p:nvSpPr>
          <p:cNvPr id="4" name="Content Placeholder 3"/>
          <p:cNvSpPr>
            <a:spLocks noGrp="1"/>
          </p:cNvSpPr>
          <p:nvPr>
            <p:ph idx="1"/>
          </p:nvPr>
        </p:nvSpPr>
        <p:spPr>
          <a:xfrm>
            <a:off x="304800" y="838200"/>
            <a:ext cx="8458200" cy="5943600"/>
          </a:xfrm>
        </p:spPr>
        <p:txBody>
          <a:bodyPr>
            <a:normAutofit fontScale="92500" lnSpcReduction="20000"/>
          </a:bodyPr>
          <a:lstStyle/>
          <a:p>
            <a:r>
              <a:rPr lang="en-US" dirty="0" smtClean="0"/>
              <a:t>The Shepherd of Hermas was written </a:t>
            </a:r>
            <a:r>
              <a:rPr lang="en-US" dirty="0"/>
              <a:t>in Rome around the middle of the second </a:t>
            </a:r>
            <a:r>
              <a:rPr lang="en-US" dirty="0" smtClean="0"/>
              <a:t>century. It was </a:t>
            </a:r>
            <a:r>
              <a:rPr lang="en-US" dirty="0"/>
              <a:t>said to be the work of a Christian prophet </a:t>
            </a:r>
            <a:r>
              <a:rPr lang="en-US" dirty="0" smtClean="0"/>
              <a:t>named Hermas </a:t>
            </a:r>
            <a:r>
              <a:rPr lang="en-US" dirty="0"/>
              <a:t>and was very popular for centuries</a:t>
            </a:r>
            <a:r>
              <a:rPr lang="en-US" dirty="0" smtClean="0"/>
              <a:t>.</a:t>
            </a:r>
          </a:p>
          <a:p>
            <a:r>
              <a:rPr lang="en-US" dirty="0" smtClean="0"/>
              <a:t>Describe what you remember about the content of the </a:t>
            </a:r>
            <a:r>
              <a:rPr lang="en-US" dirty="0"/>
              <a:t>Shepherd of </a:t>
            </a:r>
            <a:r>
              <a:rPr lang="en-US" dirty="0" smtClean="0"/>
              <a:t>Hermas.</a:t>
            </a:r>
          </a:p>
          <a:p>
            <a:pPr lvl="1"/>
            <a:r>
              <a:rPr lang="en-US" dirty="0"/>
              <a:t>In this book, Hermas describes a series of revelations that he claims to have received from two heavenly figures: an old woman and an angel dressed as a shepherd. </a:t>
            </a:r>
          </a:p>
          <a:p>
            <a:pPr lvl="1"/>
            <a:r>
              <a:rPr lang="en-US" dirty="0"/>
              <a:t>The book contains five visions, twelve commandments, and ten parables. </a:t>
            </a:r>
            <a:endParaRPr lang="en-US" dirty="0" smtClean="0"/>
          </a:p>
          <a:p>
            <a:r>
              <a:rPr lang="en-US" dirty="0" smtClean="0"/>
              <a:t>What was a </a:t>
            </a:r>
            <a:r>
              <a:rPr lang="en-US" dirty="0"/>
              <a:t>major concern that is raised in the book </a:t>
            </a:r>
            <a:r>
              <a:rPr lang="en-US" dirty="0" smtClean="0"/>
              <a:t>concerning baptism?</a:t>
            </a:r>
          </a:p>
          <a:p>
            <a:pPr lvl="1"/>
            <a:r>
              <a:rPr lang="en-US" dirty="0" smtClean="0"/>
              <a:t>Whether </a:t>
            </a:r>
            <a:r>
              <a:rPr lang="en-US" dirty="0"/>
              <a:t>Christians can be forgiven for committing serious sins after baptism. </a:t>
            </a:r>
            <a:r>
              <a:rPr lang="en-US" dirty="0" smtClean="0"/>
              <a:t>Hermas </a:t>
            </a:r>
            <a:r>
              <a:rPr lang="en-US" dirty="0"/>
              <a:t>has heard from “certain teachers” that there can be no forgiveness of serious sins after one’s baptism. The angel tells him that serious post-baptismal sin </a:t>
            </a:r>
            <a:r>
              <a:rPr lang="en-US" b="1" i="1" dirty="0"/>
              <a:t>can</a:t>
            </a:r>
            <a:r>
              <a:rPr lang="en-US" dirty="0"/>
              <a:t> be forgiven - but </a:t>
            </a:r>
            <a:r>
              <a:rPr lang="en-US" b="1" i="1" dirty="0"/>
              <a:t>only</a:t>
            </a:r>
            <a:r>
              <a:rPr lang="en-US" dirty="0"/>
              <a:t> once.</a:t>
            </a:r>
          </a:p>
          <a:p>
            <a:pPr lvl="1"/>
            <a:endParaRPr lang="en-US" dirty="0"/>
          </a:p>
          <a:p>
            <a:pPr lvl="1"/>
            <a:endParaRPr lang="en-US" dirty="0"/>
          </a:p>
          <a:p>
            <a:endParaRPr lang="en-US" dirty="0"/>
          </a:p>
          <a:p>
            <a:pPr lvl="1"/>
            <a:endParaRPr lang="en-US" dirty="0"/>
          </a:p>
          <a:p>
            <a:pPr lvl="1"/>
            <a:endParaRPr lang="en-US" dirty="0"/>
          </a:p>
          <a:p>
            <a:endParaRPr lang="en-US" sz="2400" dirty="0"/>
          </a:p>
        </p:txBody>
      </p:sp>
    </p:spTree>
    <p:extLst>
      <p:ext uri="{BB962C8B-B14F-4D97-AF65-F5344CB8AC3E}">
        <p14:creationId xmlns:p14="http://schemas.microsoft.com/office/powerpoint/2010/main" val="2937219507"/>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anim calcmode="lin" valueType="num">
                                      <p:cBhvr>
                                        <p:cTn id="7" dur="500" fill="hold"/>
                                        <p:tgtEl>
                                          <p:spTgt spid="4">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4">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4">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4">
                                            <p:txEl>
                                              <p:pRg st="2" end="2"/>
                                            </p:txEl>
                                          </p:spTgt>
                                        </p:tgtEl>
                                        <p:attrNameLst>
                                          <p:attrName>style.visibility</p:attrName>
                                        </p:attrNameLst>
                                      </p:cBhvr>
                                      <p:to>
                                        <p:strVal val="visible"/>
                                      </p:to>
                                    </p:set>
                                    <p:anim calcmode="lin" valueType="num">
                                      <p:cBhvr>
                                        <p:cTn id="14" dur="500" fill="hold"/>
                                        <p:tgtEl>
                                          <p:spTgt spid="4">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4">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4">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4">
                                            <p:txEl>
                                              <p:pRg st="3" end="3"/>
                                            </p:txEl>
                                          </p:spTgt>
                                        </p:tgtEl>
                                        <p:attrNameLst>
                                          <p:attrName>style.visibility</p:attrName>
                                        </p:attrNameLst>
                                      </p:cBhvr>
                                      <p:to>
                                        <p:strVal val="visible"/>
                                      </p:to>
                                    </p:set>
                                    <p:anim calcmode="lin" valueType="num">
                                      <p:cBhvr>
                                        <p:cTn id="21" dur="500" fill="hold"/>
                                        <p:tgtEl>
                                          <p:spTgt spid="4">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4">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4">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4">
                                            <p:txEl>
                                              <p:pRg st="4" end="4"/>
                                            </p:txEl>
                                          </p:spTgt>
                                        </p:tgtEl>
                                        <p:attrNameLst>
                                          <p:attrName>style.visibility</p:attrName>
                                        </p:attrNameLst>
                                      </p:cBhvr>
                                      <p:to>
                                        <p:strVal val="visible"/>
                                      </p:to>
                                    </p:set>
                                    <p:anim calcmode="lin" valueType="num">
                                      <p:cBhvr>
                                        <p:cTn id="28" dur="500" fill="hold"/>
                                        <p:tgtEl>
                                          <p:spTgt spid="4">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4">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4">
                                            <p:txEl>
                                              <p:pRg st="4" end="4"/>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4">
                                            <p:txEl>
                                              <p:pRg st="5" end="5"/>
                                            </p:txEl>
                                          </p:spTgt>
                                        </p:tgtEl>
                                        <p:attrNameLst>
                                          <p:attrName>style.visibility</p:attrName>
                                        </p:attrNameLst>
                                      </p:cBhvr>
                                      <p:to>
                                        <p:strVal val="visible"/>
                                      </p:to>
                                    </p:set>
                                    <p:anim calcmode="lin" valueType="num">
                                      <p:cBhvr>
                                        <p:cTn id="35" dur="500" fill="hold"/>
                                        <p:tgtEl>
                                          <p:spTgt spid="4">
                                            <p:txEl>
                                              <p:pRg st="5" end="5"/>
                                            </p:txEl>
                                          </p:spTgt>
                                        </p:tgtEl>
                                        <p:attrNameLst>
                                          <p:attrName>ppt_w</p:attrName>
                                        </p:attrNameLst>
                                      </p:cBhvr>
                                      <p:tavLst>
                                        <p:tav tm="0">
                                          <p:val>
                                            <p:fltVal val="0"/>
                                          </p:val>
                                        </p:tav>
                                        <p:tav tm="100000">
                                          <p:val>
                                            <p:strVal val="#ppt_w"/>
                                          </p:val>
                                        </p:tav>
                                      </p:tavLst>
                                    </p:anim>
                                    <p:anim calcmode="lin" valueType="num">
                                      <p:cBhvr>
                                        <p:cTn id="36" dur="500" fill="hold"/>
                                        <p:tgtEl>
                                          <p:spTgt spid="4">
                                            <p:txEl>
                                              <p:pRg st="5" end="5"/>
                                            </p:txEl>
                                          </p:spTgt>
                                        </p:tgtEl>
                                        <p:attrNameLst>
                                          <p:attrName>ppt_h</p:attrName>
                                        </p:attrNameLst>
                                      </p:cBhvr>
                                      <p:tavLst>
                                        <p:tav tm="0">
                                          <p:val>
                                            <p:fltVal val="0"/>
                                          </p:val>
                                        </p:tav>
                                        <p:tav tm="100000">
                                          <p:val>
                                            <p:strVal val="#ppt_h"/>
                                          </p:val>
                                        </p:tav>
                                      </p:tavLst>
                                    </p:anim>
                                    <p:animEffect transition="in" filter="fade">
                                      <p:cBhvr>
                                        <p:cTn id="37" dur="500"/>
                                        <p:tgtEl>
                                          <p:spTgt spid="4">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15000"/>
            <a:lum/>
          </a:blip>
          <a:srcRect/>
          <a:stretch>
            <a:fillRect l="-29000" r="-29000"/>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457200" y="29592"/>
            <a:ext cx="8229600" cy="808608"/>
          </a:xfrm>
        </p:spPr>
        <p:txBody>
          <a:bodyPr/>
          <a:lstStyle/>
          <a:p>
            <a:r>
              <a:rPr lang="en-US" b="1" dirty="0" smtClean="0"/>
              <a:t>Review</a:t>
            </a:r>
            <a:endParaRPr lang="en-US" b="1" dirty="0"/>
          </a:p>
        </p:txBody>
      </p:sp>
      <p:sp>
        <p:nvSpPr>
          <p:cNvPr id="4" name="Content Placeholder 3"/>
          <p:cNvSpPr>
            <a:spLocks noGrp="1"/>
          </p:cNvSpPr>
          <p:nvPr>
            <p:ph idx="1"/>
          </p:nvPr>
        </p:nvSpPr>
        <p:spPr>
          <a:xfrm>
            <a:off x="304800" y="838200"/>
            <a:ext cx="8458200" cy="5943600"/>
          </a:xfrm>
        </p:spPr>
        <p:txBody>
          <a:bodyPr>
            <a:normAutofit fontScale="92500" lnSpcReduction="10000"/>
          </a:bodyPr>
          <a:lstStyle/>
          <a:p>
            <a:r>
              <a:rPr lang="en-US" dirty="0" smtClean="0"/>
              <a:t>According to Justin Martyr (AD 100-165), what activities took place in the church worship service held in his day?</a:t>
            </a:r>
          </a:p>
          <a:p>
            <a:pPr lvl="1"/>
            <a:r>
              <a:rPr lang="en-US" dirty="0"/>
              <a:t>The Reading and Expounding of Scripture, </a:t>
            </a:r>
          </a:p>
          <a:p>
            <a:pPr lvl="1"/>
            <a:r>
              <a:rPr lang="en-US" dirty="0"/>
              <a:t>Prayer</a:t>
            </a:r>
          </a:p>
          <a:p>
            <a:pPr lvl="1"/>
            <a:r>
              <a:rPr lang="en-US" dirty="0"/>
              <a:t>The celebration of the Lord’s supper. </a:t>
            </a:r>
          </a:p>
          <a:p>
            <a:r>
              <a:rPr lang="en-US" dirty="0" smtClean="0"/>
              <a:t>What church activity is noticeably absent from Justin’s description?</a:t>
            </a:r>
          </a:p>
          <a:p>
            <a:pPr lvl="1"/>
            <a:r>
              <a:rPr lang="en-US" dirty="0" smtClean="0"/>
              <a:t>Singing</a:t>
            </a:r>
            <a:endParaRPr lang="en-US" dirty="0"/>
          </a:p>
          <a:p>
            <a:r>
              <a:rPr lang="en-US" dirty="0" smtClean="0"/>
              <a:t>For the most part, when </a:t>
            </a:r>
            <a:r>
              <a:rPr lang="en-US" dirty="0" smtClean="0"/>
              <a:t>the early church did sing, what was </a:t>
            </a:r>
            <a:r>
              <a:rPr lang="en-US" dirty="0" smtClean="0"/>
              <a:t>it that they sang?</a:t>
            </a:r>
            <a:endParaRPr lang="en-US" dirty="0" smtClean="0"/>
          </a:p>
          <a:p>
            <a:pPr lvl="1"/>
            <a:r>
              <a:rPr lang="en-US" dirty="0" smtClean="0"/>
              <a:t>The </a:t>
            </a:r>
            <a:r>
              <a:rPr lang="en-US" dirty="0"/>
              <a:t>Psalms of the Old Testament, and some of the poetic parts of the New Testament (e.g. the Virgin Mary’s praise of God in Luke 1:46-55). </a:t>
            </a:r>
          </a:p>
          <a:p>
            <a:pPr lvl="1"/>
            <a:r>
              <a:rPr lang="en-US" dirty="0"/>
              <a:t>It was probably not until the 4th century that the singing of hymns written by ordinary Christians began to become common.</a:t>
            </a:r>
          </a:p>
          <a:p>
            <a:pPr lvl="1"/>
            <a:endParaRPr lang="en-US" dirty="0"/>
          </a:p>
          <a:p>
            <a:pPr lvl="1"/>
            <a:endParaRPr lang="en-US" dirty="0"/>
          </a:p>
          <a:p>
            <a:endParaRPr lang="en-US" dirty="0"/>
          </a:p>
          <a:p>
            <a:pPr lvl="1"/>
            <a:endParaRPr lang="en-US" dirty="0"/>
          </a:p>
          <a:p>
            <a:pPr lvl="1"/>
            <a:endParaRPr lang="en-US" dirty="0"/>
          </a:p>
          <a:p>
            <a:endParaRPr lang="en-US" sz="2400" dirty="0"/>
          </a:p>
        </p:txBody>
      </p:sp>
    </p:spTree>
    <p:extLst>
      <p:ext uri="{BB962C8B-B14F-4D97-AF65-F5344CB8AC3E}">
        <p14:creationId xmlns:p14="http://schemas.microsoft.com/office/powerpoint/2010/main" val="4169948839"/>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anim calcmode="lin" valueType="num">
                                      <p:cBhvr>
                                        <p:cTn id="7" dur="500" fill="hold"/>
                                        <p:tgtEl>
                                          <p:spTgt spid="4">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4">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4">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4">
                                            <p:txEl>
                                              <p:pRg st="2" end="2"/>
                                            </p:txEl>
                                          </p:spTgt>
                                        </p:tgtEl>
                                        <p:attrNameLst>
                                          <p:attrName>style.visibility</p:attrName>
                                        </p:attrNameLst>
                                      </p:cBhvr>
                                      <p:to>
                                        <p:strVal val="visible"/>
                                      </p:to>
                                    </p:set>
                                    <p:anim calcmode="lin" valueType="num">
                                      <p:cBhvr>
                                        <p:cTn id="14" dur="500" fill="hold"/>
                                        <p:tgtEl>
                                          <p:spTgt spid="4">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4">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4">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4">
                                            <p:txEl>
                                              <p:pRg st="3" end="3"/>
                                            </p:txEl>
                                          </p:spTgt>
                                        </p:tgtEl>
                                        <p:attrNameLst>
                                          <p:attrName>style.visibility</p:attrName>
                                        </p:attrNameLst>
                                      </p:cBhvr>
                                      <p:to>
                                        <p:strVal val="visible"/>
                                      </p:to>
                                    </p:set>
                                    <p:anim calcmode="lin" valueType="num">
                                      <p:cBhvr>
                                        <p:cTn id="21" dur="500" fill="hold"/>
                                        <p:tgtEl>
                                          <p:spTgt spid="4">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4">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4">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4">
                                            <p:txEl>
                                              <p:pRg st="4" end="4"/>
                                            </p:txEl>
                                          </p:spTgt>
                                        </p:tgtEl>
                                        <p:attrNameLst>
                                          <p:attrName>style.visibility</p:attrName>
                                        </p:attrNameLst>
                                      </p:cBhvr>
                                      <p:to>
                                        <p:strVal val="visible"/>
                                      </p:to>
                                    </p:set>
                                    <p:anim calcmode="lin" valueType="num">
                                      <p:cBhvr>
                                        <p:cTn id="28" dur="500" fill="hold"/>
                                        <p:tgtEl>
                                          <p:spTgt spid="4">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4">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4">
                                            <p:txEl>
                                              <p:pRg st="4" end="4"/>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4">
                                            <p:txEl>
                                              <p:pRg st="5" end="5"/>
                                            </p:txEl>
                                          </p:spTgt>
                                        </p:tgtEl>
                                        <p:attrNameLst>
                                          <p:attrName>style.visibility</p:attrName>
                                        </p:attrNameLst>
                                      </p:cBhvr>
                                      <p:to>
                                        <p:strVal val="visible"/>
                                      </p:to>
                                    </p:set>
                                    <p:anim calcmode="lin" valueType="num">
                                      <p:cBhvr>
                                        <p:cTn id="35" dur="500" fill="hold"/>
                                        <p:tgtEl>
                                          <p:spTgt spid="4">
                                            <p:txEl>
                                              <p:pRg st="5" end="5"/>
                                            </p:txEl>
                                          </p:spTgt>
                                        </p:tgtEl>
                                        <p:attrNameLst>
                                          <p:attrName>ppt_w</p:attrName>
                                        </p:attrNameLst>
                                      </p:cBhvr>
                                      <p:tavLst>
                                        <p:tav tm="0">
                                          <p:val>
                                            <p:fltVal val="0"/>
                                          </p:val>
                                        </p:tav>
                                        <p:tav tm="100000">
                                          <p:val>
                                            <p:strVal val="#ppt_w"/>
                                          </p:val>
                                        </p:tav>
                                      </p:tavLst>
                                    </p:anim>
                                    <p:anim calcmode="lin" valueType="num">
                                      <p:cBhvr>
                                        <p:cTn id="36" dur="500" fill="hold"/>
                                        <p:tgtEl>
                                          <p:spTgt spid="4">
                                            <p:txEl>
                                              <p:pRg st="5" end="5"/>
                                            </p:txEl>
                                          </p:spTgt>
                                        </p:tgtEl>
                                        <p:attrNameLst>
                                          <p:attrName>ppt_h</p:attrName>
                                        </p:attrNameLst>
                                      </p:cBhvr>
                                      <p:tavLst>
                                        <p:tav tm="0">
                                          <p:val>
                                            <p:fltVal val="0"/>
                                          </p:val>
                                        </p:tav>
                                        <p:tav tm="100000">
                                          <p:val>
                                            <p:strVal val="#ppt_h"/>
                                          </p:val>
                                        </p:tav>
                                      </p:tavLst>
                                    </p:anim>
                                    <p:animEffect transition="in" filter="fade">
                                      <p:cBhvr>
                                        <p:cTn id="37" dur="500"/>
                                        <p:tgtEl>
                                          <p:spTgt spid="4">
                                            <p:txEl>
                                              <p:pRg st="5" end="5"/>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53" presetClass="entr" presetSubtype="16" fill="hold" nodeType="clickEffect">
                                  <p:stCondLst>
                                    <p:cond delay="0"/>
                                  </p:stCondLst>
                                  <p:childTnLst>
                                    <p:set>
                                      <p:cBhvr>
                                        <p:cTn id="41" dur="1" fill="hold">
                                          <p:stCondLst>
                                            <p:cond delay="0"/>
                                          </p:stCondLst>
                                        </p:cTn>
                                        <p:tgtEl>
                                          <p:spTgt spid="4">
                                            <p:txEl>
                                              <p:pRg st="6" end="6"/>
                                            </p:txEl>
                                          </p:spTgt>
                                        </p:tgtEl>
                                        <p:attrNameLst>
                                          <p:attrName>style.visibility</p:attrName>
                                        </p:attrNameLst>
                                      </p:cBhvr>
                                      <p:to>
                                        <p:strVal val="visible"/>
                                      </p:to>
                                    </p:set>
                                    <p:anim calcmode="lin" valueType="num">
                                      <p:cBhvr>
                                        <p:cTn id="42" dur="500" fill="hold"/>
                                        <p:tgtEl>
                                          <p:spTgt spid="4">
                                            <p:txEl>
                                              <p:pRg st="6" end="6"/>
                                            </p:txEl>
                                          </p:spTgt>
                                        </p:tgtEl>
                                        <p:attrNameLst>
                                          <p:attrName>ppt_w</p:attrName>
                                        </p:attrNameLst>
                                      </p:cBhvr>
                                      <p:tavLst>
                                        <p:tav tm="0">
                                          <p:val>
                                            <p:fltVal val="0"/>
                                          </p:val>
                                        </p:tav>
                                        <p:tav tm="100000">
                                          <p:val>
                                            <p:strVal val="#ppt_w"/>
                                          </p:val>
                                        </p:tav>
                                      </p:tavLst>
                                    </p:anim>
                                    <p:anim calcmode="lin" valueType="num">
                                      <p:cBhvr>
                                        <p:cTn id="43" dur="500" fill="hold"/>
                                        <p:tgtEl>
                                          <p:spTgt spid="4">
                                            <p:txEl>
                                              <p:pRg st="6" end="6"/>
                                            </p:txEl>
                                          </p:spTgt>
                                        </p:tgtEl>
                                        <p:attrNameLst>
                                          <p:attrName>ppt_h</p:attrName>
                                        </p:attrNameLst>
                                      </p:cBhvr>
                                      <p:tavLst>
                                        <p:tav tm="0">
                                          <p:val>
                                            <p:fltVal val="0"/>
                                          </p:val>
                                        </p:tav>
                                        <p:tav tm="100000">
                                          <p:val>
                                            <p:strVal val="#ppt_h"/>
                                          </p:val>
                                        </p:tav>
                                      </p:tavLst>
                                    </p:anim>
                                    <p:animEffect transition="in" filter="fade">
                                      <p:cBhvr>
                                        <p:cTn id="44" dur="500"/>
                                        <p:tgtEl>
                                          <p:spTgt spid="4">
                                            <p:txEl>
                                              <p:pRg st="6" end="6"/>
                                            </p:txEl>
                                          </p:spTgt>
                                        </p:tgtEl>
                                      </p:cBhvr>
                                    </p:animEffect>
                                  </p:childTnLst>
                                </p:cTn>
                              </p:par>
                            </p:childTnLst>
                          </p:cTn>
                        </p:par>
                      </p:childTnLst>
                    </p:cTn>
                  </p:par>
                  <p:par>
                    <p:cTn id="45" fill="hold">
                      <p:stCondLst>
                        <p:cond delay="indefinite"/>
                      </p:stCondLst>
                      <p:childTnLst>
                        <p:par>
                          <p:cTn id="46" fill="hold">
                            <p:stCondLst>
                              <p:cond delay="0"/>
                            </p:stCondLst>
                            <p:childTnLst>
                              <p:par>
                                <p:cTn id="47" presetID="53" presetClass="entr" presetSubtype="16" fill="hold" nodeType="clickEffect">
                                  <p:stCondLst>
                                    <p:cond delay="0"/>
                                  </p:stCondLst>
                                  <p:childTnLst>
                                    <p:set>
                                      <p:cBhvr>
                                        <p:cTn id="48" dur="1" fill="hold">
                                          <p:stCondLst>
                                            <p:cond delay="0"/>
                                          </p:stCondLst>
                                        </p:cTn>
                                        <p:tgtEl>
                                          <p:spTgt spid="4">
                                            <p:txEl>
                                              <p:pRg st="7" end="7"/>
                                            </p:txEl>
                                          </p:spTgt>
                                        </p:tgtEl>
                                        <p:attrNameLst>
                                          <p:attrName>style.visibility</p:attrName>
                                        </p:attrNameLst>
                                      </p:cBhvr>
                                      <p:to>
                                        <p:strVal val="visible"/>
                                      </p:to>
                                    </p:set>
                                    <p:anim calcmode="lin" valueType="num">
                                      <p:cBhvr>
                                        <p:cTn id="49" dur="500" fill="hold"/>
                                        <p:tgtEl>
                                          <p:spTgt spid="4">
                                            <p:txEl>
                                              <p:pRg st="7" end="7"/>
                                            </p:txEl>
                                          </p:spTgt>
                                        </p:tgtEl>
                                        <p:attrNameLst>
                                          <p:attrName>ppt_w</p:attrName>
                                        </p:attrNameLst>
                                      </p:cBhvr>
                                      <p:tavLst>
                                        <p:tav tm="0">
                                          <p:val>
                                            <p:fltVal val="0"/>
                                          </p:val>
                                        </p:tav>
                                        <p:tav tm="100000">
                                          <p:val>
                                            <p:strVal val="#ppt_w"/>
                                          </p:val>
                                        </p:tav>
                                      </p:tavLst>
                                    </p:anim>
                                    <p:anim calcmode="lin" valueType="num">
                                      <p:cBhvr>
                                        <p:cTn id="50" dur="500" fill="hold"/>
                                        <p:tgtEl>
                                          <p:spTgt spid="4">
                                            <p:txEl>
                                              <p:pRg st="7" end="7"/>
                                            </p:txEl>
                                          </p:spTgt>
                                        </p:tgtEl>
                                        <p:attrNameLst>
                                          <p:attrName>ppt_h</p:attrName>
                                        </p:attrNameLst>
                                      </p:cBhvr>
                                      <p:tavLst>
                                        <p:tav tm="0">
                                          <p:val>
                                            <p:fltVal val="0"/>
                                          </p:val>
                                        </p:tav>
                                        <p:tav tm="100000">
                                          <p:val>
                                            <p:strVal val="#ppt_h"/>
                                          </p:val>
                                        </p:tav>
                                      </p:tavLst>
                                    </p:anim>
                                    <p:animEffect transition="in" filter="fade">
                                      <p:cBhvr>
                                        <p:cTn id="51" dur="500"/>
                                        <p:tgtEl>
                                          <p:spTgt spid="4">
                                            <p:txEl>
                                              <p:pRg st="7" end="7"/>
                                            </p:txEl>
                                          </p:spTgt>
                                        </p:tgtEl>
                                      </p:cBhvr>
                                    </p:animEffect>
                                  </p:childTnLst>
                                </p:cTn>
                              </p:par>
                            </p:childTnLst>
                          </p:cTn>
                        </p:par>
                      </p:childTnLst>
                    </p:cTn>
                  </p:par>
                  <p:par>
                    <p:cTn id="52" fill="hold">
                      <p:stCondLst>
                        <p:cond delay="indefinite"/>
                      </p:stCondLst>
                      <p:childTnLst>
                        <p:par>
                          <p:cTn id="53" fill="hold">
                            <p:stCondLst>
                              <p:cond delay="0"/>
                            </p:stCondLst>
                            <p:childTnLst>
                              <p:par>
                                <p:cTn id="54" presetID="53" presetClass="entr" presetSubtype="16" fill="hold" nodeType="clickEffect">
                                  <p:stCondLst>
                                    <p:cond delay="0"/>
                                  </p:stCondLst>
                                  <p:childTnLst>
                                    <p:set>
                                      <p:cBhvr>
                                        <p:cTn id="55" dur="1" fill="hold">
                                          <p:stCondLst>
                                            <p:cond delay="0"/>
                                          </p:stCondLst>
                                        </p:cTn>
                                        <p:tgtEl>
                                          <p:spTgt spid="4">
                                            <p:txEl>
                                              <p:pRg st="8" end="8"/>
                                            </p:txEl>
                                          </p:spTgt>
                                        </p:tgtEl>
                                        <p:attrNameLst>
                                          <p:attrName>style.visibility</p:attrName>
                                        </p:attrNameLst>
                                      </p:cBhvr>
                                      <p:to>
                                        <p:strVal val="visible"/>
                                      </p:to>
                                    </p:set>
                                    <p:anim calcmode="lin" valueType="num">
                                      <p:cBhvr>
                                        <p:cTn id="56" dur="500" fill="hold"/>
                                        <p:tgtEl>
                                          <p:spTgt spid="4">
                                            <p:txEl>
                                              <p:pRg st="8" end="8"/>
                                            </p:txEl>
                                          </p:spTgt>
                                        </p:tgtEl>
                                        <p:attrNameLst>
                                          <p:attrName>ppt_w</p:attrName>
                                        </p:attrNameLst>
                                      </p:cBhvr>
                                      <p:tavLst>
                                        <p:tav tm="0">
                                          <p:val>
                                            <p:fltVal val="0"/>
                                          </p:val>
                                        </p:tav>
                                        <p:tav tm="100000">
                                          <p:val>
                                            <p:strVal val="#ppt_w"/>
                                          </p:val>
                                        </p:tav>
                                      </p:tavLst>
                                    </p:anim>
                                    <p:anim calcmode="lin" valueType="num">
                                      <p:cBhvr>
                                        <p:cTn id="57" dur="500" fill="hold"/>
                                        <p:tgtEl>
                                          <p:spTgt spid="4">
                                            <p:txEl>
                                              <p:pRg st="8" end="8"/>
                                            </p:txEl>
                                          </p:spTgt>
                                        </p:tgtEl>
                                        <p:attrNameLst>
                                          <p:attrName>ppt_h</p:attrName>
                                        </p:attrNameLst>
                                      </p:cBhvr>
                                      <p:tavLst>
                                        <p:tav tm="0">
                                          <p:val>
                                            <p:fltVal val="0"/>
                                          </p:val>
                                        </p:tav>
                                        <p:tav tm="100000">
                                          <p:val>
                                            <p:strVal val="#ppt_h"/>
                                          </p:val>
                                        </p:tav>
                                      </p:tavLst>
                                    </p:anim>
                                    <p:animEffect transition="in" filter="fade">
                                      <p:cBhvr>
                                        <p:cTn id="58" dur="500"/>
                                        <p:tgtEl>
                                          <p:spTgt spid="4">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15000"/>
            <a:lum/>
          </a:blip>
          <a:srcRect/>
          <a:stretch>
            <a:fillRect l="-29000" r="-29000"/>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457200" y="29592"/>
            <a:ext cx="8229600" cy="808608"/>
          </a:xfrm>
        </p:spPr>
        <p:txBody>
          <a:bodyPr/>
          <a:lstStyle/>
          <a:p>
            <a:r>
              <a:rPr lang="en-US" b="1" dirty="0" smtClean="0"/>
              <a:t>Review</a:t>
            </a:r>
            <a:endParaRPr lang="en-US" b="1" dirty="0"/>
          </a:p>
        </p:txBody>
      </p:sp>
      <p:sp>
        <p:nvSpPr>
          <p:cNvPr id="4" name="Content Placeholder 3"/>
          <p:cNvSpPr>
            <a:spLocks noGrp="1"/>
          </p:cNvSpPr>
          <p:nvPr>
            <p:ph idx="1"/>
          </p:nvPr>
        </p:nvSpPr>
        <p:spPr>
          <a:xfrm>
            <a:off x="304800" y="838200"/>
            <a:ext cx="8458200" cy="5943600"/>
          </a:xfrm>
        </p:spPr>
        <p:txBody>
          <a:bodyPr>
            <a:normAutofit/>
          </a:bodyPr>
          <a:lstStyle/>
          <a:p>
            <a:r>
              <a:rPr lang="en-US" dirty="0"/>
              <a:t>According to </a:t>
            </a:r>
            <a:r>
              <a:rPr lang="en-US" dirty="0" err="1"/>
              <a:t>Theodoret</a:t>
            </a:r>
            <a:r>
              <a:rPr lang="en-US" dirty="0"/>
              <a:t> of </a:t>
            </a:r>
            <a:r>
              <a:rPr lang="en-US" dirty="0" err="1"/>
              <a:t>Cyrrhus</a:t>
            </a:r>
            <a:r>
              <a:rPr lang="en-US" dirty="0"/>
              <a:t> (AD 393-457) how did the early church view the use of musical instruments in church?</a:t>
            </a:r>
          </a:p>
          <a:p>
            <a:pPr lvl="1"/>
            <a:r>
              <a:rPr lang="en-US" dirty="0"/>
              <a:t>The early Church looked on musical instruments as being part of Jewish or Pagan worship, but not part of the apostolic tradition of Christian worship.</a:t>
            </a:r>
          </a:p>
          <a:p>
            <a:r>
              <a:rPr lang="en-US" dirty="0" smtClean="0"/>
              <a:t>What was the posture of </a:t>
            </a:r>
            <a:r>
              <a:rPr lang="en-US" dirty="0"/>
              <a:t>early </a:t>
            </a:r>
            <a:r>
              <a:rPr lang="en-US" dirty="0" smtClean="0"/>
              <a:t>church attendees during </a:t>
            </a:r>
            <a:r>
              <a:rPr lang="en-US" dirty="0" smtClean="0"/>
              <a:t>their </a:t>
            </a:r>
            <a:r>
              <a:rPr lang="en-US" dirty="0" smtClean="0"/>
              <a:t>worship service?</a:t>
            </a:r>
          </a:p>
          <a:p>
            <a:pPr lvl="1"/>
            <a:r>
              <a:rPr lang="en-US" dirty="0" smtClean="0"/>
              <a:t>They would stand for the entire service. </a:t>
            </a:r>
          </a:p>
          <a:p>
            <a:pPr lvl="1"/>
            <a:r>
              <a:rPr lang="en-US" dirty="0"/>
              <a:t>The Western Church only began to introduce pews (fixed seats in the main part of the church building) in the 14th century – quite a late development. </a:t>
            </a:r>
          </a:p>
          <a:p>
            <a:pPr lvl="1"/>
            <a:r>
              <a:rPr lang="en-US" dirty="0"/>
              <a:t>The Eastern Church never introduced pews into Eastern church buildings. </a:t>
            </a:r>
            <a:endParaRPr lang="en-US" dirty="0" smtClean="0"/>
          </a:p>
          <a:p>
            <a:pPr lvl="1"/>
            <a:endParaRPr lang="en-US" dirty="0"/>
          </a:p>
          <a:p>
            <a:pPr lvl="1"/>
            <a:endParaRPr lang="en-US" dirty="0"/>
          </a:p>
          <a:p>
            <a:endParaRPr lang="en-US" dirty="0"/>
          </a:p>
          <a:p>
            <a:pPr lvl="1"/>
            <a:endParaRPr lang="en-US" dirty="0"/>
          </a:p>
          <a:p>
            <a:pPr lvl="1"/>
            <a:endParaRPr lang="en-US" dirty="0"/>
          </a:p>
          <a:p>
            <a:endParaRPr lang="en-US" sz="2400" dirty="0"/>
          </a:p>
        </p:txBody>
      </p:sp>
    </p:spTree>
    <p:extLst>
      <p:ext uri="{BB962C8B-B14F-4D97-AF65-F5344CB8AC3E}">
        <p14:creationId xmlns:p14="http://schemas.microsoft.com/office/powerpoint/2010/main" val="770575505"/>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anim calcmode="lin" valueType="num">
                                      <p:cBhvr>
                                        <p:cTn id="7" dur="500" fill="hold"/>
                                        <p:tgtEl>
                                          <p:spTgt spid="4">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4">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4">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4">
                                            <p:txEl>
                                              <p:pRg st="2" end="2"/>
                                            </p:txEl>
                                          </p:spTgt>
                                        </p:tgtEl>
                                        <p:attrNameLst>
                                          <p:attrName>style.visibility</p:attrName>
                                        </p:attrNameLst>
                                      </p:cBhvr>
                                      <p:to>
                                        <p:strVal val="visible"/>
                                      </p:to>
                                    </p:set>
                                    <p:anim calcmode="lin" valueType="num">
                                      <p:cBhvr>
                                        <p:cTn id="14" dur="500" fill="hold"/>
                                        <p:tgtEl>
                                          <p:spTgt spid="4">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4">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4">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4">
                                            <p:txEl>
                                              <p:pRg st="3" end="3"/>
                                            </p:txEl>
                                          </p:spTgt>
                                        </p:tgtEl>
                                        <p:attrNameLst>
                                          <p:attrName>style.visibility</p:attrName>
                                        </p:attrNameLst>
                                      </p:cBhvr>
                                      <p:to>
                                        <p:strVal val="visible"/>
                                      </p:to>
                                    </p:set>
                                    <p:anim calcmode="lin" valueType="num">
                                      <p:cBhvr>
                                        <p:cTn id="21" dur="500" fill="hold"/>
                                        <p:tgtEl>
                                          <p:spTgt spid="4">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4">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4">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4">
                                            <p:txEl>
                                              <p:pRg st="4" end="4"/>
                                            </p:txEl>
                                          </p:spTgt>
                                        </p:tgtEl>
                                        <p:attrNameLst>
                                          <p:attrName>style.visibility</p:attrName>
                                        </p:attrNameLst>
                                      </p:cBhvr>
                                      <p:to>
                                        <p:strVal val="visible"/>
                                      </p:to>
                                    </p:set>
                                    <p:anim calcmode="lin" valueType="num">
                                      <p:cBhvr>
                                        <p:cTn id="28" dur="500" fill="hold"/>
                                        <p:tgtEl>
                                          <p:spTgt spid="4">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4">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4">
                                            <p:txEl>
                                              <p:pRg st="4" end="4"/>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4">
                                            <p:txEl>
                                              <p:pRg st="5" end="5"/>
                                            </p:txEl>
                                          </p:spTgt>
                                        </p:tgtEl>
                                        <p:attrNameLst>
                                          <p:attrName>style.visibility</p:attrName>
                                        </p:attrNameLst>
                                      </p:cBhvr>
                                      <p:to>
                                        <p:strVal val="visible"/>
                                      </p:to>
                                    </p:set>
                                    <p:anim calcmode="lin" valueType="num">
                                      <p:cBhvr>
                                        <p:cTn id="35" dur="500" fill="hold"/>
                                        <p:tgtEl>
                                          <p:spTgt spid="4">
                                            <p:txEl>
                                              <p:pRg st="5" end="5"/>
                                            </p:txEl>
                                          </p:spTgt>
                                        </p:tgtEl>
                                        <p:attrNameLst>
                                          <p:attrName>ppt_w</p:attrName>
                                        </p:attrNameLst>
                                      </p:cBhvr>
                                      <p:tavLst>
                                        <p:tav tm="0">
                                          <p:val>
                                            <p:fltVal val="0"/>
                                          </p:val>
                                        </p:tav>
                                        <p:tav tm="100000">
                                          <p:val>
                                            <p:strVal val="#ppt_w"/>
                                          </p:val>
                                        </p:tav>
                                      </p:tavLst>
                                    </p:anim>
                                    <p:anim calcmode="lin" valueType="num">
                                      <p:cBhvr>
                                        <p:cTn id="36" dur="500" fill="hold"/>
                                        <p:tgtEl>
                                          <p:spTgt spid="4">
                                            <p:txEl>
                                              <p:pRg st="5" end="5"/>
                                            </p:txEl>
                                          </p:spTgt>
                                        </p:tgtEl>
                                        <p:attrNameLst>
                                          <p:attrName>ppt_h</p:attrName>
                                        </p:attrNameLst>
                                      </p:cBhvr>
                                      <p:tavLst>
                                        <p:tav tm="0">
                                          <p:val>
                                            <p:fltVal val="0"/>
                                          </p:val>
                                        </p:tav>
                                        <p:tav tm="100000">
                                          <p:val>
                                            <p:strVal val="#ppt_h"/>
                                          </p:val>
                                        </p:tav>
                                      </p:tavLst>
                                    </p:anim>
                                    <p:animEffect transition="in" filter="fade">
                                      <p:cBhvr>
                                        <p:cTn id="37" dur="500"/>
                                        <p:tgtEl>
                                          <p:spTgt spid="4">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l="-17000" r="-17000"/>
          </a:stretch>
        </a:blipFill>
        <a:effectLst/>
      </p:bgPr>
    </p:bg>
    <p:spTree>
      <p:nvGrpSpPr>
        <p:cNvPr id="1" name=""/>
        <p:cNvGrpSpPr/>
        <p:nvPr/>
      </p:nvGrpSpPr>
      <p:grpSpPr>
        <a:xfrm>
          <a:off x="0" y="0"/>
          <a:ext cx="0" cy="0"/>
          <a:chOff x="0" y="0"/>
          <a:chExt cx="0" cy="0"/>
        </a:xfrm>
      </p:grpSpPr>
      <p:sp>
        <p:nvSpPr>
          <p:cNvPr id="4" name="Rectangle 3"/>
          <p:cNvSpPr/>
          <p:nvPr/>
        </p:nvSpPr>
        <p:spPr>
          <a:xfrm>
            <a:off x="152400" y="6571940"/>
            <a:ext cx="8915400" cy="276999"/>
          </a:xfrm>
          <a:prstGeom prst="rect">
            <a:avLst/>
          </a:prstGeom>
        </p:spPr>
        <p:txBody>
          <a:bodyPr wrap="square">
            <a:spAutoFit/>
          </a:bodyPr>
          <a:lstStyle/>
          <a:p>
            <a:r>
              <a:rPr lang="en-US" sz="1200" dirty="0">
                <a:solidFill>
                  <a:prstClr val="black"/>
                </a:solidFill>
                <a:hlinkClick r:id="rId4"/>
              </a:rPr>
              <a:t>https://</a:t>
            </a:r>
            <a:r>
              <a:rPr lang="en-US" sz="1200" dirty="0" smtClean="0">
                <a:solidFill>
                  <a:prstClr val="black"/>
                </a:solidFill>
                <a:hlinkClick r:id="rId4"/>
              </a:rPr>
              <a:t>www.christianitytoday.com/history/issues/issue-37/worship-in-early-church-did-you-know.html</a:t>
            </a:r>
            <a:r>
              <a:rPr lang="en-US" sz="1200" dirty="0" smtClean="0">
                <a:solidFill>
                  <a:prstClr val="black"/>
                </a:solidFill>
              </a:rPr>
              <a:t> </a:t>
            </a:r>
            <a:endParaRPr lang="en-US" sz="1200" dirty="0">
              <a:solidFill>
                <a:prstClr val="black"/>
              </a:solidFill>
            </a:endParaRPr>
          </a:p>
        </p:txBody>
      </p:sp>
      <p:sp>
        <p:nvSpPr>
          <p:cNvPr id="7" name="Title 2"/>
          <p:cNvSpPr>
            <a:spLocks noGrp="1"/>
          </p:cNvSpPr>
          <p:nvPr>
            <p:ph type="title"/>
          </p:nvPr>
        </p:nvSpPr>
        <p:spPr>
          <a:xfrm>
            <a:off x="0" y="3698"/>
            <a:ext cx="9144000" cy="2891902"/>
          </a:xfrm>
        </p:spPr>
        <p:txBody>
          <a:bodyPr>
            <a:noAutofit/>
          </a:bodyPr>
          <a:lstStyle/>
          <a:p>
            <a:r>
              <a:rPr lang="en-US" sz="7200" b="1" dirty="0" smtClean="0">
                <a:solidFill>
                  <a:schemeClr val="bg1"/>
                </a:solidFill>
                <a:effectLst>
                  <a:glow rad="139700">
                    <a:schemeClr val="accent6">
                      <a:satMod val="175000"/>
                      <a:alpha val="40000"/>
                    </a:schemeClr>
                  </a:glow>
                  <a:outerShdw blurRad="114300" dist="38100" dir="13500000" algn="br" rotWithShape="0">
                    <a:prstClr val="black"/>
                  </a:outerShdw>
                </a:effectLst>
              </a:rPr>
              <a:t>Worship in the Early Church</a:t>
            </a:r>
            <a:br>
              <a:rPr lang="en-US" sz="7200" b="1" dirty="0" smtClean="0">
                <a:solidFill>
                  <a:schemeClr val="bg1"/>
                </a:solidFill>
                <a:effectLst>
                  <a:glow rad="139700">
                    <a:schemeClr val="accent6">
                      <a:satMod val="175000"/>
                      <a:alpha val="40000"/>
                    </a:schemeClr>
                  </a:glow>
                  <a:outerShdw blurRad="114300" dist="38100" dir="13500000" algn="br" rotWithShape="0">
                    <a:prstClr val="black"/>
                  </a:outerShdw>
                </a:effectLst>
              </a:rPr>
            </a:br>
            <a:r>
              <a:rPr lang="en-US" sz="7200" b="1" dirty="0" smtClean="0">
                <a:solidFill>
                  <a:schemeClr val="bg1"/>
                </a:solidFill>
                <a:effectLst>
                  <a:glow rad="139700">
                    <a:schemeClr val="accent6">
                      <a:satMod val="175000"/>
                      <a:alpha val="40000"/>
                    </a:schemeClr>
                  </a:glow>
                  <a:outerShdw blurRad="114300" dist="38100" dir="13500000" algn="br" rotWithShape="0">
                    <a:prstClr val="black"/>
                  </a:outerShdw>
                </a:effectLst>
              </a:rPr>
              <a:t>(Continued</a:t>
            </a:r>
            <a:r>
              <a:rPr lang="en-US" sz="7200" b="1" dirty="0" smtClean="0">
                <a:solidFill>
                  <a:schemeClr val="bg1"/>
                </a:solidFill>
                <a:effectLst>
                  <a:glow rad="139700">
                    <a:schemeClr val="accent6">
                      <a:satMod val="175000"/>
                      <a:alpha val="40000"/>
                    </a:schemeClr>
                  </a:glow>
                  <a:outerShdw blurRad="114300" dist="38100" dir="13500000" algn="br" rotWithShape="0">
                    <a:prstClr val="black"/>
                  </a:outerShdw>
                </a:effectLst>
              </a:rPr>
              <a:t>)</a:t>
            </a:r>
            <a:endParaRPr lang="en-US" b="1" dirty="0">
              <a:ln w="12700">
                <a:solidFill>
                  <a:schemeClr val="tx2">
                    <a:satMod val="155000"/>
                  </a:schemeClr>
                </a:solidFill>
                <a:prstDash val="solid"/>
              </a:ln>
              <a:solidFill>
                <a:schemeClr val="bg1"/>
              </a:solidFill>
              <a:effectLst>
                <a:glow rad="139700">
                  <a:schemeClr val="accent6">
                    <a:satMod val="175000"/>
                    <a:alpha val="40000"/>
                  </a:schemeClr>
                </a:glow>
                <a:outerShdw blurRad="114300" dist="38100" dir="13500000" algn="br" rotWithShape="0">
                  <a:prstClr val="black"/>
                </a:outerShdw>
              </a:effectLst>
            </a:endParaRPr>
          </a:p>
        </p:txBody>
      </p:sp>
    </p:spTree>
    <p:extLst>
      <p:ext uri="{BB962C8B-B14F-4D97-AF65-F5344CB8AC3E}">
        <p14:creationId xmlns:p14="http://schemas.microsoft.com/office/powerpoint/2010/main" val="86796410"/>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15000"/>
            <a:lum/>
          </a:blip>
          <a:srcRect/>
          <a:stretch>
            <a:fillRect l="-17000" r="-17000"/>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0" y="29592"/>
            <a:ext cx="9144000" cy="808608"/>
          </a:xfrm>
        </p:spPr>
        <p:txBody>
          <a:bodyPr>
            <a:normAutofit/>
          </a:bodyPr>
          <a:lstStyle/>
          <a:p>
            <a:r>
              <a:rPr lang="en-US" sz="3600" b="1" dirty="0" smtClean="0"/>
              <a:t>*Worship in the Early Church </a:t>
            </a:r>
            <a:endParaRPr lang="en-US" sz="3600" b="1" dirty="0"/>
          </a:p>
        </p:txBody>
      </p:sp>
      <p:sp>
        <p:nvSpPr>
          <p:cNvPr id="4" name="Content Placeholder 3"/>
          <p:cNvSpPr>
            <a:spLocks noGrp="1"/>
          </p:cNvSpPr>
          <p:nvPr>
            <p:ph idx="1"/>
          </p:nvPr>
        </p:nvSpPr>
        <p:spPr>
          <a:xfrm>
            <a:off x="457200" y="838200"/>
            <a:ext cx="8382000" cy="5681246"/>
          </a:xfrm>
        </p:spPr>
        <p:txBody>
          <a:bodyPr>
            <a:normAutofit/>
          </a:bodyPr>
          <a:lstStyle/>
          <a:p>
            <a:r>
              <a:rPr lang="en-US" sz="3200" dirty="0" smtClean="0"/>
              <a:t>Nick Needham outlines </a:t>
            </a:r>
            <a:r>
              <a:rPr lang="en-US" sz="3200" dirty="0"/>
              <a:t>a fairly typical church service in the second century (A.D. 101-200), based on descriptions and instructions found in the early Church fathers</a:t>
            </a:r>
            <a:r>
              <a:rPr lang="en-US" sz="3200" dirty="0" smtClean="0"/>
              <a:t>.</a:t>
            </a:r>
          </a:p>
          <a:p>
            <a:r>
              <a:rPr lang="en-US" sz="3200" dirty="0"/>
              <a:t>The service </a:t>
            </a:r>
            <a:r>
              <a:rPr lang="en-US" sz="3200" dirty="0" smtClean="0"/>
              <a:t>took place on </a:t>
            </a:r>
            <a:r>
              <a:rPr lang="en-US" sz="3200" dirty="0"/>
              <a:t>Sunday </a:t>
            </a:r>
            <a:r>
              <a:rPr lang="en-US" sz="3200" dirty="0" smtClean="0"/>
              <a:t>and lasted </a:t>
            </a:r>
            <a:r>
              <a:rPr lang="en-US" sz="3200" dirty="0"/>
              <a:t>about </a:t>
            </a:r>
            <a:r>
              <a:rPr lang="en-US" sz="3200" b="1" i="1" dirty="0" smtClean="0"/>
              <a:t>three </a:t>
            </a:r>
            <a:r>
              <a:rPr lang="en-US" sz="3200" b="1" i="1" dirty="0"/>
              <a:t>hours </a:t>
            </a:r>
            <a:r>
              <a:rPr lang="en-US" sz="3200" dirty="0"/>
              <a:t>in total, with the typical posture being standing throughout. There were no musical instruments, and the Lord’s Supper was observed </a:t>
            </a:r>
            <a:r>
              <a:rPr lang="en-US" sz="3200" b="1" i="1" dirty="0"/>
              <a:t>every</a:t>
            </a:r>
            <a:r>
              <a:rPr lang="en-US" sz="3200" dirty="0"/>
              <a:t> week</a:t>
            </a:r>
            <a:r>
              <a:rPr lang="en-US" sz="3200" dirty="0" smtClean="0"/>
              <a:t>.</a:t>
            </a:r>
          </a:p>
          <a:p>
            <a:r>
              <a:rPr lang="en-US" sz="3200" dirty="0" smtClean="0"/>
              <a:t>Their Service was divided into </a:t>
            </a:r>
            <a:r>
              <a:rPr lang="en-US" sz="3200" b="1" dirty="0" smtClean="0"/>
              <a:t>two</a:t>
            </a:r>
            <a:r>
              <a:rPr lang="en-US" sz="3200" dirty="0" smtClean="0"/>
              <a:t> parts.</a:t>
            </a:r>
            <a:endParaRPr lang="en-US" sz="3100" dirty="0"/>
          </a:p>
        </p:txBody>
      </p:sp>
      <p:sp>
        <p:nvSpPr>
          <p:cNvPr id="5" name="TextBox 4"/>
          <p:cNvSpPr txBox="1"/>
          <p:nvPr/>
        </p:nvSpPr>
        <p:spPr>
          <a:xfrm>
            <a:off x="0" y="6519446"/>
            <a:ext cx="9144000" cy="338554"/>
          </a:xfrm>
          <a:prstGeom prst="rect">
            <a:avLst/>
          </a:prstGeom>
          <a:noFill/>
        </p:spPr>
        <p:txBody>
          <a:bodyPr wrap="square" rtlCol="0">
            <a:spAutoFit/>
          </a:bodyPr>
          <a:lstStyle/>
          <a:p>
            <a:r>
              <a:rPr lang="en-US" sz="1600" dirty="0">
                <a:solidFill>
                  <a:prstClr val="black"/>
                </a:solidFill>
              </a:rPr>
              <a:t>* Needham, Nick. 2,000 Years of Christ's Power Vol. 1: The Age of the Early Church </a:t>
            </a:r>
            <a:r>
              <a:rPr lang="en-US" sz="1600" dirty="0" smtClean="0">
                <a:solidFill>
                  <a:prstClr val="black"/>
                </a:solidFill>
              </a:rPr>
              <a:t>Fathers</a:t>
            </a:r>
            <a:endParaRPr lang="en-US" sz="1600" dirty="0">
              <a:solidFill>
                <a:prstClr val="black"/>
              </a:solidFill>
            </a:endParaRPr>
          </a:p>
        </p:txBody>
      </p:sp>
    </p:spTree>
    <p:extLst>
      <p:ext uri="{BB962C8B-B14F-4D97-AF65-F5344CB8AC3E}">
        <p14:creationId xmlns:p14="http://schemas.microsoft.com/office/powerpoint/2010/main" val="2371296590"/>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anim calcmode="lin" valueType="num">
                                      <p:cBhvr>
                                        <p:cTn id="7" dur="500" fill="hold"/>
                                        <p:tgtEl>
                                          <p:spTgt spid="4">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4">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4">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4">
                                            <p:txEl>
                                              <p:pRg st="2" end="2"/>
                                            </p:txEl>
                                          </p:spTgt>
                                        </p:tgtEl>
                                        <p:attrNameLst>
                                          <p:attrName>style.visibility</p:attrName>
                                        </p:attrNameLst>
                                      </p:cBhvr>
                                      <p:to>
                                        <p:strVal val="visible"/>
                                      </p:to>
                                    </p:set>
                                    <p:anim calcmode="lin" valueType="num">
                                      <p:cBhvr>
                                        <p:cTn id="14" dur="500" fill="hold"/>
                                        <p:tgtEl>
                                          <p:spTgt spid="4">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4">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4">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15000"/>
            <a:lum/>
          </a:blip>
          <a:srcRect/>
          <a:stretch>
            <a:fillRect l="-17000" r="-17000"/>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0" y="29592"/>
            <a:ext cx="9144000" cy="808608"/>
          </a:xfrm>
        </p:spPr>
        <p:txBody>
          <a:bodyPr>
            <a:normAutofit/>
          </a:bodyPr>
          <a:lstStyle/>
          <a:p>
            <a:r>
              <a:rPr lang="en-US" sz="3600" b="1" dirty="0"/>
              <a:t>Part 1: Service of the Word</a:t>
            </a:r>
          </a:p>
        </p:txBody>
      </p:sp>
      <p:sp>
        <p:nvSpPr>
          <p:cNvPr id="4" name="Content Placeholder 3"/>
          <p:cNvSpPr>
            <a:spLocks noGrp="1"/>
          </p:cNvSpPr>
          <p:nvPr>
            <p:ph idx="1"/>
          </p:nvPr>
        </p:nvSpPr>
        <p:spPr>
          <a:xfrm>
            <a:off x="457200" y="838200"/>
            <a:ext cx="8382000" cy="5681246"/>
          </a:xfrm>
        </p:spPr>
        <p:txBody>
          <a:bodyPr>
            <a:normAutofit fontScale="85000" lnSpcReduction="20000"/>
          </a:bodyPr>
          <a:lstStyle/>
          <a:p>
            <a:r>
              <a:rPr lang="en-US" sz="3200" b="1" dirty="0" smtClean="0"/>
              <a:t>Opening </a:t>
            </a:r>
            <a:r>
              <a:rPr lang="en-US" sz="3200" b="1" dirty="0"/>
              <a:t>greeting by bishop and response by the </a:t>
            </a:r>
            <a:r>
              <a:rPr lang="en-US" sz="3200" b="1" dirty="0" smtClean="0"/>
              <a:t>congregation</a:t>
            </a:r>
            <a:r>
              <a:rPr lang="en-US" sz="3200" dirty="0"/>
              <a:t> </a:t>
            </a:r>
            <a:r>
              <a:rPr lang="en-US" sz="3200" dirty="0" smtClean="0"/>
              <a:t>– </a:t>
            </a:r>
            <a:r>
              <a:rPr lang="en-US" sz="3200" dirty="0" smtClean="0"/>
              <a:t>Often</a:t>
            </a:r>
            <a:r>
              <a:rPr lang="en-US" sz="3200" dirty="0"/>
              <a:t>, the bishop would say “The Lord be with you” and the congregation would respond, “And with your spirit.”</a:t>
            </a:r>
          </a:p>
          <a:p>
            <a:r>
              <a:rPr lang="en-US" sz="3200" b="1" dirty="0" smtClean="0"/>
              <a:t>Old </a:t>
            </a:r>
            <a:r>
              <a:rPr lang="en-US" sz="3200" b="1" dirty="0"/>
              <a:t>Testament Scripture </a:t>
            </a:r>
            <a:r>
              <a:rPr lang="en-US" sz="3200" b="1" dirty="0" smtClean="0"/>
              <a:t>reading</a:t>
            </a:r>
            <a:r>
              <a:rPr lang="en-US" sz="3200" dirty="0"/>
              <a:t> – </a:t>
            </a:r>
            <a:r>
              <a:rPr lang="en-US" sz="3200" dirty="0" smtClean="0"/>
              <a:t>Usually </a:t>
            </a:r>
            <a:r>
              <a:rPr lang="en-US" sz="3200" dirty="0"/>
              <a:t>read or chanted by a deacon.</a:t>
            </a:r>
          </a:p>
          <a:p>
            <a:r>
              <a:rPr lang="en-US" sz="3200" b="1" dirty="0" smtClean="0"/>
              <a:t>Psalm </a:t>
            </a:r>
            <a:r>
              <a:rPr lang="en-US" sz="3200" b="1" dirty="0"/>
              <a:t>or </a:t>
            </a:r>
            <a:r>
              <a:rPr lang="en-US" sz="3200" b="1" dirty="0" smtClean="0"/>
              <a:t>hymn</a:t>
            </a:r>
          </a:p>
          <a:p>
            <a:r>
              <a:rPr lang="en-US" sz="3200" b="1" dirty="0" smtClean="0"/>
              <a:t>New </a:t>
            </a:r>
            <a:r>
              <a:rPr lang="en-US" sz="3200" b="1" dirty="0"/>
              <a:t>Testament Scripture </a:t>
            </a:r>
            <a:r>
              <a:rPr lang="en-US" sz="3200" b="1" dirty="0" smtClean="0"/>
              <a:t>reading </a:t>
            </a:r>
            <a:r>
              <a:rPr lang="en-US" sz="3200" b="1" i="1" dirty="0" smtClean="0"/>
              <a:t>– </a:t>
            </a:r>
            <a:r>
              <a:rPr lang="en-US" sz="3200" dirty="0" smtClean="0"/>
              <a:t>This </a:t>
            </a:r>
            <a:r>
              <a:rPr lang="en-US" sz="3200" dirty="0"/>
              <a:t>first NT reading was from any NT book </a:t>
            </a:r>
            <a:r>
              <a:rPr lang="en-US" sz="3200" b="1" i="1" dirty="0"/>
              <a:t>outside</a:t>
            </a:r>
            <a:r>
              <a:rPr lang="en-US" sz="3200" dirty="0"/>
              <a:t> the gospels.</a:t>
            </a:r>
          </a:p>
          <a:p>
            <a:r>
              <a:rPr lang="en-US" sz="3200" b="1" dirty="0" smtClean="0"/>
              <a:t>Psalm </a:t>
            </a:r>
            <a:r>
              <a:rPr lang="en-US" sz="3200" b="1" dirty="0"/>
              <a:t>or </a:t>
            </a:r>
            <a:r>
              <a:rPr lang="en-US" sz="3200" b="1" dirty="0" smtClean="0"/>
              <a:t>hymn</a:t>
            </a:r>
            <a:endParaRPr lang="en-US" sz="3200" dirty="0"/>
          </a:p>
          <a:p>
            <a:r>
              <a:rPr lang="en-US" sz="3200" b="1" dirty="0" smtClean="0"/>
              <a:t>New </a:t>
            </a:r>
            <a:r>
              <a:rPr lang="en-US" sz="3200" b="1" dirty="0"/>
              <a:t>Testament Scripture reading </a:t>
            </a:r>
            <a:r>
              <a:rPr lang="en-US" sz="3200" dirty="0"/>
              <a:t> – From </a:t>
            </a:r>
            <a:r>
              <a:rPr lang="en-US" sz="3200" dirty="0"/>
              <a:t>one of the four gospels.</a:t>
            </a:r>
          </a:p>
          <a:p>
            <a:r>
              <a:rPr lang="en-US" sz="3200" b="1" dirty="0" smtClean="0"/>
              <a:t>Sermon</a:t>
            </a:r>
            <a:r>
              <a:rPr lang="en-US" sz="3200" dirty="0"/>
              <a:t> – Delivered </a:t>
            </a:r>
            <a:r>
              <a:rPr lang="en-US" sz="3200" dirty="0"/>
              <a:t>by the bishop, while seated.</a:t>
            </a:r>
          </a:p>
          <a:p>
            <a:r>
              <a:rPr lang="en-US" sz="3200" b="1" dirty="0" smtClean="0"/>
              <a:t>Dismissal </a:t>
            </a:r>
            <a:r>
              <a:rPr lang="en-US" sz="3200" b="1" dirty="0"/>
              <a:t>of all but baptized </a:t>
            </a:r>
            <a:r>
              <a:rPr lang="en-US" sz="3200" b="1" dirty="0" smtClean="0"/>
              <a:t>believers</a:t>
            </a:r>
            <a:endParaRPr lang="en-US" sz="3200" dirty="0"/>
          </a:p>
        </p:txBody>
      </p:sp>
      <p:sp>
        <p:nvSpPr>
          <p:cNvPr id="5" name="TextBox 4"/>
          <p:cNvSpPr txBox="1"/>
          <p:nvPr/>
        </p:nvSpPr>
        <p:spPr>
          <a:xfrm>
            <a:off x="0" y="6519446"/>
            <a:ext cx="9144000" cy="338554"/>
          </a:xfrm>
          <a:prstGeom prst="rect">
            <a:avLst/>
          </a:prstGeom>
          <a:noFill/>
        </p:spPr>
        <p:txBody>
          <a:bodyPr wrap="square" rtlCol="0">
            <a:spAutoFit/>
          </a:bodyPr>
          <a:lstStyle/>
          <a:p>
            <a:r>
              <a:rPr lang="en-US" sz="1600" dirty="0">
                <a:solidFill>
                  <a:prstClr val="black"/>
                </a:solidFill>
              </a:rPr>
              <a:t>* Needham, Nick. 2,000 Years of Christ's Power Vol. 1: The Age of the Early Church </a:t>
            </a:r>
            <a:r>
              <a:rPr lang="en-US" sz="1600" dirty="0" smtClean="0">
                <a:solidFill>
                  <a:prstClr val="black"/>
                </a:solidFill>
              </a:rPr>
              <a:t>Fathers</a:t>
            </a:r>
            <a:endParaRPr lang="en-US" sz="1600" dirty="0">
              <a:solidFill>
                <a:prstClr val="black"/>
              </a:solidFill>
            </a:endParaRPr>
          </a:p>
        </p:txBody>
      </p:sp>
    </p:spTree>
    <p:extLst>
      <p:ext uri="{BB962C8B-B14F-4D97-AF65-F5344CB8AC3E}">
        <p14:creationId xmlns:p14="http://schemas.microsoft.com/office/powerpoint/2010/main" val="575941799"/>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p:cTn id="7" dur="500" fill="hold"/>
                                        <p:tgtEl>
                                          <p:spTgt spid="4">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4">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4">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4">
                                            <p:txEl>
                                              <p:pRg st="1" end="1"/>
                                            </p:txEl>
                                          </p:spTgt>
                                        </p:tgtEl>
                                        <p:attrNameLst>
                                          <p:attrName>style.visibility</p:attrName>
                                        </p:attrNameLst>
                                      </p:cBhvr>
                                      <p:to>
                                        <p:strVal val="visible"/>
                                      </p:to>
                                    </p:set>
                                    <p:anim calcmode="lin" valueType="num">
                                      <p:cBhvr>
                                        <p:cTn id="14" dur="500" fill="hold"/>
                                        <p:tgtEl>
                                          <p:spTgt spid="4">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4">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4">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4">
                                            <p:txEl>
                                              <p:pRg st="2" end="2"/>
                                            </p:txEl>
                                          </p:spTgt>
                                        </p:tgtEl>
                                        <p:attrNameLst>
                                          <p:attrName>style.visibility</p:attrName>
                                        </p:attrNameLst>
                                      </p:cBhvr>
                                      <p:to>
                                        <p:strVal val="visible"/>
                                      </p:to>
                                    </p:set>
                                    <p:anim calcmode="lin" valueType="num">
                                      <p:cBhvr>
                                        <p:cTn id="21" dur="500" fill="hold"/>
                                        <p:tgtEl>
                                          <p:spTgt spid="4">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4">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4">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4">
                                            <p:txEl>
                                              <p:pRg st="3" end="3"/>
                                            </p:txEl>
                                          </p:spTgt>
                                        </p:tgtEl>
                                        <p:attrNameLst>
                                          <p:attrName>style.visibility</p:attrName>
                                        </p:attrNameLst>
                                      </p:cBhvr>
                                      <p:to>
                                        <p:strVal val="visible"/>
                                      </p:to>
                                    </p:set>
                                    <p:anim calcmode="lin" valueType="num">
                                      <p:cBhvr>
                                        <p:cTn id="28" dur="500" fill="hold"/>
                                        <p:tgtEl>
                                          <p:spTgt spid="4">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4">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4">
                                            <p:txEl>
                                              <p:pRg st="3" end="3"/>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4">
                                            <p:txEl>
                                              <p:pRg st="4" end="4"/>
                                            </p:txEl>
                                          </p:spTgt>
                                        </p:tgtEl>
                                        <p:attrNameLst>
                                          <p:attrName>style.visibility</p:attrName>
                                        </p:attrNameLst>
                                      </p:cBhvr>
                                      <p:to>
                                        <p:strVal val="visible"/>
                                      </p:to>
                                    </p:set>
                                    <p:anim calcmode="lin" valueType="num">
                                      <p:cBhvr>
                                        <p:cTn id="35" dur="500" fill="hold"/>
                                        <p:tgtEl>
                                          <p:spTgt spid="4">
                                            <p:txEl>
                                              <p:pRg st="4" end="4"/>
                                            </p:txEl>
                                          </p:spTgt>
                                        </p:tgtEl>
                                        <p:attrNameLst>
                                          <p:attrName>ppt_w</p:attrName>
                                        </p:attrNameLst>
                                      </p:cBhvr>
                                      <p:tavLst>
                                        <p:tav tm="0">
                                          <p:val>
                                            <p:fltVal val="0"/>
                                          </p:val>
                                        </p:tav>
                                        <p:tav tm="100000">
                                          <p:val>
                                            <p:strVal val="#ppt_w"/>
                                          </p:val>
                                        </p:tav>
                                      </p:tavLst>
                                    </p:anim>
                                    <p:anim calcmode="lin" valueType="num">
                                      <p:cBhvr>
                                        <p:cTn id="36" dur="500" fill="hold"/>
                                        <p:tgtEl>
                                          <p:spTgt spid="4">
                                            <p:txEl>
                                              <p:pRg st="4" end="4"/>
                                            </p:txEl>
                                          </p:spTgt>
                                        </p:tgtEl>
                                        <p:attrNameLst>
                                          <p:attrName>ppt_h</p:attrName>
                                        </p:attrNameLst>
                                      </p:cBhvr>
                                      <p:tavLst>
                                        <p:tav tm="0">
                                          <p:val>
                                            <p:fltVal val="0"/>
                                          </p:val>
                                        </p:tav>
                                        <p:tav tm="100000">
                                          <p:val>
                                            <p:strVal val="#ppt_h"/>
                                          </p:val>
                                        </p:tav>
                                      </p:tavLst>
                                    </p:anim>
                                    <p:animEffect transition="in" filter="fade">
                                      <p:cBhvr>
                                        <p:cTn id="37" dur="500"/>
                                        <p:tgtEl>
                                          <p:spTgt spid="4">
                                            <p:txEl>
                                              <p:pRg st="4" end="4"/>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53" presetClass="entr" presetSubtype="16" fill="hold" nodeType="clickEffect">
                                  <p:stCondLst>
                                    <p:cond delay="0"/>
                                  </p:stCondLst>
                                  <p:childTnLst>
                                    <p:set>
                                      <p:cBhvr>
                                        <p:cTn id="41" dur="1" fill="hold">
                                          <p:stCondLst>
                                            <p:cond delay="0"/>
                                          </p:stCondLst>
                                        </p:cTn>
                                        <p:tgtEl>
                                          <p:spTgt spid="4">
                                            <p:txEl>
                                              <p:pRg st="5" end="5"/>
                                            </p:txEl>
                                          </p:spTgt>
                                        </p:tgtEl>
                                        <p:attrNameLst>
                                          <p:attrName>style.visibility</p:attrName>
                                        </p:attrNameLst>
                                      </p:cBhvr>
                                      <p:to>
                                        <p:strVal val="visible"/>
                                      </p:to>
                                    </p:set>
                                    <p:anim calcmode="lin" valueType="num">
                                      <p:cBhvr>
                                        <p:cTn id="42" dur="500" fill="hold"/>
                                        <p:tgtEl>
                                          <p:spTgt spid="4">
                                            <p:txEl>
                                              <p:pRg st="5" end="5"/>
                                            </p:txEl>
                                          </p:spTgt>
                                        </p:tgtEl>
                                        <p:attrNameLst>
                                          <p:attrName>ppt_w</p:attrName>
                                        </p:attrNameLst>
                                      </p:cBhvr>
                                      <p:tavLst>
                                        <p:tav tm="0">
                                          <p:val>
                                            <p:fltVal val="0"/>
                                          </p:val>
                                        </p:tav>
                                        <p:tav tm="100000">
                                          <p:val>
                                            <p:strVal val="#ppt_w"/>
                                          </p:val>
                                        </p:tav>
                                      </p:tavLst>
                                    </p:anim>
                                    <p:anim calcmode="lin" valueType="num">
                                      <p:cBhvr>
                                        <p:cTn id="43" dur="500" fill="hold"/>
                                        <p:tgtEl>
                                          <p:spTgt spid="4">
                                            <p:txEl>
                                              <p:pRg st="5" end="5"/>
                                            </p:txEl>
                                          </p:spTgt>
                                        </p:tgtEl>
                                        <p:attrNameLst>
                                          <p:attrName>ppt_h</p:attrName>
                                        </p:attrNameLst>
                                      </p:cBhvr>
                                      <p:tavLst>
                                        <p:tav tm="0">
                                          <p:val>
                                            <p:fltVal val="0"/>
                                          </p:val>
                                        </p:tav>
                                        <p:tav tm="100000">
                                          <p:val>
                                            <p:strVal val="#ppt_h"/>
                                          </p:val>
                                        </p:tav>
                                      </p:tavLst>
                                    </p:anim>
                                    <p:animEffect transition="in" filter="fade">
                                      <p:cBhvr>
                                        <p:cTn id="44" dur="500"/>
                                        <p:tgtEl>
                                          <p:spTgt spid="4">
                                            <p:txEl>
                                              <p:pRg st="5" end="5"/>
                                            </p:txEl>
                                          </p:spTgt>
                                        </p:tgtEl>
                                      </p:cBhvr>
                                    </p:animEffect>
                                  </p:childTnLst>
                                </p:cTn>
                              </p:par>
                            </p:childTnLst>
                          </p:cTn>
                        </p:par>
                      </p:childTnLst>
                    </p:cTn>
                  </p:par>
                  <p:par>
                    <p:cTn id="45" fill="hold">
                      <p:stCondLst>
                        <p:cond delay="indefinite"/>
                      </p:stCondLst>
                      <p:childTnLst>
                        <p:par>
                          <p:cTn id="46" fill="hold">
                            <p:stCondLst>
                              <p:cond delay="0"/>
                            </p:stCondLst>
                            <p:childTnLst>
                              <p:par>
                                <p:cTn id="47" presetID="53" presetClass="entr" presetSubtype="16" fill="hold" nodeType="clickEffect">
                                  <p:stCondLst>
                                    <p:cond delay="0"/>
                                  </p:stCondLst>
                                  <p:childTnLst>
                                    <p:set>
                                      <p:cBhvr>
                                        <p:cTn id="48" dur="1" fill="hold">
                                          <p:stCondLst>
                                            <p:cond delay="0"/>
                                          </p:stCondLst>
                                        </p:cTn>
                                        <p:tgtEl>
                                          <p:spTgt spid="4">
                                            <p:txEl>
                                              <p:pRg st="6" end="6"/>
                                            </p:txEl>
                                          </p:spTgt>
                                        </p:tgtEl>
                                        <p:attrNameLst>
                                          <p:attrName>style.visibility</p:attrName>
                                        </p:attrNameLst>
                                      </p:cBhvr>
                                      <p:to>
                                        <p:strVal val="visible"/>
                                      </p:to>
                                    </p:set>
                                    <p:anim calcmode="lin" valueType="num">
                                      <p:cBhvr>
                                        <p:cTn id="49" dur="500" fill="hold"/>
                                        <p:tgtEl>
                                          <p:spTgt spid="4">
                                            <p:txEl>
                                              <p:pRg st="6" end="6"/>
                                            </p:txEl>
                                          </p:spTgt>
                                        </p:tgtEl>
                                        <p:attrNameLst>
                                          <p:attrName>ppt_w</p:attrName>
                                        </p:attrNameLst>
                                      </p:cBhvr>
                                      <p:tavLst>
                                        <p:tav tm="0">
                                          <p:val>
                                            <p:fltVal val="0"/>
                                          </p:val>
                                        </p:tav>
                                        <p:tav tm="100000">
                                          <p:val>
                                            <p:strVal val="#ppt_w"/>
                                          </p:val>
                                        </p:tav>
                                      </p:tavLst>
                                    </p:anim>
                                    <p:anim calcmode="lin" valueType="num">
                                      <p:cBhvr>
                                        <p:cTn id="50" dur="500" fill="hold"/>
                                        <p:tgtEl>
                                          <p:spTgt spid="4">
                                            <p:txEl>
                                              <p:pRg st="6" end="6"/>
                                            </p:txEl>
                                          </p:spTgt>
                                        </p:tgtEl>
                                        <p:attrNameLst>
                                          <p:attrName>ppt_h</p:attrName>
                                        </p:attrNameLst>
                                      </p:cBhvr>
                                      <p:tavLst>
                                        <p:tav tm="0">
                                          <p:val>
                                            <p:fltVal val="0"/>
                                          </p:val>
                                        </p:tav>
                                        <p:tav tm="100000">
                                          <p:val>
                                            <p:strVal val="#ppt_h"/>
                                          </p:val>
                                        </p:tav>
                                      </p:tavLst>
                                    </p:anim>
                                    <p:animEffect transition="in" filter="fade">
                                      <p:cBhvr>
                                        <p:cTn id="51" dur="500"/>
                                        <p:tgtEl>
                                          <p:spTgt spid="4">
                                            <p:txEl>
                                              <p:pRg st="6" end="6"/>
                                            </p:txEl>
                                          </p:spTgt>
                                        </p:tgtEl>
                                      </p:cBhvr>
                                    </p:animEffect>
                                  </p:childTnLst>
                                </p:cTn>
                              </p:par>
                            </p:childTnLst>
                          </p:cTn>
                        </p:par>
                      </p:childTnLst>
                    </p:cTn>
                  </p:par>
                  <p:par>
                    <p:cTn id="52" fill="hold">
                      <p:stCondLst>
                        <p:cond delay="indefinite"/>
                      </p:stCondLst>
                      <p:childTnLst>
                        <p:par>
                          <p:cTn id="53" fill="hold">
                            <p:stCondLst>
                              <p:cond delay="0"/>
                            </p:stCondLst>
                            <p:childTnLst>
                              <p:par>
                                <p:cTn id="54" presetID="53" presetClass="entr" presetSubtype="16" fill="hold" nodeType="clickEffect">
                                  <p:stCondLst>
                                    <p:cond delay="0"/>
                                  </p:stCondLst>
                                  <p:childTnLst>
                                    <p:set>
                                      <p:cBhvr>
                                        <p:cTn id="55" dur="1" fill="hold">
                                          <p:stCondLst>
                                            <p:cond delay="0"/>
                                          </p:stCondLst>
                                        </p:cTn>
                                        <p:tgtEl>
                                          <p:spTgt spid="4">
                                            <p:txEl>
                                              <p:pRg st="7" end="7"/>
                                            </p:txEl>
                                          </p:spTgt>
                                        </p:tgtEl>
                                        <p:attrNameLst>
                                          <p:attrName>style.visibility</p:attrName>
                                        </p:attrNameLst>
                                      </p:cBhvr>
                                      <p:to>
                                        <p:strVal val="visible"/>
                                      </p:to>
                                    </p:set>
                                    <p:anim calcmode="lin" valueType="num">
                                      <p:cBhvr>
                                        <p:cTn id="56" dur="500" fill="hold"/>
                                        <p:tgtEl>
                                          <p:spTgt spid="4">
                                            <p:txEl>
                                              <p:pRg st="7" end="7"/>
                                            </p:txEl>
                                          </p:spTgt>
                                        </p:tgtEl>
                                        <p:attrNameLst>
                                          <p:attrName>ppt_w</p:attrName>
                                        </p:attrNameLst>
                                      </p:cBhvr>
                                      <p:tavLst>
                                        <p:tav tm="0">
                                          <p:val>
                                            <p:fltVal val="0"/>
                                          </p:val>
                                        </p:tav>
                                        <p:tav tm="100000">
                                          <p:val>
                                            <p:strVal val="#ppt_w"/>
                                          </p:val>
                                        </p:tav>
                                      </p:tavLst>
                                    </p:anim>
                                    <p:anim calcmode="lin" valueType="num">
                                      <p:cBhvr>
                                        <p:cTn id="57" dur="500" fill="hold"/>
                                        <p:tgtEl>
                                          <p:spTgt spid="4">
                                            <p:txEl>
                                              <p:pRg st="7" end="7"/>
                                            </p:txEl>
                                          </p:spTgt>
                                        </p:tgtEl>
                                        <p:attrNameLst>
                                          <p:attrName>ppt_h</p:attrName>
                                        </p:attrNameLst>
                                      </p:cBhvr>
                                      <p:tavLst>
                                        <p:tav tm="0">
                                          <p:val>
                                            <p:fltVal val="0"/>
                                          </p:val>
                                        </p:tav>
                                        <p:tav tm="100000">
                                          <p:val>
                                            <p:strVal val="#ppt_h"/>
                                          </p:val>
                                        </p:tav>
                                      </p:tavLst>
                                    </p:anim>
                                    <p:animEffect transition="in" filter="fade">
                                      <p:cBhvr>
                                        <p:cTn id="58" dur="500"/>
                                        <p:tgtEl>
                                          <p:spTgt spid="4">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15000"/>
            <a:lum/>
          </a:blip>
          <a:srcRect/>
          <a:stretch>
            <a:fillRect l="-17000" r="-17000"/>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0" y="29592"/>
            <a:ext cx="9144000" cy="808608"/>
          </a:xfrm>
        </p:spPr>
        <p:txBody>
          <a:bodyPr>
            <a:normAutofit/>
          </a:bodyPr>
          <a:lstStyle/>
          <a:p>
            <a:r>
              <a:rPr lang="en-US" sz="3600" b="1" dirty="0"/>
              <a:t>Part 2: The Eucharist</a:t>
            </a:r>
          </a:p>
        </p:txBody>
      </p:sp>
      <p:sp>
        <p:nvSpPr>
          <p:cNvPr id="4" name="Content Placeholder 3"/>
          <p:cNvSpPr>
            <a:spLocks noGrp="1"/>
          </p:cNvSpPr>
          <p:nvPr>
            <p:ph idx="1"/>
          </p:nvPr>
        </p:nvSpPr>
        <p:spPr>
          <a:xfrm>
            <a:off x="457200" y="838200"/>
            <a:ext cx="8382000" cy="5681246"/>
          </a:xfrm>
        </p:spPr>
        <p:txBody>
          <a:bodyPr>
            <a:normAutofit/>
          </a:bodyPr>
          <a:lstStyle/>
          <a:p>
            <a:r>
              <a:rPr lang="en-US" b="1" dirty="0" smtClean="0"/>
              <a:t>Congregational </a:t>
            </a:r>
            <a:r>
              <a:rPr lang="en-US" b="1" dirty="0" smtClean="0"/>
              <a:t>prayers</a:t>
            </a:r>
            <a:r>
              <a:rPr lang="en-US" b="1" i="1" dirty="0"/>
              <a:t> </a:t>
            </a:r>
            <a:endParaRPr lang="en-US" b="1" i="1" dirty="0" smtClean="0"/>
          </a:p>
          <a:p>
            <a:pPr lvl="1"/>
            <a:r>
              <a:rPr lang="en-US" dirty="0" smtClean="0"/>
              <a:t>The </a:t>
            </a:r>
            <a:r>
              <a:rPr lang="en-US" dirty="0"/>
              <a:t>prayer leader—the bishop in the West; senior deacon in the East—would announce the first topic. </a:t>
            </a:r>
            <a:endParaRPr lang="en-US" dirty="0" smtClean="0"/>
          </a:p>
          <a:p>
            <a:pPr lvl="1"/>
            <a:r>
              <a:rPr lang="en-US" dirty="0" smtClean="0"/>
              <a:t>The </a:t>
            </a:r>
            <a:r>
              <a:rPr lang="en-US" dirty="0"/>
              <a:t>congregation prayed silently for a while. </a:t>
            </a:r>
            <a:endParaRPr lang="en-US" dirty="0" smtClean="0"/>
          </a:p>
          <a:p>
            <a:pPr lvl="1"/>
            <a:r>
              <a:rPr lang="en-US" dirty="0" smtClean="0"/>
              <a:t>Then </a:t>
            </a:r>
            <a:r>
              <a:rPr lang="en-US" dirty="0"/>
              <a:t>the leader summed up the petitions with his own spoken prayer. </a:t>
            </a:r>
            <a:endParaRPr lang="en-US" dirty="0" smtClean="0"/>
          </a:p>
          <a:p>
            <a:pPr lvl="1"/>
            <a:r>
              <a:rPr lang="en-US" dirty="0" smtClean="0"/>
              <a:t>Then </a:t>
            </a:r>
            <a:r>
              <a:rPr lang="en-US" dirty="0"/>
              <a:t>he would do the same pattern again with a new topic. This was a lengthy part of the service. </a:t>
            </a:r>
            <a:endParaRPr lang="en-US" dirty="0" smtClean="0"/>
          </a:p>
          <a:p>
            <a:pPr lvl="1"/>
            <a:r>
              <a:rPr lang="en-US" dirty="0" smtClean="0"/>
              <a:t>Early </a:t>
            </a:r>
            <a:r>
              <a:rPr lang="en-US" dirty="0"/>
              <a:t>Christian art suggests that a typical posture from praying was standing, looking heavenward, with arms outstretched and palms up</a:t>
            </a:r>
            <a:r>
              <a:rPr lang="en-US" dirty="0" smtClean="0"/>
              <a:t>.</a:t>
            </a:r>
            <a:endParaRPr lang="en-US" dirty="0"/>
          </a:p>
        </p:txBody>
      </p:sp>
      <p:sp>
        <p:nvSpPr>
          <p:cNvPr id="5" name="TextBox 4"/>
          <p:cNvSpPr txBox="1"/>
          <p:nvPr/>
        </p:nvSpPr>
        <p:spPr>
          <a:xfrm>
            <a:off x="0" y="6519446"/>
            <a:ext cx="9144000" cy="338554"/>
          </a:xfrm>
          <a:prstGeom prst="rect">
            <a:avLst/>
          </a:prstGeom>
          <a:noFill/>
        </p:spPr>
        <p:txBody>
          <a:bodyPr wrap="square" rtlCol="0">
            <a:spAutoFit/>
          </a:bodyPr>
          <a:lstStyle/>
          <a:p>
            <a:r>
              <a:rPr lang="en-US" sz="1600" dirty="0">
                <a:solidFill>
                  <a:prstClr val="black"/>
                </a:solidFill>
              </a:rPr>
              <a:t>* Needham, Nick. 2,000 Years of Christ's Power Vol. 1: The Age of the Early Church </a:t>
            </a:r>
            <a:r>
              <a:rPr lang="en-US" sz="1600" dirty="0" smtClean="0">
                <a:solidFill>
                  <a:prstClr val="black"/>
                </a:solidFill>
              </a:rPr>
              <a:t>Fathers</a:t>
            </a:r>
            <a:endParaRPr lang="en-US" sz="1600" dirty="0">
              <a:solidFill>
                <a:prstClr val="black"/>
              </a:solidFill>
            </a:endParaRPr>
          </a:p>
        </p:txBody>
      </p:sp>
    </p:spTree>
    <p:extLst>
      <p:ext uri="{BB962C8B-B14F-4D97-AF65-F5344CB8AC3E}">
        <p14:creationId xmlns:p14="http://schemas.microsoft.com/office/powerpoint/2010/main" val="2053229139"/>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p:cTn id="7" dur="500" fill="hold"/>
                                        <p:tgtEl>
                                          <p:spTgt spid="4">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4">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4">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4">
                                            <p:txEl>
                                              <p:pRg st="1" end="1"/>
                                            </p:txEl>
                                          </p:spTgt>
                                        </p:tgtEl>
                                        <p:attrNameLst>
                                          <p:attrName>style.visibility</p:attrName>
                                        </p:attrNameLst>
                                      </p:cBhvr>
                                      <p:to>
                                        <p:strVal val="visible"/>
                                      </p:to>
                                    </p:set>
                                    <p:anim calcmode="lin" valueType="num">
                                      <p:cBhvr>
                                        <p:cTn id="14" dur="500" fill="hold"/>
                                        <p:tgtEl>
                                          <p:spTgt spid="4">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4">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4">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4">
                                            <p:txEl>
                                              <p:pRg st="2" end="2"/>
                                            </p:txEl>
                                          </p:spTgt>
                                        </p:tgtEl>
                                        <p:attrNameLst>
                                          <p:attrName>style.visibility</p:attrName>
                                        </p:attrNameLst>
                                      </p:cBhvr>
                                      <p:to>
                                        <p:strVal val="visible"/>
                                      </p:to>
                                    </p:set>
                                    <p:anim calcmode="lin" valueType="num">
                                      <p:cBhvr>
                                        <p:cTn id="21" dur="500" fill="hold"/>
                                        <p:tgtEl>
                                          <p:spTgt spid="4">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4">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4">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4">
                                            <p:txEl>
                                              <p:pRg st="3" end="3"/>
                                            </p:txEl>
                                          </p:spTgt>
                                        </p:tgtEl>
                                        <p:attrNameLst>
                                          <p:attrName>style.visibility</p:attrName>
                                        </p:attrNameLst>
                                      </p:cBhvr>
                                      <p:to>
                                        <p:strVal val="visible"/>
                                      </p:to>
                                    </p:set>
                                    <p:anim calcmode="lin" valueType="num">
                                      <p:cBhvr>
                                        <p:cTn id="28" dur="500" fill="hold"/>
                                        <p:tgtEl>
                                          <p:spTgt spid="4">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4">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4">
                                            <p:txEl>
                                              <p:pRg st="3" end="3"/>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4">
                                            <p:txEl>
                                              <p:pRg st="4" end="4"/>
                                            </p:txEl>
                                          </p:spTgt>
                                        </p:tgtEl>
                                        <p:attrNameLst>
                                          <p:attrName>style.visibility</p:attrName>
                                        </p:attrNameLst>
                                      </p:cBhvr>
                                      <p:to>
                                        <p:strVal val="visible"/>
                                      </p:to>
                                    </p:set>
                                    <p:anim calcmode="lin" valueType="num">
                                      <p:cBhvr>
                                        <p:cTn id="35" dur="500" fill="hold"/>
                                        <p:tgtEl>
                                          <p:spTgt spid="4">
                                            <p:txEl>
                                              <p:pRg st="4" end="4"/>
                                            </p:txEl>
                                          </p:spTgt>
                                        </p:tgtEl>
                                        <p:attrNameLst>
                                          <p:attrName>ppt_w</p:attrName>
                                        </p:attrNameLst>
                                      </p:cBhvr>
                                      <p:tavLst>
                                        <p:tav tm="0">
                                          <p:val>
                                            <p:fltVal val="0"/>
                                          </p:val>
                                        </p:tav>
                                        <p:tav tm="100000">
                                          <p:val>
                                            <p:strVal val="#ppt_w"/>
                                          </p:val>
                                        </p:tav>
                                      </p:tavLst>
                                    </p:anim>
                                    <p:anim calcmode="lin" valueType="num">
                                      <p:cBhvr>
                                        <p:cTn id="36" dur="500" fill="hold"/>
                                        <p:tgtEl>
                                          <p:spTgt spid="4">
                                            <p:txEl>
                                              <p:pRg st="4" end="4"/>
                                            </p:txEl>
                                          </p:spTgt>
                                        </p:tgtEl>
                                        <p:attrNameLst>
                                          <p:attrName>ppt_h</p:attrName>
                                        </p:attrNameLst>
                                      </p:cBhvr>
                                      <p:tavLst>
                                        <p:tav tm="0">
                                          <p:val>
                                            <p:fltVal val="0"/>
                                          </p:val>
                                        </p:tav>
                                        <p:tav tm="100000">
                                          <p:val>
                                            <p:strVal val="#ppt_h"/>
                                          </p:val>
                                        </p:tav>
                                      </p:tavLst>
                                    </p:anim>
                                    <p:animEffect transition="in" filter="fade">
                                      <p:cBhvr>
                                        <p:cTn id="37" dur="500"/>
                                        <p:tgtEl>
                                          <p:spTgt spid="4">
                                            <p:txEl>
                                              <p:pRg st="4" end="4"/>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53" presetClass="entr" presetSubtype="16" fill="hold" nodeType="clickEffect">
                                  <p:stCondLst>
                                    <p:cond delay="0"/>
                                  </p:stCondLst>
                                  <p:childTnLst>
                                    <p:set>
                                      <p:cBhvr>
                                        <p:cTn id="41" dur="1" fill="hold">
                                          <p:stCondLst>
                                            <p:cond delay="0"/>
                                          </p:stCondLst>
                                        </p:cTn>
                                        <p:tgtEl>
                                          <p:spTgt spid="4">
                                            <p:txEl>
                                              <p:pRg st="5" end="5"/>
                                            </p:txEl>
                                          </p:spTgt>
                                        </p:tgtEl>
                                        <p:attrNameLst>
                                          <p:attrName>style.visibility</p:attrName>
                                        </p:attrNameLst>
                                      </p:cBhvr>
                                      <p:to>
                                        <p:strVal val="visible"/>
                                      </p:to>
                                    </p:set>
                                    <p:anim calcmode="lin" valueType="num">
                                      <p:cBhvr>
                                        <p:cTn id="42" dur="500" fill="hold"/>
                                        <p:tgtEl>
                                          <p:spTgt spid="4">
                                            <p:txEl>
                                              <p:pRg st="5" end="5"/>
                                            </p:txEl>
                                          </p:spTgt>
                                        </p:tgtEl>
                                        <p:attrNameLst>
                                          <p:attrName>ppt_w</p:attrName>
                                        </p:attrNameLst>
                                      </p:cBhvr>
                                      <p:tavLst>
                                        <p:tav tm="0">
                                          <p:val>
                                            <p:fltVal val="0"/>
                                          </p:val>
                                        </p:tav>
                                        <p:tav tm="100000">
                                          <p:val>
                                            <p:strVal val="#ppt_w"/>
                                          </p:val>
                                        </p:tav>
                                      </p:tavLst>
                                    </p:anim>
                                    <p:anim calcmode="lin" valueType="num">
                                      <p:cBhvr>
                                        <p:cTn id="43" dur="500" fill="hold"/>
                                        <p:tgtEl>
                                          <p:spTgt spid="4">
                                            <p:txEl>
                                              <p:pRg st="5" end="5"/>
                                            </p:txEl>
                                          </p:spTgt>
                                        </p:tgtEl>
                                        <p:attrNameLst>
                                          <p:attrName>ppt_h</p:attrName>
                                        </p:attrNameLst>
                                      </p:cBhvr>
                                      <p:tavLst>
                                        <p:tav tm="0">
                                          <p:val>
                                            <p:fltVal val="0"/>
                                          </p:val>
                                        </p:tav>
                                        <p:tav tm="100000">
                                          <p:val>
                                            <p:strVal val="#ppt_h"/>
                                          </p:val>
                                        </p:tav>
                                      </p:tavLst>
                                    </p:anim>
                                    <p:animEffect transition="in" filter="fade">
                                      <p:cBhvr>
                                        <p:cTn id="44" dur="500"/>
                                        <p:tgtEl>
                                          <p:spTgt spid="4">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44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45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46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47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6.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10.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1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12.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13.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14.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15.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16.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17.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18.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19.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2.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3.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4.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5.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6.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7.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8.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9.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docProps/app.xml><?xml version="1.0" encoding="utf-8"?>
<Properties xmlns="http://schemas.openxmlformats.org/officeDocument/2006/extended-properties" xmlns:vt="http://schemas.openxmlformats.org/officeDocument/2006/docPropsVTypes">
  <TotalTime>87509</TotalTime>
  <Words>2681</Words>
  <Application>Microsoft Office PowerPoint</Application>
  <PresentationFormat>On-screen Show (4:3)</PresentationFormat>
  <Paragraphs>153</Paragraphs>
  <Slides>24</Slides>
  <Notes>0</Notes>
  <HiddenSlides>0</HiddenSlides>
  <MMClips>0</MMClips>
  <ScaleCrop>false</ScaleCrop>
  <HeadingPairs>
    <vt:vector size="4" baseType="variant">
      <vt:variant>
        <vt:lpstr>Theme</vt:lpstr>
      </vt:variant>
      <vt:variant>
        <vt:i4>5</vt:i4>
      </vt:variant>
      <vt:variant>
        <vt:lpstr>Slide Titles</vt:lpstr>
      </vt:variant>
      <vt:variant>
        <vt:i4>24</vt:i4>
      </vt:variant>
    </vt:vector>
  </HeadingPairs>
  <TitlesOfParts>
    <vt:vector size="29" baseType="lpstr">
      <vt:lpstr>Office Theme</vt:lpstr>
      <vt:lpstr>44_Office Theme</vt:lpstr>
      <vt:lpstr>45_Office Theme</vt:lpstr>
      <vt:lpstr>46_Office Theme</vt:lpstr>
      <vt:lpstr>47_Office Theme</vt:lpstr>
      <vt:lpstr>PowerPoint Presentation</vt:lpstr>
      <vt:lpstr>Review</vt:lpstr>
      <vt:lpstr>Review</vt:lpstr>
      <vt:lpstr>Review</vt:lpstr>
      <vt:lpstr>Review</vt:lpstr>
      <vt:lpstr>Worship in the Early Church (Continued)</vt:lpstr>
      <vt:lpstr>*Worship in the Early Church </vt:lpstr>
      <vt:lpstr>Part 1: Service of the Word</vt:lpstr>
      <vt:lpstr>Part 2: The Eucharist</vt:lpstr>
      <vt:lpstr>Part 2: The Eucharist</vt:lpstr>
      <vt:lpstr>*Some Surprising Things About  Worship in the Early Church</vt:lpstr>
      <vt:lpstr>*Some Surprising Things About  Worship in the Early Church</vt:lpstr>
      <vt:lpstr>*The Use of Liturgy in the Early Church</vt:lpstr>
      <vt:lpstr>*The Use of Liturgy in the Early Church</vt:lpstr>
      <vt:lpstr>*The Use of Liturgy in the Early Church</vt:lpstr>
      <vt:lpstr>*The Use of Liturgy in the Early Church</vt:lpstr>
      <vt:lpstr>*The Use of Liturgy in the Early Church</vt:lpstr>
      <vt:lpstr>*Early Church Annual Calendar</vt:lpstr>
      <vt:lpstr>*Early Church Annual Calendar</vt:lpstr>
      <vt:lpstr>*The Agape (Love) Feast</vt:lpstr>
      <vt:lpstr>*The Agape (Love) Feast</vt:lpstr>
      <vt:lpstr>*The Agape (Love) Feast</vt:lpstr>
      <vt:lpstr>*The Agape (Love) Feast</vt:lpstr>
      <vt:lpstr>Gnosticism</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Robert Connolly</dc:creator>
  <cp:lastModifiedBy>Robert Connolly</cp:lastModifiedBy>
  <cp:revision>1320</cp:revision>
  <dcterms:created xsi:type="dcterms:W3CDTF">2018-06-08T00:19:32Z</dcterms:created>
  <dcterms:modified xsi:type="dcterms:W3CDTF">2018-11-26T01:30:15Z</dcterms:modified>
</cp:coreProperties>
</file>