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752" r:id="rId2"/>
    <p:sldMasterId id="2147484764" r:id="rId3"/>
    <p:sldMasterId id="2147484776" r:id="rId4"/>
  </p:sldMasterIdLst>
  <p:notesMasterIdLst>
    <p:notesMasterId r:id="rId36"/>
  </p:notesMasterIdLst>
  <p:sldIdLst>
    <p:sldId id="1144" r:id="rId5"/>
    <p:sldId id="1145" r:id="rId6"/>
    <p:sldId id="1146" r:id="rId7"/>
    <p:sldId id="1147" r:id="rId8"/>
    <p:sldId id="1148" r:id="rId9"/>
    <p:sldId id="1131" r:id="rId10"/>
    <p:sldId id="1132" r:id="rId11"/>
    <p:sldId id="1133" r:id="rId12"/>
    <p:sldId id="1134" r:id="rId13"/>
    <p:sldId id="1135" r:id="rId14"/>
    <p:sldId id="1136" r:id="rId15"/>
    <p:sldId id="1137" r:id="rId16"/>
    <p:sldId id="1138" r:id="rId17"/>
    <p:sldId id="1139" r:id="rId18"/>
    <p:sldId id="1140" r:id="rId19"/>
    <p:sldId id="1141" r:id="rId20"/>
    <p:sldId id="1149" r:id="rId21"/>
    <p:sldId id="1150" r:id="rId22"/>
    <p:sldId id="1151" r:id="rId23"/>
    <p:sldId id="1152" r:id="rId24"/>
    <p:sldId id="1178" r:id="rId25"/>
    <p:sldId id="1153" r:id="rId26"/>
    <p:sldId id="1154" r:id="rId27"/>
    <p:sldId id="1155" r:id="rId28"/>
    <p:sldId id="1156" r:id="rId29"/>
    <p:sldId id="1173" r:id="rId30"/>
    <p:sldId id="1157" r:id="rId31"/>
    <p:sldId id="1174" r:id="rId32"/>
    <p:sldId id="1158" r:id="rId33"/>
    <p:sldId id="1159" r:id="rId34"/>
    <p:sldId id="117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31F9"/>
    <a:srgbClr val="344BF6"/>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EC55D-DF11-4B6E-B8E2-8ED8B7CB6743}" type="datetimeFigureOut">
              <a:rPr lang="en-US" smtClean="0"/>
              <a:t>1/27/2019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9585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2772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0682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75981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4246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9435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21116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3292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47617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04139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740714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855465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625453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447632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629855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654079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566519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79676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69187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52683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450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34398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679161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807108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557329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0696258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111985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83066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778785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478959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334719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24943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68002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1/27/2019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2572007"/>
      </p:ext>
    </p:extLst>
  </p:cSld>
  <p:clrMap bg1="lt1" tx1="dk1" bg2="lt2" tx2="dk2" accent1="accent1" accent2="accent2" accent3="accent3" accent4="accent4" accent5="accent5" accent6="accent6" hlink="hlink" folHlink="folHlink"/>
  <p:sldLayoutIdLst>
    <p:sldLayoutId id="2147484753" r:id="rId1"/>
    <p:sldLayoutId id="2147484754" r:id="rId2"/>
    <p:sldLayoutId id="2147484755" r:id="rId3"/>
    <p:sldLayoutId id="2147484756" r:id="rId4"/>
    <p:sldLayoutId id="2147484757" r:id="rId5"/>
    <p:sldLayoutId id="2147484758" r:id="rId6"/>
    <p:sldLayoutId id="2147484759" r:id="rId7"/>
    <p:sldLayoutId id="2147484760" r:id="rId8"/>
    <p:sldLayoutId id="2147484761" r:id="rId9"/>
    <p:sldLayoutId id="2147484762" r:id="rId10"/>
    <p:sldLayoutId id="21474847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9300207"/>
      </p:ext>
    </p:extLst>
  </p:cSld>
  <p:clrMap bg1="lt1" tx1="dk1" bg2="lt2" tx2="dk2" accent1="accent1" accent2="accent2" accent3="accent3" accent4="accent4" accent5="accent5" accent6="accent6" hlink="hlink" folHlink="folHlink"/>
  <p:sldLayoutIdLst>
    <p:sldLayoutId id="2147484765" r:id="rId1"/>
    <p:sldLayoutId id="2147484766" r:id="rId2"/>
    <p:sldLayoutId id="2147484767" r:id="rId3"/>
    <p:sldLayoutId id="2147484768" r:id="rId4"/>
    <p:sldLayoutId id="2147484769" r:id="rId5"/>
    <p:sldLayoutId id="2147484770" r:id="rId6"/>
    <p:sldLayoutId id="2147484771" r:id="rId7"/>
    <p:sldLayoutId id="2147484772" r:id="rId8"/>
    <p:sldLayoutId id="2147484773" r:id="rId9"/>
    <p:sldLayoutId id="2147484774" r:id="rId10"/>
    <p:sldLayoutId id="21474847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1/27/2019</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91493911"/>
      </p:ext>
    </p:extLst>
  </p:cSld>
  <p:clrMap bg1="lt1" tx1="dk1" bg2="lt2" tx2="dk2" accent1="accent1" accent2="accent2" accent3="accent3" accent4="accent4" accent5="accent5" accent6="accent6" hlink="hlink" folHlink="folHlink"/>
  <p:sldLayoutIdLst>
    <p:sldLayoutId id="2147484777" r:id="rId1"/>
    <p:sldLayoutId id="2147484778" r:id="rId2"/>
    <p:sldLayoutId id="2147484779" r:id="rId3"/>
    <p:sldLayoutId id="2147484780" r:id="rId4"/>
    <p:sldLayoutId id="2147484781" r:id="rId5"/>
    <p:sldLayoutId id="2147484782" r:id="rId6"/>
    <p:sldLayoutId id="2147484783" r:id="rId7"/>
    <p:sldLayoutId id="2147484784" r:id="rId8"/>
    <p:sldLayoutId id="2147484785" r:id="rId9"/>
    <p:sldLayoutId id="2147484786" r:id="rId10"/>
    <p:sldLayoutId id="21474847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7.xml"/><Relationship Id="rId1" Type="http://schemas.openxmlformats.org/officeDocument/2006/relationships/themeOverride" Target="../theme/themeOverride12.xml"/><Relationship Id="rId4" Type="http://schemas.openxmlformats.org/officeDocument/2006/relationships/hyperlink" Target="https://www.livingfaith.in/news/st-irenaeus-of-lyons/1415"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5.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35.xml"/><Relationship Id="rId1" Type="http://schemas.openxmlformats.org/officeDocument/2006/relationships/themeOverride" Target="../theme/themeOverride16.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7.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8.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19.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0.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1.xml"/></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3.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5.xml"/></Relationships>
</file>

<file path=ppt/slides/_rels/slide3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4.xml"/><Relationship Id="rId1" Type="http://schemas.openxmlformats.org/officeDocument/2006/relationships/themeOverride" Target="../theme/themeOverride2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s://alchetron.com/Melito-of-Sardi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25910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sz="3600" b="1" dirty="0"/>
              <a:t>*Excerpt from </a:t>
            </a:r>
            <a:r>
              <a:rPr lang="en-US" sz="3600" b="1" i="1" dirty="0"/>
              <a:t>On Faith </a:t>
            </a:r>
            <a:r>
              <a:rPr lang="en-US" sz="3600" b="1" dirty="0"/>
              <a:t>by Melito of Sardis</a:t>
            </a:r>
          </a:p>
        </p:txBody>
      </p:sp>
      <p:sp>
        <p:nvSpPr>
          <p:cNvPr id="4" name="Content Placeholder 3"/>
          <p:cNvSpPr>
            <a:spLocks noGrp="1"/>
          </p:cNvSpPr>
          <p:nvPr>
            <p:ph idx="1"/>
          </p:nvPr>
        </p:nvSpPr>
        <p:spPr>
          <a:xfrm>
            <a:off x="457200" y="838200"/>
            <a:ext cx="8305800" cy="5562600"/>
          </a:xfrm>
        </p:spPr>
        <p:txBody>
          <a:bodyPr>
            <a:normAutofit/>
          </a:bodyPr>
          <a:lstStyle/>
          <a:p>
            <a:pPr marL="0" indent="0" algn="ctr">
              <a:buNone/>
            </a:pPr>
            <a:r>
              <a:rPr lang="en-US" i="1" dirty="0" smtClean="0">
                <a:latin typeface="Cambria" panose="02040503050406030204" pitchFamily="18" charset="0"/>
                <a:ea typeface="Cambria" panose="02040503050406030204" pitchFamily="18" charset="0"/>
              </a:rPr>
              <a:t>He </a:t>
            </a:r>
            <a:r>
              <a:rPr lang="en-US" i="1" dirty="0">
                <a:latin typeface="Cambria" panose="02040503050406030204" pitchFamily="18" charset="0"/>
                <a:ea typeface="Cambria" panose="02040503050406030204" pitchFamily="18" charset="0"/>
              </a:rPr>
              <a:t>piloted Noah,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Guided </a:t>
            </a:r>
            <a:r>
              <a:rPr lang="en-US" i="1" dirty="0">
                <a:latin typeface="Cambria" panose="02040503050406030204" pitchFamily="18" charset="0"/>
                <a:ea typeface="Cambria" panose="02040503050406030204" pitchFamily="18" charset="0"/>
              </a:rPr>
              <a:t>Abraham,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Was </a:t>
            </a:r>
            <a:r>
              <a:rPr lang="en-US" i="1" dirty="0">
                <a:latin typeface="Cambria" panose="02040503050406030204" pitchFamily="18" charset="0"/>
                <a:ea typeface="Cambria" panose="02040503050406030204" pitchFamily="18" charset="0"/>
              </a:rPr>
              <a:t>bound with Isaac,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Exiled </a:t>
            </a:r>
            <a:r>
              <a:rPr lang="en-US" i="1" dirty="0">
                <a:latin typeface="Cambria" panose="02040503050406030204" pitchFamily="18" charset="0"/>
                <a:ea typeface="Cambria" panose="02040503050406030204" pitchFamily="18" charset="0"/>
              </a:rPr>
              <a:t>with Jacob,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Was </a:t>
            </a:r>
            <a:r>
              <a:rPr lang="en-US" i="1" dirty="0">
                <a:latin typeface="Cambria" panose="02040503050406030204" pitchFamily="18" charset="0"/>
                <a:ea typeface="Cambria" panose="02040503050406030204" pitchFamily="18" charset="0"/>
              </a:rPr>
              <a:t>Captain with Moses;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He </a:t>
            </a:r>
            <a:r>
              <a:rPr lang="en-US" i="1" dirty="0">
                <a:latin typeface="Cambria" panose="02040503050406030204" pitchFamily="18" charset="0"/>
                <a:ea typeface="Cambria" panose="02040503050406030204" pitchFamily="18" charset="0"/>
              </a:rPr>
              <a:t>foretold his own sufferings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in </a:t>
            </a:r>
            <a:r>
              <a:rPr lang="en-US" i="1" dirty="0">
                <a:latin typeface="Cambria" panose="02040503050406030204" pitchFamily="18" charset="0"/>
                <a:ea typeface="Cambria" panose="02040503050406030204" pitchFamily="18" charset="0"/>
              </a:rPr>
              <a:t>David and the prophets;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He </a:t>
            </a:r>
            <a:r>
              <a:rPr lang="en-US" i="1" dirty="0">
                <a:latin typeface="Cambria" panose="02040503050406030204" pitchFamily="18" charset="0"/>
                <a:ea typeface="Cambria" panose="02040503050406030204" pitchFamily="18" charset="0"/>
              </a:rPr>
              <a:t>was incarnate in the Virgin;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Worshipped </a:t>
            </a:r>
            <a:r>
              <a:rPr lang="en-US" i="1" dirty="0">
                <a:latin typeface="Cambria" panose="02040503050406030204" pitchFamily="18" charset="0"/>
                <a:ea typeface="Cambria" panose="02040503050406030204" pitchFamily="18" charset="0"/>
              </a:rPr>
              <a:t>by the Magi; </a:t>
            </a:r>
            <a:endParaRPr lang="en-US" i="1" dirty="0" smtClean="0">
              <a:latin typeface="Cambria" panose="02040503050406030204" pitchFamily="18" charset="0"/>
              <a:ea typeface="Cambria" panose="02040503050406030204" pitchFamily="18" charset="0"/>
            </a:endParaRP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smtClean="0">
                <a:solidFill>
                  <a:prstClr val="black"/>
                </a:solidFill>
              </a:rPr>
              <a:t>*</a:t>
            </a:r>
            <a:r>
              <a:rPr lang="en-US" sz="1600" dirty="0"/>
              <a:t>Schaff, Philip. History Of The Christian Church (The Complete Eight Volumes In One) . Kindle Edition.</a:t>
            </a:r>
          </a:p>
          <a:p>
            <a:endParaRPr lang="en-US" sz="1600" dirty="0">
              <a:solidFill>
                <a:prstClr val="black"/>
              </a:solidFill>
            </a:endParaRPr>
          </a:p>
        </p:txBody>
      </p:sp>
    </p:spTree>
    <p:extLst>
      <p:ext uri="{BB962C8B-B14F-4D97-AF65-F5344CB8AC3E}">
        <p14:creationId xmlns:p14="http://schemas.microsoft.com/office/powerpoint/2010/main" val="37037916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sz="3600" b="1" dirty="0"/>
              <a:t>*Excerpt from </a:t>
            </a:r>
            <a:r>
              <a:rPr lang="en-US" sz="3600" b="1" i="1" dirty="0"/>
              <a:t>On Faith </a:t>
            </a:r>
            <a:r>
              <a:rPr lang="en-US" sz="3600" b="1" dirty="0"/>
              <a:t>by Melito of Sardis</a:t>
            </a:r>
          </a:p>
        </p:txBody>
      </p:sp>
      <p:sp>
        <p:nvSpPr>
          <p:cNvPr id="4" name="Content Placeholder 3"/>
          <p:cNvSpPr>
            <a:spLocks noGrp="1"/>
          </p:cNvSpPr>
          <p:nvPr>
            <p:ph idx="1"/>
          </p:nvPr>
        </p:nvSpPr>
        <p:spPr>
          <a:xfrm>
            <a:off x="457200" y="838200"/>
            <a:ext cx="8305800" cy="5562600"/>
          </a:xfrm>
        </p:spPr>
        <p:txBody>
          <a:bodyPr>
            <a:normAutofit/>
          </a:bodyPr>
          <a:lstStyle/>
          <a:p>
            <a:pPr marL="0" indent="0" algn="ctr">
              <a:buNone/>
            </a:pPr>
            <a:r>
              <a:rPr lang="en-US" i="1" dirty="0" smtClean="0">
                <a:latin typeface="Cambria" panose="02040503050406030204" pitchFamily="18" charset="0"/>
                <a:ea typeface="Cambria" panose="02040503050406030204" pitchFamily="18" charset="0"/>
              </a:rPr>
              <a:t>He </a:t>
            </a:r>
            <a:r>
              <a:rPr lang="en-US" i="1" dirty="0">
                <a:latin typeface="Cambria" panose="02040503050406030204" pitchFamily="18" charset="0"/>
                <a:ea typeface="Cambria" panose="02040503050406030204" pitchFamily="18" charset="0"/>
              </a:rPr>
              <a:t>healed the lame, </a:t>
            </a:r>
            <a:endParaRPr lang="en-US" i="1" dirty="0" smtClean="0">
              <a:latin typeface="Cambria" panose="02040503050406030204" pitchFamily="18" charset="0"/>
              <a:ea typeface="Cambria" panose="02040503050406030204" pitchFamily="18" charset="0"/>
            </a:endParaRPr>
          </a:p>
          <a:p>
            <a:pPr marL="0" indent="0" algn="ctr">
              <a:buNone/>
            </a:pPr>
            <a:r>
              <a:rPr lang="en-US" i="1" dirty="0">
                <a:latin typeface="Cambria" panose="02040503050406030204" pitchFamily="18" charset="0"/>
                <a:ea typeface="Cambria" panose="02040503050406030204" pitchFamily="18" charset="0"/>
              </a:rPr>
              <a:t>G</a:t>
            </a:r>
            <a:r>
              <a:rPr lang="en-US" i="1" dirty="0" smtClean="0">
                <a:latin typeface="Cambria" panose="02040503050406030204" pitchFamily="18" charset="0"/>
                <a:ea typeface="Cambria" panose="02040503050406030204" pitchFamily="18" charset="0"/>
              </a:rPr>
              <a:t>ave </a:t>
            </a:r>
            <a:r>
              <a:rPr lang="en-US" i="1" dirty="0">
                <a:latin typeface="Cambria" panose="02040503050406030204" pitchFamily="18" charset="0"/>
                <a:ea typeface="Cambria" panose="02040503050406030204" pitchFamily="18" charset="0"/>
              </a:rPr>
              <a:t>sight to the blind, </a:t>
            </a:r>
            <a:endParaRPr lang="en-US" i="1" dirty="0" smtClean="0">
              <a:latin typeface="Cambria" panose="02040503050406030204" pitchFamily="18" charset="0"/>
              <a:ea typeface="Cambria" panose="02040503050406030204" pitchFamily="18" charset="0"/>
            </a:endParaRPr>
          </a:p>
          <a:p>
            <a:pPr marL="0" indent="0" algn="ctr">
              <a:buNone/>
            </a:pPr>
            <a:r>
              <a:rPr lang="en-US" i="1" dirty="0">
                <a:latin typeface="Cambria" panose="02040503050406030204" pitchFamily="18" charset="0"/>
                <a:ea typeface="Cambria" panose="02040503050406030204" pitchFamily="18" charset="0"/>
              </a:rPr>
              <a:t>W</a:t>
            </a:r>
            <a:r>
              <a:rPr lang="en-US" i="1" dirty="0" smtClean="0">
                <a:latin typeface="Cambria" panose="02040503050406030204" pitchFamily="18" charset="0"/>
                <a:ea typeface="Cambria" panose="02040503050406030204" pitchFamily="18" charset="0"/>
              </a:rPr>
              <a:t>as </a:t>
            </a:r>
            <a:r>
              <a:rPr lang="en-US" i="1" dirty="0">
                <a:latin typeface="Cambria" panose="02040503050406030204" pitchFamily="18" charset="0"/>
                <a:ea typeface="Cambria" panose="02040503050406030204" pitchFamily="18" charset="0"/>
              </a:rPr>
              <a:t>rejected by the people, </a:t>
            </a:r>
            <a:endParaRPr lang="en-US" i="1" dirty="0" smtClean="0">
              <a:latin typeface="Cambria" panose="02040503050406030204" pitchFamily="18" charset="0"/>
              <a:ea typeface="Cambria" panose="02040503050406030204" pitchFamily="18" charset="0"/>
            </a:endParaRPr>
          </a:p>
          <a:p>
            <a:pPr marL="0" indent="0" algn="ctr">
              <a:buNone/>
            </a:pPr>
            <a:r>
              <a:rPr lang="en-US" i="1" dirty="0">
                <a:latin typeface="Cambria" panose="02040503050406030204" pitchFamily="18" charset="0"/>
                <a:ea typeface="Cambria" panose="02040503050406030204" pitchFamily="18" charset="0"/>
              </a:rPr>
              <a:t>C</a:t>
            </a:r>
            <a:r>
              <a:rPr lang="en-US" i="1" dirty="0" smtClean="0">
                <a:latin typeface="Cambria" panose="02040503050406030204" pitchFamily="18" charset="0"/>
                <a:ea typeface="Cambria" panose="02040503050406030204" pitchFamily="18" charset="0"/>
              </a:rPr>
              <a:t>ondemned </a:t>
            </a:r>
            <a:r>
              <a:rPr lang="en-US" i="1" dirty="0">
                <a:latin typeface="Cambria" panose="02040503050406030204" pitchFamily="18" charset="0"/>
                <a:ea typeface="Cambria" panose="02040503050406030204" pitchFamily="18" charset="0"/>
              </a:rPr>
              <a:t>by Pilate,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Hanged </a:t>
            </a:r>
            <a:r>
              <a:rPr lang="en-US" i="1" dirty="0">
                <a:latin typeface="Cambria" panose="02040503050406030204" pitchFamily="18" charset="0"/>
                <a:ea typeface="Cambria" panose="02040503050406030204" pitchFamily="18" charset="0"/>
              </a:rPr>
              <a:t>upon the tree,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Buried </a:t>
            </a:r>
            <a:r>
              <a:rPr lang="en-US" i="1" dirty="0">
                <a:latin typeface="Cambria" panose="02040503050406030204" pitchFamily="18" charset="0"/>
                <a:ea typeface="Cambria" panose="02040503050406030204" pitchFamily="18" charset="0"/>
              </a:rPr>
              <a:t>in the earth,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Rose </a:t>
            </a:r>
            <a:r>
              <a:rPr lang="en-US" i="1" dirty="0">
                <a:latin typeface="Cambria" panose="02040503050406030204" pitchFamily="18" charset="0"/>
                <a:ea typeface="Cambria" panose="02040503050406030204" pitchFamily="18" charset="0"/>
              </a:rPr>
              <a:t>from the dead and appeared to the apostles,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Ascended </a:t>
            </a:r>
            <a:r>
              <a:rPr lang="en-US" i="1" dirty="0">
                <a:latin typeface="Cambria" panose="02040503050406030204" pitchFamily="18" charset="0"/>
                <a:ea typeface="Cambria" panose="02040503050406030204" pitchFamily="18" charset="0"/>
              </a:rPr>
              <a:t>to heaven; </a:t>
            </a:r>
            <a:endParaRPr lang="en-US" i="1" dirty="0" smtClean="0">
              <a:latin typeface="Cambria" panose="02040503050406030204" pitchFamily="18" charset="0"/>
              <a:ea typeface="Cambria" panose="02040503050406030204" pitchFamily="18" charset="0"/>
            </a:endParaRP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smtClean="0">
                <a:solidFill>
                  <a:prstClr val="black"/>
                </a:solidFill>
              </a:rPr>
              <a:t>*</a:t>
            </a:r>
            <a:r>
              <a:rPr lang="en-US" sz="1600" dirty="0"/>
              <a:t>Schaff, Philip. History Of The Christian Church (The Complete Eight Volumes In One) . Kindle Edition.</a:t>
            </a:r>
          </a:p>
          <a:p>
            <a:endParaRPr lang="en-US" sz="1600" dirty="0">
              <a:solidFill>
                <a:prstClr val="black"/>
              </a:solidFill>
            </a:endParaRPr>
          </a:p>
        </p:txBody>
      </p:sp>
    </p:spTree>
    <p:extLst>
      <p:ext uri="{BB962C8B-B14F-4D97-AF65-F5344CB8AC3E}">
        <p14:creationId xmlns:p14="http://schemas.microsoft.com/office/powerpoint/2010/main" val="27695629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sz="3600" b="1" dirty="0"/>
              <a:t>*Excerpt from </a:t>
            </a:r>
            <a:r>
              <a:rPr lang="en-US" sz="3600" b="1" i="1" dirty="0"/>
              <a:t>On Faith </a:t>
            </a:r>
            <a:r>
              <a:rPr lang="en-US" sz="3600" b="1" dirty="0"/>
              <a:t>by Melito of Sardis</a:t>
            </a:r>
          </a:p>
        </p:txBody>
      </p:sp>
      <p:sp>
        <p:nvSpPr>
          <p:cNvPr id="4" name="Content Placeholder 3"/>
          <p:cNvSpPr>
            <a:spLocks noGrp="1"/>
          </p:cNvSpPr>
          <p:nvPr>
            <p:ph idx="1"/>
          </p:nvPr>
        </p:nvSpPr>
        <p:spPr>
          <a:xfrm>
            <a:off x="457200" y="838200"/>
            <a:ext cx="8305800" cy="5562600"/>
          </a:xfrm>
        </p:spPr>
        <p:txBody>
          <a:bodyPr>
            <a:normAutofit/>
          </a:bodyPr>
          <a:lstStyle/>
          <a:p>
            <a:pPr marL="0" indent="0" algn="ctr">
              <a:buNone/>
            </a:pPr>
            <a:r>
              <a:rPr lang="en-US" i="1" dirty="0" smtClean="0">
                <a:latin typeface="Cambria" panose="02040503050406030204" pitchFamily="18" charset="0"/>
                <a:ea typeface="Cambria" panose="02040503050406030204" pitchFamily="18" charset="0"/>
              </a:rPr>
              <a:t>He </a:t>
            </a:r>
            <a:r>
              <a:rPr lang="en-US" i="1" dirty="0">
                <a:latin typeface="Cambria" panose="02040503050406030204" pitchFamily="18" charset="0"/>
                <a:ea typeface="Cambria" panose="02040503050406030204" pitchFamily="18" charset="0"/>
              </a:rPr>
              <a:t>is the Rest of the departed,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err="1">
                <a:latin typeface="Cambria" panose="02040503050406030204" pitchFamily="18" charset="0"/>
                <a:ea typeface="Cambria" panose="02040503050406030204" pitchFamily="18" charset="0"/>
              </a:rPr>
              <a:t>Recoverer</a:t>
            </a:r>
            <a:r>
              <a:rPr lang="en-US" i="1" dirty="0">
                <a:latin typeface="Cambria" panose="02040503050406030204" pitchFamily="18" charset="0"/>
                <a:ea typeface="Cambria" panose="02040503050406030204" pitchFamily="18" charset="0"/>
              </a:rPr>
              <a:t> of the lost,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Light of the blind,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Refuge of the afflicted,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Bridegroom of the Church,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Charioteer of the cherubim,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Captain of angels;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God </a:t>
            </a:r>
            <a:r>
              <a:rPr lang="en-US" i="1" dirty="0">
                <a:latin typeface="Cambria" panose="02040503050406030204" pitchFamily="18" charset="0"/>
                <a:ea typeface="Cambria" panose="02040503050406030204" pitchFamily="18" charset="0"/>
              </a:rPr>
              <a:t>who is of God,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Son of the Father, </a:t>
            </a:r>
            <a:endParaRPr lang="en-US" i="1" dirty="0" smtClean="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King for ever and ever</a:t>
            </a:r>
            <a:r>
              <a:rPr lang="en-US" i="1" dirty="0" smtClean="0">
                <a:latin typeface="Cambria" panose="02040503050406030204" pitchFamily="18" charset="0"/>
                <a:ea typeface="Cambria" panose="02040503050406030204" pitchFamily="18" charset="0"/>
              </a:rPr>
              <a:t>.</a:t>
            </a:r>
            <a:endParaRPr lang="en-US" i="1" dirty="0">
              <a:latin typeface="Cambria" panose="02040503050406030204" pitchFamily="18" charset="0"/>
              <a:ea typeface="Cambria" panose="02040503050406030204" pitchFamily="18" charset="0"/>
            </a:endParaRP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smtClean="0">
                <a:solidFill>
                  <a:prstClr val="black"/>
                </a:solidFill>
              </a:rPr>
              <a:t>*</a:t>
            </a:r>
            <a:r>
              <a:rPr lang="en-US" sz="1600" dirty="0"/>
              <a:t>Schaff, Philip. History Of The Christian Church (The Complete Eight Volumes In One) . Kindle Edition.</a:t>
            </a:r>
          </a:p>
          <a:p>
            <a:endParaRPr lang="en-US" sz="1600" dirty="0">
              <a:solidFill>
                <a:prstClr val="black"/>
              </a:solidFill>
            </a:endParaRPr>
          </a:p>
        </p:txBody>
      </p:sp>
    </p:spTree>
    <p:extLst>
      <p:ext uri="{BB962C8B-B14F-4D97-AF65-F5344CB8AC3E}">
        <p14:creationId xmlns:p14="http://schemas.microsoft.com/office/powerpoint/2010/main" val="40302004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*Melito of Sardis</a:t>
            </a:r>
          </a:p>
        </p:txBody>
      </p:sp>
      <p:sp>
        <p:nvSpPr>
          <p:cNvPr id="4" name="Content Placeholder 3"/>
          <p:cNvSpPr>
            <a:spLocks noGrp="1"/>
          </p:cNvSpPr>
          <p:nvPr>
            <p:ph idx="1"/>
          </p:nvPr>
        </p:nvSpPr>
        <p:spPr>
          <a:xfrm>
            <a:off x="457200" y="838200"/>
            <a:ext cx="8305800" cy="5562600"/>
          </a:xfrm>
        </p:spPr>
        <p:txBody>
          <a:bodyPr>
            <a:normAutofit fontScale="92500"/>
          </a:bodyPr>
          <a:lstStyle/>
          <a:p>
            <a:r>
              <a:rPr lang="en-US" dirty="0" smtClean="0"/>
              <a:t>In </a:t>
            </a:r>
            <a:r>
              <a:rPr lang="en-US" dirty="0"/>
              <a:t>his book, </a:t>
            </a:r>
            <a:r>
              <a:rPr lang="en-US" i="1" dirty="0"/>
              <a:t>The Forgotten </a:t>
            </a:r>
            <a:r>
              <a:rPr lang="en-US" i="1" dirty="0" smtClean="0"/>
              <a:t>Trinity</a:t>
            </a:r>
            <a:r>
              <a:rPr lang="en-US" dirty="0" smtClean="0"/>
              <a:t>, James </a:t>
            </a:r>
            <a:r>
              <a:rPr lang="en-US" dirty="0"/>
              <a:t>White </a:t>
            </a:r>
            <a:r>
              <a:rPr lang="en-US" dirty="0" smtClean="0"/>
              <a:t>includes his translation of </a:t>
            </a:r>
            <a:r>
              <a:rPr lang="en-US" dirty="0"/>
              <a:t>a sermon that Melito preached </a:t>
            </a:r>
            <a:r>
              <a:rPr lang="en-US" dirty="0" smtClean="0"/>
              <a:t>on </a:t>
            </a:r>
            <a:r>
              <a:rPr lang="en-US" dirty="0"/>
              <a:t>the Passover </a:t>
            </a:r>
            <a:r>
              <a:rPr lang="en-US" dirty="0" smtClean="0"/>
              <a:t>around AD 180. </a:t>
            </a:r>
          </a:p>
          <a:p>
            <a:r>
              <a:rPr lang="en-US" dirty="0" smtClean="0"/>
              <a:t>Remember</a:t>
            </a:r>
            <a:r>
              <a:rPr lang="en-US" dirty="0"/>
              <a:t>, this sermon was preached approximately 145 years prior to </a:t>
            </a:r>
            <a:r>
              <a:rPr lang="en-US" dirty="0" smtClean="0"/>
              <a:t>the Council of Nicaea</a:t>
            </a:r>
            <a:r>
              <a:rPr lang="en-US" dirty="0"/>
              <a:t>, 130 years prior to Constantine's battle at the Milvian Bridge (where he allegedly saw the sign of the cross in the sky and the phrase, "in this sign, conquer"). </a:t>
            </a:r>
            <a:endParaRPr lang="en-US" dirty="0" smtClean="0"/>
          </a:p>
          <a:p>
            <a:r>
              <a:rPr lang="en-US" dirty="0" smtClean="0"/>
              <a:t>James White comments: “</a:t>
            </a:r>
            <a:r>
              <a:rPr lang="en-US" i="1" dirty="0" smtClean="0">
                <a:latin typeface="Cambria" panose="02040503050406030204" pitchFamily="18" charset="0"/>
                <a:ea typeface="Cambria" panose="02040503050406030204" pitchFamily="18" charset="0"/>
              </a:rPr>
              <a:t>As </a:t>
            </a:r>
            <a:r>
              <a:rPr lang="en-US" i="1" dirty="0">
                <a:latin typeface="Cambria" panose="02040503050406030204" pitchFamily="18" charset="0"/>
                <a:ea typeface="Cambria" panose="02040503050406030204" pitchFamily="18" charset="0"/>
              </a:rPr>
              <a:t>you read these words, rejoice, as I rejoice, at the thought of this ancient believer and the fact that he reveled in the truth about the God-man Jesus Christ just as we do </a:t>
            </a:r>
            <a:r>
              <a:rPr lang="en-US" i="1" dirty="0" smtClean="0">
                <a:latin typeface="Cambria" panose="02040503050406030204" pitchFamily="18" charset="0"/>
                <a:ea typeface="Cambria" panose="02040503050406030204" pitchFamily="18" charset="0"/>
              </a:rPr>
              <a:t>today. </a:t>
            </a:r>
            <a:r>
              <a:rPr lang="en-US" i="1" dirty="0">
                <a:latin typeface="Cambria" panose="02040503050406030204" pitchFamily="18" charset="0"/>
                <a:ea typeface="Cambria" panose="02040503050406030204" pitchFamily="18" charset="0"/>
              </a:rPr>
              <a:t>Oh that we had more preaching like this in our land today!</a:t>
            </a:r>
            <a:r>
              <a:rPr lang="en-US" dirty="0"/>
              <a:t>"</a:t>
            </a:r>
            <a:endParaRPr lang="en-US" sz="2200" dirty="0"/>
          </a:p>
        </p:txBody>
      </p:sp>
      <p:sp>
        <p:nvSpPr>
          <p:cNvPr id="7" name="TextBox 6"/>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a:t>
            </a:r>
            <a:r>
              <a:rPr lang="en-US" sz="1600" dirty="0"/>
              <a:t>Based on notes taken from James White’s 2016 Church History Series; Lesson </a:t>
            </a:r>
            <a:r>
              <a:rPr lang="en-US" sz="1600" dirty="0" smtClean="0"/>
              <a:t>18 </a:t>
            </a:r>
            <a:r>
              <a:rPr lang="en-US" sz="1600" dirty="0"/>
              <a:t>– Melito of Sardis</a:t>
            </a:r>
            <a:endParaRPr lang="en-US" sz="1600" dirty="0">
              <a:solidFill>
                <a:prstClr val="black"/>
              </a:solidFill>
            </a:endParaRPr>
          </a:p>
        </p:txBody>
      </p:sp>
    </p:spTree>
    <p:extLst>
      <p:ext uri="{BB962C8B-B14F-4D97-AF65-F5344CB8AC3E}">
        <p14:creationId xmlns:p14="http://schemas.microsoft.com/office/powerpoint/2010/main" val="29474025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Autofit/>
          </a:bodyPr>
          <a:lstStyle/>
          <a:p>
            <a:r>
              <a:rPr lang="en-US" sz="3600" b="1" dirty="0" smtClean="0"/>
              <a:t>*Excerpt from a Passover Sermon </a:t>
            </a:r>
            <a:br>
              <a:rPr lang="en-US" sz="3600" b="1" dirty="0" smtClean="0"/>
            </a:br>
            <a:r>
              <a:rPr lang="en-US" sz="3600" b="1" dirty="0" smtClean="0"/>
              <a:t>by Melito </a:t>
            </a:r>
            <a:r>
              <a:rPr lang="en-US" sz="3600" b="1" dirty="0"/>
              <a:t>of Sardis</a:t>
            </a:r>
          </a:p>
        </p:txBody>
      </p:sp>
      <p:sp>
        <p:nvSpPr>
          <p:cNvPr id="4" name="Content Placeholder 3"/>
          <p:cNvSpPr>
            <a:spLocks noGrp="1"/>
          </p:cNvSpPr>
          <p:nvPr>
            <p:ph idx="1"/>
          </p:nvPr>
        </p:nvSpPr>
        <p:spPr>
          <a:xfrm>
            <a:off x="457200" y="914400"/>
            <a:ext cx="8305800" cy="5486400"/>
          </a:xfrm>
        </p:spPr>
        <p:txBody>
          <a:bodyPr>
            <a:normAutofit fontScale="92500" lnSpcReduction="10000"/>
          </a:bodyPr>
          <a:lstStyle/>
          <a:p>
            <a:pPr marL="0" indent="0">
              <a:buNone/>
            </a:pPr>
            <a:r>
              <a:rPr lang="en-US" i="1" dirty="0">
                <a:latin typeface="Cambria" panose="02040503050406030204" pitchFamily="18" charset="0"/>
                <a:ea typeface="Cambria" panose="02040503050406030204" pitchFamily="18" charset="0"/>
              </a:rPr>
              <a:t>And so he was lifted up upon a tree </a:t>
            </a:r>
            <a:r>
              <a:rPr lang="en-US" i="1" dirty="0" smtClean="0">
                <a:latin typeface="Cambria" panose="02040503050406030204" pitchFamily="18" charset="0"/>
                <a:ea typeface="Cambria" panose="02040503050406030204" pitchFamily="18" charset="0"/>
              </a:rPr>
              <a:t>and </a:t>
            </a:r>
            <a:r>
              <a:rPr lang="en-US" i="1" dirty="0">
                <a:latin typeface="Cambria" panose="02040503050406030204" pitchFamily="18" charset="0"/>
                <a:ea typeface="Cambria" panose="02040503050406030204" pitchFamily="18" charset="0"/>
              </a:rPr>
              <a:t>an inscription was attached indicating who was being killed. </a:t>
            </a:r>
            <a:endParaRPr lang="en-US" i="1" dirty="0" smtClean="0">
              <a:latin typeface="Cambria" panose="02040503050406030204" pitchFamily="18" charset="0"/>
              <a:ea typeface="Cambria" panose="02040503050406030204" pitchFamily="18" charset="0"/>
            </a:endParaRPr>
          </a:p>
          <a:p>
            <a:pPr marL="0" indent="0">
              <a:buNone/>
            </a:pPr>
            <a:r>
              <a:rPr lang="en-US" i="1" dirty="0" smtClean="0">
                <a:latin typeface="Cambria" panose="02040503050406030204" pitchFamily="18" charset="0"/>
                <a:ea typeface="Cambria" panose="02040503050406030204" pitchFamily="18" charset="0"/>
              </a:rPr>
              <a:t>Who </a:t>
            </a:r>
            <a:r>
              <a:rPr lang="en-US" i="1" dirty="0">
                <a:latin typeface="Cambria" panose="02040503050406030204" pitchFamily="18" charset="0"/>
                <a:ea typeface="Cambria" panose="02040503050406030204" pitchFamily="18" charset="0"/>
              </a:rPr>
              <a:t>was it? </a:t>
            </a:r>
            <a:endParaRPr lang="en-US" i="1" dirty="0" smtClean="0">
              <a:latin typeface="Cambria" panose="02040503050406030204" pitchFamily="18" charset="0"/>
              <a:ea typeface="Cambria" panose="02040503050406030204" pitchFamily="18" charset="0"/>
            </a:endParaRPr>
          </a:p>
          <a:p>
            <a:pPr marL="0" indent="0">
              <a:buNone/>
            </a:pPr>
            <a:r>
              <a:rPr lang="en-US" i="1" dirty="0" smtClean="0">
                <a:latin typeface="Cambria" panose="02040503050406030204" pitchFamily="18" charset="0"/>
                <a:ea typeface="Cambria" panose="02040503050406030204" pitchFamily="18" charset="0"/>
              </a:rPr>
              <a:t>It </a:t>
            </a:r>
            <a:r>
              <a:rPr lang="en-US" i="1" dirty="0">
                <a:latin typeface="Cambria" panose="02040503050406030204" pitchFamily="18" charset="0"/>
                <a:ea typeface="Cambria" panose="02040503050406030204" pitchFamily="18" charset="0"/>
              </a:rPr>
              <a:t>is a grievous thing to tell, but a most fearful thing to refrain from telling. </a:t>
            </a:r>
            <a:endParaRPr lang="en-US" i="1" dirty="0" smtClean="0">
              <a:latin typeface="Cambria" panose="02040503050406030204" pitchFamily="18" charset="0"/>
              <a:ea typeface="Cambria" panose="02040503050406030204" pitchFamily="18" charset="0"/>
            </a:endParaRPr>
          </a:p>
          <a:p>
            <a:pPr marL="0" indent="0">
              <a:buNone/>
            </a:pPr>
            <a:r>
              <a:rPr lang="en-US" i="1" dirty="0" smtClean="0">
                <a:latin typeface="Cambria" panose="02040503050406030204" pitchFamily="18" charset="0"/>
                <a:ea typeface="Cambria" panose="02040503050406030204" pitchFamily="18" charset="0"/>
              </a:rPr>
              <a:t>But </a:t>
            </a:r>
            <a:r>
              <a:rPr lang="en-US" i="1" dirty="0">
                <a:latin typeface="Cambria" panose="02040503050406030204" pitchFamily="18" charset="0"/>
                <a:ea typeface="Cambria" panose="02040503050406030204" pitchFamily="18" charset="0"/>
              </a:rPr>
              <a:t>listen, as you tremble before him on whose account the earth trembled!</a:t>
            </a:r>
          </a:p>
          <a:p>
            <a:pPr marL="0" indent="0">
              <a:buNone/>
            </a:pPr>
            <a:r>
              <a:rPr lang="en-US" i="1" dirty="0">
                <a:latin typeface="Cambria" panose="02040503050406030204" pitchFamily="18" charset="0"/>
                <a:ea typeface="Cambria" panose="02040503050406030204" pitchFamily="18" charset="0"/>
              </a:rPr>
              <a:t>He who hung the earth in place is hanged. </a:t>
            </a:r>
          </a:p>
          <a:p>
            <a:pPr marL="0" indent="0">
              <a:buNone/>
            </a:pPr>
            <a:r>
              <a:rPr lang="en-US" i="1" dirty="0">
                <a:latin typeface="Cambria" panose="02040503050406030204" pitchFamily="18" charset="0"/>
                <a:ea typeface="Cambria" panose="02040503050406030204" pitchFamily="18" charset="0"/>
              </a:rPr>
              <a:t>He who fixed the heavens in place is fixed in place. </a:t>
            </a:r>
          </a:p>
          <a:p>
            <a:pPr marL="0" indent="0">
              <a:buNone/>
            </a:pPr>
            <a:r>
              <a:rPr lang="en-US" i="1" dirty="0">
                <a:latin typeface="Cambria" panose="02040503050406030204" pitchFamily="18" charset="0"/>
                <a:ea typeface="Cambria" panose="02040503050406030204" pitchFamily="18" charset="0"/>
              </a:rPr>
              <a:t>He who made all things fast is made fast on a tree. </a:t>
            </a:r>
          </a:p>
          <a:p>
            <a:pPr marL="0" indent="0">
              <a:buNone/>
            </a:pPr>
            <a:r>
              <a:rPr lang="en-US" i="1" dirty="0">
                <a:latin typeface="Cambria" panose="02040503050406030204" pitchFamily="18" charset="0"/>
                <a:ea typeface="Cambria" panose="02040503050406030204" pitchFamily="18" charset="0"/>
              </a:rPr>
              <a:t>The Sovereign is insulted. </a:t>
            </a:r>
          </a:p>
          <a:p>
            <a:pPr marL="0" indent="0">
              <a:buNone/>
            </a:pPr>
            <a:r>
              <a:rPr lang="en-US" i="1" dirty="0">
                <a:latin typeface="Cambria" panose="02040503050406030204" pitchFamily="18" charset="0"/>
                <a:ea typeface="Cambria" panose="02040503050406030204" pitchFamily="18" charset="0"/>
              </a:rPr>
              <a:t>God is murdered. </a:t>
            </a:r>
          </a:p>
          <a:p>
            <a:pPr marL="0" indent="0">
              <a:buNone/>
            </a:pPr>
            <a:r>
              <a:rPr lang="en-US" i="1" dirty="0">
                <a:latin typeface="Cambria" panose="02040503050406030204" pitchFamily="18" charset="0"/>
                <a:ea typeface="Cambria" panose="02040503050406030204" pitchFamily="18" charset="0"/>
              </a:rPr>
              <a:t>The King of Israel is destroyed by an Israelite hand.</a:t>
            </a: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a:solidFill>
                  <a:prstClr val="black"/>
                </a:solidFill>
              </a:rPr>
              <a:t>* </a:t>
            </a:r>
            <a:r>
              <a:rPr lang="en-US" sz="1600" dirty="0"/>
              <a:t>Based on notes taken from James White’s 2016 Church History Series; Lesson 18 – Melito of Sardis</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0833471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Autofit/>
          </a:bodyPr>
          <a:lstStyle/>
          <a:p>
            <a:r>
              <a:rPr lang="en-US" sz="3600" b="1" dirty="0"/>
              <a:t>*Excerpt from a </a:t>
            </a:r>
            <a:r>
              <a:rPr lang="en-US" sz="3600" b="1" dirty="0" smtClean="0"/>
              <a:t>Passover </a:t>
            </a:r>
            <a:r>
              <a:rPr lang="en-US" sz="3600" b="1" dirty="0"/>
              <a:t>Sermon </a:t>
            </a:r>
            <a:br>
              <a:rPr lang="en-US" sz="3600" b="1" dirty="0"/>
            </a:br>
            <a:r>
              <a:rPr lang="en-US" sz="3600" b="1" dirty="0"/>
              <a:t>by Melito of Sardis</a:t>
            </a:r>
          </a:p>
        </p:txBody>
      </p:sp>
      <p:sp>
        <p:nvSpPr>
          <p:cNvPr id="4" name="Content Placeholder 3"/>
          <p:cNvSpPr>
            <a:spLocks noGrp="1"/>
          </p:cNvSpPr>
          <p:nvPr>
            <p:ph idx="1"/>
          </p:nvPr>
        </p:nvSpPr>
        <p:spPr>
          <a:xfrm>
            <a:off x="457200" y="914400"/>
            <a:ext cx="8305800" cy="5486400"/>
          </a:xfrm>
        </p:spPr>
        <p:txBody>
          <a:bodyPr>
            <a:normAutofit lnSpcReduction="10000"/>
          </a:bodyPr>
          <a:lstStyle/>
          <a:p>
            <a:pPr marL="0" indent="0">
              <a:buNone/>
            </a:pPr>
            <a:r>
              <a:rPr lang="en-US" i="1" dirty="0">
                <a:latin typeface="Cambria" panose="02040503050406030204" pitchFamily="18" charset="0"/>
                <a:ea typeface="Cambria" panose="02040503050406030204" pitchFamily="18" charset="0"/>
              </a:rPr>
              <a:t>This is the One who made the heavens and the earth, </a:t>
            </a:r>
          </a:p>
          <a:p>
            <a:pPr marL="0" indent="0">
              <a:buNone/>
            </a:pPr>
            <a:r>
              <a:rPr lang="en-US" i="1" dirty="0" smtClean="0">
                <a:latin typeface="Cambria" panose="02040503050406030204" pitchFamily="18" charset="0"/>
                <a:ea typeface="Cambria" panose="02040503050406030204" pitchFamily="18" charset="0"/>
              </a:rPr>
              <a:t>And </a:t>
            </a:r>
            <a:r>
              <a:rPr lang="en-US" i="1" dirty="0">
                <a:latin typeface="Cambria" panose="02040503050406030204" pitchFamily="18" charset="0"/>
                <a:ea typeface="Cambria" panose="02040503050406030204" pitchFamily="18" charset="0"/>
              </a:rPr>
              <a:t>formed mankind in the beginning, </a:t>
            </a:r>
          </a:p>
          <a:p>
            <a:pPr marL="0" indent="0">
              <a:buNone/>
            </a:pPr>
            <a:r>
              <a:rPr lang="en-US" i="1" dirty="0">
                <a:latin typeface="Cambria" panose="02040503050406030204" pitchFamily="18" charset="0"/>
                <a:ea typeface="Cambria" panose="02040503050406030204" pitchFamily="18" charset="0"/>
              </a:rPr>
              <a:t>The One proclaimed by the Law and the Prophets, </a:t>
            </a:r>
          </a:p>
          <a:p>
            <a:pPr marL="0" indent="0">
              <a:buNone/>
            </a:pPr>
            <a:r>
              <a:rPr lang="en-US" i="1" dirty="0">
                <a:latin typeface="Cambria" panose="02040503050406030204" pitchFamily="18" charset="0"/>
                <a:ea typeface="Cambria" panose="02040503050406030204" pitchFamily="18" charset="0"/>
              </a:rPr>
              <a:t>The One </a:t>
            </a:r>
            <a:r>
              <a:rPr lang="en-US" i="1" dirty="0" err="1">
                <a:latin typeface="Cambria" panose="02040503050406030204" pitchFamily="18" charset="0"/>
                <a:ea typeface="Cambria" panose="02040503050406030204" pitchFamily="18" charset="0"/>
              </a:rPr>
              <a:t>enfleshed</a:t>
            </a:r>
            <a:r>
              <a:rPr lang="en-US" i="1" dirty="0">
                <a:latin typeface="Cambria" panose="02040503050406030204" pitchFamily="18" charset="0"/>
                <a:ea typeface="Cambria" panose="02040503050406030204" pitchFamily="18" charset="0"/>
              </a:rPr>
              <a:t> in a virgin, </a:t>
            </a:r>
          </a:p>
          <a:p>
            <a:pPr marL="0" indent="0">
              <a:buNone/>
            </a:pPr>
            <a:r>
              <a:rPr lang="en-US" i="1" dirty="0">
                <a:latin typeface="Cambria" panose="02040503050406030204" pitchFamily="18" charset="0"/>
                <a:ea typeface="Cambria" panose="02040503050406030204" pitchFamily="18" charset="0"/>
              </a:rPr>
              <a:t>The One hanged on a tree, </a:t>
            </a:r>
          </a:p>
          <a:p>
            <a:pPr marL="0" indent="0">
              <a:buNone/>
            </a:pPr>
            <a:r>
              <a:rPr lang="en-US" i="1" dirty="0">
                <a:latin typeface="Cambria" panose="02040503050406030204" pitchFamily="18" charset="0"/>
                <a:ea typeface="Cambria" panose="02040503050406030204" pitchFamily="18" charset="0"/>
              </a:rPr>
              <a:t>The One buried in the earth, </a:t>
            </a:r>
          </a:p>
          <a:p>
            <a:pPr marL="0" indent="0">
              <a:buNone/>
            </a:pPr>
            <a:r>
              <a:rPr lang="en-US" i="1" dirty="0">
                <a:latin typeface="Cambria" panose="02040503050406030204" pitchFamily="18" charset="0"/>
                <a:ea typeface="Cambria" panose="02040503050406030204" pitchFamily="18" charset="0"/>
              </a:rPr>
              <a:t>The One raised from the dead and who went up into the heights of heaven, </a:t>
            </a:r>
          </a:p>
          <a:p>
            <a:pPr marL="0" indent="0">
              <a:buNone/>
            </a:pPr>
            <a:r>
              <a:rPr lang="en-US" i="1" dirty="0">
                <a:latin typeface="Cambria" panose="02040503050406030204" pitchFamily="18" charset="0"/>
                <a:ea typeface="Cambria" panose="02040503050406030204" pitchFamily="18" charset="0"/>
              </a:rPr>
              <a:t>The One sitting at the right hand of the Father, </a:t>
            </a:r>
          </a:p>
          <a:p>
            <a:pPr marL="0" indent="0">
              <a:buNone/>
            </a:pPr>
            <a:r>
              <a:rPr lang="en-US" i="1" dirty="0">
                <a:latin typeface="Cambria" panose="02040503050406030204" pitchFamily="18" charset="0"/>
                <a:ea typeface="Cambria" panose="02040503050406030204" pitchFamily="18" charset="0"/>
              </a:rPr>
              <a:t>The One having all authority to judge and save, </a:t>
            </a:r>
          </a:p>
          <a:p>
            <a:pPr marL="0" indent="0">
              <a:buNone/>
            </a:pPr>
            <a:r>
              <a:rPr lang="en-US" i="1" dirty="0">
                <a:latin typeface="Cambria" panose="02040503050406030204" pitchFamily="18" charset="0"/>
                <a:ea typeface="Cambria" panose="02040503050406030204" pitchFamily="18" charset="0"/>
              </a:rPr>
              <a:t>Through Whom the Father made the things which exist from the beginning of time. </a:t>
            </a: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a:solidFill>
                  <a:prstClr val="black"/>
                </a:solidFill>
              </a:rPr>
              <a:t>* </a:t>
            </a:r>
            <a:r>
              <a:rPr lang="en-US" sz="1600" dirty="0"/>
              <a:t>Based on notes taken from James White’s 2016 Church History Series; Lesson 18 – Melito of Sardis</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6137337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Autofit/>
          </a:bodyPr>
          <a:lstStyle/>
          <a:p>
            <a:r>
              <a:rPr lang="en-US" sz="3600" b="1" dirty="0"/>
              <a:t>*Excerpt from a </a:t>
            </a:r>
            <a:r>
              <a:rPr lang="en-US" sz="3600" b="1" dirty="0" smtClean="0"/>
              <a:t>Passover </a:t>
            </a:r>
            <a:r>
              <a:rPr lang="en-US" sz="3600" b="1" dirty="0"/>
              <a:t>Sermon </a:t>
            </a:r>
            <a:br>
              <a:rPr lang="en-US" sz="3600" b="1" dirty="0"/>
            </a:br>
            <a:r>
              <a:rPr lang="en-US" sz="3600" b="1" dirty="0"/>
              <a:t>by Melito of Sardis</a:t>
            </a:r>
          </a:p>
        </p:txBody>
      </p:sp>
      <p:sp>
        <p:nvSpPr>
          <p:cNvPr id="4" name="Content Placeholder 3"/>
          <p:cNvSpPr>
            <a:spLocks noGrp="1"/>
          </p:cNvSpPr>
          <p:nvPr>
            <p:ph idx="1"/>
          </p:nvPr>
        </p:nvSpPr>
        <p:spPr>
          <a:xfrm>
            <a:off x="457200" y="990600"/>
            <a:ext cx="8305800" cy="5410200"/>
          </a:xfrm>
        </p:spPr>
        <p:txBody>
          <a:bodyPr>
            <a:normAutofit fontScale="92500" lnSpcReduction="10000"/>
          </a:bodyPr>
          <a:lstStyle/>
          <a:p>
            <a:pPr marL="0" indent="0">
              <a:buNone/>
            </a:pPr>
            <a:r>
              <a:rPr lang="en-US" i="1" dirty="0">
                <a:latin typeface="Cambria" panose="02040503050406030204" pitchFamily="18" charset="0"/>
                <a:ea typeface="Cambria" panose="02040503050406030204" pitchFamily="18" charset="0"/>
              </a:rPr>
              <a:t>This One is "the Alpha and the Omega," </a:t>
            </a:r>
          </a:p>
          <a:p>
            <a:pPr marL="0" indent="0">
              <a:buNone/>
            </a:pPr>
            <a:r>
              <a:rPr lang="en-US" i="1" dirty="0">
                <a:latin typeface="Cambria" panose="02040503050406030204" pitchFamily="18" charset="0"/>
                <a:ea typeface="Cambria" panose="02040503050406030204" pitchFamily="18" charset="0"/>
              </a:rPr>
              <a:t>This One is "the </a:t>
            </a:r>
            <a:r>
              <a:rPr lang="en-US" i="1" dirty="0" smtClean="0">
                <a:latin typeface="Cambria" panose="02040503050406030204" pitchFamily="18" charset="0"/>
                <a:ea typeface="Cambria" panose="02040503050406030204" pitchFamily="18" charset="0"/>
              </a:rPr>
              <a:t>Beginning </a:t>
            </a:r>
            <a:r>
              <a:rPr lang="en-US" i="1" dirty="0">
                <a:latin typeface="Cambria" panose="02040503050406030204" pitchFamily="18" charset="0"/>
                <a:ea typeface="Cambria" panose="02040503050406030204" pitchFamily="18" charset="0"/>
              </a:rPr>
              <a:t>and the </a:t>
            </a:r>
            <a:r>
              <a:rPr lang="en-US" i="1" dirty="0" smtClean="0">
                <a:latin typeface="Cambria" panose="02040503050406030204" pitchFamily="18" charset="0"/>
                <a:ea typeface="Cambria" panose="02040503050406030204" pitchFamily="18" charset="0"/>
              </a:rPr>
              <a:t>End</a:t>
            </a:r>
            <a:r>
              <a:rPr lang="en-US" i="1" dirty="0">
                <a:latin typeface="Cambria" panose="02040503050406030204" pitchFamily="18" charset="0"/>
                <a:ea typeface="Cambria" panose="02040503050406030204" pitchFamily="18" charset="0"/>
              </a:rPr>
              <a:t>"</a:t>
            </a:r>
          </a:p>
          <a:p>
            <a:pPr marL="0" indent="0">
              <a:buNone/>
            </a:pPr>
            <a:r>
              <a:rPr lang="en-US" i="1" dirty="0">
                <a:latin typeface="Cambria" panose="02040503050406030204" pitchFamily="18" charset="0"/>
                <a:ea typeface="Cambria" panose="02040503050406030204" pitchFamily="18" charset="0"/>
              </a:rPr>
              <a:t>The beginning indescribable and the end incomprehensible. </a:t>
            </a:r>
          </a:p>
          <a:p>
            <a:pPr marL="0" indent="0">
              <a:buNone/>
            </a:pPr>
            <a:r>
              <a:rPr lang="en-US" i="1" dirty="0">
                <a:latin typeface="Cambria" panose="02040503050406030204" pitchFamily="18" charset="0"/>
                <a:ea typeface="Cambria" panose="02040503050406030204" pitchFamily="18" charset="0"/>
              </a:rPr>
              <a:t>This One is the Christ. </a:t>
            </a:r>
          </a:p>
          <a:p>
            <a:pPr marL="0" indent="0">
              <a:buNone/>
            </a:pPr>
            <a:r>
              <a:rPr lang="en-US" i="1" dirty="0">
                <a:latin typeface="Cambria" panose="02040503050406030204" pitchFamily="18" charset="0"/>
                <a:ea typeface="Cambria" panose="02040503050406030204" pitchFamily="18" charset="0"/>
              </a:rPr>
              <a:t>This One is the King. </a:t>
            </a:r>
          </a:p>
          <a:p>
            <a:pPr marL="0" indent="0">
              <a:buNone/>
            </a:pPr>
            <a:r>
              <a:rPr lang="en-US" i="1" dirty="0">
                <a:latin typeface="Cambria" panose="02040503050406030204" pitchFamily="18" charset="0"/>
                <a:ea typeface="Cambria" panose="02040503050406030204" pitchFamily="18" charset="0"/>
              </a:rPr>
              <a:t>This One is Jesus. </a:t>
            </a:r>
          </a:p>
          <a:p>
            <a:pPr marL="0" indent="0">
              <a:buNone/>
            </a:pPr>
            <a:r>
              <a:rPr lang="en-US" i="1" dirty="0">
                <a:latin typeface="Cambria" panose="02040503050406030204" pitchFamily="18" charset="0"/>
                <a:ea typeface="Cambria" panose="02040503050406030204" pitchFamily="18" charset="0"/>
              </a:rPr>
              <a:t>This One is the Leader. </a:t>
            </a:r>
          </a:p>
          <a:p>
            <a:pPr marL="0" indent="0">
              <a:buNone/>
            </a:pPr>
            <a:r>
              <a:rPr lang="en-US" i="1" dirty="0">
                <a:latin typeface="Cambria" panose="02040503050406030204" pitchFamily="18" charset="0"/>
                <a:ea typeface="Cambria" panose="02040503050406030204" pitchFamily="18" charset="0"/>
              </a:rPr>
              <a:t>This One is the Lord. </a:t>
            </a:r>
          </a:p>
          <a:p>
            <a:pPr marL="0" indent="0">
              <a:buNone/>
            </a:pPr>
            <a:r>
              <a:rPr lang="en-US" i="1" dirty="0">
                <a:latin typeface="Cambria" panose="02040503050406030204" pitchFamily="18" charset="0"/>
                <a:ea typeface="Cambria" panose="02040503050406030204" pitchFamily="18" charset="0"/>
              </a:rPr>
              <a:t>This One is the One who rose from the dead. </a:t>
            </a:r>
          </a:p>
          <a:p>
            <a:pPr marL="0" indent="0">
              <a:buNone/>
            </a:pPr>
            <a:r>
              <a:rPr lang="en-US" i="1" dirty="0">
                <a:latin typeface="Cambria" panose="02040503050406030204" pitchFamily="18" charset="0"/>
                <a:ea typeface="Cambria" panose="02040503050406030204" pitchFamily="18" charset="0"/>
              </a:rPr>
              <a:t>This One is the One sitting on the right hand of the Father. </a:t>
            </a:r>
          </a:p>
          <a:p>
            <a:pPr marL="0" indent="0">
              <a:buNone/>
            </a:pPr>
            <a:r>
              <a:rPr lang="en-US" i="1" dirty="0">
                <a:latin typeface="Cambria" panose="02040503050406030204" pitchFamily="18" charset="0"/>
                <a:ea typeface="Cambria" panose="02040503050406030204" pitchFamily="18" charset="0"/>
              </a:rPr>
              <a:t>He bears the Father and is borne by the Father. </a:t>
            </a:r>
          </a:p>
          <a:p>
            <a:pPr marL="0" indent="0">
              <a:buNone/>
            </a:pPr>
            <a:r>
              <a:rPr lang="en-US" i="1" dirty="0" smtClean="0">
                <a:latin typeface="Cambria" panose="02040503050406030204" pitchFamily="18" charset="0"/>
                <a:ea typeface="Cambria" panose="02040503050406030204" pitchFamily="18" charset="0"/>
              </a:rPr>
              <a:t>“To </a:t>
            </a:r>
            <a:r>
              <a:rPr lang="en-US" i="1" dirty="0">
                <a:latin typeface="Cambria" panose="02040503050406030204" pitchFamily="18" charset="0"/>
                <a:ea typeface="Cambria" panose="02040503050406030204" pitchFamily="18" charset="0"/>
              </a:rPr>
              <a:t>him be the glory and the power forever. Amen</a:t>
            </a:r>
            <a:r>
              <a:rPr lang="en-US" i="1" dirty="0" smtClean="0">
                <a:latin typeface="Cambria" panose="02040503050406030204" pitchFamily="18" charset="0"/>
                <a:ea typeface="Cambria" panose="02040503050406030204" pitchFamily="18" charset="0"/>
              </a:rPr>
              <a:t>.”</a:t>
            </a:r>
            <a:endParaRPr lang="en-US" i="1" dirty="0">
              <a:latin typeface="Cambria" panose="02040503050406030204" pitchFamily="18" charset="0"/>
              <a:ea typeface="Cambria" panose="02040503050406030204" pitchFamily="18" charset="0"/>
            </a:endParaRP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a:solidFill>
                  <a:prstClr val="black"/>
                </a:solidFill>
              </a:rPr>
              <a:t>* </a:t>
            </a:r>
            <a:r>
              <a:rPr lang="en-US" sz="1600" dirty="0"/>
              <a:t>Based on notes taken from James White’s 2016 Church History Series; Lesson 18 – Melito of Sardis</a:t>
            </a:r>
            <a:endParaRPr lang="en-US" sz="1600" dirty="0">
              <a:solidFill>
                <a:prstClr val="black"/>
              </a:solidFill>
            </a:endParaRPr>
          </a:p>
          <a:p>
            <a:endParaRPr lang="en-US" sz="1600" dirty="0">
              <a:solidFill>
                <a:prstClr val="black"/>
              </a:solidFill>
            </a:endParaRPr>
          </a:p>
        </p:txBody>
      </p:sp>
    </p:spTree>
    <p:extLst>
      <p:ext uri="{BB962C8B-B14F-4D97-AF65-F5344CB8AC3E}">
        <p14:creationId xmlns:p14="http://schemas.microsoft.com/office/powerpoint/2010/main" val="25886797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8000" r="-8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338554"/>
          </a:xfrm>
          <a:prstGeom prst="rect">
            <a:avLst/>
          </a:prstGeom>
        </p:spPr>
        <p:txBody>
          <a:bodyPr wrap="square">
            <a:spAutoFit/>
          </a:bodyPr>
          <a:lstStyle/>
          <a:p>
            <a:r>
              <a:rPr lang="en-US" sz="1600" dirty="0">
                <a:solidFill>
                  <a:prstClr val="black"/>
                </a:solidFill>
                <a:hlinkClick r:id="rId4"/>
              </a:rPr>
              <a:t>https://</a:t>
            </a:r>
            <a:r>
              <a:rPr lang="en-US" sz="1600" dirty="0" smtClean="0">
                <a:solidFill>
                  <a:prstClr val="black"/>
                </a:solidFill>
                <a:hlinkClick r:id="rId4"/>
              </a:rPr>
              <a:t>www.livingfaith.in/news/st-irenaeus-of-lyons/1415</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740" y="152400"/>
            <a:ext cx="9144000" cy="856695"/>
          </a:xfrm>
          <a:effectLst/>
        </p:spPr>
        <p:txBody>
          <a:bodyPr>
            <a:noAutofit/>
          </a:bodyPr>
          <a:lstStyle/>
          <a:p>
            <a:r>
              <a:rPr lang="en-US" sz="7200" b="1" dirty="0" smtClean="0">
                <a:solidFill>
                  <a:schemeClr val="bg1"/>
                </a:solidFill>
                <a:effectLst>
                  <a:glow rad="139700">
                    <a:srgbClr val="C00000">
                      <a:alpha val="40000"/>
                    </a:srgbClr>
                  </a:glow>
                  <a:outerShdw blurRad="114300" dist="38100" dir="13500000" algn="br" rotWithShape="0">
                    <a:prstClr val="black"/>
                  </a:outerShdw>
                </a:effectLst>
              </a:rPr>
              <a:t>Irenaeus of Lyons</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6792205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a:bodyPr>
          <a:lstStyle/>
          <a:p>
            <a:r>
              <a:rPr lang="en-US" dirty="0"/>
              <a:t>Irenaeus was a native of Asia Minor— probably Smyrna— where he was born around the year </a:t>
            </a:r>
            <a:r>
              <a:rPr lang="en-US" dirty="0" smtClean="0"/>
              <a:t>130.</a:t>
            </a:r>
            <a:r>
              <a:rPr lang="en-US" baseline="30000" dirty="0" smtClean="0"/>
              <a:t>1</a:t>
            </a:r>
            <a:endParaRPr lang="en-US" baseline="30000" dirty="0"/>
          </a:p>
          <a:p>
            <a:r>
              <a:rPr lang="en-US" dirty="0" smtClean="0"/>
              <a:t>As </a:t>
            </a:r>
            <a:r>
              <a:rPr lang="en-US" dirty="0"/>
              <a:t>a boy Irenaeus was taught by the bishop of Smyrna, Polycarp, who as a young man had known the apostle John</a:t>
            </a:r>
            <a:r>
              <a:rPr lang="en-US" dirty="0" smtClean="0"/>
              <a:t>.</a:t>
            </a:r>
            <a:r>
              <a:rPr lang="en-US" baseline="30000" dirty="0"/>
              <a:t> </a:t>
            </a:r>
            <a:r>
              <a:rPr lang="en-US" baseline="30000" dirty="0" smtClean="0"/>
              <a:t>2</a:t>
            </a:r>
            <a:endParaRPr lang="en-US" dirty="0" smtClean="0"/>
          </a:p>
          <a:p>
            <a:r>
              <a:rPr lang="en-US" dirty="0" smtClean="0"/>
              <a:t>Polycarp’s </a:t>
            </a:r>
            <a:r>
              <a:rPr lang="en-US" dirty="0"/>
              <a:t>chief delight in his old age was to recount all the conversations he had had with John</a:t>
            </a:r>
            <a:r>
              <a:rPr lang="en-US" dirty="0" smtClean="0"/>
              <a:t>.</a:t>
            </a:r>
            <a:r>
              <a:rPr lang="en-US" baseline="30000" dirty="0"/>
              <a:t> </a:t>
            </a:r>
            <a:r>
              <a:rPr lang="en-US" baseline="30000" dirty="0" smtClean="0"/>
              <a:t>2</a:t>
            </a:r>
            <a:endParaRPr lang="en-US" dirty="0" smtClean="0"/>
          </a:p>
          <a:p>
            <a:r>
              <a:rPr lang="en-US" dirty="0" smtClean="0"/>
              <a:t>Through </a:t>
            </a:r>
            <a:r>
              <a:rPr lang="en-US" dirty="0"/>
              <a:t>bishop Polycarp, then, Irenaeus and the apostle John were closely linked: John taught Polycarp, Polycarp taught Irenaeus</a:t>
            </a:r>
            <a:r>
              <a:rPr lang="en-US" dirty="0" smtClean="0"/>
              <a:t>.</a:t>
            </a:r>
            <a:r>
              <a:rPr lang="en-US" baseline="30000" dirty="0"/>
              <a:t> </a:t>
            </a:r>
            <a:r>
              <a:rPr lang="en-US" baseline="30000" dirty="0" smtClean="0"/>
              <a:t>2</a:t>
            </a:r>
            <a:endParaRPr lang="en-US" dirty="0"/>
          </a:p>
        </p:txBody>
      </p:sp>
      <p:sp>
        <p:nvSpPr>
          <p:cNvPr id="6" name="TextBox 5"/>
          <p:cNvSpPr txBox="1"/>
          <p:nvPr/>
        </p:nvSpPr>
        <p:spPr>
          <a:xfrm>
            <a:off x="0" y="6346894"/>
            <a:ext cx="9144000" cy="523220"/>
          </a:xfrm>
          <a:prstGeom prst="rect">
            <a:avLst/>
          </a:prstGeom>
          <a:noFill/>
        </p:spPr>
        <p:txBody>
          <a:bodyPr wrap="square" rtlCol="0">
            <a:spAutoFit/>
          </a:bodyPr>
          <a:lstStyle/>
          <a:p>
            <a:r>
              <a:rPr lang="en-US" sz="1400" baseline="30000" dirty="0" smtClean="0"/>
              <a:t>1</a:t>
            </a:r>
            <a:r>
              <a:rPr lang="en-US" sz="1400" dirty="0" smtClean="0"/>
              <a:t> Gonzalez</a:t>
            </a:r>
            <a:r>
              <a:rPr lang="en-US" sz="1400" dirty="0"/>
              <a:t>, Justo L.. The Story of Christianity: Volume 1: The Early Church to the Dawn of the Reformation (p. 84). </a:t>
            </a:r>
            <a:endParaRPr lang="en-US" sz="1400" dirty="0">
              <a:solidFill>
                <a:prstClr val="black"/>
              </a:solidFill>
            </a:endParaRPr>
          </a:p>
          <a:p>
            <a:r>
              <a:rPr lang="en-US" sz="1400" baseline="30000" dirty="0" smtClean="0">
                <a:solidFill>
                  <a:prstClr val="black"/>
                </a:solidFill>
              </a:rPr>
              <a:t>2</a:t>
            </a:r>
            <a:r>
              <a:rPr lang="en-US" sz="1400" dirty="0" smtClean="0">
                <a:solidFill>
                  <a:prstClr val="black"/>
                </a:solidFill>
              </a:rPr>
              <a:t> Needham</a:t>
            </a:r>
            <a:r>
              <a:rPr lang="en-US" sz="1400" dirty="0">
                <a:solidFill>
                  <a:prstClr val="black"/>
                </a:solidFill>
              </a:rPr>
              <a:t>, Nick. 2,000 Years of Christ's Power Vol. 1: The Age of the Early Church </a:t>
            </a:r>
            <a:r>
              <a:rPr lang="en-US" sz="1400" dirty="0" smtClean="0">
                <a:solidFill>
                  <a:prstClr val="black"/>
                </a:solidFill>
              </a:rPr>
              <a:t>Fathers</a:t>
            </a:r>
            <a:endParaRPr lang="en-US" sz="1400" dirty="0">
              <a:solidFill>
                <a:prstClr val="black"/>
              </a:solidFill>
            </a:endParaRPr>
          </a:p>
        </p:txBody>
      </p:sp>
    </p:spTree>
    <p:extLst>
      <p:ext uri="{BB962C8B-B14F-4D97-AF65-F5344CB8AC3E}">
        <p14:creationId xmlns:p14="http://schemas.microsoft.com/office/powerpoint/2010/main" val="1790834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a:t>Irenaeus moved to Lyons in southern France as a young man. </a:t>
            </a:r>
            <a:endParaRPr lang="en-US" dirty="0" smtClean="0"/>
          </a:p>
          <a:p>
            <a:r>
              <a:rPr lang="en-US" dirty="0" smtClean="0"/>
              <a:t>Lyons </a:t>
            </a:r>
            <a:r>
              <a:rPr lang="en-US" dirty="0"/>
              <a:t>was the capital of Roman France; founded by the Romans in 43 </a:t>
            </a:r>
            <a:r>
              <a:rPr lang="en-US" dirty="0" smtClean="0"/>
              <a:t>BC. </a:t>
            </a:r>
          </a:p>
          <a:p>
            <a:r>
              <a:rPr lang="en-US" dirty="0"/>
              <a:t>B</a:t>
            </a:r>
            <a:r>
              <a:rPr lang="en-US" dirty="0" smtClean="0"/>
              <a:t>y </a:t>
            </a:r>
            <a:r>
              <a:rPr lang="en-US" dirty="0"/>
              <a:t>Irenaeus’s time Lyons had become a large prosperous city, thronged by merchants from every part of the Empire. </a:t>
            </a:r>
            <a:endParaRPr lang="en-US" dirty="0" smtClean="0"/>
          </a:p>
          <a:p>
            <a:r>
              <a:rPr lang="en-US" dirty="0" smtClean="0"/>
              <a:t>The </a:t>
            </a:r>
            <a:r>
              <a:rPr lang="en-US" dirty="0"/>
              <a:t>churches of southern France had been planted by Christians from Asia Minor, so a bond existed between Irenaeus’s homeland and Lyons. </a:t>
            </a:r>
            <a:endParaRPr lang="en-US" dirty="0" smtClean="0"/>
          </a:p>
          <a:p>
            <a:r>
              <a:rPr lang="en-US" dirty="0" smtClean="0"/>
              <a:t>The </a:t>
            </a:r>
            <a:r>
              <a:rPr lang="en-US" dirty="0"/>
              <a:t>bishop of the church in Lyons at this point, a man called Pothinus, was himself a native of Asia Minor, and Irenaeus became one of his presbyters.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41481743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p:spPr>
        <p:txBody>
          <a:bodyPr>
            <a:normAutofit fontScale="92500" lnSpcReduction="10000"/>
          </a:bodyPr>
          <a:lstStyle/>
          <a:p>
            <a:r>
              <a:rPr lang="en-US" dirty="0" smtClean="0"/>
              <a:t>At </a:t>
            </a:r>
            <a:r>
              <a:rPr lang="en-US" dirty="0"/>
              <a:t>the turn of the century, after the apostles had </a:t>
            </a:r>
            <a:r>
              <a:rPr lang="en-US" dirty="0" smtClean="0"/>
              <a:t>died, </a:t>
            </a:r>
            <a:r>
              <a:rPr lang="en-US" dirty="0"/>
              <a:t>the Church, for the most part, looked to the </a:t>
            </a:r>
            <a:r>
              <a:rPr lang="en-US" b="1" i="1" dirty="0"/>
              <a:t>scriptures</a:t>
            </a:r>
            <a:r>
              <a:rPr lang="en-US" dirty="0"/>
              <a:t> as its source of divine revelation</a:t>
            </a:r>
            <a:r>
              <a:rPr lang="en-US" dirty="0" smtClean="0"/>
              <a:t>.</a:t>
            </a:r>
          </a:p>
          <a:p>
            <a:r>
              <a:rPr lang="en-US" dirty="0"/>
              <a:t>But in the latter half of the second century (c.165–170), a new group emerged that rekindled interest in prophetic and charismatic gifts. </a:t>
            </a:r>
          </a:p>
          <a:p>
            <a:r>
              <a:rPr lang="en-US" dirty="0" smtClean="0"/>
              <a:t>Name the group and tell from what region it seems to have emerged.</a:t>
            </a:r>
          </a:p>
          <a:p>
            <a:pPr lvl="1"/>
            <a:r>
              <a:rPr lang="en-US" dirty="0" smtClean="0"/>
              <a:t>Montanism </a:t>
            </a:r>
            <a:r>
              <a:rPr lang="en-US" dirty="0"/>
              <a:t>emerged from Phrygia in Asia Minor </a:t>
            </a:r>
            <a:endParaRPr lang="en-US" dirty="0" smtClean="0"/>
          </a:p>
          <a:p>
            <a:r>
              <a:rPr lang="en-US" dirty="0" smtClean="0"/>
              <a:t>Who were the three principle individuals who seem to have started the group and what name did </a:t>
            </a:r>
            <a:r>
              <a:rPr lang="en-US" dirty="0" smtClean="0"/>
              <a:t>they </a:t>
            </a:r>
            <a:r>
              <a:rPr lang="en-US" dirty="0" smtClean="0"/>
              <a:t>give </a:t>
            </a:r>
            <a:r>
              <a:rPr lang="en-US" dirty="0"/>
              <a:t>to their movement</a:t>
            </a:r>
            <a:r>
              <a:rPr lang="en-US" dirty="0" smtClean="0"/>
              <a:t>?</a:t>
            </a:r>
          </a:p>
          <a:p>
            <a:pPr lvl="1"/>
            <a:r>
              <a:rPr lang="en-US" dirty="0"/>
              <a:t>Montanism </a:t>
            </a:r>
            <a:r>
              <a:rPr lang="en-US" dirty="0" smtClean="0"/>
              <a:t>was started by an </a:t>
            </a:r>
            <a:r>
              <a:rPr lang="en-US" dirty="0"/>
              <a:t>enigmatic individual named </a:t>
            </a:r>
            <a:r>
              <a:rPr lang="en-US" dirty="0" smtClean="0"/>
              <a:t>Montanus along with two prophetesses: </a:t>
            </a:r>
            <a:r>
              <a:rPr lang="en-US" dirty="0"/>
              <a:t>Priscilla and Maximilla.</a:t>
            </a:r>
          </a:p>
          <a:p>
            <a:pPr lvl="1"/>
            <a:r>
              <a:rPr lang="en-US" dirty="0" smtClean="0"/>
              <a:t>They referred to themselves as “The New Prophesy”</a:t>
            </a:r>
            <a:endParaRPr lang="en-US" dirty="0"/>
          </a:p>
        </p:txBody>
      </p:sp>
    </p:spTree>
    <p:extLst>
      <p:ext uri="{BB962C8B-B14F-4D97-AF65-F5344CB8AC3E}">
        <p14:creationId xmlns:p14="http://schemas.microsoft.com/office/powerpoint/2010/main" val="22300741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In </a:t>
            </a:r>
            <a:r>
              <a:rPr lang="en-US" dirty="0"/>
              <a:t>AD 177, a storm of fierce persecution swept over the churches in </a:t>
            </a:r>
            <a:r>
              <a:rPr lang="en-US" dirty="0" smtClean="0"/>
              <a:t>Lyons; and in that persecution many </a:t>
            </a:r>
            <a:r>
              <a:rPr lang="en-US" dirty="0"/>
              <a:t>Christians perished, including bishop </a:t>
            </a:r>
            <a:r>
              <a:rPr lang="en-US" dirty="0" smtClean="0"/>
              <a:t>Pothinus. </a:t>
            </a:r>
          </a:p>
          <a:p>
            <a:r>
              <a:rPr lang="en-US" dirty="0" smtClean="0"/>
              <a:t>Irenaeus </a:t>
            </a:r>
            <a:r>
              <a:rPr lang="en-US" dirty="0"/>
              <a:t>was probably away in Rome at the time, and so escaped the ordeal. </a:t>
            </a:r>
            <a:endParaRPr lang="en-US" dirty="0" smtClean="0"/>
          </a:p>
          <a:p>
            <a:r>
              <a:rPr lang="en-US" dirty="0" smtClean="0"/>
              <a:t>When </a:t>
            </a:r>
            <a:r>
              <a:rPr lang="en-US" dirty="0"/>
              <a:t>he returned to Lyons he was elected bishop in place of the martyred Pothinus. </a:t>
            </a:r>
            <a:endParaRPr lang="en-US" dirty="0" smtClean="0"/>
          </a:p>
          <a:p>
            <a:r>
              <a:rPr lang="en-US" dirty="0" smtClean="0"/>
              <a:t>Irenaeus </a:t>
            </a:r>
            <a:r>
              <a:rPr lang="en-US" dirty="0"/>
              <a:t>remained bishop of Lyons until his own death in about AD 200</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5859344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a:bodyPr>
          <a:lstStyle/>
          <a:p>
            <a:r>
              <a:rPr lang="en-US" dirty="0"/>
              <a:t>Irenaeus was above all a pastor. </a:t>
            </a:r>
            <a:endParaRPr lang="en-US" dirty="0" smtClean="0"/>
          </a:p>
          <a:p>
            <a:r>
              <a:rPr lang="en-US" dirty="0" smtClean="0"/>
              <a:t>He </a:t>
            </a:r>
            <a:r>
              <a:rPr lang="en-US" dirty="0"/>
              <a:t>was not particularly interested in philosophical speculation nor in delving into mysteries hitherto unsolved, but rather in leading his flock in Christian life and faith. </a:t>
            </a:r>
            <a:endParaRPr lang="en-US" dirty="0" smtClean="0"/>
          </a:p>
          <a:p>
            <a:r>
              <a:rPr lang="en-US" dirty="0" smtClean="0"/>
              <a:t>Therefore</a:t>
            </a:r>
            <a:r>
              <a:rPr lang="en-US" dirty="0"/>
              <a:t>, in his writings he did not seek to rise in great speculative flights, but simply to refute heresy and instruct believers</a:t>
            </a:r>
            <a:r>
              <a:rPr lang="en-US" dirty="0" smtClean="0"/>
              <a:t>.</a:t>
            </a:r>
            <a:endParaRPr lang="en-US" dirty="0"/>
          </a:p>
        </p:txBody>
      </p:sp>
      <p:sp>
        <p:nvSpPr>
          <p:cNvPr id="6" name="TextBox 5"/>
          <p:cNvSpPr txBox="1"/>
          <p:nvPr/>
        </p:nvSpPr>
        <p:spPr>
          <a:xfrm>
            <a:off x="0" y="6519446"/>
            <a:ext cx="9144000" cy="307777"/>
          </a:xfrm>
          <a:prstGeom prst="rect">
            <a:avLst/>
          </a:prstGeom>
          <a:noFill/>
        </p:spPr>
        <p:txBody>
          <a:bodyPr wrap="square" rtlCol="0">
            <a:spAutoFit/>
          </a:bodyPr>
          <a:lstStyle/>
          <a:p>
            <a:r>
              <a:rPr lang="en-US" sz="1400" dirty="0" smtClean="0">
                <a:solidFill>
                  <a:prstClr val="black"/>
                </a:solidFill>
              </a:rPr>
              <a:t>*</a:t>
            </a:r>
            <a:r>
              <a:rPr lang="en-US" sz="1400" dirty="0">
                <a:solidFill>
                  <a:prstClr val="black"/>
                </a:solidFill>
              </a:rPr>
              <a:t> Gonzalez, Justo L.. The Story of Christianity: Volume 1: The Early Church to the Dawn of the Reformation (p. 84). </a:t>
            </a:r>
          </a:p>
        </p:txBody>
      </p:sp>
    </p:spTree>
    <p:extLst>
      <p:ext uri="{BB962C8B-B14F-4D97-AF65-F5344CB8AC3E}">
        <p14:creationId xmlns:p14="http://schemas.microsoft.com/office/powerpoint/2010/main" val="4342605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lnSpcReduction="10000"/>
          </a:bodyPr>
          <a:lstStyle/>
          <a:p>
            <a:r>
              <a:rPr lang="en-US" dirty="0"/>
              <a:t>Irenaeus stands out as the most important Church father of the 2nd century. </a:t>
            </a:r>
            <a:endParaRPr lang="en-US" dirty="0" smtClean="0"/>
          </a:p>
          <a:p>
            <a:r>
              <a:rPr lang="en-US" dirty="0" smtClean="0"/>
              <a:t>This </a:t>
            </a:r>
            <a:r>
              <a:rPr lang="en-US" dirty="0"/>
              <a:t>is because he wrote against the Gnostics a lengthy book usually known as </a:t>
            </a:r>
            <a:r>
              <a:rPr lang="en-US" i="1" dirty="0"/>
              <a:t>Against Heresies </a:t>
            </a:r>
            <a:r>
              <a:rPr lang="en-US" dirty="0"/>
              <a:t>(its longer title is </a:t>
            </a:r>
            <a:r>
              <a:rPr lang="en-US" i="1" dirty="0"/>
              <a:t>A Refutation and Overthrow of Knowledge Falsely So-called</a:t>
            </a:r>
            <a:r>
              <a:rPr lang="en-US" dirty="0"/>
              <a:t>). </a:t>
            </a:r>
            <a:endParaRPr lang="en-US" dirty="0" smtClean="0"/>
          </a:p>
          <a:p>
            <a:r>
              <a:rPr lang="en-US" dirty="0" smtClean="0"/>
              <a:t>The </a:t>
            </a:r>
            <a:r>
              <a:rPr lang="en-US" dirty="0"/>
              <a:t>book has survived, mostly in a Latin translation, and come down to us today completely intact. </a:t>
            </a:r>
            <a:endParaRPr lang="en-US" dirty="0" smtClean="0"/>
          </a:p>
          <a:p>
            <a:r>
              <a:rPr lang="en-US" dirty="0" smtClean="0"/>
              <a:t>It </a:t>
            </a:r>
            <a:r>
              <a:rPr lang="en-US" dirty="0"/>
              <a:t>is priceless for what it tells us about the beliefs of Christians in the 2nd century and about the Gnostic movement. </a:t>
            </a:r>
            <a:endParaRPr lang="en-US" dirty="0" smtClean="0"/>
          </a:p>
          <a:p>
            <a:r>
              <a:rPr lang="en-US" dirty="0" smtClean="0"/>
              <a:t>Irenaeus </a:t>
            </a:r>
            <a:r>
              <a:rPr lang="en-US" dirty="0"/>
              <a:t>also wrote a smaller work against the Gnostics called </a:t>
            </a:r>
            <a:r>
              <a:rPr lang="en-US" i="1" dirty="0"/>
              <a:t>Proof of the Apostolic Preaching</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20459084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a:bodyPr>
          <a:lstStyle/>
          <a:p>
            <a:r>
              <a:rPr lang="en-US" dirty="0"/>
              <a:t>We learn several things about Irenaeus from his anti-Gnostic writings. </a:t>
            </a:r>
            <a:endParaRPr lang="en-US" dirty="0" smtClean="0"/>
          </a:p>
          <a:p>
            <a:r>
              <a:rPr lang="en-US" dirty="0" smtClean="0"/>
              <a:t>He </a:t>
            </a:r>
            <a:r>
              <a:rPr lang="en-US" dirty="0"/>
              <a:t>was well educated, and knew both Greek philosophy and Greek poetry. </a:t>
            </a:r>
            <a:endParaRPr lang="en-US" dirty="0" smtClean="0"/>
          </a:p>
          <a:p>
            <a:r>
              <a:rPr lang="en-US" dirty="0" smtClean="0"/>
              <a:t>He </a:t>
            </a:r>
            <a:r>
              <a:rPr lang="en-US" dirty="0"/>
              <a:t>had a thorough knowledge of the Old Testament, and was familiar with most of the documents which we know as the New Testament (Hebrews, James, 2 Peter and Jude are the only books Irenaeus does not mention). </a:t>
            </a:r>
            <a:endParaRPr lang="en-US" dirty="0" smtClean="0"/>
          </a:p>
          <a:p>
            <a:r>
              <a:rPr lang="en-US" dirty="0" smtClean="0"/>
              <a:t>He </a:t>
            </a:r>
            <a:r>
              <a:rPr lang="en-US" dirty="0"/>
              <a:t>displays an astonishing knowledge of the various Gnostic sects and their teachings. </a:t>
            </a:r>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15348680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*Irenaeus of Lyons</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There </a:t>
            </a:r>
            <a:r>
              <a:rPr lang="en-US" dirty="0"/>
              <a:t>may have been a personal factor in Irenaeus’s anti-Gnostic crusade: he had a friend called Florinus with whom he had grown up in Smyrna, both having been taught by Polycarp. </a:t>
            </a:r>
            <a:endParaRPr lang="en-US" dirty="0" smtClean="0"/>
          </a:p>
          <a:p>
            <a:r>
              <a:rPr lang="en-US" dirty="0" smtClean="0"/>
              <a:t>In </a:t>
            </a:r>
            <a:r>
              <a:rPr lang="en-US" dirty="0"/>
              <a:t>adult life, Florinus had renounced orthodox Christianity and become a follower of the great Gnostic leader Valentinus. </a:t>
            </a:r>
            <a:endParaRPr lang="en-US" dirty="0" smtClean="0"/>
          </a:p>
          <a:p>
            <a:r>
              <a:rPr lang="en-US" dirty="0" smtClean="0"/>
              <a:t>Irenaeus </a:t>
            </a:r>
            <a:r>
              <a:rPr lang="en-US" dirty="0"/>
              <a:t>addressed a long letter to Florinus, pleading with him to return to the true faith (unsuccessfully, as far as we know), and Valentinus is the Gnostic teacher whom Irenaeus chiefly attacks in </a:t>
            </a:r>
            <a:r>
              <a:rPr lang="en-US" dirty="0" smtClean="0"/>
              <a:t>his work, </a:t>
            </a:r>
            <a:r>
              <a:rPr lang="en-US" i="1" dirty="0" smtClean="0"/>
              <a:t>Against </a:t>
            </a:r>
            <a:r>
              <a:rPr lang="en-US" i="1" dirty="0"/>
              <a:t>Heresies</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8519672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a:t>
            </a:r>
            <a:r>
              <a:rPr lang="en-US" b="1" dirty="0" smtClean="0"/>
              <a:t>Irenaeus’ Arguments Against Gnosticism</a:t>
            </a:r>
            <a:endParaRPr lang="en-US" b="1" dirty="0"/>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Irenaeus gave detailed descriptions of the </a:t>
            </a:r>
            <a:r>
              <a:rPr lang="en-US" dirty="0"/>
              <a:t>doctrines of the </a:t>
            </a:r>
            <a:r>
              <a:rPr lang="en-US" dirty="0" smtClean="0"/>
              <a:t>various Gnostic </a:t>
            </a:r>
            <a:r>
              <a:rPr lang="en-US" dirty="0"/>
              <a:t>sects. </a:t>
            </a:r>
            <a:endParaRPr lang="en-US" dirty="0" smtClean="0"/>
          </a:p>
          <a:p>
            <a:r>
              <a:rPr lang="en-US" dirty="0"/>
              <a:t>Irenaeus believed </a:t>
            </a:r>
            <a:r>
              <a:rPr lang="en-US" dirty="0" smtClean="0"/>
              <a:t>that </a:t>
            </a:r>
            <a:r>
              <a:rPr lang="en-US" dirty="0"/>
              <a:t>simply </a:t>
            </a:r>
            <a:r>
              <a:rPr lang="en-US" dirty="0" smtClean="0"/>
              <a:t>giving a accurate </a:t>
            </a:r>
            <a:r>
              <a:rPr lang="en-US" b="1" i="1" dirty="0" smtClean="0"/>
              <a:t>description </a:t>
            </a:r>
            <a:r>
              <a:rPr lang="en-US" dirty="0" smtClean="0"/>
              <a:t>of the Gnostic teachings would </a:t>
            </a:r>
            <a:r>
              <a:rPr lang="en-US" dirty="0"/>
              <a:t>show how ridiculous, </a:t>
            </a:r>
            <a:r>
              <a:rPr lang="en-US" dirty="0" smtClean="0"/>
              <a:t>unreasonable, </a:t>
            </a:r>
            <a:r>
              <a:rPr lang="en-US" dirty="0"/>
              <a:t>and unworthy of belief they were</a:t>
            </a:r>
            <a:r>
              <a:rPr lang="en-US" dirty="0" smtClean="0"/>
              <a:t>.</a:t>
            </a:r>
          </a:p>
          <a:p>
            <a:r>
              <a:rPr lang="en-US" dirty="0"/>
              <a:t>He argued against the Gnostics’ claim that they had a special secret knowledge passed on from Jesus and the apostles. </a:t>
            </a:r>
          </a:p>
          <a:p>
            <a:r>
              <a:rPr lang="en-US" dirty="0"/>
              <a:t>He pointed out that none of the Gnostic sects agreed with each other about what </a:t>
            </a:r>
            <a:r>
              <a:rPr lang="en-US" dirty="0" smtClean="0"/>
              <a:t>this </a:t>
            </a:r>
            <a:r>
              <a:rPr lang="en-US" dirty="0"/>
              <a:t>secret knowledge was! </a:t>
            </a:r>
          </a:p>
          <a:p>
            <a:endParaRPr lang="en-US" dirty="0" smtClean="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11053862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*Irenaeus’ Arguments Against Gnosticism</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On </a:t>
            </a:r>
            <a:r>
              <a:rPr lang="en-US" dirty="0"/>
              <a:t>top of this, Irenaeus </a:t>
            </a:r>
            <a:r>
              <a:rPr lang="en-US" dirty="0" smtClean="0"/>
              <a:t>also employed </a:t>
            </a:r>
            <a:r>
              <a:rPr lang="en-US" dirty="0"/>
              <a:t>a persuasive counter-argument, namely that orthodox theology had been reliably passed down from bishop to bishop, all the way from the apostles to his own </a:t>
            </a:r>
            <a:r>
              <a:rPr lang="en-US" dirty="0" smtClean="0"/>
              <a:t>day.</a:t>
            </a:r>
            <a:r>
              <a:rPr lang="en-US" baseline="30000" dirty="0" smtClean="0"/>
              <a:t>1</a:t>
            </a:r>
            <a:endParaRPr lang="en-US" baseline="30000" dirty="0"/>
          </a:p>
          <a:p>
            <a:r>
              <a:rPr lang="en-US" dirty="0" smtClean="0"/>
              <a:t>Irenaeus argued </a:t>
            </a:r>
            <a:r>
              <a:rPr lang="en-US" dirty="0"/>
              <a:t>that there were many churches which the apostles had actually founded or where the apostles had ministered. Yet </a:t>
            </a:r>
            <a:r>
              <a:rPr lang="en-US" b="1" i="1" dirty="0"/>
              <a:t>none</a:t>
            </a:r>
            <a:r>
              <a:rPr lang="en-US" dirty="0"/>
              <a:t> of these apostolic churches knew anything about a so-called secret </a:t>
            </a:r>
            <a:r>
              <a:rPr lang="en-US" dirty="0" smtClean="0"/>
              <a:t>knowledge.</a:t>
            </a:r>
            <a:r>
              <a:rPr lang="en-US" baseline="30000" dirty="0" smtClean="0"/>
              <a:t>2</a:t>
            </a:r>
          </a:p>
          <a:p>
            <a:r>
              <a:rPr lang="en-US" dirty="0" smtClean="0"/>
              <a:t>On </a:t>
            </a:r>
            <a:r>
              <a:rPr lang="en-US" dirty="0"/>
              <a:t>the contrary, they all taught the same orthodox </a:t>
            </a:r>
            <a:r>
              <a:rPr lang="en-US" dirty="0" smtClean="0"/>
              <a:t>gospel – a gospel which </a:t>
            </a:r>
            <a:r>
              <a:rPr lang="en-US" b="1" i="1" dirty="0"/>
              <a:t>contradicted</a:t>
            </a:r>
            <a:r>
              <a:rPr lang="en-US" dirty="0"/>
              <a:t> Gnostic </a:t>
            </a:r>
            <a:r>
              <a:rPr lang="en-US" dirty="0" smtClean="0"/>
              <a:t>beliefs.</a:t>
            </a:r>
            <a:r>
              <a:rPr lang="en-US" baseline="30000" dirty="0" smtClean="0"/>
              <a:t>2</a:t>
            </a:r>
            <a:endParaRPr lang="en-US" dirty="0" smtClean="0"/>
          </a:p>
        </p:txBody>
      </p:sp>
      <p:sp>
        <p:nvSpPr>
          <p:cNvPr id="6" name="TextBox 5"/>
          <p:cNvSpPr txBox="1"/>
          <p:nvPr/>
        </p:nvSpPr>
        <p:spPr>
          <a:xfrm>
            <a:off x="0" y="6334780"/>
            <a:ext cx="9144000" cy="523220"/>
          </a:xfrm>
          <a:prstGeom prst="rect">
            <a:avLst/>
          </a:prstGeom>
          <a:noFill/>
        </p:spPr>
        <p:txBody>
          <a:bodyPr wrap="square" rtlCol="0">
            <a:spAutoFit/>
          </a:bodyPr>
          <a:lstStyle/>
          <a:p>
            <a:r>
              <a:rPr lang="en-US" sz="1400" baseline="30000" dirty="0" smtClean="0">
                <a:solidFill>
                  <a:prstClr val="black"/>
                </a:solidFill>
              </a:rPr>
              <a:t>1</a:t>
            </a:r>
            <a:r>
              <a:rPr lang="en-US" sz="1400" dirty="0" smtClean="0">
                <a:solidFill>
                  <a:prstClr val="black"/>
                </a:solidFill>
              </a:rPr>
              <a:t> </a:t>
            </a:r>
            <a:r>
              <a:rPr lang="en-US" sz="1400" dirty="0"/>
              <a:t>Kruger, Michael J.. Christianity at the Crossroads: How the Second Century Shaped the Future of the Church (p. 83). </a:t>
            </a:r>
            <a:endParaRPr lang="en-US" sz="1400" dirty="0">
              <a:solidFill>
                <a:prstClr val="black"/>
              </a:solidFill>
            </a:endParaRPr>
          </a:p>
          <a:p>
            <a:r>
              <a:rPr lang="en-US" sz="1400" baseline="30000" dirty="0" smtClean="0">
                <a:solidFill>
                  <a:prstClr val="black"/>
                </a:solidFill>
              </a:rPr>
              <a:t>2</a:t>
            </a:r>
            <a:r>
              <a:rPr lang="en-US" sz="1400" dirty="0" smtClean="0">
                <a:solidFill>
                  <a:prstClr val="black"/>
                </a:solidFill>
              </a:rPr>
              <a:t> </a:t>
            </a:r>
            <a:r>
              <a:rPr lang="en-US" sz="1400" dirty="0">
                <a:solidFill>
                  <a:prstClr val="black"/>
                </a:solidFill>
              </a:rPr>
              <a:t>Needham, Nick. 2,000 Years of Christ's Power Vol. 1: The Age of the Early Church </a:t>
            </a:r>
            <a:r>
              <a:rPr lang="en-US" sz="1400" dirty="0" smtClean="0">
                <a:solidFill>
                  <a:prstClr val="black"/>
                </a:solidFill>
              </a:rPr>
              <a:t>Fathers</a:t>
            </a:r>
          </a:p>
        </p:txBody>
      </p:sp>
    </p:spTree>
    <p:extLst>
      <p:ext uri="{BB962C8B-B14F-4D97-AF65-F5344CB8AC3E}">
        <p14:creationId xmlns:p14="http://schemas.microsoft.com/office/powerpoint/2010/main" val="20195507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*Irenaeus’ Arguments Against Gnosticism</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Irenaeus’ argument </a:t>
            </a:r>
            <a:r>
              <a:rPr lang="en-US" dirty="0"/>
              <a:t>was </a:t>
            </a:r>
            <a:r>
              <a:rPr lang="en-US" dirty="0" smtClean="0"/>
              <a:t>later </a:t>
            </a:r>
            <a:r>
              <a:rPr lang="en-US" b="1" i="1" dirty="0" smtClean="0"/>
              <a:t>distorted</a:t>
            </a:r>
            <a:r>
              <a:rPr lang="en-US" dirty="0" smtClean="0"/>
              <a:t> by the Roman Catholics to teach a doctrine that they call </a:t>
            </a:r>
            <a:r>
              <a:rPr lang="en-US" i="1" dirty="0" smtClean="0"/>
              <a:t>apostolic succession</a:t>
            </a:r>
            <a:r>
              <a:rPr lang="en-US" dirty="0" smtClean="0"/>
              <a:t>, in which they say that God, starting with Peter, had established in the church at Rome a succession of </a:t>
            </a:r>
            <a:r>
              <a:rPr lang="en-US" dirty="0"/>
              <a:t>bishops </a:t>
            </a:r>
            <a:r>
              <a:rPr lang="en-US" dirty="0" smtClean="0"/>
              <a:t>(or “popes”) who </a:t>
            </a:r>
            <a:r>
              <a:rPr lang="en-US" dirty="0"/>
              <a:t>had apostolic </a:t>
            </a:r>
            <a:r>
              <a:rPr lang="en-US" dirty="0" smtClean="0"/>
              <a:t>authority.</a:t>
            </a:r>
            <a:r>
              <a:rPr lang="en-US" baseline="30000" dirty="0"/>
              <a:t> 1</a:t>
            </a:r>
            <a:r>
              <a:rPr lang="en-US" dirty="0" smtClean="0"/>
              <a:t> </a:t>
            </a:r>
          </a:p>
          <a:p>
            <a:r>
              <a:rPr lang="en-US" dirty="0" smtClean="0"/>
              <a:t>But Irenaeus was not saying that these </a:t>
            </a:r>
            <a:r>
              <a:rPr lang="en-US" dirty="0"/>
              <a:t>subsequent bishops </a:t>
            </a:r>
            <a:r>
              <a:rPr lang="en-US" b="1" i="1" dirty="0"/>
              <a:t>were</a:t>
            </a:r>
            <a:r>
              <a:rPr lang="en-US" dirty="0"/>
              <a:t> apostles, or </a:t>
            </a:r>
            <a:r>
              <a:rPr lang="en-US" b="1" i="1" dirty="0"/>
              <a:t>bore the authority </a:t>
            </a:r>
            <a:r>
              <a:rPr lang="en-US" dirty="0"/>
              <a:t>of the apostles, but rather that they </a:t>
            </a:r>
            <a:r>
              <a:rPr lang="en-US" b="1" i="1" dirty="0"/>
              <a:t>preserved the </a:t>
            </a:r>
            <a:r>
              <a:rPr lang="en-US" b="1" i="1" dirty="0" smtClean="0"/>
              <a:t>traditions and teachings</a:t>
            </a:r>
            <a:r>
              <a:rPr lang="en-US" dirty="0" smtClean="0"/>
              <a:t> </a:t>
            </a:r>
            <a:r>
              <a:rPr lang="en-US" dirty="0"/>
              <a:t>of the </a:t>
            </a:r>
            <a:r>
              <a:rPr lang="en-US" dirty="0" smtClean="0"/>
              <a:t>apostles.</a:t>
            </a:r>
            <a:r>
              <a:rPr lang="en-US" baseline="30000" dirty="0" smtClean="0"/>
              <a:t> 2</a:t>
            </a:r>
          </a:p>
        </p:txBody>
      </p:sp>
      <p:sp>
        <p:nvSpPr>
          <p:cNvPr id="5" name="TextBox 4"/>
          <p:cNvSpPr txBox="1"/>
          <p:nvPr/>
        </p:nvSpPr>
        <p:spPr>
          <a:xfrm>
            <a:off x="0" y="6334780"/>
            <a:ext cx="9144000" cy="523220"/>
          </a:xfrm>
          <a:prstGeom prst="rect">
            <a:avLst/>
          </a:prstGeom>
          <a:noFill/>
        </p:spPr>
        <p:txBody>
          <a:bodyPr wrap="square" rtlCol="0">
            <a:spAutoFit/>
          </a:bodyPr>
          <a:lstStyle/>
          <a:p>
            <a:r>
              <a:rPr lang="en-US" sz="1400" baseline="30000" dirty="0" smtClean="0">
                <a:solidFill>
                  <a:prstClr val="black"/>
                </a:solidFill>
              </a:rPr>
              <a:t>1</a:t>
            </a:r>
            <a:r>
              <a:rPr lang="en-US" sz="1400" dirty="0" smtClean="0">
                <a:solidFill>
                  <a:prstClr val="black"/>
                </a:solidFill>
              </a:rPr>
              <a:t> </a:t>
            </a:r>
            <a:r>
              <a:rPr lang="en-US" sz="1400" dirty="0">
                <a:solidFill>
                  <a:prstClr val="black"/>
                </a:solidFill>
              </a:rPr>
              <a:t>Needham, Nick. 2,000 Years of Christ's Power Vol. 1: The Age of the Early Church Fathers</a:t>
            </a:r>
          </a:p>
          <a:p>
            <a:r>
              <a:rPr lang="en-US" sz="1400" baseline="30000" dirty="0" smtClean="0">
                <a:solidFill>
                  <a:prstClr val="black"/>
                </a:solidFill>
              </a:rPr>
              <a:t>2</a:t>
            </a:r>
            <a:r>
              <a:rPr lang="en-US" sz="1400" dirty="0" smtClean="0">
                <a:solidFill>
                  <a:prstClr val="black"/>
                </a:solidFill>
              </a:rPr>
              <a:t> </a:t>
            </a:r>
            <a:r>
              <a:rPr lang="en-US" sz="1400" dirty="0"/>
              <a:t>Kruger, Michael J.. Christianity at the Crossroads: How the Second Century Shaped the Future of the Church (p. 83). </a:t>
            </a:r>
            <a:endParaRPr lang="en-US" sz="1400" dirty="0">
              <a:solidFill>
                <a:prstClr val="black"/>
              </a:solidFill>
            </a:endParaRPr>
          </a:p>
        </p:txBody>
      </p:sp>
    </p:spTree>
    <p:extLst>
      <p:ext uri="{BB962C8B-B14F-4D97-AF65-F5344CB8AC3E}">
        <p14:creationId xmlns:p14="http://schemas.microsoft.com/office/powerpoint/2010/main" val="271591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*Irenaeus’ Arguments Against Gnosticism</a:t>
            </a:r>
          </a:p>
        </p:txBody>
      </p:sp>
      <p:sp>
        <p:nvSpPr>
          <p:cNvPr id="4" name="Content Placeholder 3"/>
          <p:cNvSpPr>
            <a:spLocks noGrp="1"/>
          </p:cNvSpPr>
          <p:nvPr>
            <p:ph idx="1"/>
          </p:nvPr>
        </p:nvSpPr>
        <p:spPr>
          <a:xfrm>
            <a:off x="457200" y="838200"/>
            <a:ext cx="8229600" cy="5486400"/>
          </a:xfrm>
        </p:spPr>
        <p:txBody>
          <a:bodyPr>
            <a:normAutofit fontScale="92500"/>
          </a:bodyPr>
          <a:lstStyle/>
          <a:p>
            <a:r>
              <a:rPr lang="en-US" dirty="0" smtClean="0"/>
              <a:t>But Irenaeus’ list of a succession of “bishops” in the church at Rome starting with the supposed appointment of the Linus (cf. 2 Tim. 4:21) as the first bishop of Rome by Peter and Paul does have one problem: almost </a:t>
            </a:r>
            <a:r>
              <a:rPr lang="en-US" b="1" i="1" dirty="0" smtClean="0"/>
              <a:t>all</a:t>
            </a:r>
            <a:r>
              <a:rPr lang="en-US" dirty="0" smtClean="0"/>
              <a:t> of our early historical evidence indicates that the church at Rome started with a </a:t>
            </a:r>
            <a:r>
              <a:rPr lang="en-US" b="1" i="1" dirty="0" smtClean="0"/>
              <a:t>plurality</a:t>
            </a:r>
            <a:r>
              <a:rPr lang="en-US" dirty="0" smtClean="0"/>
              <a:t> of elders and continued as such until </a:t>
            </a:r>
            <a:r>
              <a:rPr lang="en-US" b="1" i="1" dirty="0" smtClean="0"/>
              <a:t>at least </a:t>
            </a:r>
            <a:r>
              <a:rPr lang="en-US" dirty="0" smtClean="0"/>
              <a:t>the end of the first century.</a:t>
            </a:r>
          </a:p>
          <a:p>
            <a:r>
              <a:rPr lang="en-US" dirty="0" smtClean="0"/>
              <a:t>We see this from:</a:t>
            </a:r>
          </a:p>
          <a:p>
            <a:pPr lvl="1"/>
            <a:r>
              <a:rPr lang="en-US" dirty="0" smtClean="0"/>
              <a:t>All the scriptural examples where the Apostle Paul appoints a </a:t>
            </a:r>
            <a:r>
              <a:rPr lang="en-US" b="1" i="1" dirty="0" smtClean="0"/>
              <a:t>plurality</a:t>
            </a:r>
            <a:r>
              <a:rPr lang="en-US" dirty="0" smtClean="0"/>
              <a:t> of elders in </a:t>
            </a:r>
            <a:r>
              <a:rPr lang="en-US" b="1" i="1" dirty="0" smtClean="0"/>
              <a:t>each</a:t>
            </a:r>
            <a:r>
              <a:rPr lang="en-US" dirty="0" smtClean="0"/>
              <a:t> church (Acts 14:23; 20:17)</a:t>
            </a:r>
          </a:p>
          <a:p>
            <a:pPr lvl="1"/>
            <a:r>
              <a:rPr lang="en-US" dirty="0" smtClean="0"/>
              <a:t>1 Clement, which was sent out </a:t>
            </a:r>
            <a:r>
              <a:rPr lang="en-US" b="1" i="1" dirty="0" smtClean="0"/>
              <a:t>from</a:t>
            </a:r>
            <a:r>
              <a:rPr lang="en-US" dirty="0" smtClean="0"/>
              <a:t> the church at Rome at the end of the first century, suggests, as do a number of documents written at that time (e.g. </a:t>
            </a:r>
            <a:r>
              <a:rPr lang="en-US" i="1" dirty="0" smtClean="0"/>
              <a:t>The Didache</a:t>
            </a:r>
            <a:r>
              <a:rPr lang="en-US" dirty="0" smtClean="0"/>
              <a:t>), that a </a:t>
            </a:r>
            <a:r>
              <a:rPr lang="en-US" b="1" i="1" dirty="0" smtClean="0"/>
              <a:t>plurality</a:t>
            </a:r>
            <a:r>
              <a:rPr lang="en-US" dirty="0" smtClean="0"/>
              <a:t> of “bishops” in </a:t>
            </a:r>
            <a:r>
              <a:rPr lang="en-US" b="1" i="1" dirty="0" smtClean="0"/>
              <a:t>each</a:t>
            </a:r>
            <a:r>
              <a:rPr lang="en-US" dirty="0" smtClean="0"/>
              <a:t> church was the </a:t>
            </a:r>
            <a:r>
              <a:rPr lang="en-US" b="1" i="1" dirty="0" smtClean="0"/>
              <a:t>norm </a:t>
            </a:r>
            <a:r>
              <a:rPr lang="en-US" dirty="0"/>
              <a:t>at that time</a:t>
            </a:r>
            <a:r>
              <a:rPr lang="en-US" dirty="0" smtClean="0"/>
              <a:t>.</a:t>
            </a:r>
            <a:endParaRPr lang="en-US" baseline="30000" dirty="0"/>
          </a:p>
        </p:txBody>
      </p:sp>
      <p:sp>
        <p:nvSpPr>
          <p:cNvPr id="5" name="TextBox 4"/>
          <p:cNvSpPr txBox="1"/>
          <p:nvPr/>
        </p:nvSpPr>
        <p:spPr>
          <a:xfrm>
            <a:off x="0" y="6511425"/>
            <a:ext cx="9144000" cy="307777"/>
          </a:xfrm>
          <a:prstGeom prst="rect">
            <a:avLst/>
          </a:prstGeom>
          <a:noFill/>
        </p:spPr>
        <p:txBody>
          <a:bodyPr wrap="square" rtlCol="0">
            <a:spAutoFit/>
          </a:bodyPr>
          <a:lstStyle/>
          <a:p>
            <a:r>
              <a:rPr lang="en-US" sz="1400" baseline="30000" dirty="0" smtClean="0">
                <a:solidFill>
                  <a:prstClr val="black"/>
                </a:solidFill>
              </a:rPr>
              <a:t>*</a:t>
            </a:r>
            <a:r>
              <a:rPr lang="en-US" sz="1400" dirty="0" smtClean="0">
                <a:solidFill>
                  <a:prstClr val="black"/>
                </a:solidFill>
              </a:rPr>
              <a:t> </a:t>
            </a:r>
            <a:r>
              <a:rPr lang="en-US" sz="1400" dirty="0"/>
              <a:t>Kruger, Michael J.. Christianity at the Crossroads: How the Second Century Shaped the Future of the Church (p. 83). </a:t>
            </a:r>
            <a:endParaRPr lang="en-US" sz="1400" dirty="0">
              <a:solidFill>
                <a:prstClr val="black"/>
              </a:solidFill>
            </a:endParaRPr>
          </a:p>
        </p:txBody>
      </p:sp>
    </p:spTree>
    <p:extLst>
      <p:ext uri="{BB962C8B-B14F-4D97-AF65-F5344CB8AC3E}">
        <p14:creationId xmlns:p14="http://schemas.microsoft.com/office/powerpoint/2010/main" val="2715056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*Irenaeus’ Arguments Against Gnosticism</a:t>
            </a:r>
          </a:p>
        </p:txBody>
      </p:sp>
      <p:sp>
        <p:nvSpPr>
          <p:cNvPr id="4" name="Content Placeholder 3"/>
          <p:cNvSpPr>
            <a:spLocks noGrp="1"/>
          </p:cNvSpPr>
          <p:nvPr>
            <p:ph idx="1"/>
          </p:nvPr>
        </p:nvSpPr>
        <p:spPr>
          <a:xfrm>
            <a:off x="457200" y="838200"/>
            <a:ext cx="8229600" cy="5486400"/>
          </a:xfrm>
        </p:spPr>
        <p:txBody>
          <a:bodyPr>
            <a:normAutofit fontScale="92500" lnSpcReduction="10000"/>
          </a:bodyPr>
          <a:lstStyle/>
          <a:p>
            <a:r>
              <a:rPr lang="en-US" dirty="0" smtClean="0"/>
              <a:t>But Irenaeus also demonstrated </a:t>
            </a:r>
            <a:r>
              <a:rPr lang="en-US" dirty="0"/>
              <a:t>by careful argument from the </a:t>
            </a:r>
            <a:r>
              <a:rPr lang="en-US" b="1" i="1" dirty="0"/>
              <a:t>Bible</a:t>
            </a:r>
            <a:r>
              <a:rPr lang="en-US" dirty="0"/>
              <a:t> that </a:t>
            </a:r>
            <a:r>
              <a:rPr lang="en-US" dirty="0" smtClean="0"/>
              <a:t>Gnostic teachers were in error.</a:t>
            </a:r>
          </a:p>
          <a:p>
            <a:r>
              <a:rPr lang="en-US" dirty="0" smtClean="0"/>
              <a:t>For example, Irenaeus, arguing from the Bible, shows that the </a:t>
            </a:r>
            <a:r>
              <a:rPr lang="en-US" dirty="0"/>
              <a:t>God of the Old Testament, and the God of the New Testament, are the </a:t>
            </a:r>
            <a:r>
              <a:rPr lang="en-US" b="1" i="1" dirty="0"/>
              <a:t>same God</a:t>
            </a:r>
            <a:r>
              <a:rPr lang="en-US" dirty="0"/>
              <a:t>, and that the Creator of the universe is not some inferior “Demiurge” but the heavenly Father of Jesus Christ. </a:t>
            </a:r>
            <a:endParaRPr lang="en-US" dirty="0" smtClean="0"/>
          </a:p>
          <a:p>
            <a:r>
              <a:rPr lang="en-US" dirty="0" smtClean="0"/>
              <a:t>Irenaeus </a:t>
            </a:r>
            <a:r>
              <a:rPr lang="en-US" dirty="0"/>
              <a:t>also argued that salvation did not come through any </a:t>
            </a:r>
            <a:r>
              <a:rPr lang="en-US" dirty="0" smtClean="0"/>
              <a:t>“secret knowledge”, </a:t>
            </a:r>
            <a:r>
              <a:rPr lang="en-US" dirty="0"/>
              <a:t>but through the life and death of Christ. </a:t>
            </a:r>
            <a:endParaRPr lang="en-US" dirty="0" smtClean="0"/>
          </a:p>
          <a:p>
            <a:r>
              <a:rPr lang="en-US" dirty="0" smtClean="0"/>
              <a:t>Taking his cue from Romans 5, Irenaeus </a:t>
            </a:r>
            <a:r>
              <a:rPr lang="en-US" dirty="0"/>
              <a:t>interpreted Christ as the </a:t>
            </a:r>
            <a:r>
              <a:rPr lang="en-US" dirty="0" smtClean="0"/>
              <a:t>“Second Adam”, </a:t>
            </a:r>
            <a:r>
              <a:rPr lang="en-US" dirty="0"/>
              <a:t>who by His perfect obedience had reversed and cancelled the disobedience of the first Adam</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Needham, Nick. 2,000 Years of Christ's Power Vol. 1: The Age of the Early Church Fathers</a:t>
            </a:r>
          </a:p>
        </p:txBody>
      </p:sp>
    </p:spTree>
    <p:extLst>
      <p:ext uri="{BB962C8B-B14F-4D97-AF65-F5344CB8AC3E}">
        <p14:creationId xmlns:p14="http://schemas.microsoft.com/office/powerpoint/2010/main" val="39692676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152400" y="790852"/>
            <a:ext cx="8915400" cy="6096000"/>
          </a:xfrm>
        </p:spPr>
        <p:txBody>
          <a:bodyPr>
            <a:normAutofit fontScale="92500" lnSpcReduction="20000"/>
          </a:bodyPr>
          <a:lstStyle/>
          <a:p>
            <a:r>
              <a:rPr lang="en-US" dirty="0" smtClean="0"/>
              <a:t>What were the three features or behaviors that we said characterized the Montanists:</a:t>
            </a:r>
          </a:p>
          <a:p>
            <a:pPr lvl="1"/>
            <a:r>
              <a:rPr lang="en-US" dirty="0"/>
              <a:t>Prophetic utterances.</a:t>
            </a:r>
          </a:p>
          <a:p>
            <a:pPr lvl="1"/>
            <a:r>
              <a:rPr lang="en-US" dirty="0"/>
              <a:t>Ecstatic experiences.</a:t>
            </a:r>
          </a:p>
          <a:p>
            <a:pPr lvl="1"/>
            <a:r>
              <a:rPr lang="en-US" dirty="0"/>
              <a:t>Apocalyptic fervor.</a:t>
            </a:r>
          </a:p>
          <a:p>
            <a:r>
              <a:rPr lang="en-US" dirty="0"/>
              <a:t>Montanus </a:t>
            </a:r>
            <a:r>
              <a:rPr lang="en-US" dirty="0" smtClean="0"/>
              <a:t>claimed to be </a:t>
            </a:r>
            <a:r>
              <a:rPr lang="en-US" dirty="0"/>
              <a:t>the mouthpiece of God </a:t>
            </a:r>
            <a:r>
              <a:rPr lang="en-US" dirty="0" smtClean="0"/>
              <a:t>himself.</a:t>
            </a:r>
          </a:p>
          <a:p>
            <a:r>
              <a:rPr lang="en-US" dirty="0" smtClean="0"/>
              <a:t>What passage of scripture did Montanus say had promised and foretold his spiritual abilities?</a:t>
            </a:r>
          </a:p>
          <a:p>
            <a:pPr lvl="1"/>
            <a:r>
              <a:rPr lang="en-US" dirty="0" smtClean="0"/>
              <a:t>He claimed that </a:t>
            </a:r>
            <a:r>
              <a:rPr lang="en-US" dirty="0"/>
              <a:t>he was the </a:t>
            </a:r>
            <a:r>
              <a:rPr lang="en-US" i="1" dirty="0" err="1"/>
              <a:t>Paraclete</a:t>
            </a:r>
            <a:r>
              <a:rPr lang="en-US" dirty="0"/>
              <a:t> (Greek word for </a:t>
            </a:r>
            <a:r>
              <a:rPr lang="en-US" dirty="0" smtClean="0"/>
              <a:t>“Helper</a:t>
            </a:r>
            <a:r>
              <a:rPr lang="en-US" dirty="0"/>
              <a:t>”) or </a:t>
            </a:r>
            <a:r>
              <a:rPr lang="en-US" dirty="0" smtClean="0"/>
              <a:t>manifestation of the Holy </a:t>
            </a:r>
            <a:r>
              <a:rPr lang="en-US" dirty="0"/>
              <a:t>Spirit promised in John </a:t>
            </a:r>
            <a:r>
              <a:rPr lang="en-US" dirty="0" smtClean="0"/>
              <a:t>14:16 </a:t>
            </a:r>
            <a:r>
              <a:rPr lang="en-US" dirty="0"/>
              <a:t>and 16:12-13</a:t>
            </a:r>
            <a:r>
              <a:rPr lang="en-US" dirty="0" smtClean="0"/>
              <a:t>.</a:t>
            </a:r>
          </a:p>
          <a:p>
            <a:r>
              <a:rPr lang="en-US" dirty="0" smtClean="0"/>
              <a:t>Besides claiming divine revelation, what were the Montanists also </a:t>
            </a:r>
            <a:r>
              <a:rPr lang="en-US" smtClean="0"/>
              <a:t>known </a:t>
            </a:r>
            <a:r>
              <a:rPr lang="en-US" smtClean="0"/>
              <a:t>for and </a:t>
            </a:r>
            <a:r>
              <a:rPr lang="en-US" dirty="0" smtClean="0"/>
              <a:t>why did it cause serious concern among the Orthodox churches?</a:t>
            </a:r>
          </a:p>
          <a:p>
            <a:pPr lvl="1"/>
            <a:r>
              <a:rPr lang="en-US" dirty="0"/>
              <a:t>Montanists were known for their ecstatic experiences and trance-like states. </a:t>
            </a:r>
            <a:endParaRPr lang="en-US" dirty="0" smtClean="0"/>
          </a:p>
          <a:p>
            <a:pPr lvl="1"/>
            <a:r>
              <a:rPr lang="en-US" dirty="0" smtClean="0"/>
              <a:t>The Orthodox churches maintained that in instances of </a:t>
            </a:r>
            <a:r>
              <a:rPr lang="en-US" dirty="0"/>
              <a:t>true prophecy </a:t>
            </a:r>
            <a:r>
              <a:rPr lang="en-US" dirty="0" smtClean="0"/>
              <a:t>described </a:t>
            </a:r>
            <a:r>
              <a:rPr lang="en-US" dirty="0"/>
              <a:t>in Scripture, this is not how prophets behaved. </a:t>
            </a:r>
          </a:p>
        </p:txBody>
      </p:sp>
    </p:spTree>
    <p:extLst>
      <p:ext uri="{BB962C8B-B14F-4D97-AF65-F5344CB8AC3E}">
        <p14:creationId xmlns:p14="http://schemas.microsoft.com/office/powerpoint/2010/main" val="25000741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*Irenaeus’ Arguments Against Gnosticism</a:t>
            </a:r>
          </a:p>
        </p:txBody>
      </p:sp>
      <p:sp>
        <p:nvSpPr>
          <p:cNvPr id="4" name="Content Placeholder 3"/>
          <p:cNvSpPr>
            <a:spLocks noGrp="1"/>
          </p:cNvSpPr>
          <p:nvPr>
            <p:ph idx="1"/>
          </p:nvPr>
        </p:nvSpPr>
        <p:spPr>
          <a:xfrm>
            <a:off x="457200" y="838200"/>
            <a:ext cx="8229600" cy="5486400"/>
          </a:xfrm>
        </p:spPr>
        <p:txBody>
          <a:bodyPr>
            <a:normAutofit fontScale="92500" lnSpcReduction="20000"/>
          </a:bodyPr>
          <a:lstStyle/>
          <a:p>
            <a:r>
              <a:rPr lang="en-US" dirty="0"/>
              <a:t>Thus Jesus’ obedience by his crucifixion on a tree renewed and reversed what had been done by Adam’s disobedience in connection with a </a:t>
            </a:r>
            <a:r>
              <a:rPr lang="en-US" dirty="0" smtClean="0"/>
              <a:t>tree.</a:t>
            </a:r>
          </a:p>
          <a:p>
            <a:r>
              <a:rPr lang="en-US" dirty="0" smtClean="0"/>
              <a:t>Here </a:t>
            </a:r>
            <a:r>
              <a:rPr lang="en-US" dirty="0"/>
              <a:t>was a great panorama of religious history in which mankind, struck down by the disaster of the Fall, gradually moved forward toward reconciliation with God. “What we lost in Adam, we might regain in Christ, namely the image and likeness of God</a:t>
            </a:r>
            <a:r>
              <a:rPr lang="en-US" dirty="0" smtClean="0"/>
              <a:t>.”</a:t>
            </a:r>
          </a:p>
          <a:p>
            <a:r>
              <a:rPr lang="en-US" dirty="0" smtClean="0"/>
              <a:t>Even </a:t>
            </a:r>
            <a:r>
              <a:rPr lang="en-US" dirty="0"/>
              <a:t>so, the advance had been slow. Not everything had been revealed at once. </a:t>
            </a:r>
            <a:endParaRPr lang="en-US" dirty="0" smtClean="0"/>
          </a:p>
          <a:p>
            <a:r>
              <a:rPr lang="en-US" dirty="0" smtClean="0"/>
              <a:t>Irenaeus </a:t>
            </a:r>
            <a:r>
              <a:rPr lang="en-US" dirty="0"/>
              <a:t>set human progress in the framework of four successive </a:t>
            </a:r>
            <a:r>
              <a:rPr lang="en-US" dirty="0" smtClean="0"/>
              <a:t>“covenants”: </a:t>
            </a:r>
          </a:p>
          <a:p>
            <a:pPr lvl="1"/>
            <a:r>
              <a:rPr lang="en-US" dirty="0" smtClean="0"/>
              <a:t>From Adam </a:t>
            </a:r>
            <a:r>
              <a:rPr lang="en-US" dirty="0"/>
              <a:t>to Noah, </a:t>
            </a:r>
            <a:endParaRPr lang="en-US" dirty="0" smtClean="0"/>
          </a:p>
          <a:p>
            <a:pPr lvl="1"/>
            <a:r>
              <a:rPr lang="en-US" dirty="0" smtClean="0"/>
              <a:t>From Noah </a:t>
            </a:r>
            <a:r>
              <a:rPr lang="en-US" dirty="0"/>
              <a:t>to </a:t>
            </a:r>
            <a:r>
              <a:rPr lang="en-US" dirty="0" smtClean="0"/>
              <a:t>Moses</a:t>
            </a:r>
          </a:p>
          <a:p>
            <a:pPr lvl="1"/>
            <a:r>
              <a:rPr lang="en-US" dirty="0" smtClean="0"/>
              <a:t>From Moses </a:t>
            </a:r>
            <a:r>
              <a:rPr lang="en-US" dirty="0"/>
              <a:t>to the coming of </a:t>
            </a:r>
            <a:r>
              <a:rPr lang="en-US" dirty="0" smtClean="0"/>
              <a:t>Christ</a:t>
            </a:r>
          </a:p>
          <a:p>
            <a:pPr lvl="1"/>
            <a:r>
              <a:rPr lang="en-US" dirty="0"/>
              <a:t>A</a:t>
            </a:r>
            <a:r>
              <a:rPr lang="en-US" dirty="0" smtClean="0"/>
              <a:t>nd </a:t>
            </a:r>
            <a:r>
              <a:rPr lang="en-US" dirty="0"/>
              <a:t>finally the </a:t>
            </a:r>
            <a:r>
              <a:rPr lang="en-US" dirty="0" smtClean="0"/>
              <a:t>New Covenant </a:t>
            </a:r>
            <a:r>
              <a:rPr lang="en-US" dirty="0"/>
              <a:t>of Jesus Christ</a:t>
            </a:r>
            <a:r>
              <a:rPr lang="en-US" dirty="0" smtClean="0"/>
              <a:t>.</a:t>
            </a:r>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 </a:t>
            </a:r>
            <a:r>
              <a:rPr lang="en-US" sz="1600" dirty="0" err="1"/>
              <a:t>Frend</a:t>
            </a:r>
            <a:r>
              <a:rPr lang="en-US" sz="1600" dirty="0"/>
              <a:t>, W. H. C.. The Early Church – From the Beginnings to 461 (SCM Classics); p. </a:t>
            </a:r>
            <a:r>
              <a:rPr lang="en-US" sz="1600"/>
              <a:t>69</a:t>
            </a:r>
            <a:r>
              <a:rPr lang="en-US" sz="1600" smtClean="0"/>
              <a:t> </a:t>
            </a:r>
            <a:endParaRPr lang="en-US" sz="1600" dirty="0">
              <a:solidFill>
                <a:prstClr val="black"/>
              </a:solidFill>
            </a:endParaRPr>
          </a:p>
        </p:txBody>
      </p:sp>
    </p:spTree>
    <p:extLst>
      <p:ext uri="{BB962C8B-B14F-4D97-AF65-F5344CB8AC3E}">
        <p14:creationId xmlns:p14="http://schemas.microsoft.com/office/powerpoint/2010/main" val="37284138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8000" r="-8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fontScale="90000"/>
          </a:bodyPr>
          <a:lstStyle/>
          <a:p>
            <a:r>
              <a:rPr lang="en-US" b="1" dirty="0"/>
              <a:t>*Irenaeus’ Arguments Against Gnosticism</a:t>
            </a:r>
          </a:p>
        </p:txBody>
      </p:sp>
      <p:sp>
        <p:nvSpPr>
          <p:cNvPr id="4" name="Content Placeholder 3"/>
          <p:cNvSpPr>
            <a:spLocks noGrp="1"/>
          </p:cNvSpPr>
          <p:nvPr>
            <p:ph idx="1"/>
          </p:nvPr>
        </p:nvSpPr>
        <p:spPr>
          <a:xfrm>
            <a:off x="457200" y="838200"/>
            <a:ext cx="8229600" cy="5681246"/>
          </a:xfrm>
        </p:spPr>
        <p:txBody>
          <a:bodyPr>
            <a:normAutofit fontScale="85000" lnSpcReduction="10000"/>
          </a:bodyPr>
          <a:lstStyle/>
          <a:p>
            <a:r>
              <a:rPr lang="en-US" dirty="0" smtClean="0"/>
              <a:t>Each </a:t>
            </a:r>
            <a:r>
              <a:rPr lang="en-US" dirty="0"/>
              <a:t>had been valid for its own time, and now, the Holy Spirit was continually renewing the Church</a:t>
            </a:r>
            <a:r>
              <a:rPr lang="en-US" dirty="0" smtClean="0"/>
              <a:t>.</a:t>
            </a:r>
          </a:p>
          <a:p>
            <a:r>
              <a:rPr lang="en-US" dirty="0" smtClean="0"/>
              <a:t>These </a:t>
            </a:r>
            <a:r>
              <a:rPr lang="en-US" dirty="0"/>
              <a:t>arguments enabled </a:t>
            </a:r>
            <a:r>
              <a:rPr lang="en-US" dirty="0" smtClean="0"/>
              <a:t>Irenaeus </a:t>
            </a:r>
            <a:r>
              <a:rPr lang="en-US" dirty="0"/>
              <a:t>to explain the reason for the obviously lower standards of conduct portrayed in patriarchal times compared with the demands of Christian life. </a:t>
            </a:r>
            <a:endParaRPr lang="en-US" dirty="0" smtClean="0"/>
          </a:p>
          <a:p>
            <a:r>
              <a:rPr lang="en-US" dirty="0" smtClean="0"/>
              <a:t>Thus, in Irenaeus Gnostic </a:t>
            </a:r>
            <a:r>
              <a:rPr lang="en-US" dirty="0"/>
              <a:t>and Marcionite dualism found itself confronted by an orthodox theory of progressive revelation based on traditional Hellenistic-Jewish and Christian arguments. </a:t>
            </a:r>
            <a:endParaRPr lang="en-US" dirty="0" smtClean="0"/>
          </a:p>
          <a:p>
            <a:r>
              <a:rPr lang="en-US" dirty="0" smtClean="0"/>
              <a:t>Instead </a:t>
            </a:r>
            <a:r>
              <a:rPr lang="en-US" dirty="0"/>
              <a:t>of Christ “suddenly </a:t>
            </a:r>
            <a:r>
              <a:rPr lang="en-US" dirty="0" smtClean="0"/>
              <a:t>appearing” (as the Gnostics taught) </a:t>
            </a:r>
            <a:r>
              <a:rPr lang="en-US" dirty="0"/>
              <a:t>,</a:t>
            </a:r>
            <a:r>
              <a:rPr lang="en-US" dirty="0" smtClean="0"/>
              <a:t> </a:t>
            </a:r>
            <a:r>
              <a:rPr lang="en-US" dirty="0"/>
              <a:t>his ministry was the climax of a long process of human development stretching back to the beginning of time. </a:t>
            </a:r>
            <a:endParaRPr lang="en-US" dirty="0" smtClean="0"/>
          </a:p>
          <a:p>
            <a:r>
              <a:rPr lang="en-US" dirty="0"/>
              <a:t>Irenaeus also </a:t>
            </a:r>
            <a:r>
              <a:rPr lang="en-US" dirty="0" smtClean="0"/>
              <a:t>affirmed, </a:t>
            </a:r>
            <a:r>
              <a:rPr lang="en-US" dirty="0"/>
              <a:t>against Gnostic </a:t>
            </a:r>
            <a:r>
              <a:rPr lang="en-US" dirty="0" smtClean="0"/>
              <a:t>Docetism, </a:t>
            </a:r>
            <a:r>
              <a:rPr lang="en-US" dirty="0"/>
              <a:t>that Christ really took </a:t>
            </a:r>
            <a:r>
              <a:rPr lang="en-US" dirty="0" smtClean="0"/>
              <a:t>on human flesh</a:t>
            </a:r>
            <a:r>
              <a:rPr lang="en-US" dirty="0"/>
              <a:t>, became a real man, really died and really rose again</a:t>
            </a:r>
            <a:r>
              <a:rPr lang="en-US" dirty="0" smtClean="0"/>
              <a:t>.</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solidFill>
                  <a:prstClr val="black"/>
                </a:solidFill>
              </a:rPr>
              <a:t> </a:t>
            </a:r>
            <a:r>
              <a:rPr lang="en-US" sz="1600" dirty="0" err="1"/>
              <a:t>Frend</a:t>
            </a:r>
            <a:r>
              <a:rPr lang="en-US" sz="1600" dirty="0"/>
              <a:t>, W. H. C.. The Early </a:t>
            </a:r>
            <a:r>
              <a:rPr lang="en-US" sz="1600" dirty="0" smtClean="0"/>
              <a:t>Church – From the Beginnings to 461 </a:t>
            </a:r>
            <a:r>
              <a:rPr lang="en-US" sz="1600" dirty="0"/>
              <a:t>(SCM Classics</a:t>
            </a:r>
            <a:r>
              <a:rPr lang="en-US" sz="1600" dirty="0" smtClean="0"/>
              <a:t>); p</a:t>
            </a:r>
            <a:r>
              <a:rPr lang="en-US" sz="1600" dirty="0"/>
              <a:t>. </a:t>
            </a:r>
            <a:r>
              <a:rPr lang="en-US" sz="1600" dirty="0" smtClean="0"/>
              <a:t>69</a:t>
            </a:r>
            <a:endParaRPr lang="en-US" sz="1600" dirty="0">
              <a:solidFill>
                <a:prstClr val="black"/>
              </a:solidFill>
            </a:endParaRPr>
          </a:p>
        </p:txBody>
      </p:sp>
    </p:spTree>
    <p:extLst>
      <p:ext uri="{BB962C8B-B14F-4D97-AF65-F5344CB8AC3E}">
        <p14:creationId xmlns:p14="http://schemas.microsoft.com/office/powerpoint/2010/main" val="13163518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p:spPr>
        <p:txBody>
          <a:bodyPr>
            <a:normAutofit fontScale="92500" lnSpcReduction="10000"/>
          </a:bodyPr>
          <a:lstStyle/>
          <a:p>
            <a:r>
              <a:rPr lang="en-US" dirty="0"/>
              <a:t>Although the Montanists referred to their movement as “the New Prophecy”, the Montanist prophets did not offer any new </a:t>
            </a:r>
            <a:r>
              <a:rPr lang="en-US" b="1" i="1" dirty="0"/>
              <a:t>doctrinal</a:t>
            </a:r>
            <a:r>
              <a:rPr lang="en-US" dirty="0"/>
              <a:t> revelations</a:t>
            </a:r>
            <a:r>
              <a:rPr lang="en-US" dirty="0" smtClean="0"/>
              <a:t>.</a:t>
            </a:r>
          </a:p>
          <a:p>
            <a:r>
              <a:rPr lang="en-US" dirty="0" smtClean="0"/>
              <a:t>What </a:t>
            </a:r>
            <a:r>
              <a:rPr lang="en-US" b="1" i="1" dirty="0" smtClean="0"/>
              <a:t>was</a:t>
            </a:r>
            <a:r>
              <a:rPr lang="en-US" dirty="0" smtClean="0"/>
              <a:t> the primary subject of their revelations?</a:t>
            </a:r>
          </a:p>
          <a:p>
            <a:pPr lvl="1"/>
            <a:r>
              <a:rPr lang="en-US" dirty="0"/>
              <a:t>Their main “prophetic” message was the nearness of the second coming of </a:t>
            </a:r>
            <a:r>
              <a:rPr lang="en-US" dirty="0" smtClean="0"/>
              <a:t>Christ</a:t>
            </a:r>
          </a:p>
          <a:p>
            <a:pPr lvl="0"/>
            <a:r>
              <a:rPr lang="en-US" dirty="0"/>
              <a:t>In the light of this imminent return of the Lord, Montanists taught a severe moral code.</a:t>
            </a:r>
          </a:p>
          <a:p>
            <a:r>
              <a:rPr lang="en-US" dirty="0" smtClean="0"/>
              <a:t>What were some of their distinctive moral teachings?</a:t>
            </a:r>
          </a:p>
          <a:p>
            <a:pPr lvl="1"/>
            <a:r>
              <a:rPr lang="en-US" dirty="0"/>
              <a:t>An absolute ban on second marriages in all circumstances</a:t>
            </a:r>
          </a:p>
          <a:p>
            <a:pPr lvl="1"/>
            <a:r>
              <a:rPr lang="en-US" dirty="0"/>
              <a:t>An obligation to frequent </a:t>
            </a:r>
            <a:r>
              <a:rPr lang="en-US" dirty="0" smtClean="0"/>
              <a:t>fasting</a:t>
            </a:r>
            <a:endParaRPr lang="en-US" dirty="0"/>
          </a:p>
          <a:p>
            <a:pPr lvl="1"/>
            <a:r>
              <a:rPr lang="en-US" dirty="0"/>
              <a:t>The veiling of virgins</a:t>
            </a:r>
          </a:p>
          <a:p>
            <a:pPr lvl="1"/>
            <a:r>
              <a:rPr lang="en-US" dirty="0" smtClean="0"/>
              <a:t>“Serious</a:t>
            </a:r>
            <a:r>
              <a:rPr lang="en-US" dirty="0"/>
              <a:t>” sins committed after one’s baptism cannot be forgiven.</a:t>
            </a:r>
          </a:p>
          <a:p>
            <a:pPr lvl="1"/>
            <a:r>
              <a:rPr lang="en-US" dirty="0" smtClean="0"/>
              <a:t>Christians </a:t>
            </a:r>
            <a:r>
              <a:rPr lang="en-US" dirty="0"/>
              <a:t>must never seek to escape persecution and martyrdom but embrace them eagerly.</a:t>
            </a:r>
          </a:p>
          <a:p>
            <a:pPr lvl="1"/>
            <a:endParaRPr lang="en-US" dirty="0"/>
          </a:p>
        </p:txBody>
      </p:sp>
    </p:spTree>
    <p:extLst>
      <p:ext uri="{BB962C8B-B14F-4D97-AF65-F5344CB8AC3E}">
        <p14:creationId xmlns:p14="http://schemas.microsoft.com/office/powerpoint/2010/main" val="19549785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 calcmode="lin" valueType="num">
                                      <p:cBhvr>
                                        <p:cTn id="63" dur="500" fill="hold"/>
                                        <p:tgtEl>
                                          <p:spTgt spid="4">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4">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Review</a:t>
            </a:r>
            <a:endParaRPr lang="en-US" b="1" dirty="0"/>
          </a:p>
        </p:txBody>
      </p:sp>
      <p:sp>
        <p:nvSpPr>
          <p:cNvPr id="4" name="Content Placeholder 3"/>
          <p:cNvSpPr>
            <a:spLocks noGrp="1"/>
          </p:cNvSpPr>
          <p:nvPr>
            <p:ph idx="1"/>
          </p:nvPr>
        </p:nvSpPr>
        <p:spPr>
          <a:xfrm>
            <a:off x="304800" y="838200"/>
            <a:ext cx="8610600" cy="5943600"/>
          </a:xfrm>
        </p:spPr>
        <p:txBody>
          <a:bodyPr>
            <a:normAutofit lnSpcReduction="10000"/>
          </a:bodyPr>
          <a:lstStyle/>
          <a:p>
            <a:r>
              <a:rPr lang="en-US" dirty="0" smtClean="0"/>
              <a:t>Who was the well known orthodox leader who embraced Montanism thus giving it some credibility in the eyes of the other orthodox leaders?</a:t>
            </a:r>
          </a:p>
          <a:p>
            <a:pPr lvl="1"/>
            <a:r>
              <a:rPr lang="en-US" dirty="0" smtClean="0"/>
              <a:t>Tertullian</a:t>
            </a:r>
          </a:p>
          <a:p>
            <a:r>
              <a:rPr lang="en-US" dirty="0" smtClean="0"/>
              <a:t>The Montanist movement </a:t>
            </a:r>
            <a:r>
              <a:rPr lang="en-US" dirty="0"/>
              <a:t>was not condemned with the same degree of swiftness and clarity as other divergent </a:t>
            </a:r>
            <a:r>
              <a:rPr lang="en-US" dirty="0" smtClean="0"/>
              <a:t>groups (such as the Gnostics or Marcionites). </a:t>
            </a:r>
          </a:p>
          <a:p>
            <a:r>
              <a:rPr lang="en-US" dirty="0" smtClean="0"/>
              <a:t>But what did the orthodox churches finally decide concerning Montanism?</a:t>
            </a:r>
          </a:p>
          <a:p>
            <a:pPr lvl="1"/>
            <a:r>
              <a:rPr lang="en-US" dirty="0"/>
              <a:t>According to Eusebius, the churches in Asia assembled together to discuss the New Prophecy and “</a:t>
            </a:r>
            <a:r>
              <a:rPr lang="en-US" i="1" dirty="0">
                <a:latin typeface="Cambria" panose="02040503050406030204" pitchFamily="18" charset="0"/>
                <a:ea typeface="Cambria" panose="02040503050406030204" pitchFamily="18" charset="0"/>
              </a:rPr>
              <a:t>tested the recent utterances, pronounced them profane, and rejected the heresy – then at last the Montanists were driven out of the church and excommunicated</a:t>
            </a:r>
            <a:r>
              <a:rPr lang="en-US" dirty="0"/>
              <a:t>”. </a:t>
            </a:r>
          </a:p>
          <a:p>
            <a:endParaRPr lang="en-US" dirty="0"/>
          </a:p>
          <a:p>
            <a:pPr lvl="1"/>
            <a:endParaRPr lang="en-US" dirty="0"/>
          </a:p>
        </p:txBody>
      </p:sp>
    </p:spTree>
    <p:extLst>
      <p:ext uri="{BB962C8B-B14F-4D97-AF65-F5344CB8AC3E}">
        <p14:creationId xmlns:p14="http://schemas.microsoft.com/office/powerpoint/2010/main" val="20095038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b="-44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338554"/>
          </a:xfrm>
          <a:prstGeom prst="rect">
            <a:avLst/>
          </a:prstGeom>
        </p:spPr>
        <p:txBody>
          <a:bodyPr wrap="square">
            <a:spAutoFit/>
          </a:bodyPr>
          <a:lstStyle/>
          <a:p>
            <a:r>
              <a:rPr lang="en-US" sz="1600" dirty="0">
                <a:solidFill>
                  <a:prstClr val="black"/>
                </a:solidFill>
                <a:hlinkClick r:id="rId4"/>
              </a:rPr>
              <a:t>https://alchetron.com/Melito-of-Sardis</a:t>
            </a:r>
            <a:r>
              <a:rPr lang="en-US" sz="1600" dirty="0" smtClean="0">
                <a:solidFill>
                  <a:prstClr val="black"/>
                </a:solidFill>
                <a:hlinkClick r:id="rId4"/>
              </a:rPr>
              <a:t>#-</a:t>
            </a:r>
            <a:r>
              <a:rPr lang="en-US" sz="1600" dirty="0" smtClean="0">
                <a:solidFill>
                  <a:prstClr val="black"/>
                </a:solidFill>
              </a:rPr>
              <a:t> </a:t>
            </a:r>
            <a:endParaRPr lang="en-US" sz="1600" dirty="0">
              <a:solidFill>
                <a:prstClr val="black"/>
              </a:solidFill>
            </a:endParaRPr>
          </a:p>
        </p:txBody>
      </p:sp>
      <p:sp>
        <p:nvSpPr>
          <p:cNvPr id="7" name="Title 2"/>
          <p:cNvSpPr>
            <a:spLocks noGrp="1"/>
          </p:cNvSpPr>
          <p:nvPr>
            <p:ph type="title"/>
          </p:nvPr>
        </p:nvSpPr>
        <p:spPr>
          <a:xfrm>
            <a:off x="740" y="152400"/>
            <a:ext cx="9144000" cy="856695"/>
          </a:xfrm>
          <a:effectLst/>
        </p:spPr>
        <p:txBody>
          <a:bodyPr>
            <a:noAutofit/>
          </a:bodyPr>
          <a:lstStyle/>
          <a:p>
            <a:r>
              <a:rPr lang="en-US" sz="7200" b="1" dirty="0">
                <a:solidFill>
                  <a:schemeClr val="bg1"/>
                </a:solidFill>
                <a:effectLst>
                  <a:glow rad="139700">
                    <a:srgbClr val="C00000">
                      <a:alpha val="40000"/>
                    </a:srgbClr>
                  </a:glow>
                  <a:outerShdw blurRad="114300" dist="38100" dir="13500000" algn="br" rotWithShape="0">
                    <a:prstClr val="black"/>
                  </a:outerShdw>
                </a:effectLst>
              </a:rPr>
              <a:t>Melito of Sardis</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2105583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*Melito of Sardis</a:t>
            </a:r>
          </a:p>
        </p:txBody>
      </p:sp>
      <p:sp>
        <p:nvSpPr>
          <p:cNvPr id="4" name="Content Placeholder 3"/>
          <p:cNvSpPr>
            <a:spLocks noGrp="1"/>
          </p:cNvSpPr>
          <p:nvPr>
            <p:ph idx="1"/>
          </p:nvPr>
        </p:nvSpPr>
        <p:spPr>
          <a:xfrm>
            <a:off x="457200" y="838200"/>
            <a:ext cx="8229600" cy="5486400"/>
          </a:xfrm>
        </p:spPr>
        <p:txBody>
          <a:bodyPr>
            <a:normAutofit fontScale="92500" lnSpcReduction="10000"/>
          </a:bodyPr>
          <a:lstStyle/>
          <a:p>
            <a:r>
              <a:rPr lang="en-US" dirty="0"/>
              <a:t>Melito </a:t>
            </a:r>
            <a:r>
              <a:rPr lang="en-US" dirty="0" smtClean="0"/>
              <a:t>served as the </a:t>
            </a:r>
            <a:r>
              <a:rPr lang="en-US" dirty="0"/>
              <a:t>bishop of Sardis in Asia Minor, </a:t>
            </a:r>
            <a:endParaRPr lang="en-US" dirty="0" smtClean="0"/>
          </a:p>
          <a:p>
            <a:r>
              <a:rPr lang="en-US" dirty="0" smtClean="0"/>
              <a:t>In </a:t>
            </a:r>
            <a:r>
              <a:rPr lang="en-US" dirty="0"/>
              <a:t>his own day </a:t>
            </a:r>
            <a:r>
              <a:rPr lang="en-US" dirty="0" smtClean="0"/>
              <a:t>Melito was a </a:t>
            </a:r>
            <a:r>
              <a:rPr lang="en-US" dirty="0"/>
              <a:t>famous writer of many </a:t>
            </a:r>
            <a:r>
              <a:rPr lang="en-US" dirty="0" smtClean="0"/>
              <a:t>books</a:t>
            </a:r>
          </a:p>
          <a:p>
            <a:r>
              <a:rPr lang="en-US" dirty="0" smtClean="0"/>
              <a:t>He was </a:t>
            </a:r>
            <a:r>
              <a:rPr lang="en-US" dirty="0"/>
              <a:t>active in the period AD </a:t>
            </a:r>
            <a:r>
              <a:rPr lang="en-US" dirty="0" smtClean="0"/>
              <a:t>170–180</a:t>
            </a:r>
            <a:r>
              <a:rPr lang="en-US" dirty="0"/>
              <a:t>. </a:t>
            </a:r>
            <a:endParaRPr lang="en-US" dirty="0" smtClean="0"/>
          </a:p>
          <a:p>
            <a:r>
              <a:rPr lang="en-US" dirty="0" smtClean="0"/>
              <a:t>Tertullian, the </a:t>
            </a:r>
            <a:r>
              <a:rPr lang="en-US" dirty="0"/>
              <a:t>great African </a:t>
            </a:r>
            <a:r>
              <a:rPr lang="en-US" dirty="0" smtClean="0"/>
              <a:t>theologian, admired Melito’s writings. </a:t>
            </a:r>
          </a:p>
          <a:p>
            <a:r>
              <a:rPr lang="en-US" dirty="0" smtClean="0"/>
              <a:t>Sadly, almost </a:t>
            </a:r>
            <a:r>
              <a:rPr lang="en-US" dirty="0"/>
              <a:t>all </a:t>
            </a:r>
            <a:r>
              <a:rPr lang="en-US" dirty="0" smtClean="0"/>
              <a:t>Melito’s writings have been lost to us. </a:t>
            </a:r>
          </a:p>
          <a:p>
            <a:r>
              <a:rPr lang="en-US" dirty="0" smtClean="0"/>
              <a:t>Melito </a:t>
            </a:r>
            <a:r>
              <a:rPr lang="en-US" dirty="0"/>
              <a:t>wrote an apology addressed to Marcus Aurelius. </a:t>
            </a:r>
            <a:endParaRPr lang="en-US" dirty="0" smtClean="0"/>
          </a:p>
          <a:p>
            <a:r>
              <a:rPr lang="en-US" dirty="0" smtClean="0"/>
              <a:t>We </a:t>
            </a:r>
            <a:r>
              <a:rPr lang="en-US" dirty="0"/>
              <a:t>also owe to Melito the first known Christian list of books contained in the Old Testament. </a:t>
            </a:r>
            <a:endParaRPr lang="en-US" dirty="0" smtClean="0"/>
          </a:p>
          <a:p>
            <a:r>
              <a:rPr lang="en-US" dirty="0" smtClean="0"/>
              <a:t>He </a:t>
            </a:r>
            <a:r>
              <a:rPr lang="en-US" dirty="0"/>
              <a:t>made a special trip to Palestine to seek information about the Hebrew Scriptures; his list </a:t>
            </a:r>
            <a:r>
              <a:rPr lang="en-US" dirty="0" smtClean="0"/>
              <a:t>corresponds </a:t>
            </a:r>
            <a:r>
              <a:rPr lang="en-US" dirty="0"/>
              <a:t>with the Jewish and Protestant Old Testament of </a:t>
            </a:r>
            <a:r>
              <a:rPr lang="en-US" dirty="0" smtClean="0"/>
              <a:t>today and omits </a:t>
            </a:r>
            <a:r>
              <a:rPr lang="en-US" dirty="0"/>
              <a:t>the </a:t>
            </a:r>
            <a:r>
              <a:rPr lang="en-US" dirty="0" smtClean="0"/>
              <a:t>Apocrypha.</a:t>
            </a:r>
            <a:endParaRPr lang="en-US" dirty="0"/>
          </a:p>
        </p:txBody>
      </p:sp>
      <p:sp>
        <p:nvSpPr>
          <p:cNvPr id="6" name="TextBox 5"/>
          <p:cNvSpPr txBox="1"/>
          <p:nvPr/>
        </p:nvSpPr>
        <p:spPr>
          <a:xfrm>
            <a:off x="0" y="6519446"/>
            <a:ext cx="9144000" cy="338554"/>
          </a:xfrm>
          <a:prstGeom prst="rect">
            <a:avLst/>
          </a:prstGeom>
          <a:noFill/>
        </p:spPr>
        <p:txBody>
          <a:bodyPr wrap="square" rtlCol="0">
            <a:spAutoFit/>
          </a:bodyPr>
          <a:lstStyle/>
          <a:p>
            <a:r>
              <a:rPr lang="en-US" sz="1600" dirty="0" smtClean="0">
                <a:solidFill>
                  <a:prstClr val="black"/>
                </a:solidFill>
              </a:rPr>
              <a:t>*</a:t>
            </a:r>
            <a:r>
              <a:rPr lang="en-US" sz="1600" dirty="0"/>
              <a:t> Needham, Nick. 2,000 Years of Christ's Power Vol. 1: The Age of the Early Church Fathers</a:t>
            </a:r>
            <a:endParaRPr lang="en-US" sz="1600" dirty="0">
              <a:solidFill>
                <a:prstClr val="black"/>
              </a:solidFill>
            </a:endParaRPr>
          </a:p>
        </p:txBody>
      </p:sp>
    </p:spTree>
    <p:extLst>
      <p:ext uri="{BB962C8B-B14F-4D97-AF65-F5344CB8AC3E}">
        <p14:creationId xmlns:p14="http://schemas.microsoft.com/office/powerpoint/2010/main" val="5860223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*Melito of Sardis</a:t>
            </a:r>
          </a:p>
        </p:txBody>
      </p:sp>
      <p:sp>
        <p:nvSpPr>
          <p:cNvPr id="4" name="Content Placeholder 3"/>
          <p:cNvSpPr>
            <a:spLocks noGrp="1"/>
          </p:cNvSpPr>
          <p:nvPr>
            <p:ph idx="1"/>
          </p:nvPr>
        </p:nvSpPr>
        <p:spPr>
          <a:xfrm>
            <a:off x="457200" y="838200"/>
            <a:ext cx="8229600" cy="5486400"/>
          </a:xfrm>
        </p:spPr>
        <p:txBody>
          <a:bodyPr>
            <a:normAutofit/>
          </a:bodyPr>
          <a:lstStyle/>
          <a:p>
            <a:r>
              <a:rPr lang="en-US" dirty="0" smtClean="0"/>
              <a:t>Melito also wrote </a:t>
            </a:r>
            <a:r>
              <a:rPr lang="en-US" dirty="0"/>
              <a:t>a commentary on the </a:t>
            </a:r>
            <a:r>
              <a:rPr lang="en-US" dirty="0" smtClean="0"/>
              <a:t>Book of Revelation.</a:t>
            </a:r>
          </a:p>
          <a:p>
            <a:r>
              <a:rPr lang="en-US" dirty="0" smtClean="0"/>
              <a:t>The </a:t>
            </a:r>
            <a:r>
              <a:rPr lang="en-US" dirty="0"/>
              <a:t>loss of this and of his books </a:t>
            </a:r>
            <a:r>
              <a:rPr lang="en-US" dirty="0" smtClean="0"/>
              <a:t>“</a:t>
            </a:r>
            <a:r>
              <a:rPr lang="en-US" i="1" dirty="0" smtClean="0"/>
              <a:t>On </a:t>
            </a:r>
            <a:r>
              <a:rPr lang="en-US" i="1" dirty="0"/>
              <a:t>the Church</a:t>
            </a:r>
            <a:r>
              <a:rPr lang="en-US" dirty="0"/>
              <a:t>" and </a:t>
            </a:r>
            <a:r>
              <a:rPr lang="en-US" dirty="0" smtClean="0"/>
              <a:t>“</a:t>
            </a:r>
            <a:r>
              <a:rPr lang="en-US" i="1" dirty="0" smtClean="0"/>
              <a:t>On </a:t>
            </a:r>
            <a:r>
              <a:rPr lang="en-US" i="1" dirty="0"/>
              <a:t>the Lord’s Day</a:t>
            </a:r>
            <a:r>
              <a:rPr lang="en-US" dirty="0"/>
              <a:t>" are perhaps to be regretted most</a:t>
            </a:r>
            <a:r>
              <a:rPr lang="en-US" dirty="0" smtClean="0"/>
              <a:t>.</a:t>
            </a:r>
          </a:p>
          <a:p>
            <a:r>
              <a:rPr lang="en-US" dirty="0" smtClean="0"/>
              <a:t>One of the fragments </a:t>
            </a:r>
            <a:r>
              <a:rPr lang="en-US" dirty="0"/>
              <a:t>of Melito </a:t>
            </a:r>
            <a:r>
              <a:rPr lang="en-US" dirty="0" smtClean="0"/>
              <a:t>that </a:t>
            </a:r>
            <a:r>
              <a:rPr lang="en-US" b="1" i="1" dirty="0" smtClean="0"/>
              <a:t>has</a:t>
            </a:r>
            <a:r>
              <a:rPr lang="en-US" dirty="0" smtClean="0"/>
              <a:t> been preserved is </a:t>
            </a:r>
            <a:r>
              <a:rPr lang="en-US" dirty="0"/>
              <a:t>one from a work </a:t>
            </a:r>
            <a:r>
              <a:rPr lang="en-US" dirty="0" smtClean="0"/>
              <a:t>entitled “</a:t>
            </a:r>
            <a:r>
              <a:rPr lang="en-US" i="1" dirty="0" smtClean="0"/>
              <a:t>On Faith</a:t>
            </a:r>
            <a:r>
              <a:rPr lang="en-US" dirty="0" smtClean="0"/>
              <a:t>”, </a:t>
            </a:r>
            <a:r>
              <a:rPr lang="en-US" dirty="0"/>
              <a:t>which contains a remarkable </a:t>
            </a:r>
            <a:r>
              <a:rPr lang="en-US" dirty="0" smtClean="0"/>
              <a:t>Christological </a:t>
            </a:r>
            <a:r>
              <a:rPr lang="en-US" dirty="0"/>
              <a:t>creed, an eloquent expansion of the </a:t>
            </a:r>
            <a:r>
              <a:rPr lang="en-US" i="1" dirty="0"/>
              <a:t>Regula </a:t>
            </a:r>
            <a:r>
              <a:rPr lang="en-US" i="1" dirty="0" err="1" smtClean="0"/>
              <a:t>Fidei</a:t>
            </a:r>
            <a:r>
              <a:rPr lang="en-US" i="1" dirty="0" smtClean="0"/>
              <a:t> </a:t>
            </a:r>
            <a:r>
              <a:rPr lang="en-US" dirty="0" smtClean="0"/>
              <a:t>(Rule </a:t>
            </a:r>
            <a:r>
              <a:rPr lang="en-US" dirty="0"/>
              <a:t>of </a:t>
            </a:r>
            <a:r>
              <a:rPr lang="en-US" dirty="0" smtClean="0"/>
              <a:t>Faith). </a:t>
            </a:r>
            <a:endParaRPr lang="en-US" dirty="0"/>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smtClean="0">
                <a:solidFill>
                  <a:prstClr val="black"/>
                </a:solidFill>
              </a:rPr>
              <a:t>*</a:t>
            </a:r>
            <a:r>
              <a:rPr lang="en-US" sz="1600" dirty="0"/>
              <a:t>Schaff, Philip. History Of The Christian Church (The Complete Eight Volumes In One) . Kindle Edition.</a:t>
            </a:r>
          </a:p>
          <a:p>
            <a:endParaRPr lang="en-US" sz="1600" dirty="0">
              <a:solidFill>
                <a:prstClr val="black"/>
              </a:solidFill>
            </a:endParaRPr>
          </a:p>
        </p:txBody>
      </p:sp>
    </p:spTree>
    <p:extLst>
      <p:ext uri="{BB962C8B-B14F-4D97-AF65-F5344CB8AC3E}">
        <p14:creationId xmlns:p14="http://schemas.microsoft.com/office/powerpoint/2010/main" val="27775276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b="-4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sz="3600" b="1" dirty="0" smtClean="0"/>
              <a:t>*Excerpt from </a:t>
            </a:r>
            <a:r>
              <a:rPr lang="en-US" sz="3600" b="1" i="1" dirty="0" smtClean="0"/>
              <a:t>On Faith </a:t>
            </a:r>
            <a:r>
              <a:rPr lang="en-US" sz="3600" b="1" dirty="0" smtClean="0"/>
              <a:t>by Melito </a:t>
            </a:r>
            <a:r>
              <a:rPr lang="en-US" sz="3600" b="1" dirty="0"/>
              <a:t>of Sardis</a:t>
            </a:r>
          </a:p>
        </p:txBody>
      </p:sp>
      <p:sp>
        <p:nvSpPr>
          <p:cNvPr id="4" name="Content Placeholder 3"/>
          <p:cNvSpPr>
            <a:spLocks noGrp="1"/>
          </p:cNvSpPr>
          <p:nvPr>
            <p:ph idx="1"/>
          </p:nvPr>
        </p:nvSpPr>
        <p:spPr>
          <a:xfrm>
            <a:off x="381000" y="838200"/>
            <a:ext cx="8458200" cy="5562600"/>
          </a:xfrm>
        </p:spPr>
        <p:txBody>
          <a:bodyPr>
            <a:normAutofit fontScale="92500" lnSpcReduction="10000"/>
          </a:bodyPr>
          <a:lstStyle/>
          <a:p>
            <a:pPr marL="0" indent="0" algn="ctr">
              <a:buNone/>
            </a:pPr>
            <a:r>
              <a:rPr lang="en-US" i="1" dirty="0" smtClean="0">
                <a:latin typeface="Cambria" panose="02040503050406030204" pitchFamily="18" charset="0"/>
                <a:ea typeface="Cambria" panose="02040503050406030204" pitchFamily="18" charset="0"/>
              </a:rPr>
              <a:t>Our </a:t>
            </a:r>
            <a:r>
              <a:rPr lang="en-US" i="1" dirty="0">
                <a:latin typeface="Cambria" panose="02040503050406030204" pitchFamily="18" charset="0"/>
                <a:ea typeface="Cambria" panose="02040503050406030204" pitchFamily="18" charset="0"/>
              </a:rPr>
              <a:t>Lord Jesus Christ is </a:t>
            </a:r>
            <a:r>
              <a:rPr lang="en-US" i="1" dirty="0" smtClean="0">
                <a:latin typeface="Cambria" panose="02040503050406030204" pitchFamily="18" charset="0"/>
                <a:ea typeface="Cambria" panose="02040503050406030204" pitchFamily="18" charset="0"/>
              </a:rPr>
              <a:t>Perfect Reason; </a:t>
            </a:r>
            <a:endParaRPr lang="en-US" i="1" dirty="0">
              <a:latin typeface="Cambria" panose="02040503050406030204" pitchFamily="18" charset="0"/>
              <a:ea typeface="Cambria" panose="02040503050406030204" pitchFamily="18" charset="0"/>
            </a:endParaRPr>
          </a:p>
          <a:p>
            <a:pPr marL="0" indent="0" algn="ctr">
              <a:buNone/>
            </a:pPr>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Word of God; </a:t>
            </a:r>
          </a:p>
          <a:p>
            <a:pPr marL="0" indent="0" algn="ctr">
              <a:buNone/>
            </a:pPr>
            <a:r>
              <a:rPr lang="en-US" i="1" dirty="0" smtClean="0">
                <a:latin typeface="Cambria" panose="02040503050406030204" pitchFamily="18" charset="0"/>
                <a:ea typeface="Cambria" panose="02040503050406030204" pitchFamily="18" charset="0"/>
              </a:rPr>
              <a:t>Who </a:t>
            </a:r>
            <a:r>
              <a:rPr lang="en-US" i="1" dirty="0">
                <a:latin typeface="Cambria" panose="02040503050406030204" pitchFamily="18" charset="0"/>
                <a:ea typeface="Cambria" panose="02040503050406030204" pitchFamily="18" charset="0"/>
              </a:rPr>
              <a:t>was begotten before the light; </a:t>
            </a:r>
          </a:p>
          <a:p>
            <a:pPr marL="0" indent="0" algn="ctr">
              <a:buNone/>
            </a:pPr>
            <a:r>
              <a:rPr lang="en-US" i="1" dirty="0" smtClean="0">
                <a:latin typeface="Cambria" panose="02040503050406030204" pitchFamily="18" charset="0"/>
                <a:ea typeface="Cambria" panose="02040503050406030204" pitchFamily="18" charset="0"/>
              </a:rPr>
              <a:t>Who </a:t>
            </a:r>
            <a:r>
              <a:rPr lang="en-US" i="1" dirty="0">
                <a:latin typeface="Cambria" panose="02040503050406030204" pitchFamily="18" charset="0"/>
                <a:ea typeface="Cambria" panose="02040503050406030204" pitchFamily="18" charset="0"/>
              </a:rPr>
              <a:t>was Creator with the Father; </a:t>
            </a:r>
          </a:p>
          <a:p>
            <a:pPr marL="0" indent="0" algn="ctr">
              <a:buNone/>
            </a:pPr>
            <a:r>
              <a:rPr lang="en-US" i="1" dirty="0" smtClean="0">
                <a:latin typeface="Cambria" panose="02040503050406030204" pitchFamily="18" charset="0"/>
                <a:ea typeface="Cambria" panose="02040503050406030204" pitchFamily="18" charset="0"/>
              </a:rPr>
              <a:t>Who </a:t>
            </a:r>
            <a:r>
              <a:rPr lang="en-US" i="1" dirty="0">
                <a:latin typeface="Cambria" panose="02040503050406030204" pitchFamily="18" charset="0"/>
                <a:ea typeface="Cambria" panose="02040503050406030204" pitchFamily="18" charset="0"/>
              </a:rPr>
              <a:t>was the Fashioner of man; </a:t>
            </a:r>
          </a:p>
          <a:p>
            <a:pPr marL="0" indent="0" algn="ctr">
              <a:buNone/>
            </a:pPr>
            <a:r>
              <a:rPr lang="en-US" i="1" dirty="0" smtClean="0">
                <a:latin typeface="Cambria" panose="02040503050406030204" pitchFamily="18" charset="0"/>
                <a:ea typeface="Cambria" panose="02040503050406030204" pitchFamily="18" charset="0"/>
              </a:rPr>
              <a:t>Who </a:t>
            </a:r>
            <a:r>
              <a:rPr lang="en-US" i="1" dirty="0">
                <a:latin typeface="Cambria" panose="02040503050406030204" pitchFamily="18" charset="0"/>
                <a:ea typeface="Cambria" panose="02040503050406030204" pitchFamily="18" charset="0"/>
              </a:rPr>
              <a:t>was all things in all; </a:t>
            </a:r>
          </a:p>
          <a:p>
            <a:pPr marL="0" indent="0" algn="ctr">
              <a:buNone/>
            </a:pPr>
            <a:r>
              <a:rPr lang="en-US" i="1" dirty="0">
                <a:latin typeface="Cambria" panose="02040503050406030204" pitchFamily="18" charset="0"/>
                <a:ea typeface="Cambria" panose="02040503050406030204" pitchFamily="18" charset="0"/>
              </a:rPr>
              <a:t>Patriarch among the patriarchs, </a:t>
            </a:r>
          </a:p>
          <a:p>
            <a:pPr marL="0" indent="0" algn="ctr">
              <a:buNone/>
            </a:pPr>
            <a:r>
              <a:rPr lang="en-US" i="1" dirty="0">
                <a:latin typeface="Cambria" panose="02040503050406030204" pitchFamily="18" charset="0"/>
                <a:ea typeface="Cambria" panose="02040503050406030204" pitchFamily="18" charset="0"/>
              </a:rPr>
              <a:t>Law in the law, </a:t>
            </a:r>
          </a:p>
          <a:p>
            <a:pPr marL="0" indent="0" algn="ctr">
              <a:buNone/>
            </a:pPr>
            <a:r>
              <a:rPr lang="en-US" i="1" dirty="0">
                <a:latin typeface="Cambria" panose="02040503050406030204" pitchFamily="18" charset="0"/>
                <a:ea typeface="Cambria" panose="02040503050406030204" pitchFamily="18" charset="0"/>
              </a:rPr>
              <a:t>Chief Priest among the priests, </a:t>
            </a:r>
          </a:p>
          <a:p>
            <a:pPr marL="0" indent="0" algn="ctr">
              <a:buNone/>
            </a:pPr>
            <a:r>
              <a:rPr lang="en-US" i="1" dirty="0">
                <a:latin typeface="Cambria" panose="02040503050406030204" pitchFamily="18" charset="0"/>
                <a:ea typeface="Cambria" panose="02040503050406030204" pitchFamily="18" charset="0"/>
              </a:rPr>
              <a:t>King among the kings, </a:t>
            </a:r>
          </a:p>
          <a:p>
            <a:pPr marL="0" indent="0" algn="ctr">
              <a:buNone/>
            </a:pPr>
            <a:r>
              <a:rPr lang="en-US" i="1" dirty="0">
                <a:latin typeface="Cambria" panose="02040503050406030204" pitchFamily="18" charset="0"/>
                <a:ea typeface="Cambria" panose="02040503050406030204" pitchFamily="18" charset="0"/>
              </a:rPr>
              <a:t>Prophet among the prophets, </a:t>
            </a:r>
          </a:p>
          <a:p>
            <a:pPr marL="0" indent="0" algn="ctr">
              <a:buNone/>
            </a:pPr>
            <a:r>
              <a:rPr lang="en-US" i="1" dirty="0">
                <a:latin typeface="Cambria" panose="02040503050406030204" pitchFamily="18" charset="0"/>
                <a:ea typeface="Cambria" panose="02040503050406030204" pitchFamily="18" charset="0"/>
              </a:rPr>
              <a:t>Archangel among the angels; </a:t>
            </a:r>
          </a:p>
        </p:txBody>
      </p:sp>
      <p:sp>
        <p:nvSpPr>
          <p:cNvPr id="6" name="TextBox 5"/>
          <p:cNvSpPr txBox="1"/>
          <p:nvPr/>
        </p:nvSpPr>
        <p:spPr>
          <a:xfrm>
            <a:off x="0" y="6519446"/>
            <a:ext cx="9144000" cy="584775"/>
          </a:xfrm>
          <a:prstGeom prst="rect">
            <a:avLst/>
          </a:prstGeom>
          <a:noFill/>
        </p:spPr>
        <p:txBody>
          <a:bodyPr wrap="square" rtlCol="0">
            <a:spAutoFit/>
          </a:bodyPr>
          <a:lstStyle/>
          <a:p>
            <a:r>
              <a:rPr lang="en-US" sz="1600" dirty="0" smtClean="0">
                <a:solidFill>
                  <a:prstClr val="black"/>
                </a:solidFill>
              </a:rPr>
              <a:t>*</a:t>
            </a:r>
            <a:r>
              <a:rPr lang="en-US" sz="1600" dirty="0"/>
              <a:t>Schaff, Philip. History Of The Christian Church (The Complete Eight Volumes In One) . Kindle Edition.</a:t>
            </a:r>
          </a:p>
          <a:p>
            <a:endParaRPr lang="en-US" sz="1600" dirty="0">
              <a:solidFill>
                <a:prstClr val="black"/>
              </a:solidFill>
            </a:endParaRPr>
          </a:p>
        </p:txBody>
      </p:sp>
    </p:spTree>
    <p:extLst>
      <p:ext uri="{BB962C8B-B14F-4D97-AF65-F5344CB8AC3E}">
        <p14:creationId xmlns:p14="http://schemas.microsoft.com/office/powerpoint/2010/main" val="22503056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7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127271</TotalTime>
  <Words>3439</Words>
  <Application>Microsoft Office PowerPoint</Application>
  <PresentationFormat>On-screen Show (4:3)</PresentationFormat>
  <Paragraphs>234</Paragraphs>
  <Slides>31</Slides>
  <Notes>0</Notes>
  <HiddenSlides>0</HiddenSlides>
  <MMClips>0</MMClips>
  <ScaleCrop>false</ScaleCrop>
  <HeadingPairs>
    <vt:vector size="4" baseType="variant">
      <vt:variant>
        <vt:lpstr>Theme</vt:lpstr>
      </vt:variant>
      <vt:variant>
        <vt:i4>4</vt:i4>
      </vt:variant>
      <vt:variant>
        <vt:lpstr>Slide Titles</vt:lpstr>
      </vt:variant>
      <vt:variant>
        <vt:i4>31</vt:i4>
      </vt:variant>
    </vt:vector>
  </HeadingPairs>
  <TitlesOfParts>
    <vt:vector size="35" baseType="lpstr">
      <vt:lpstr>Office Theme</vt:lpstr>
      <vt:lpstr>60_Office Theme</vt:lpstr>
      <vt:lpstr>66_Office Theme</vt:lpstr>
      <vt:lpstr>77_Office Theme</vt:lpstr>
      <vt:lpstr>PowerPoint Presentation</vt:lpstr>
      <vt:lpstr>Review</vt:lpstr>
      <vt:lpstr>Review</vt:lpstr>
      <vt:lpstr>Review</vt:lpstr>
      <vt:lpstr>Review</vt:lpstr>
      <vt:lpstr>Melito of Sardis</vt:lpstr>
      <vt:lpstr>*Melito of Sardis</vt:lpstr>
      <vt:lpstr>*Melito of Sardis</vt:lpstr>
      <vt:lpstr>*Excerpt from On Faith by Melito of Sardis</vt:lpstr>
      <vt:lpstr>*Excerpt from On Faith by Melito of Sardis</vt:lpstr>
      <vt:lpstr>*Excerpt from On Faith by Melito of Sardis</vt:lpstr>
      <vt:lpstr>*Excerpt from On Faith by Melito of Sardis</vt:lpstr>
      <vt:lpstr>*Melito of Sardis</vt:lpstr>
      <vt:lpstr>*Excerpt from a Passover Sermon  by Melito of Sardis</vt:lpstr>
      <vt:lpstr>*Excerpt from a Passover Sermon  by Melito of Sardis</vt:lpstr>
      <vt:lpstr>*Excerpt from a Passover Sermon  by Melito of Sardis</vt:lpstr>
      <vt:lpstr>Irenaeus of Lyons</vt:lpstr>
      <vt:lpstr>*Irenaeus of Lyons</vt:lpstr>
      <vt:lpstr>*Irenaeus of Lyons</vt:lpstr>
      <vt:lpstr>*Irenaeus of Lyons</vt:lpstr>
      <vt:lpstr>*Irenaeus of Lyons</vt:lpstr>
      <vt:lpstr>*Irenaeus of Lyons</vt:lpstr>
      <vt:lpstr>*Irenaeus of Lyons</vt:lpstr>
      <vt:lpstr>*Irenaeus of Lyons</vt:lpstr>
      <vt:lpstr>*Irenaeus’ Arguments Against Gnosticism</vt:lpstr>
      <vt:lpstr>*Irenaeus’ Arguments Against Gnosticism</vt:lpstr>
      <vt:lpstr>*Irenaeus’ Arguments Against Gnosticism</vt:lpstr>
      <vt:lpstr>*Irenaeus’ Arguments Against Gnosticism</vt:lpstr>
      <vt:lpstr>*Irenaeus’ Arguments Against Gnosticism</vt:lpstr>
      <vt:lpstr>*Irenaeus’ Arguments Against Gnosticism</vt:lpstr>
      <vt:lpstr>*Irenaeus’ Arguments Against Gnosticism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1870</cp:revision>
  <dcterms:created xsi:type="dcterms:W3CDTF">2018-06-08T00:19:32Z</dcterms:created>
  <dcterms:modified xsi:type="dcterms:W3CDTF">2019-01-28T03:05:25Z</dcterms:modified>
</cp:coreProperties>
</file>