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764" r:id="rId2"/>
    <p:sldMasterId id="2147484788" r:id="rId3"/>
    <p:sldMasterId id="2147484800" r:id="rId4"/>
  </p:sldMasterIdLst>
  <p:notesMasterIdLst>
    <p:notesMasterId r:id="rId30"/>
  </p:notesMasterIdLst>
  <p:sldIdLst>
    <p:sldId id="1180" r:id="rId5"/>
    <p:sldId id="1183" r:id="rId6"/>
    <p:sldId id="1181" r:id="rId7"/>
    <p:sldId id="1185" r:id="rId8"/>
    <p:sldId id="1184" r:id="rId9"/>
    <p:sldId id="1186" r:id="rId10"/>
    <p:sldId id="1182" r:id="rId11"/>
    <p:sldId id="1160" r:id="rId12"/>
    <p:sldId id="1161" r:id="rId13"/>
    <p:sldId id="1163" r:id="rId14"/>
    <p:sldId id="1164" r:id="rId15"/>
    <p:sldId id="1165" r:id="rId16"/>
    <p:sldId id="1179" r:id="rId17"/>
    <p:sldId id="1166" r:id="rId18"/>
    <p:sldId id="1167" r:id="rId19"/>
    <p:sldId id="1168" r:id="rId20"/>
    <p:sldId id="1169" r:id="rId21"/>
    <p:sldId id="1170" r:id="rId22"/>
    <p:sldId id="1171" r:id="rId23"/>
    <p:sldId id="1187" r:id="rId24"/>
    <p:sldId id="1191" r:id="rId25"/>
    <p:sldId id="1190" r:id="rId26"/>
    <p:sldId id="1189" r:id="rId27"/>
    <p:sldId id="1188" r:id="rId28"/>
    <p:sldId id="1192"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560" y="-72"/>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EC55D-DF11-4B6E-B8E2-8ED8B7CB6743}" type="datetimeFigureOut">
              <a:rPr lang="en-US" smtClean="0"/>
              <a:t>2/2/2019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85546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62545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44763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62985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65407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566519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79676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6918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52683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450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934398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876843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774256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834261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815875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935706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673324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176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213421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65065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57989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798126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82768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053474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669054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02971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207071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04738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273162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204293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3391738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0738913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1075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9300207"/>
      </p:ext>
    </p:extLst>
  </p:cSld>
  <p:clrMap bg1="lt1" tx1="dk1" bg2="lt2" tx2="dk2" accent1="accent1" accent2="accent2" accent3="accent3" accent4="accent4" accent5="accent5" accent6="accent6" hlink="hlink" folHlink="folHlink"/>
  <p:sldLayoutIdLst>
    <p:sldLayoutId id="2147484765" r:id="rId1"/>
    <p:sldLayoutId id="2147484766" r:id="rId2"/>
    <p:sldLayoutId id="2147484767" r:id="rId3"/>
    <p:sldLayoutId id="2147484768" r:id="rId4"/>
    <p:sldLayoutId id="2147484769" r:id="rId5"/>
    <p:sldLayoutId id="2147484770" r:id="rId6"/>
    <p:sldLayoutId id="2147484771" r:id="rId7"/>
    <p:sldLayoutId id="2147484772" r:id="rId8"/>
    <p:sldLayoutId id="2147484773" r:id="rId9"/>
    <p:sldLayoutId id="2147484774" r:id="rId10"/>
    <p:sldLayoutId id="21474847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75532366"/>
      </p:ext>
    </p:extLst>
  </p:cSld>
  <p:clrMap bg1="lt1" tx1="dk1" bg2="lt2" tx2="dk2" accent1="accent1" accent2="accent2" accent3="accent3" accent4="accent4" accent5="accent5" accent6="accent6" hlink="hlink" folHlink="folHlink"/>
  <p:sldLayoutIdLst>
    <p:sldLayoutId id="2147484789" r:id="rId1"/>
    <p:sldLayoutId id="2147484790" r:id="rId2"/>
    <p:sldLayoutId id="2147484791" r:id="rId3"/>
    <p:sldLayoutId id="2147484792" r:id="rId4"/>
    <p:sldLayoutId id="2147484793" r:id="rId5"/>
    <p:sldLayoutId id="2147484794" r:id="rId6"/>
    <p:sldLayoutId id="2147484795" r:id="rId7"/>
    <p:sldLayoutId id="2147484796" r:id="rId8"/>
    <p:sldLayoutId id="2147484797" r:id="rId9"/>
    <p:sldLayoutId id="2147484798" r:id="rId10"/>
    <p:sldLayoutId id="21474847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2/2/2019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23447784"/>
      </p:ext>
    </p:extLst>
  </p:cSld>
  <p:clrMap bg1="lt1" tx1="dk1" bg2="lt2" tx2="dk2" accent1="accent1" accent2="accent2" accent3="accent3" accent4="accent4" accent5="accent5" accent6="accent6" hlink="hlink" folHlink="folHlink"/>
  <p:sldLayoutIdLst>
    <p:sldLayoutId id="2147484801" r:id="rId1"/>
    <p:sldLayoutId id="2147484802" r:id="rId2"/>
    <p:sldLayoutId id="2147484803" r:id="rId3"/>
    <p:sldLayoutId id="2147484804" r:id="rId4"/>
    <p:sldLayoutId id="2147484805" r:id="rId5"/>
    <p:sldLayoutId id="2147484806" r:id="rId6"/>
    <p:sldLayoutId id="2147484807" r:id="rId7"/>
    <p:sldLayoutId id="2147484808" r:id="rId8"/>
    <p:sldLayoutId id="2147484809" r:id="rId9"/>
    <p:sldLayoutId id="2147484810" r:id="rId10"/>
    <p:sldLayoutId id="21474848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39.xml"/><Relationship Id="rId1" Type="http://schemas.openxmlformats.org/officeDocument/2006/relationships/themeOverride" Target="../theme/themeOverride1.xml"/><Relationship Id="rId6" Type="http://schemas.openxmlformats.org/officeDocument/2006/relationships/hyperlink" Target="https://www.youtube.com/watch?v=yzqTFNfeDnE" TargetMode="External"/><Relationship Id="rId5" Type="http://schemas.openxmlformats.org/officeDocument/2006/relationships/hyperlink" Target="file:///C:\Users\Robert\Videos\That's%20My%20King%20Dr.%20S.M.%20Lockridge%20-%20%5bOFFICIAL%5d.mp4" TargetMode="External"/><Relationship Id="rId4" Type="http://schemas.openxmlformats.org/officeDocument/2006/relationships/hyperlink" Target="https://alchetron.com/Melito-of-Sardis#-"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6.xml"/><Relationship Id="rId1" Type="http://schemas.openxmlformats.org/officeDocument/2006/relationships/themeOverride" Target="../theme/themeOverride20.xml"/><Relationship Id="rId4" Type="http://schemas.openxmlformats.org/officeDocument/2006/relationships/hyperlink" Target="https://www.sutori.com/story/world-religions-christianity-7ba5"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6.xml"/><Relationship Id="rId1" Type="http://schemas.openxmlformats.org/officeDocument/2006/relationships/themeOverride" Target="../theme/themeOverride2.xml"/><Relationship Id="rId4" Type="http://schemas.openxmlformats.org/officeDocument/2006/relationships/hyperlink" Target="https://www.livingfaith.in/news/st-irenaeus-of-lyons/1415"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42497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*The </a:t>
            </a:r>
            <a:r>
              <a:rPr lang="en-US" sz="3600" b="1" dirty="0"/>
              <a:t>Apostles’ </a:t>
            </a:r>
            <a:r>
              <a:rPr lang="en-US" sz="3600" b="1" dirty="0" smtClean="0"/>
              <a:t>Creed</a:t>
            </a:r>
            <a:endParaRPr lang="en-US" sz="3600" b="1" dirty="0"/>
          </a:p>
        </p:txBody>
      </p:sp>
      <p:sp>
        <p:nvSpPr>
          <p:cNvPr id="4" name="Content Placeholder 3"/>
          <p:cNvSpPr>
            <a:spLocks noGrp="1"/>
          </p:cNvSpPr>
          <p:nvPr>
            <p:ph idx="1"/>
          </p:nvPr>
        </p:nvSpPr>
        <p:spPr>
          <a:xfrm>
            <a:off x="457200" y="838200"/>
            <a:ext cx="8229600" cy="5486400"/>
          </a:xfrm>
        </p:spPr>
        <p:txBody>
          <a:bodyPr>
            <a:normAutofit lnSpcReduction="10000"/>
          </a:bodyPr>
          <a:lstStyle/>
          <a:p>
            <a:pPr marL="0" indent="0" algn="ctr">
              <a:buNone/>
            </a:pPr>
            <a:r>
              <a:rPr lang="en-US" i="1" dirty="0">
                <a:latin typeface="Cambria" panose="02040503050406030204" pitchFamily="18" charset="0"/>
                <a:ea typeface="Cambria" panose="02040503050406030204" pitchFamily="18" charset="0"/>
              </a:rPr>
              <a:t>I believe in God,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Father Almighty,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Creator </a:t>
            </a:r>
            <a:r>
              <a:rPr lang="en-US" i="1" dirty="0">
                <a:latin typeface="Cambria" panose="02040503050406030204" pitchFamily="18" charset="0"/>
                <a:ea typeface="Cambria" panose="02040503050406030204" pitchFamily="18" charset="0"/>
              </a:rPr>
              <a:t>of heaven and earth.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And </a:t>
            </a:r>
            <a:r>
              <a:rPr lang="en-US" i="1" dirty="0">
                <a:latin typeface="Cambria" panose="02040503050406030204" pitchFamily="18" charset="0"/>
                <a:ea typeface="Cambria" panose="02040503050406030204" pitchFamily="18" charset="0"/>
              </a:rPr>
              <a:t>in Jesus Christ,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His </a:t>
            </a:r>
            <a:r>
              <a:rPr lang="en-US" i="1" dirty="0">
                <a:latin typeface="Cambria" panose="02040503050406030204" pitchFamily="18" charset="0"/>
                <a:ea typeface="Cambria" panose="02040503050406030204" pitchFamily="18" charset="0"/>
              </a:rPr>
              <a:t>only Son,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our </a:t>
            </a:r>
            <a:r>
              <a:rPr lang="en-US" i="1" dirty="0">
                <a:latin typeface="Cambria" panose="02040503050406030204" pitchFamily="18" charset="0"/>
                <a:ea typeface="Cambria" panose="02040503050406030204" pitchFamily="18" charset="0"/>
              </a:rPr>
              <a:t>Lord,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Who </a:t>
            </a:r>
            <a:r>
              <a:rPr lang="en-US" i="1" dirty="0">
                <a:latin typeface="Cambria" panose="02040503050406030204" pitchFamily="18" charset="0"/>
                <a:ea typeface="Cambria" panose="02040503050406030204" pitchFamily="18" charset="0"/>
              </a:rPr>
              <a:t>was conceived by the Holy Spirit,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born </a:t>
            </a:r>
            <a:r>
              <a:rPr lang="en-US" i="1" dirty="0">
                <a:latin typeface="Cambria" panose="02040503050406030204" pitchFamily="18" charset="0"/>
                <a:ea typeface="Cambria" panose="02040503050406030204" pitchFamily="18" charset="0"/>
              </a:rPr>
              <a:t>of the Virgin Mary,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suffered </a:t>
            </a:r>
            <a:r>
              <a:rPr lang="en-US" i="1" dirty="0">
                <a:latin typeface="Cambria" panose="02040503050406030204" pitchFamily="18" charset="0"/>
                <a:ea typeface="Cambria" panose="02040503050406030204" pitchFamily="18" charset="0"/>
              </a:rPr>
              <a:t>under Pontius Pilate,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was </a:t>
            </a:r>
            <a:r>
              <a:rPr lang="en-US" i="1" dirty="0">
                <a:latin typeface="Cambria" panose="02040503050406030204" pitchFamily="18" charset="0"/>
                <a:ea typeface="Cambria" panose="02040503050406030204" pitchFamily="18" charset="0"/>
              </a:rPr>
              <a:t>crucified,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died </a:t>
            </a:r>
            <a:r>
              <a:rPr lang="en-US" i="1" dirty="0">
                <a:latin typeface="Cambria" panose="02040503050406030204" pitchFamily="18" charset="0"/>
                <a:ea typeface="Cambria" panose="02040503050406030204" pitchFamily="18" charset="0"/>
              </a:rPr>
              <a:t>and was buried. </a:t>
            </a:r>
            <a:endParaRPr lang="en-US" i="1" dirty="0" smtClean="0">
              <a:latin typeface="Cambria" panose="02040503050406030204" pitchFamily="18" charset="0"/>
              <a:ea typeface="Cambria" panose="02040503050406030204" pitchFamily="18" charset="0"/>
            </a:endParaRPr>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33006253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*The </a:t>
            </a:r>
            <a:r>
              <a:rPr lang="en-US" sz="3600" b="1" dirty="0"/>
              <a:t>Apostles’ </a:t>
            </a:r>
            <a:r>
              <a:rPr lang="en-US" sz="3600" b="1" dirty="0" smtClean="0"/>
              <a:t>Creed</a:t>
            </a:r>
            <a:endParaRPr lang="en-US" sz="3600" b="1" dirty="0"/>
          </a:p>
        </p:txBody>
      </p:sp>
      <p:sp>
        <p:nvSpPr>
          <p:cNvPr id="4" name="Content Placeholder 3"/>
          <p:cNvSpPr>
            <a:spLocks noGrp="1"/>
          </p:cNvSpPr>
          <p:nvPr>
            <p:ph idx="1"/>
          </p:nvPr>
        </p:nvSpPr>
        <p:spPr>
          <a:xfrm>
            <a:off x="457200" y="838200"/>
            <a:ext cx="8229600" cy="5486400"/>
          </a:xfrm>
        </p:spPr>
        <p:txBody>
          <a:bodyPr>
            <a:normAutofit lnSpcReduction="10000"/>
          </a:bodyPr>
          <a:lstStyle/>
          <a:p>
            <a:pPr marL="0" indent="0" algn="ctr">
              <a:buNone/>
            </a:pPr>
            <a:r>
              <a:rPr lang="en-US" i="1" dirty="0" smtClean="0">
                <a:latin typeface="Cambria" panose="02040503050406030204" pitchFamily="18" charset="0"/>
                <a:ea typeface="Cambria" panose="02040503050406030204" pitchFamily="18" charset="0"/>
              </a:rPr>
              <a:t>On </a:t>
            </a:r>
            <a:r>
              <a:rPr lang="en-US" i="1" dirty="0">
                <a:latin typeface="Cambria" panose="02040503050406030204" pitchFamily="18" charset="0"/>
                <a:ea typeface="Cambria" panose="02040503050406030204" pitchFamily="18" charset="0"/>
              </a:rPr>
              <a:t>the third day He rose again.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He </a:t>
            </a:r>
            <a:r>
              <a:rPr lang="en-US" i="1" dirty="0">
                <a:latin typeface="Cambria" panose="02040503050406030204" pitchFamily="18" charset="0"/>
                <a:ea typeface="Cambria" panose="02040503050406030204" pitchFamily="18" charset="0"/>
              </a:rPr>
              <a:t>ascended into heaven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and </a:t>
            </a:r>
            <a:r>
              <a:rPr lang="en-US" i="1" dirty="0">
                <a:latin typeface="Cambria" panose="02040503050406030204" pitchFamily="18" charset="0"/>
                <a:ea typeface="Cambria" panose="02040503050406030204" pitchFamily="18" charset="0"/>
              </a:rPr>
              <a:t>is seated at the right hand of God the Father Almighty,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from </a:t>
            </a:r>
            <a:r>
              <a:rPr lang="en-US" i="1" dirty="0">
                <a:latin typeface="Cambria" panose="02040503050406030204" pitchFamily="18" charset="0"/>
                <a:ea typeface="Cambria" panose="02040503050406030204" pitchFamily="18" charset="0"/>
              </a:rPr>
              <a:t>where He will come again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to </a:t>
            </a:r>
            <a:r>
              <a:rPr lang="en-US" i="1" dirty="0">
                <a:latin typeface="Cambria" panose="02040503050406030204" pitchFamily="18" charset="0"/>
                <a:ea typeface="Cambria" panose="02040503050406030204" pitchFamily="18" charset="0"/>
              </a:rPr>
              <a:t>judge the living and the dead.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I </a:t>
            </a:r>
            <a:r>
              <a:rPr lang="en-US" i="1" dirty="0">
                <a:latin typeface="Cambria" panose="02040503050406030204" pitchFamily="18" charset="0"/>
                <a:ea typeface="Cambria" panose="02040503050406030204" pitchFamily="18" charset="0"/>
              </a:rPr>
              <a:t>believe in the Holy Spirit,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holy Catholic Church,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forgiveness of sins,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resurrection of the dead,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and </a:t>
            </a:r>
            <a:r>
              <a:rPr lang="en-US" i="1" dirty="0">
                <a:latin typeface="Cambria" panose="02040503050406030204" pitchFamily="18" charset="0"/>
                <a:ea typeface="Cambria" panose="02040503050406030204" pitchFamily="18" charset="0"/>
              </a:rPr>
              <a:t>the life everlasting</a:t>
            </a:r>
            <a:r>
              <a:rPr lang="en-US" i="1" dirty="0" smtClean="0">
                <a:latin typeface="Cambria" panose="02040503050406030204" pitchFamily="18" charset="0"/>
                <a:ea typeface="Cambria" panose="02040503050406030204" pitchFamily="18" charset="0"/>
              </a:rPr>
              <a:t>.</a:t>
            </a:r>
            <a:endParaRPr lang="en-US" i="1" dirty="0">
              <a:latin typeface="Cambria" panose="02040503050406030204" pitchFamily="18" charset="0"/>
              <a:ea typeface="Cambria" panose="02040503050406030204" pitchFamily="18" charset="0"/>
            </a:endParaRPr>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39898666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Churches Founded by the </a:t>
            </a:r>
            <a:r>
              <a:rPr lang="en-US" sz="3600" b="1" dirty="0" smtClean="0"/>
              <a:t>Apostles</a:t>
            </a:r>
            <a:endParaRPr lang="en-US" sz="3600" b="1" dirty="0"/>
          </a:p>
        </p:txBody>
      </p:sp>
      <p:sp>
        <p:nvSpPr>
          <p:cNvPr id="4" name="Content Placeholder 3"/>
          <p:cNvSpPr>
            <a:spLocks noGrp="1"/>
          </p:cNvSpPr>
          <p:nvPr>
            <p:ph idx="1"/>
          </p:nvPr>
        </p:nvSpPr>
        <p:spPr>
          <a:xfrm>
            <a:off x="457200" y="838200"/>
            <a:ext cx="8229600" cy="5486400"/>
          </a:xfrm>
        </p:spPr>
        <p:txBody>
          <a:bodyPr>
            <a:normAutofit fontScale="92500" lnSpcReduction="10000"/>
          </a:bodyPr>
          <a:lstStyle/>
          <a:p>
            <a:r>
              <a:rPr lang="en-US" sz="3200" dirty="0"/>
              <a:t>There was also an emphasis on the churches which the apostles themselves had founded, or with which they had been historically connected. </a:t>
            </a:r>
            <a:endParaRPr lang="en-US" sz="3200" dirty="0" smtClean="0"/>
          </a:p>
          <a:p>
            <a:r>
              <a:rPr lang="en-US" sz="3200" dirty="0" smtClean="0"/>
              <a:t>These </a:t>
            </a:r>
            <a:r>
              <a:rPr lang="en-US" sz="3200" dirty="0"/>
              <a:t>churches, it was argued, were the guardians of the </a:t>
            </a:r>
            <a:r>
              <a:rPr lang="en-US" sz="3200" b="1" i="1" dirty="0"/>
              <a:t>true</a:t>
            </a:r>
            <a:r>
              <a:rPr lang="en-US" sz="3200" dirty="0"/>
              <a:t> apostolic faith, and </a:t>
            </a:r>
            <a:r>
              <a:rPr lang="en-US" sz="3200" dirty="0" smtClean="0"/>
              <a:t>yet none of them knew anything of </a:t>
            </a:r>
            <a:r>
              <a:rPr lang="en-US" sz="3200" dirty="0"/>
              <a:t>the so-called </a:t>
            </a:r>
            <a:r>
              <a:rPr lang="en-US" sz="3200" dirty="0" smtClean="0"/>
              <a:t>“secret knowledge” </a:t>
            </a:r>
            <a:r>
              <a:rPr lang="en-US" sz="3200" dirty="0"/>
              <a:t>of the Gnostics. </a:t>
            </a:r>
            <a:endParaRPr lang="en-US" sz="3200" dirty="0" smtClean="0"/>
          </a:p>
          <a:p>
            <a:r>
              <a:rPr lang="en-US" sz="3200" dirty="0" smtClean="0"/>
              <a:t>Yet </a:t>
            </a:r>
            <a:r>
              <a:rPr lang="en-US" sz="3200" dirty="0" smtClean="0"/>
              <a:t>if the apostles had passed some “secret knowledge” on to the churches (as the Gnostics claimed), </a:t>
            </a:r>
            <a:r>
              <a:rPr lang="en-US" sz="3200" b="1" i="1" dirty="0" smtClean="0"/>
              <a:t>surely</a:t>
            </a:r>
            <a:r>
              <a:rPr lang="en-US" sz="3200" dirty="0" smtClean="0"/>
              <a:t> </a:t>
            </a:r>
            <a:r>
              <a:rPr lang="en-US" sz="3200" dirty="0"/>
              <a:t>it would have been to the leaders of </a:t>
            </a:r>
            <a:r>
              <a:rPr lang="en-US" sz="3200" b="1" i="1" dirty="0"/>
              <a:t>these</a:t>
            </a:r>
            <a:r>
              <a:rPr lang="en-US" sz="3200" dirty="0"/>
              <a:t> churches that the apostles would have revealed this </a:t>
            </a:r>
            <a:r>
              <a:rPr lang="en-US" sz="3200" dirty="0" smtClean="0"/>
              <a:t>knowledge. </a:t>
            </a:r>
            <a:endParaRPr lang="en-US" sz="3200"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25258576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Churches Founded by the </a:t>
            </a:r>
            <a:r>
              <a:rPr lang="en-US" sz="3600" b="1" dirty="0" smtClean="0"/>
              <a:t>Apostles</a:t>
            </a:r>
            <a:endParaRPr lang="en-US" sz="3600" b="1" dirty="0"/>
          </a:p>
        </p:txBody>
      </p:sp>
      <p:sp>
        <p:nvSpPr>
          <p:cNvPr id="4" name="Content Placeholder 3"/>
          <p:cNvSpPr>
            <a:spLocks noGrp="1"/>
          </p:cNvSpPr>
          <p:nvPr>
            <p:ph idx="1"/>
          </p:nvPr>
        </p:nvSpPr>
        <p:spPr>
          <a:xfrm>
            <a:off x="457200" y="838200"/>
            <a:ext cx="8229600" cy="5486400"/>
          </a:xfrm>
        </p:spPr>
        <p:txBody>
          <a:bodyPr>
            <a:normAutofit/>
          </a:bodyPr>
          <a:lstStyle/>
          <a:p>
            <a:r>
              <a:rPr lang="en-US" sz="3200" dirty="0" smtClean="0"/>
              <a:t>This </a:t>
            </a:r>
            <a:r>
              <a:rPr lang="en-US" sz="3200" dirty="0"/>
              <a:t>emphasis on apostolic churches was the main reason why the Roman church and its bishop became so important in the Western half of the Empire. </a:t>
            </a:r>
            <a:endParaRPr lang="en-US" sz="3200" dirty="0" smtClean="0"/>
          </a:p>
          <a:p>
            <a:r>
              <a:rPr lang="en-US" sz="3200" dirty="0" smtClean="0"/>
              <a:t>There </a:t>
            </a:r>
            <a:r>
              <a:rPr lang="en-US" sz="3200" dirty="0"/>
              <a:t>were a good number of apostolic churches in the East; but only </a:t>
            </a:r>
            <a:r>
              <a:rPr lang="en-US" sz="3200" b="1" i="1" dirty="0"/>
              <a:t>one</a:t>
            </a:r>
            <a:r>
              <a:rPr lang="en-US" sz="3200" dirty="0"/>
              <a:t> church in the West could claim to have any connection with the ministry of the apostles – the church in </a:t>
            </a:r>
            <a:r>
              <a:rPr lang="en-US" sz="3200" b="1" i="1" dirty="0"/>
              <a:t>Rome</a:t>
            </a:r>
            <a:r>
              <a:rPr lang="en-US" sz="3200" dirty="0"/>
              <a:t>, where </a:t>
            </a:r>
            <a:r>
              <a:rPr lang="en-US" sz="3200" dirty="0" smtClean="0"/>
              <a:t>Paul (and </a:t>
            </a:r>
            <a:r>
              <a:rPr lang="en-US" sz="3200" dirty="0" smtClean="0"/>
              <a:t>possibly Peter</a:t>
            </a:r>
            <a:r>
              <a:rPr lang="en-US" sz="3200" dirty="0" smtClean="0"/>
              <a:t>) had </a:t>
            </a:r>
            <a:r>
              <a:rPr lang="en-US" sz="3200" dirty="0"/>
              <a:t>taught. </a:t>
            </a:r>
            <a:endParaRPr lang="en-US" sz="3200"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18960127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Churches Founded by the </a:t>
            </a:r>
            <a:r>
              <a:rPr lang="en-US" sz="3600" b="1" dirty="0" smtClean="0"/>
              <a:t>Apostles</a:t>
            </a:r>
            <a:endParaRPr lang="en-US" sz="3600" b="1" dirty="0"/>
          </a:p>
        </p:txBody>
      </p:sp>
      <p:sp>
        <p:nvSpPr>
          <p:cNvPr id="4" name="Content Placeholder 3"/>
          <p:cNvSpPr>
            <a:spLocks noGrp="1"/>
          </p:cNvSpPr>
          <p:nvPr>
            <p:ph idx="1"/>
          </p:nvPr>
        </p:nvSpPr>
        <p:spPr>
          <a:xfrm>
            <a:off x="457200" y="838200"/>
            <a:ext cx="8229600" cy="5486400"/>
          </a:xfrm>
        </p:spPr>
        <p:txBody>
          <a:bodyPr>
            <a:normAutofit fontScale="92500" lnSpcReduction="10000"/>
          </a:bodyPr>
          <a:lstStyle/>
          <a:p>
            <a:r>
              <a:rPr lang="en-US" dirty="0" smtClean="0"/>
              <a:t>Christians </a:t>
            </a:r>
            <a:r>
              <a:rPr lang="en-US" dirty="0"/>
              <a:t>in the West, therefore, tended to look to Rome for spiritual leadership. </a:t>
            </a:r>
            <a:endParaRPr lang="en-US" dirty="0" smtClean="0"/>
          </a:p>
          <a:p>
            <a:r>
              <a:rPr lang="en-US" dirty="0" smtClean="0"/>
              <a:t>And </a:t>
            </a:r>
            <a:r>
              <a:rPr lang="en-US" dirty="0"/>
              <a:t>throughout the doctrinal controversies of the early Church period, the Roman church had a remarkable record for being on the right, orthodox side. </a:t>
            </a:r>
            <a:endParaRPr lang="en-US" dirty="0" smtClean="0"/>
          </a:p>
          <a:p>
            <a:r>
              <a:rPr lang="en-US" dirty="0" smtClean="0"/>
              <a:t>We </a:t>
            </a:r>
            <a:r>
              <a:rPr lang="en-US" dirty="0"/>
              <a:t>see here the beginnings of the process by which the bishop of Rome eventually came to dominate all the other bishops and churches in the West. </a:t>
            </a:r>
            <a:endParaRPr lang="en-US" dirty="0" smtClean="0"/>
          </a:p>
          <a:p>
            <a:r>
              <a:rPr lang="en-US" dirty="0" smtClean="0"/>
              <a:t>The </a:t>
            </a:r>
            <a:r>
              <a:rPr lang="en-US" dirty="0"/>
              <a:t>process took four or five centuries to </a:t>
            </a:r>
            <a:r>
              <a:rPr lang="en-US" dirty="0" smtClean="0"/>
              <a:t>develop. </a:t>
            </a:r>
          </a:p>
          <a:p>
            <a:r>
              <a:rPr lang="en-US" dirty="0"/>
              <a:t>I</a:t>
            </a:r>
            <a:r>
              <a:rPr lang="en-US" dirty="0" smtClean="0"/>
              <a:t>n </a:t>
            </a:r>
            <a:r>
              <a:rPr lang="en-US" dirty="0"/>
              <a:t>Irenaeus’s day, the bishop of Rome was simply the “first among equals”, entitled to a position of paramount respect, but not yet an absolute ruler of the Western Church</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10471204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Inspired Writings of the Apostles </a:t>
            </a:r>
          </a:p>
        </p:txBody>
      </p:sp>
      <p:sp>
        <p:nvSpPr>
          <p:cNvPr id="4" name="Content Placeholder 3"/>
          <p:cNvSpPr>
            <a:spLocks noGrp="1"/>
          </p:cNvSpPr>
          <p:nvPr>
            <p:ph idx="1"/>
          </p:nvPr>
        </p:nvSpPr>
        <p:spPr>
          <a:xfrm>
            <a:off x="457200" y="838200"/>
            <a:ext cx="8229600" cy="5486400"/>
          </a:xfrm>
        </p:spPr>
        <p:txBody>
          <a:bodyPr>
            <a:normAutofit fontScale="92500" lnSpcReduction="20000"/>
          </a:bodyPr>
          <a:lstStyle/>
          <a:p>
            <a:r>
              <a:rPr lang="en-US" dirty="0"/>
              <a:t>There was a deep concern to preserve the </a:t>
            </a:r>
            <a:r>
              <a:rPr lang="en-US" b="1" i="1" dirty="0"/>
              <a:t>writings</a:t>
            </a:r>
            <a:r>
              <a:rPr lang="en-US" dirty="0"/>
              <a:t> of the apostles the New Testament Scriptures, and to make sure that the Church accepted only genuine apostolic Scriptures. </a:t>
            </a:r>
            <a:endParaRPr lang="en-US" dirty="0" smtClean="0"/>
          </a:p>
          <a:p>
            <a:r>
              <a:rPr lang="en-US" dirty="0" smtClean="0"/>
              <a:t>On one hand, the </a:t>
            </a:r>
            <a:r>
              <a:rPr lang="en-US" dirty="0"/>
              <a:t>early Church had to guard against Marcion </a:t>
            </a:r>
            <a:r>
              <a:rPr lang="en-US" b="1" i="1" dirty="0"/>
              <a:t>throwing out </a:t>
            </a:r>
            <a:r>
              <a:rPr lang="en-US" dirty="0"/>
              <a:t>authentic Scriptures, and the other </a:t>
            </a:r>
            <a:r>
              <a:rPr lang="en-US" dirty="0" smtClean="0"/>
              <a:t>hand the Gnostics </a:t>
            </a:r>
            <a:r>
              <a:rPr lang="en-US" b="1" i="1" dirty="0"/>
              <a:t>adding</a:t>
            </a:r>
            <a:r>
              <a:rPr lang="en-US" dirty="0"/>
              <a:t> </a:t>
            </a:r>
            <a:r>
              <a:rPr lang="en-US" dirty="0" smtClean="0"/>
              <a:t>their </a:t>
            </a:r>
            <a:r>
              <a:rPr lang="en-US" dirty="0"/>
              <a:t>own </a:t>
            </a:r>
            <a:r>
              <a:rPr lang="en-US" dirty="0" smtClean="0"/>
              <a:t>false teachings to </a:t>
            </a:r>
            <a:r>
              <a:rPr lang="en-US" dirty="0"/>
              <a:t>Scriptures. </a:t>
            </a:r>
            <a:endParaRPr lang="en-US" dirty="0" smtClean="0"/>
          </a:p>
          <a:p>
            <a:r>
              <a:rPr lang="en-US" dirty="0" smtClean="0"/>
              <a:t>The </a:t>
            </a:r>
            <a:r>
              <a:rPr lang="en-US" dirty="0"/>
              <a:t>criterion by which the Church judged and accepted a writing as authoritative was its connection with the apostles. </a:t>
            </a:r>
            <a:endParaRPr lang="en-US" dirty="0" smtClean="0"/>
          </a:p>
          <a:p>
            <a:r>
              <a:rPr lang="en-US" dirty="0" smtClean="0"/>
              <a:t>If </a:t>
            </a:r>
            <a:r>
              <a:rPr lang="en-US" dirty="0"/>
              <a:t>it had been written or dictated by an apostle (e.g. Paul, John, Peter, Matthew), or by someone under apostolic direction (e.g. Mark, who wrote under Peter’s direction, and Luke, who wrote under Paul’s), it was regarded as “Scripture”.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37337931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Inspired Writings of the Apostles </a:t>
            </a:r>
          </a:p>
        </p:txBody>
      </p:sp>
      <p:sp>
        <p:nvSpPr>
          <p:cNvPr id="4" name="Content Placeholder 3"/>
          <p:cNvSpPr>
            <a:spLocks noGrp="1"/>
          </p:cNvSpPr>
          <p:nvPr>
            <p:ph idx="1"/>
          </p:nvPr>
        </p:nvSpPr>
        <p:spPr>
          <a:xfrm>
            <a:off x="457200" y="838200"/>
            <a:ext cx="8229600" cy="5486400"/>
          </a:xfrm>
        </p:spPr>
        <p:txBody>
          <a:bodyPr>
            <a:normAutofit fontScale="85000" lnSpcReduction="20000"/>
          </a:bodyPr>
          <a:lstStyle/>
          <a:p>
            <a:r>
              <a:rPr lang="en-US" dirty="0" smtClean="0"/>
              <a:t>The </a:t>
            </a:r>
            <a:r>
              <a:rPr lang="en-US" dirty="0"/>
              <a:t>idea developed of seeing the collected writings of the apostles as a “New Testament” alongside the Old. </a:t>
            </a:r>
            <a:endParaRPr lang="en-US" dirty="0" smtClean="0"/>
          </a:p>
          <a:p>
            <a:r>
              <a:rPr lang="en-US" dirty="0" smtClean="0"/>
              <a:t>We see in the Muratorian Canon (AD 180) </a:t>
            </a:r>
            <a:r>
              <a:rPr lang="en-US" dirty="0" smtClean="0"/>
              <a:t>and other writings of the time, that m</a:t>
            </a:r>
            <a:r>
              <a:rPr lang="en-US" dirty="0" smtClean="0"/>
              <a:t>ost </a:t>
            </a:r>
            <a:r>
              <a:rPr lang="en-US" dirty="0"/>
              <a:t>of the books in our present-day New Testament were accepted in Irenaeus’s time; debate lasted for several centuries, however, over Hebrews, James, 2 Peter, Jude, 2 and 3 John, and Revelation. </a:t>
            </a:r>
            <a:endParaRPr lang="en-US" dirty="0" smtClean="0"/>
          </a:p>
          <a:p>
            <a:r>
              <a:rPr lang="en-US" dirty="0" smtClean="0"/>
              <a:t>By </a:t>
            </a:r>
            <a:r>
              <a:rPr lang="en-US" dirty="0"/>
              <a:t>the 4th century the Church had reached a consensus that these books, too, were genuine Scripture. </a:t>
            </a:r>
            <a:endParaRPr lang="en-US" dirty="0" smtClean="0"/>
          </a:p>
          <a:p>
            <a:r>
              <a:rPr lang="en-US" dirty="0" smtClean="0"/>
              <a:t>In </a:t>
            </a:r>
            <a:r>
              <a:rPr lang="en-US" dirty="0"/>
              <a:t>the East, the 39th Festal Letter of Athanasius, bishop of Alexandria, written in AD 367, contained an authoritative list of New Testament books, corresponding to the New Testament we know today. </a:t>
            </a:r>
            <a:endParaRPr lang="en-US" dirty="0" smtClean="0"/>
          </a:p>
          <a:p>
            <a:r>
              <a:rPr lang="en-US" dirty="0" smtClean="0"/>
              <a:t>In </a:t>
            </a:r>
            <a:r>
              <a:rPr lang="en-US" dirty="0"/>
              <a:t>the West, a Church council at Carthage in AD 397 agreed on the same list of authentic New Testament books. This list was called the “canon” of the New Testament, from the Greek word for “rule” or “standard</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6987287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a:t>
            </a:r>
            <a:r>
              <a:rPr lang="en-US" sz="3600" b="1" dirty="0" smtClean="0"/>
              <a:t>Catholic Church</a:t>
            </a:r>
            <a:endParaRPr lang="en-US" sz="3600" b="1" dirty="0"/>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dirty="0"/>
              <a:t>The Church acquired a new name for itself from the Gnostic controversy. It called itself the Catholic Church – as in the Apostles’ Creed, “I believe in the holy Catholic church.” </a:t>
            </a:r>
            <a:endParaRPr lang="en-US" dirty="0" smtClean="0"/>
          </a:p>
          <a:p>
            <a:r>
              <a:rPr lang="en-US" dirty="0" smtClean="0"/>
              <a:t>It </a:t>
            </a:r>
            <a:r>
              <a:rPr lang="en-US" dirty="0"/>
              <a:t>is essential not to confuse </a:t>
            </a:r>
            <a:r>
              <a:rPr lang="en-US" b="1" i="1" dirty="0"/>
              <a:t>Catholic</a:t>
            </a:r>
            <a:r>
              <a:rPr lang="en-US" dirty="0"/>
              <a:t> with </a:t>
            </a:r>
            <a:r>
              <a:rPr lang="en-US" b="1" i="1" dirty="0"/>
              <a:t>Roman Catholic</a:t>
            </a:r>
            <a:r>
              <a:rPr lang="en-US" dirty="0"/>
              <a:t>. </a:t>
            </a:r>
            <a:endParaRPr lang="en-US" dirty="0" smtClean="0"/>
          </a:p>
          <a:p>
            <a:r>
              <a:rPr lang="en-US" dirty="0" smtClean="0"/>
              <a:t>We </a:t>
            </a:r>
            <a:r>
              <a:rPr lang="en-US" dirty="0"/>
              <a:t>give the title “Roman Catholic” to that branch of the Western Church which, in the 16th century, rejected the Protestant Reformation. </a:t>
            </a:r>
            <a:endParaRPr lang="en-US" dirty="0" smtClean="0"/>
          </a:p>
          <a:p>
            <a:r>
              <a:rPr lang="en-US" dirty="0" smtClean="0"/>
              <a:t>It </a:t>
            </a:r>
            <a:r>
              <a:rPr lang="en-US" dirty="0"/>
              <a:t>was only at that point in history that what we today think of as “Roman Catholicism” really came into being, as Rome defined its theology and practice much more clearly in opposition to Protestant views.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23434140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a:t>
            </a:r>
            <a:r>
              <a:rPr lang="en-US" sz="3600" b="1" dirty="0" smtClean="0"/>
              <a:t>Catholic Church</a:t>
            </a:r>
            <a:endParaRPr lang="en-US" sz="3600" b="1" dirty="0"/>
          </a:p>
        </p:txBody>
      </p:sp>
      <p:sp>
        <p:nvSpPr>
          <p:cNvPr id="4" name="Content Placeholder 3"/>
          <p:cNvSpPr>
            <a:spLocks noGrp="1"/>
          </p:cNvSpPr>
          <p:nvPr>
            <p:ph idx="1"/>
          </p:nvPr>
        </p:nvSpPr>
        <p:spPr>
          <a:xfrm>
            <a:off x="457200" y="838200"/>
            <a:ext cx="8229600" cy="5486400"/>
          </a:xfrm>
        </p:spPr>
        <p:txBody>
          <a:bodyPr>
            <a:normAutofit fontScale="92500" lnSpcReduction="20000"/>
          </a:bodyPr>
          <a:lstStyle/>
          <a:p>
            <a:r>
              <a:rPr lang="en-US" dirty="0" smtClean="0"/>
              <a:t>In </a:t>
            </a:r>
            <a:r>
              <a:rPr lang="en-US" dirty="0"/>
              <a:t>contrast to this later term </a:t>
            </a:r>
            <a:r>
              <a:rPr lang="en-US" dirty="0" smtClean="0"/>
              <a:t>“Roman Catholic”, </a:t>
            </a:r>
            <a:r>
              <a:rPr lang="en-US" dirty="0"/>
              <a:t>the early Church in both East and West called itself simply </a:t>
            </a:r>
            <a:r>
              <a:rPr lang="en-US" dirty="0" smtClean="0"/>
              <a:t>“Catholic”. </a:t>
            </a:r>
            <a:endParaRPr lang="en-US" dirty="0" smtClean="0"/>
          </a:p>
          <a:p>
            <a:r>
              <a:rPr lang="en-US" dirty="0" smtClean="0"/>
              <a:t>The </a:t>
            </a:r>
            <a:r>
              <a:rPr lang="en-US" dirty="0"/>
              <a:t>word comes from the Greek </a:t>
            </a:r>
            <a:r>
              <a:rPr lang="en-US" i="1" dirty="0" err="1"/>
              <a:t>katholikos</a:t>
            </a:r>
            <a:r>
              <a:rPr lang="en-US" dirty="0"/>
              <a:t>, which means “universal” or “throughout the world”. </a:t>
            </a:r>
            <a:endParaRPr lang="en-US" dirty="0" smtClean="0"/>
          </a:p>
          <a:p>
            <a:r>
              <a:rPr lang="en-US" dirty="0" smtClean="0"/>
              <a:t>By </a:t>
            </a:r>
            <a:r>
              <a:rPr lang="en-US" dirty="0"/>
              <a:t>calling itself Catholic, the early Church was setting itself </a:t>
            </a:r>
            <a:r>
              <a:rPr lang="en-US" b="1" i="1" dirty="0"/>
              <a:t>apart</a:t>
            </a:r>
            <a:r>
              <a:rPr lang="en-US" dirty="0"/>
              <a:t> from Gnosticism. </a:t>
            </a:r>
            <a:endParaRPr lang="en-US" dirty="0" smtClean="0"/>
          </a:p>
          <a:p>
            <a:r>
              <a:rPr lang="en-US" dirty="0" smtClean="0"/>
              <a:t>The </a:t>
            </a:r>
            <a:r>
              <a:rPr lang="en-US" dirty="0"/>
              <a:t>different Gnostic sects had no unity – they all taught conflicting doctrines; but the </a:t>
            </a:r>
            <a:r>
              <a:rPr lang="en-US" b="1" i="1" dirty="0"/>
              <a:t>true</a:t>
            </a:r>
            <a:r>
              <a:rPr lang="en-US" dirty="0"/>
              <a:t> Church, founded on the faith of the apostles, taught the same doctrines “throughout the world”. </a:t>
            </a:r>
            <a:endParaRPr lang="en-US" dirty="0" smtClean="0"/>
          </a:p>
          <a:p>
            <a:r>
              <a:rPr lang="en-US" dirty="0"/>
              <a:t>So the early Christians called themselves </a:t>
            </a:r>
            <a:r>
              <a:rPr lang="en-US" dirty="0" smtClean="0"/>
              <a:t>“Catholics” </a:t>
            </a:r>
            <a:r>
              <a:rPr lang="en-US" dirty="0"/>
              <a:t>to express the unity of their common faith, and to distinguish themselves from Gnostics and other deviant groups.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26413453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a:t>
            </a:r>
            <a:r>
              <a:rPr lang="en-US" sz="3600" b="1" dirty="0" smtClean="0"/>
              <a:t>Catholic Church</a:t>
            </a:r>
            <a:endParaRPr lang="en-US" sz="3600" b="1" dirty="0"/>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The </a:t>
            </a:r>
            <a:r>
              <a:rPr lang="en-US" dirty="0"/>
              <a:t>result of the Gnostic controversy was that the early Church developed a number of special features: </a:t>
            </a:r>
            <a:endParaRPr lang="en-US" dirty="0" smtClean="0"/>
          </a:p>
          <a:p>
            <a:pPr lvl="1"/>
            <a:r>
              <a:rPr lang="en-US" dirty="0" smtClean="0"/>
              <a:t>An </a:t>
            </a:r>
            <a:r>
              <a:rPr lang="en-US" dirty="0"/>
              <a:t>emphasis on </a:t>
            </a:r>
            <a:r>
              <a:rPr lang="en-US" dirty="0" smtClean="0"/>
              <a:t>orthodoxy </a:t>
            </a:r>
            <a:endParaRPr lang="en-US" dirty="0" smtClean="0"/>
          </a:p>
          <a:p>
            <a:pPr lvl="1"/>
            <a:r>
              <a:rPr lang="en-US" dirty="0"/>
              <a:t>An emphasis on </a:t>
            </a:r>
            <a:r>
              <a:rPr lang="en-US" dirty="0" smtClean="0"/>
              <a:t>unity</a:t>
            </a:r>
            <a:r>
              <a:rPr lang="en-US" dirty="0" smtClean="0"/>
              <a:t> </a:t>
            </a:r>
            <a:endParaRPr lang="en-US" dirty="0" smtClean="0"/>
          </a:p>
          <a:p>
            <a:pPr lvl="1"/>
            <a:r>
              <a:rPr lang="en-US" dirty="0" smtClean="0"/>
              <a:t>Tightly </a:t>
            </a:r>
            <a:r>
              <a:rPr lang="en-US" dirty="0"/>
              <a:t>controlled church </a:t>
            </a:r>
            <a:r>
              <a:rPr lang="en-US" dirty="0" smtClean="0"/>
              <a:t>organization </a:t>
            </a:r>
          </a:p>
          <a:p>
            <a:pPr lvl="1"/>
            <a:r>
              <a:rPr lang="en-US" dirty="0" smtClean="0"/>
              <a:t>Church discipline</a:t>
            </a:r>
          </a:p>
          <a:p>
            <a:pPr lvl="1"/>
            <a:r>
              <a:rPr lang="en-US" dirty="0" smtClean="0"/>
              <a:t>The </a:t>
            </a:r>
            <a:r>
              <a:rPr lang="en-US" dirty="0"/>
              <a:t>importance of standing in the line of apostolic tradition (which </a:t>
            </a:r>
            <a:r>
              <a:rPr lang="en-US" dirty="0" smtClean="0"/>
              <a:t>later developed </a:t>
            </a:r>
            <a:r>
              <a:rPr lang="en-US" dirty="0"/>
              <a:t>into the doctrine of </a:t>
            </a:r>
            <a:r>
              <a:rPr lang="en-US" dirty="0" smtClean="0"/>
              <a:t>“apostolic succession”). </a:t>
            </a:r>
          </a:p>
          <a:p>
            <a:r>
              <a:rPr lang="en-US" dirty="0" smtClean="0"/>
              <a:t>These </a:t>
            </a:r>
            <a:r>
              <a:rPr lang="en-US" dirty="0"/>
              <a:t>features gave the early Church its unique identity as the Catholic Church.</a:t>
            </a:r>
          </a:p>
          <a:p>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31358214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b="-44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338554"/>
          </a:xfrm>
          <a:prstGeom prst="rect">
            <a:avLst/>
          </a:prstGeom>
        </p:spPr>
        <p:txBody>
          <a:bodyPr wrap="square">
            <a:spAutoFit/>
          </a:bodyPr>
          <a:lstStyle/>
          <a:p>
            <a:r>
              <a:rPr lang="en-US" sz="1600" dirty="0">
                <a:solidFill>
                  <a:prstClr val="black"/>
                </a:solidFill>
                <a:hlinkClick r:id="rId4"/>
              </a:rPr>
              <a:t>https://alchetron.com/Melito-of-Sardis</a:t>
            </a:r>
            <a:r>
              <a:rPr lang="en-US" sz="1600" dirty="0" smtClean="0">
                <a:solidFill>
                  <a:prstClr val="black"/>
                </a:solidFill>
                <a:hlinkClick r:id="rId4"/>
              </a:rPr>
              <a:t>#-</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740" y="152400"/>
            <a:ext cx="9144000" cy="2286000"/>
          </a:xfrm>
          <a:effectLst>
            <a:glow rad="228600">
              <a:schemeClr val="accent3">
                <a:satMod val="175000"/>
                <a:alpha val="40000"/>
              </a:schemeClr>
            </a:glow>
          </a:effectLst>
        </p:spPr>
        <p:txBody>
          <a:bodyPr>
            <a:noAutofit/>
          </a:bodyPr>
          <a:lstStyle/>
          <a:p>
            <a:r>
              <a:rPr lang="en-US" sz="7200" b="1" dirty="0" smtClean="0">
                <a:solidFill>
                  <a:schemeClr val="bg1"/>
                </a:solidFill>
                <a:effectLst>
                  <a:glow rad="139700">
                    <a:srgbClr val="C00000">
                      <a:alpha val="40000"/>
                    </a:srgbClr>
                  </a:glow>
                  <a:outerShdw blurRad="114300" dist="38100" dir="13500000" algn="br" rotWithShape="0">
                    <a:prstClr val="black"/>
                  </a:outerShdw>
                </a:effectLst>
              </a:rPr>
              <a:t>Modern Day</a:t>
            </a:r>
            <a:br>
              <a:rPr lang="en-US" sz="7200" b="1" dirty="0" smtClean="0">
                <a:solidFill>
                  <a:schemeClr val="bg1"/>
                </a:solidFill>
                <a:effectLst>
                  <a:glow rad="139700">
                    <a:srgbClr val="C00000">
                      <a:alpha val="40000"/>
                    </a:srgbClr>
                  </a:glow>
                  <a:outerShdw blurRad="114300" dist="38100" dir="13500000" algn="br" rotWithShape="0">
                    <a:prstClr val="black"/>
                  </a:outerShdw>
                </a:effectLst>
              </a:rPr>
            </a:br>
            <a:r>
              <a:rPr lang="en-US" sz="7200" b="1" dirty="0" smtClean="0">
                <a:solidFill>
                  <a:schemeClr val="bg1"/>
                </a:solidFill>
                <a:effectLst>
                  <a:glow rad="139700">
                    <a:srgbClr val="C00000">
                      <a:alpha val="40000"/>
                    </a:srgbClr>
                  </a:glow>
                  <a:outerShdw blurRad="114300" dist="38100" dir="13500000" algn="br" rotWithShape="0">
                    <a:prstClr val="black"/>
                  </a:outerShdw>
                </a:effectLst>
              </a:rPr>
              <a:t>Melito </a:t>
            </a:r>
            <a:r>
              <a:rPr lang="en-US" sz="7200" b="1" dirty="0">
                <a:solidFill>
                  <a:schemeClr val="bg1"/>
                </a:solidFill>
                <a:effectLst>
                  <a:glow rad="139700">
                    <a:srgbClr val="C00000">
                      <a:alpha val="40000"/>
                    </a:srgbClr>
                  </a:glow>
                  <a:outerShdw blurRad="114300" dist="38100" dir="13500000" algn="br" rotWithShape="0">
                    <a:prstClr val="black"/>
                  </a:outerShdw>
                </a:effectLst>
              </a:rPr>
              <a:t>of </a:t>
            </a:r>
            <a:r>
              <a:rPr lang="en-US" sz="7200" b="1" dirty="0" smtClean="0">
                <a:solidFill>
                  <a:schemeClr val="bg1"/>
                </a:solidFill>
                <a:effectLst>
                  <a:glow rad="139700">
                    <a:srgbClr val="C00000">
                      <a:alpha val="40000"/>
                    </a:srgbClr>
                  </a:glow>
                  <a:outerShdw blurRad="114300" dist="38100" dir="13500000" algn="br" rotWithShape="0">
                    <a:prstClr val="black"/>
                  </a:outerShdw>
                </a:effectLst>
              </a:rPr>
              <a:t>Sardis?</a:t>
            </a:r>
            <a:endParaRPr lang="en-US"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
        <p:nvSpPr>
          <p:cNvPr id="2" name="TextBox 1">
            <a:hlinkClick r:id="rId5" action="ppaction://hlinkfile"/>
          </p:cNvPr>
          <p:cNvSpPr txBox="1"/>
          <p:nvPr/>
        </p:nvSpPr>
        <p:spPr>
          <a:xfrm>
            <a:off x="924017" y="5486400"/>
            <a:ext cx="7558544" cy="646331"/>
          </a:xfrm>
          <a:prstGeom prst="rect">
            <a:avLst/>
          </a:prstGeom>
          <a:noFill/>
          <a:effectLst>
            <a:glow rad="228600">
              <a:schemeClr val="accent2">
                <a:satMod val="175000"/>
                <a:alpha val="40000"/>
              </a:schemeClr>
            </a:glow>
            <a:innerShdw blurRad="63500" dist="50800" dir="13500000">
              <a:prstClr val="black">
                <a:alpha val="50000"/>
              </a:prstClr>
            </a:innerShdw>
            <a:softEdge rad="876300"/>
          </a:effectLst>
          <a:scene3d>
            <a:camera prst="orthographicFront"/>
            <a:lightRig rig="threePt" dir="t"/>
          </a:scene3d>
          <a:sp3d>
            <a:bevelT/>
          </a:sp3d>
        </p:spPr>
        <p:txBody>
          <a:bodyPr wrap="none" rtlCol="0">
            <a:spAutoFit/>
          </a:bodyPr>
          <a:lstStyle/>
          <a:p>
            <a:r>
              <a:rPr lang="en-US" sz="3600" b="1" u="sng" dirty="0" smtClean="0">
                <a:solidFill>
                  <a:srgbClr val="344BF6"/>
                </a:solidFill>
                <a:effectLst>
                  <a:glow rad="101600">
                    <a:schemeClr val="bg1">
                      <a:alpha val="60000"/>
                    </a:schemeClr>
                  </a:glow>
                </a:effectLst>
                <a:hlinkClick r:id="rId6"/>
              </a:rPr>
              <a:t>“That’s My King!” – Dr. S. M. Lockridge</a:t>
            </a:r>
            <a:endParaRPr lang="en-US" sz="3600" b="1" u="sng" dirty="0">
              <a:solidFill>
                <a:srgbClr val="344BF6"/>
              </a:solidFill>
              <a:effectLst>
                <a:glow rad="101600">
                  <a:schemeClr val="bg1">
                    <a:alpha val="60000"/>
                  </a:schemeClr>
                </a:glow>
              </a:effectLst>
            </a:endParaRPr>
          </a:p>
        </p:txBody>
      </p:sp>
    </p:spTree>
    <p:extLst>
      <p:ext uri="{BB962C8B-B14F-4D97-AF65-F5344CB8AC3E}">
        <p14:creationId xmlns:p14="http://schemas.microsoft.com/office/powerpoint/2010/main" val="21269564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a:t>
            </a:r>
            <a:r>
              <a:rPr lang="en-US" sz="3600" b="1" dirty="0"/>
              <a:t>Irenaeus </a:t>
            </a:r>
            <a:r>
              <a:rPr lang="en-US" sz="3600" b="1" dirty="0" smtClean="0"/>
              <a:t>and the </a:t>
            </a:r>
            <a:r>
              <a:rPr lang="en-US" sz="3600" b="1" dirty="0"/>
              <a:t>Quartodeciman </a:t>
            </a:r>
            <a:r>
              <a:rPr lang="en-US" sz="3600" b="1" dirty="0" smtClean="0"/>
              <a:t>Controversy</a:t>
            </a:r>
            <a:endParaRPr lang="en-US" sz="3600" b="1" dirty="0"/>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In one of our earlier classes, we briefly discussed the fact that </a:t>
            </a:r>
            <a:r>
              <a:rPr lang="en-US" dirty="0"/>
              <a:t>in the </a:t>
            </a:r>
            <a:r>
              <a:rPr lang="en-US" b="1" i="1" dirty="0"/>
              <a:t>middle</a:t>
            </a:r>
            <a:r>
              <a:rPr lang="en-US" dirty="0"/>
              <a:t> of the second </a:t>
            </a:r>
            <a:r>
              <a:rPr lang="en-US" dirty="0" smtClean="0"/>
              <a:t>century, a controversy known as </a:t>
            </a:r>
            <a:r>
              <a:rPr lang="en-US" b="1" dirty="0"/>
              <a:t>Quartodeciman</a:t>
            </a:r>
            <a:r>
              <a:rPr lang="en-US" dirty="0"/>
              <a:t> controversy</a:t>
            </a:r>
            <a:r>
              <a:rPr lang="en-US" dirty="0" smtClean="0"/>
              <a:t> arose concerning the observation of Easter. </a:t>
            </a:r>
          </a:p>
          <a:p>
            <a:r>
              <a:rPr lang="en-US" dirty="0"/>
              <a:t>The churches of Asia Minor observed Easter on the precise day of </a:t>
            </a:r>
            <a:r>
              <a:rPr lang="en-US" dirty="0" smtClean="0"/>
              <a:t>the Passover</a:t>
            </a:r>
            <a:r>
              <a:rPr lang="en-US" dirty="0"/>
              <a:t>, the fourteenth of Nisan (in the Hebrew calendar), which </a:t>
            </a:r>
            <a:r>
              <a:rPr lang="en-US" dirty="0" smtClean="0"/>
              <a:t>does </a:t>
            </a:r>
            <a:r>
              <a:rPr lang="en-US" dirty="0"/>
              <a:t>not necessarily </a:t>
            </a:r>
            <a:r>
              <a:rPr lang="en-US" dirty="0" smtClean="0"/>
              <a:t>always fall on a </a:t>
            </a:r>
            <a:r>
              <a:rPr lang="en-US" dirty="0"/>
              <a:t>Sunday. </a:t>
            </a:r>
          </a:p>
          <a:p>
            <a:r>
              <a:rPr lang="en-US" dirty="0"/>
              <a:t>But the churches of Palestine, Alexandria and Rome always observed Easter on a Sunday, the one that fell just after the fourteenth of Nisan. </a:t>
            </a:r>
          </a:p>
          <a:p>
            <a:pPr marL="0" indent="0">
              <a:buNone/>
            </a:pPr>
            <a:endParaRPr lang="en-US" dirty="0"/>
          </a:p>
        </p:txBody>
      </p:sp>
      <p:sp>
        <p:nvSpPr>
          <p:cNvPr id="6" name="TextBox 5"/>
          <p:cNvSpPr txBox="1"/>
          <p:nvPr/>
        </p:nvSpPr>
        <p:spPr>
          <a:xfrm>
            <a:off x="0" y="6550223"/>
            <a:ext cx="9144000" cy="307777"/>
          </a:xfrm>
          <a:prstGeom prst="rect">
            <a:avLst/>
          </a:prstGeom>
          <a:noFill/>
        </p:spPr>
        <p:txBody>
          <a:bodyPr wrap="square" rtlCol="0">
            <a:spAutoFit/>
          </a:bodyPr>
          <a:lstStyle/>
          <a:p>
            <a:pPr lvl="0"/>
            <a:r>
              <a:rPr lang="en-US" sz="1400" baseline="30000" dirty="0" smtClean="0"/>
              <a:t>*</a:t>
            </a:r>
            <a:r>
              <a:rPr lang="en-US" sz="1400" dirty="0" smtClean="0"/>
              <a:t> </a:t>
            </a:r>
            <a:r>
              <a:rPr lang="en-US" sz="1400" dirty="0"/>
              <a:t>Kruger, Michael J.. Christianity at the Crossroads: How the Second Century Shaped the Future of the Church (p. 93). </a:t>
            </a:r>
            <a:endParaRPr lang="en-US" sz="1400" dirty="0"/>
          </a:p>
        </p:txBody>
      </p:sp>
    </p:spTree>
    <p:extLst>
      <p:ext uri="{BB962C8B-B14F-4D97-AF65-F5344CB8AC3E}">
        <p14:creationId xmlns:p14="http://schemas.microsoft.com/office/powerpoint/2010/main" val="24632312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a:t>
            </a:r>
            <a:r>
              <a:rPr lang="en-US" sz="3600" b="1" dirty="0"/>
              <a:t>Irenaeus and </a:t>
            </a:r>
            <a:r>
              <a:rPr lang="en-US" sz="3600" b="1" dirty="0" smtClean="0"/>
              <a:t>the </a:t>
            </a:r>
            <a:r>
              <a:rPr lang="en-US" sz="3600" b="1" dirty="0"/>
              <a:t>Quartodeciman </a:t>
            </a:r>
            <a:r>
              <a:rPr lang="en-US" sz="3600" b="1" dirty="0" smtClean="0"/>
              <a:t>Controversy</a:t>
            </a:r>
            <a:endParaRPr lang="en-US" sz="3600" b="1" dirty="0"/>
          </a:p>
        </p:txBody>
      </p:sp>
      <p:sp>
        <p:nvSpPr>
          <p:cNvPr id="4" name="Content Placeholder 3"/>
          <p:cNvSpPr>
            <a:spLocks noGrp="1"/>
          </p:cNvSpPr>
          <p:nvPr>
            <p:ph idx="1"/>
          </p:nvPr>
        </p:nvSpPr>
        <p:spPr>
          <a:xfrm>
            <a:off x="304800" y="838199"/>
            <a:ext cx="8610600" cy="5562601"/>
          </a:xfrm>
        </p:spPr>
        <p:txBody>
          <a:bodyPr>
            <a:normAutofit fontScale="92500" lnSpcReduction="20000"/>
          </a:bodyPr>
          <a:lstStyle/>
          <a:p>
            <a:r>
              <a:rPr lang="en-US" dirty="0" smtClean="0"/>
              <a:t>Their </a:t>
            </a:r>
            <a:r>
              <a:rPr lang="en-US" dirty="0"/>
              <a:t>disagreement was not addressed by one church (or one bishop) declaring authority over another, but by each trying to </a:t>
            </a:r>
            <a:r>
              <a:rPr lang="en-US" dirty="0" smtClean="0"/>
              <a:t>“persuade” </a:t>
            </a:r>
            <a:r>
              <a:rPr lang="en-US" dirty="0"/>
              <a:t>the other. </a:t>
            </a:r>
            <a:endParaRPr lang="en-US" dirty="0" smtClean="0"/>
          </a:p>
          <a:p>
            <a:r>
              <a:rPr lang="en-US" dirty="0" smtClean="0"/>
              <a:t>Although </a:t>
            </a:r>
            <a:r>
              <a:rPr lang="en-US" dirty="0"/>
              <a:t>neither was successful, they maintained a peaceful and respectful relationship</a:t>
            </a:r>
            <a:r>
              <a:rPr lang="en-US" dirty="0" smtClean="0"/>
              <a:t>.</a:t>
            </a:r>
            <a:endParaRPr lang="en-US" baseline="30000" dirty="0" smtClean="0"/>
          </a:p>
          <a:p>
            <a:r>
              <a:rPr lang="en-US" dirty="0"/>
              <a:t>The controversy flared up again at the </a:t>
            </a:r>
            <a:r>
              <a:rPr lang="en-US" b="1" i="1" dirty="0"/>
              <a:t>end</a:t>
            </a:r>
            <a:r>
              <a:rPr lang="en-US" dirty="0"/>
              <a:t> of the second century. </a:t>
            </a:r>
            <a:endParaRPr lang="en-US" dirty="0" smtClean="0"/>
          </a:p>
          <a:p>
            <a:r>
              <a:rPr lang="en-US" dirty="0" smtClean="0"/>
              <a:t>According </a:t>
            </a:r>
            <a:r>
              <a:rPr lang="en-US" dirty="0"/>
              <a:t>to Eusebius, a number of meetings were called by bishops in various locales – e.g., Jerusalem, Rome, Corinth – all of which declared that Easter should be celebrated on Sunday. </a:t>
            </a:r>
            <a:endParaRPr lang="en-US" dirty="0" smtClean="0"/>
          </a:p>
          <a:p>
            <a:r>
              <a:rPr lang="en-US" dirty="0" smtClean="0"/>
              <a:t>In </a:t>
            </a:r>
            <a:r>
              <a:rPr lang="en-US" dirty="0"/>
              <a:t>response, Polycrates, bishop of Ephesus, called together a number of bishops in Asia who reaffirmed the Quartodeciman practice, citing a great lineage of prior individuals who shared that view. </a:t>
            </a:r>
            <a:endParaRPr lang="en-US" dirty="0" smtClean="0"/>
          </a:p>
        </p:txBody>
      </p:sp>
      <p:sp>
        <p:nvSpPr>
          <p:cNvPr id="6" name="TextBox 5"/>
          <p:cNvSpPr txBox="1"/>
          <p:nvPr/>
        </p:nvSpPr>
        <p:spPr>
          <a:xfrm>
            <a:off x="-10357" y="6550223"/>
            <a:ext cx="9144000" cy="307777"/>
          </a:xfrm>
          <a:prstGeom prst="rect">
            <a:avLst/>
          </a:prstGeom>
          <a:noFill/>
        </p:spPr>
        <p:txBody>
          <a:bodyPr wrap="square" rtlCol="0">
            <a:spAutoFit/>
          </a:bodyPr>
          <a:lstStyle/>
          <a:p>
            <a:pPr lvl="0"/>
            <a:r>
              <a:rPr lang="en-US" sz="1400" dirty="0" smtClean="0"/>
              <a:t>* Kruger</a:t>
            </a:r>
            <a:r>
              <a:rPr lang="en-US" sz="1400" dirty="0"/>
              <a:t>, Michael J.. Christianity at the Crossroads: How the Second Century Shaped the Future of the Church (p. 93). </a:t>
            </a:r>
            <a:endParaRPr lang="en-US" sz="1400" dirty="0"/>
          </a:p>
        </p:txBody>
      </p:sp>
    </p:spTree>
    <p:extLst>
      <p:ext uri="{BB962C8B-B14F-4D97-AF65-F5344CB8AC3E}">
        <p14:creationId xmlns:p14="http://schemas.microsoft.com/office/powerpoint/2010/main" val="23813789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a:t>
            </a:r>
            <a:r>
              <a:rPr lang="en-US" sz="3600" b="1" dirty="0"/>
              <a:t>Irenaeus and </a:t>
            </a:r>
            <a:r>
              <a:rPr lang="en-US" sz="3600" b="1" dirty="0" smtClean="0"/>
              <a:t>the </a:t>
            </a:r>
            <a:r>
              <a:rPr lang="en-US" sz="3600" b="1" dirty="0"/>
              <a:t>Quartodeciman </a:t>
            </a:r>
            <a:r>
              <a:rPr lang="en-US" sz="3600" b="1" dirty="0" smtClean="0"/>
              <a:t>Controversy</a:t>
            </a:r>
            <a:endParaRPr lang="en-US" sz="3600" b="1" dirty="0"/>
          </a:p>
        </p:txBody>
      </p:sp>
      <p:sp>
        <p:nvSpPr>
          <p:cNvPr id="4" name="Content Placeholder 3"/>
          <p:cNvSpPr>
            <a:spLocks noGrp="1"/>
          </p:cNvSpPr>
          <p:nvPr>
            <p:ph idx="1"/>
          </p:nvPr>
        </p:nvSpPr>
        <p:spPr>
          <a:xfrm>
            <a:off x="457200" y="838200"/>
            <a:ext cx="8229600" cy="5486400"/>
          </a:xfrm>
        </p:spPr>
        <p:txBody>
          <a:bodyPr>
            <a:normAutofit/>
          </a:bodyPr>
          <a:lstStyle/>
          <a:p>
            <a:r>
              <a:rPr lang="en-US" dirty="0"/>
              <a:t>Victor, the bishop of Rome, was frustrated by this response and “tried to cut off” all the Asian churches from fellowship and sent </a:t>
            </a:r>
            <a:r>
              <a:rPr lang="en-US" dirty="0" smtClean="0"/>
              <a:t>them letters </a:t>
            </a:r>
            <a:r>
              <a:rPr lang="en-US" dirty="0"/>
              <a:t>announcing </a:t>
            </a:r>
            <a:r>
              <a:rPr lang="en-US" dirty="0" smtClean="0"/>
              <a:t>their </a:t>
            </a:r>
            <a:r>
              <a:rPr lang="en-US" dirty="0"/>
              <a:t>“absolute excommunication</a:t>
            </a:r>
            <a:r>
              <a:rPr lang="en-US" dirty="0" smtClean="0"/>
              <a:t>”.</a:t>
            </a:r>
            <a:endParaRPr lang="en-US" dirty="0"/>
          </a:p>
          <a:p>
            <a:r>
              <a:rPr lang="en-US" dirty="0" smtClean="0"/>
              <a:t>However</a:t>
            </a:r>
            <a:r>
              <a:rPr lang="en-US" dirty="0"/>
              <a:t>, Victor was sharply rebuked by </a:t>
            </a:r>
            <a:r>
              <a:rPr lang="en-US" dirty="0" smtClean="0"/>
              <a:t>Irenaeus and a </a:t>
            </a:r>
            <a:r>
              <a:rPr lang="en-US" dirty="0"/>
              <a:t>number of his fellow </a:t>
            </a:r>
            <a:r>
              <a:rPr lang="en-US" dirty="0" smtClean="0"/>
              <a:t>bishops </a:t>
            </a:r>
            <a:r>
              <a:rPr lang="en-US" dirty="0"/>
              <a:t>for making such a move and disturbing the peace of the </a:t>
            </a:r>
            <a:r>
              <a:rPr lang="en-US" dirty="0" smtClean="0"/>
              <a:t>Church.</a:t>
            </a:r>
          </a:p>
          <a:p>
            <a:r>
              <a:rPr lang="en-US" dirty="0" smtClean="0"/>
              <a:t>As </a:t>
            </a:r>
            <a:r>
              <a:rPr lang="en-US" dirty="0"/>
              <a:t>a result, Victor’s bid to excommunicate the other churches failed</a:t>
            </a:r>
            <a:r>
              <a:rPr lang="en-US" dirty="0" smtClean="0"/>
              <a:t>.</a:t>
            </a:r>
            <a:endParaRPr lang="en-US" dirty="0"/>
          </a:p>
        </p:txBody>
      </p:sp>
      <p:sp>
        <p:nvSpPr>
          <p:cNvPr id="6" name="TextBox 5"/>
          <p:cNvSpPr txBox="1"/>
          <p:nvPr/>
        </p:nvSpPr>
        <p:spPr>
          <a:xfrm>
            <a:off x="-10357" y="6550223"/>
            <a:ext cx="9144000" cy="307777"/>
          </a:xfrm>
          <a:prstGeom prst="rect">
            <a:avLst/>
          </a:prstGeom>
          <a:noFill/>
        </p:spPr>
        <p:txBody>
          <a:bodyPr wrap="square" rtlCol="0">
            <a:spAutoFit/>
          </a:bodyPr>
          <a:lstStyle/>
          <a:p>
            <a:pPr lvl="0"/>
            <a:r>
              <a:rPr lang="en-US" sz="1400" dirty="0" smtClean="0"/>
              <a:t>* Kruger</a:t>
            </a:r>
            <a:r>
              <a:rPr lang="en-US" sz="1400" dirty="0"/>
              <a:t>, Michael J.. Christianity at the Crossroads: How the Second Century Shaped the Future of the Church (p. 93). </a:t>
            </a:r>
            <a:endParaRPr lang="en-US" sz="1400" dirty="0"/>
          </a:p>
        </p:txBody>
      </p:sp>
    </p:spTree>
    <p:extLst>
      <p:ext uri="{BB962C8B-B14F-4D97-AF65-F5344CB8AC3E}">
        <p14:creationId xmlns:p14="http://schemas.microsoft.com/office/powerpoint/2010/main" val="33321010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a:t>
            </a:r>
            <a:r>
              <a:rPr lang="en-US" sz="3600" b="1" dirty="0"/>
              <a:t>Irenaeus </a:t>
            </a:r>
            <a:r>
              <a:rPr lang="en-US" sz="3600" b="1" dirty="0" smtClean="0"/>
              <a:t>on the </a:t>
            </a:r>
            <a:r>
              <a:rPr lang="en-US" sz="3600" b="1" dirty="0"/>
              <a:t>Quartodeciman </a:t>
            </a:r>
            <a:r>
              <a:rPr lang="en-US" sz="3600" b="1" dirty="0" smtClean="0"/>
              <a:t>Controversy</a:t>
            </a:r>
            <a:endParaRPr lang="en-US" sz="3600" b="1" dirty="0"/>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dirty="0" smtClean="0"/>
              <a:t>Irenaeus </a:t>
            </a:r>
            <a:r>
              <a:rPr lang="en-US" dirty="0"/>
              <a:t>wrote to Victor saying:</a:t>
            </a:r>
            <a:endParaRPr lang="en-US" sz="2200" dirty="0"/>
          </a:p>
          <a:p>
            <a:pPr lvl="1"/>
            <a:r>
              <a:rPr lang="en-US" i="1" dirty="0" smtClean="0">
                <a:latin typeface="Cambria" panose="02040503050406030204" pitchFamily="18" charset="0"/>
                <a:ea typeface="Cambria" panose="02040503050406030204" pitchFamily="18" charset="0"/>
              </a:rPr>
              <a:t>When the blessed Polycarp </a:t>
            </a:r>
            <a:r>
              <a:rPr lang="en-US" dirty="0" smtClean="0">
                <a:latin typeface="+mj-lt"/>
                <a:ea typeface="Cambria" panose="02040503050406030204" pitchFamily="18" charset="0"/>
              </a:rPr>
              <a:t>[who was Bishop of Smyrna – an </a:t>
            </a:r>
            <a:r>
              <a:rPr lang="en-US" b="1" i="1" dirty="0" smtClean="0">
                <a:latin typeface="+mj-lt"/>
                <a:ea typeface="Cambria" panose="02040503050406030204" pitchFamily="18" charset="0"/>
              </a:rPr>
              <a:t>Asian</a:t>
            </a:r>
            <a:r>
              <a:rPr lang="en-US" dirty="0" smtClean="0">
                <a:latin typeface="+mj-lt"/>
                <a:ea typeface="Cambria" panose="02040503050406030204" pitchFamily="18" charset="0"/>
              </a:rPr>
              <a:t> Church]</a:t>
            </a:r>
            <a:r>
              <a:rPr lang="en-US" i="1" dirty="0" smtClean="0">
                <a:latin typeface="Cambria" panose="02040503050406030204" pitchFamily="18" charset="0"/>
                <a:ea typeface="Cambria" panose="02040503050406030204" pitchFamily="18" charset="0"/>
              </a:rPr>
              <a:t> visited </a:t>
            </a:r>
            <a:r>
              <a:rPr lang="en-US" dirty="0">
                <a:latin typeface="+mj-lt"/>
                <a:ea typeface="Cambria" panose="02040503050406030204" pitchFamily="18" charset="0"/>
              </a:rPr>
              <a:t>[Anicetus, </a:t>
            </a:r>
            <a:r>
              <a:rPr lang="en-US" dirty="0" smtClean="0">
                <a:latin typeface="+mj-lt"/>
                <a:ea typeface="Cambria" panose="02040503050406030204" pitchFamily="18" charset="0"/>
              </a:rPr>
              <a:t>Bishop </a:t>
            </a:r>
            <a:r>
              <a:rPr lang="en-US" dirty="0">
                <a:latin typeface="+mj-lt"/>
                <a:ea typeface="Cambria" panose="02040503050406030204" pitchFamily="18" charset="0"/>
              </a:rPr>
              <a:t>of </a:t>
            </a:r>
            <a:r>
              <a:rPr lang="en-US" b="1" i="1" dirty="0">
                <a:latin typeface="+mj-lt"/>
                <a:ea typeface="Cambria" panose="02040503050406030204" pitchFamily="18" charset="0"/>
              </a:rPr>
              <a:t>Rome</a:t>
            </a:r>
            <a:r>
              <a:rPr lang="en-US" dirty="0">
                <a:latin typeface="+mj-lt"/>
                <a:ea typeface="Cambria" panose="02040503050406030204" pitchFamily="18" charset="0"/>
              </a:rPr>
              <a:t>]</a:t>
            </a:r>
            <a:r>
              <a:rPr lang="en-US" i="1" dirty="0" smtClean="0">
                <a:latin typeface="Cambria" panose="02040503050406030204" pitchFamily="18" charset="0"/>
                <a:ea typeface="Cambria" panose="02040503050406030204" pitchFamily="18" charset="0"/>
              </a:rPr>
              <a:t> they made peace immediately, having no wish to quarrel on this point. Anicetus could not persuade Polycarp to observe [Easter on Sunday], since he had always done so with John, our Lord’s disciple, and the other apostles whom he knew. Nor did Polycarp persuade </a:t>
            </a:r>
            <a:r>
              <a:rPr lang="en-US" i="1" dirty="0">
                <a:latin typeface="Cambria" panose="02040503050406030204" pitchFamily="18" charset="0"/>
                <a:ea typeface="Cambria" panose="02040503050406030204" pitchFamily="18" charset="0"/>
              </a:rPr>
              <a:t>Anicetus </a:t>
            </a:r>
            <a:r>
              <a:rPr lang="en-US" i="1" dirty="0" smtClean="0">
                <a:latin typeface="Cambria" panose="02040503050406030204" pitchFamily="18" charset="0"/>
                <a:ea typeface="Cambria" panose="02040503050406030204" pitchFamily="18" charset="0"/>
              </a:rPr>
              <a:t>to observe (Easter on the 14</a:t>
            </a:r>
            <a:r>
              <a:rPr lang="en-US" i="1" baseline="30000" dirty="0" smtClean="0">
                <a:latin typeface="Cambria" panose="02040503050406030204" pitchFamily="18" charset="0"/>
                <a:ea typeface="Cambria" panose="02040503050406030204" pitchFamily="18" charset="0"/>
              </a:rPr>
              <a:t>th</a:t>
            </a:r>
            <a:r>
              <a:rPr lang="en-US" i="1" dirty="0" smtClean="0">
                <a:latin typeface="Cambria" panose="02040503050406030204" pitchFamily="18" charset="0"/>
                <a:ea typeface="Cambria" panose="02040503050406030204" pitchFamily="18" charset="0"/>
              </a:rPr>
              <a:t> of Nisan), who said he was bound  to the practice of the presbyters before him. Nevertheless, they communed with each other, and in church</a:t>
            </a:r>
            <a:r>
              <a:rPr lang="en-US" i="1" dirty="0">
                <a:latin typeface="Cambria" panose="02040503050406030204" pitchFamily="18" charset="0"/>
                <a:ea typeface="Cambria" panose="02040503050406030204" pitchFamily="18" charset="0"/>
              </a:rPr>
              <a:t> Anicetus </a:t>
            </a:r>
            <a:r>
              <a:rPr lang="en-US" i="1" dirty="0" smtClean="0">
                <a:latin typeface="Cambria" panose="02040503050406030204" pitchFamily="18" charset="0"/>
                <a:ea typeface="Cambria" panose="02040503050406030204" pitchFamily="18" charset="0"/>
              </a:rPr>
              <a:t>yielded the consecration of the Eucharist to Polycarp, obviously out of respect. They parted from each other in peace, and in peace the whole church was maintained both by those who observed and those who did not.</a:t>
            </a:r>
            <a:endParaRPr lang="en-US" dirty="0">
              <a:latin typeface="Cambria" panose="02040503050406030204" pitchFamily="18" charset="0"/>
              <a:ea typeface="Cambria" panose="02040503050406030204" pitchFamily="18" charset="0"/>
            </a:endParaRPr>
          </a:p>
          <a:p>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t>*</a:t>
            </a:r>
            <a:r>
              <a:rPr lang="en-US" sz="1600" dirty="0">
                <a:solidFill>
                  <a:prstClr val="black"/>
                </a:solidFill>
              </a:rPr>
              <a:t>As cited and summarized by Eusebius in </a:t>
            </a:r>
            <a:r>
              <a:rPr lang="en-US" sz="1600" i="1" dirty="0">
                <a:solidFill>
                  <a:prstClr val="black"/>
                </a:solidFill>
              </a:rPr>
              <a:t>The Church History</a:t>
            </a:r>
            <a:r>
              <a:rPr lang="en-US" sz="1600" dirty="0">
                <a:solidFill>
                  <a:prstClr val="black"/>
                </a:solidFill>
              </a:rPr>
              <a:t>; Translation by Paul Maier; </a:t>
            </a:r>
            <a:r>
              <a:rPr lang="en-US" sz="1600" dirty="0" smtClean="0">
                <a:solidFill>
                  <a:prstClr val="black"/>
                </a:solidFill>
              </a:rPr>
              <a:t>p. 181</a:t>
            </a:r>
            <a:endParaRPr lang="en-US" sz="1600" dirty="0">
              <a:solidFill>
                <a:prstClr val="black"/>
              </a:solidFill>
            </a:endParaRPr>
          </a:p>
        </p:txBody>
      </p:sp>
    </p:spTree>
    <p:extLst>
      <p:ext uri="{BB962C8B-B14F-4D97-AF65-F5344CB8AC3E}">
        <p14:creationId xmlns:p14="http://schemas.microsoft.com/office/powerpoint/2010/main" val="37494057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a:t>
            </a:r>
            <a:r>
              <a:rPr lang="en-US" sz="3600" b="1" dirty="0"/>
              <a:t>Irenaeus </a:t>
            </a:r>
            <a:r>
              <a:rPr lang="en-US" sz="3600" b="1" dirty="0" smtClean="0"/>
              <a:t>on the </a:t>
            </a:r>
            <a:r>
              <a:rPr lang="en-US" sz="3600" b="1" dirty="0"/>
              <a:t>Quartodeciman </a:t>
            </a:r>
            <a:r>
              <a:rPr lang="en-US" sz="3600" b="1" dirty="0" smtClean="0"/>
              <a:t>Controversy</a:t>
            </a:r>
            <a:endParaRPr lang="en-US" sz="3600" b="1" dirty="0"/>
          </a:p>
        </p:txBody>
      </p:sp>
      <p:sp>
        <p:nvSpPr>
          <p:cNvPr id="4" name="Content Placeholder 3"/>
          <p:cNvSpPr>
            <a:spLocks noGrp="1"/>
          </p:cNvSpPr>
          <p:nvPr>
            <p:ph idx="1"/>
          </p:nvPr>
        </p:nvSpPr>
        <p:spPr>
          <a:xfrm>
            <a:off x="457200" y="838200"/>
            <a:ext cx="8229600" cy="5486400"/>
          </a:xfrm>
        </p:spPr>
        <p:txBody>
          <a:bodyPr>
            <a:normAutofit fontScale="92500" lnSpcReduction="10000"/>
          </a:bodyPr>
          <a:lstStyle/>
          <a:p>
            <a:r>
              <a:rPr lang="en-US" sz="3200" dirty="0"/>
              <a:t>This </a:t>
            </a:r>
            <a:r>
              <a:rPr lang="en-US" sz="3200" dirty="0" smtClean="0"/>
              <a:t>controversy shows </a:t>
            </a:r>
            <a:r>
              <a:rPr lang="en-US" sz="3200" b="1" i="1" dirty="0" smtClean="0"/>
              <a:t>two</a:t>
            </a:r>
            <a:r>
              <a:rPr lang="en-US" sz="3200" dirty="0" smtClean="0"/>
              <a:t> important things:</a:t>
            </a:r>
          </a:p>
          <a:p>
            <a:pPr lvl="1"/>
            <a:r>
              <a:rPr lang="en-US" sz="2800" dirty="0" smtClean="0"/>
              <a:t>The problem of breaking fellowship with other believers over issues which are not definitional to the faith: </a:t>
            </a:r>
          </a:p>
          <a:p>
            <a:pPr lvl="2"/>
            <a:r>
              <a:rPr lang="en-US" sz="2400" dirty="0" smtClean="0"/>
              <a:t>Victor </a:t>
            </a:r>
            <a:r>
              <a:rPr lang="en-US" sz="2400" dirty="0"/>
              <a:t>was trying to </a:t>
            </a:r>
            <a:r>
              <a:rPr lang="en-US" sz="2400" dirty="0" smtClean="0"/>
              <a:t>make the </a:t>
            </a:r>
            <a:r>
              <a:rPr lang="en-US" sz="2400" dirty="0"/>
              <a:t>issue of when to celebrate Easter </a:t>
            </a:r>
            <a:r>
              <a:rPr lang="en-US" sz="2400" dirty="0" smtClean="0"/>
              <a:t>an issue over which to break fellowship. </a:t>
            </a:r>
          </a:p>
          <a:p>
            <a:pPr lvl="2"/>
            <a:r>
              <a:rPr lang="en-US" sz="2400" dirty="0" smtClean="0"/>
              <a:t>Churches </a:t>
            </a:r>
            <a:r>
              <a:rPr lang="en-US" sz="2400" dirty="0"/>
              <a:t>in our day do things like that. </a:t>
            </a:r>
            <a:r>
              <a:rPr lang="en-US" sz="2400" dirty="0" smtClean="0"/>
              <a:t>For example, churches </a:t>
            </a:r>
            <a:r>
              <a:rPr lang="en-US" sz="2400" dirty="0"/>
              <a:t>that </a:t>
            </a:r>
            <a:r>
              <a:rPr lang="en-US" sz="2400" dirty="0" smtClean="0"/>
              <a:t>try </a:t>
            </a:r>
            <a:r>
              <a:rPr lang="en-US" sz="2400" dirty="0"/>
              <a:t>to make eschatology an essential issue. </a:t>
            </a:r>
            <a:endParaRPr lang="en-US" sz="2400" dirty="0" smtClean="0"/>
          </a:p>
          <a:p>
            <a:pPr lvl="2"/>
            <a:r>
              <a:rPr lang="en-US" sz="2400" dirty="0" smtClean="0"/>
              <a:t>We </a:t>
            </a:r>
            <a:r>
              <a:rPr lang="en-US" sz="2400" dirty="0"/>
              <a:t>need to be careful about doing this</a:t>
            </a:r>
            <a:r>
              <a:rPr lang="en-US" sz="2400" dirty="0" smtClean="0"/>
              <a:t>.</a:t>
            </a:r>
          </a:p>
          <a:p>
            <a:pPr lvl="1"/>
            <a:r>
              <a:rPr lang="en-US" sz="2800" dirty="0" smtClean="0"/>
              <a:t>By their response to Victor, bishop of Rome, it is clear that the bishops in the late third century did not regard the bishop of Rome as an infallible pope – though the Roman Catholic Church in our day will try to claim that he was.</a:t>
            </a:r>
            <a:endParaRPr lang="en-US" sz="2800" dirty="0"/>
          </a:p>
          <a:p>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pPr lvl="0"/>
            <a:r>
              <a:rPr lang="en-US" sz="1600" dirty="0"/>
              <a:t>*Based on notes taken from James White’s 2016 Church History Series; Lesson </a:t>
            </a:r>
            <a:r>
              <a:rPr lang="en-US" sz="1600" dirty="0" smtClean="0"/>
              <a:t>19 </a:t>
            </a:r>
            <a:r>
              <a:rPr lang="en-US" sz="1600" dirty="0"/>
              <a:t>– </a:t>
            </a:r>
            <a:r>
              <a:rPr lang="en-US" sz="1600" dirty="0" smtClean="0"/>
              <a:t>Irenaeus (Part 2)</a:t>
            </a:r>
            <a:endParaRPr lang="en-US" sz="1600" dirty="0"/>
          </a:p>
        </p:txBody>
      </p:sp>
    </p:spTree>
    <p:extLst>
      <p:ext uri="{BB962C8B-B14F-4D97-AF65-F5344CB8AC3E}">
        <p14:creationId xmlns:p14="http://schemas.microsoft.com/office/powerpoint/2010/main" val="140872361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6000" r="-2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990600" y="152400"/>
            <a:ext cx="7391400" cy="2590800"/>
          </a:xfrm>
        </p:spPr>
        <p:txBody>
          <a:bodyPr>
            <a:noAutofit/>
          </a:bodyPr>
          <a:lstStyle/>
          <a:p>
            <a:r>
              <a:rPr lang="en-US" sz="6000" b="1" dirty="0" smtClean="0">
                <a:solidFill>
                  <a:schemeClr val="bg1"/>
                </a:solidFill>
                <a:effectLst>
                  <a:glow rad="228600">
                    <a:schemeClr val="accent6">
                      <a:satMod val="175000"/>
                      <a:alpha val="40000"/>
                    </a:schemeClr>
                  </a:glow>
                  <a:outerShdw blurRad="114300" dist="38100" dir="13500000" algn="br" rotWithShape="0">
                    <a:prstClr val="black"/>
                  </a:outerShdw>
                </a:effectLst>
              </a:rPr>
              <a:t>A Further Look at Christian Persecution</a:t>
            </a:r>
            <a:endParaRPr lang="en-US" sz="6000" b="1" dirty="0">
              <a:ln w="12700">
                <a:solidFill>
                  <a:schemeClr val="tx2">
                    <a:satMod val="155000"/>
                  </a:schemeClr>
                </a:solidFill>
                <a:prstDash val="solid"/>
              </a:ln>
              <a:solidFill>
                <a:schemeClr val="bg1"/>
              </a:solidFill>
              <a:effectLst>
                <a:glow rad="228600">
                  <a:schemeClr val="accent6">
                    <a:satMod val="175000"/>
                    <a:alpha val="40000"/>
                  </a:schemeClr>
                </a:glow>
                <a:outerShdw blurRad="114300" dist="38100" dir="13500000" algn="br" rotWithShape="0">
                  <a:prstClr val="black"/>
                </a:outerShdw>
              </a:effectLst>
            </a:endParaRPr>
          </a:p>
        </p:txBody>
      </p:sp>
      <p:sp>
        <p:nvSpPr>
          <p:cNvPr id="4" name="Rectangle 3"/>
          <p:cNvSpPr/>
          <p:nvPr/>
        </p:nvSpPr>
        <p:spPr>
          <a:xfrm>
            <a:off x="0" y="6480516"/>
            <a:ext cx="9144000" cy="338554"/>
          </a:xfrm>
          <a:prstGeom prst="rect">
            <a:avLst/>
          </a:prstGeom>
        </p:spPr>
        <p:txBody>
          <a:bodyPr wrap="square">
            <a:spAutoFit/>
          </a:bodyPr>
          <a:lstStyle/>
          <a:p>
            <a:r>
              <a:rPr lang="en-US" sz="1600" dirty="0">
                <a:solidFill>
                  <a:prstClr val="black"/>
                </a:solidFill>
                <a:hlinkClick r:id="rId4"/>
              </a:rPr>
              <a:t>https://</a:t>
            </a:r>
            <a:r>
              <a:rPr lang="en-US" sz="1600" dirty="0" smtClean="0">
                <a:solidFill>
                  <a:prstClr val="black"/>
                </a:solidFill>
                <a:hlinkClick r:id="rId4"/>
              </a:rPr>
              <a:t>www.sutori.com/story/world-religions-christianity-7ba5</a:t>
            </a:r>
            <a:r>
              <a:rPr lang="en-US" sz="1600" dirty="0" smtClean="0">
                <a:solidFill>
                  <a:prstClr val="black"/>
                </a:solidFill>
              </a:rPr>
              <a:t> </a:t>
            </a:r>
            <a:endParaRPr lang="en-US" sz="1600" dirty="0">
              <a:solidFill>
                <a:prstClr val="black"/>
              </a:solidFill>
            </a:endParaRPr>
          </a:p>
        </p:txBody>
      </p:sp>
    </p:spTree>
    <p:extLst>
      <p:ext uri="{BB962C8B-B14F-4D97-AF65-F5344CB8AC3E}">
        <p14:creationId xmlns:p14="http://schemas.microsoft.com/office/powerpoint/2010/main" val="194339227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610600" cy="5943600"/>
          </a:xfrm>
          <a:effectLst>
            <a:glow rad="228600">
              <a:schemeClr val="accent3">
                <a:satMod val="175000"/>
                <a:alpha val="40000"/>
              </a:schemeClr>
            </a:glow>
            <a:innerShdw blurRad="63500" dist="50800" dir="13500000">
              <a:prstClr val="black">
                <a:alpha val="50000"/>
              </a:prstClr>
            </a:innerShdw>
          </a:effectLst>
        </p:spPr>
        <p:txBody>
          <a:bodyPr>
            <a:normAutofit lnSpcReduction="10000"/>
          </a:bodyPr>
          <a:lstStyle/>
          <a:p>
            <a:r>
              <a:rPr lang="en-US" dirty="0" smtClean="0"/>
              <a:t>What was Irenaeus’ connection to the Apostle John?</a:t>
            </a:r>
          </a:p>
          <a:p>
            <a:pPr lvl="1"/>
            <a:r>
              <a:rPr lang="en-US" dirty="0"/>
              <a:t>As a boy Irenaeus was taught by the bishop of Smyrna, Polycarp, who as a young man had known the apostle </a:t>
            </a:r>
            <a:r>
              <a:rPr lang="en-US" dirty="0" smtClean="0"/>
              <a:t>John.</a:t>
            </a:r>
          </a:p>
          <a:p>
            <a:r>
              <a:rPr lang="en-US" dirty="0" smtClean="0"/>
              <a:t>Does this mean that the Apostle John would have agreed with everything that Irenaeus taught?</a:t>
            </a:r>
          </a:p>
          <a:p>
            <a:pPr lvl="1"/>
            <a:r>
              <a:rPr lang="en-US" dirty="0" smtClean="0"/>
              <a:t>No.</a:t>
            </a:r>
          </a:p>
          <a:p>
            <a:r>
              <a:rPr lang="en-US" dirty="0" smtClean="0"/>
              <a:t>Through what unusual circumstance did Irenaeus end becoming the bishop of Lyons, France?</a:t>
            </a:r>
          </a:p>
          <a:p>
            <a:pPr lvl="1"/>
            <a:r>
              <a:rPr lang="en-US" dirty="0"/>
              <a:t>In AD 177, </a:t>
            </a:r>
            <a:r>
              <a:rPr lang="en-US" dirty="0" smtClean="0"/>
              <a:t>Pothinus, the Bishop of Lyons and many other Christians in Lyons were martyred.</a:t>
            </a:r>
            <a:endParaRPr lang="en-US" dirty="0"/>
          </a:p>
          <a:p>
            <a:pPr lvl="1"/>
            <a:r>
              <a:rPr lang="en-US" dirty="0"/>
              <a:t>Irenaeus was </a:t>
            </a:r>
            <a:r>
              <a:rPr lang="en-US" dirty="0" smtClean="0"/>
              <a:t>away on business in </a:t>
            </a:r>
            <a:r>
              <a:rPr lang="en-US" dirty="0"/>
              <a:t>Rome at the time, and so escaped the ordeal. </a:t>
            </a:r>
          </a:p>
          <a:p>
            <a:pPr lvl="1"/>
            <a:r>
              <a:rPr lang="en-US" dirty="0"/>
              <a:t>When he returned to Lyons he was elected bishop in place of the martyred Pothinus. </a:t>
            </a:r>
          </a:p>
          <a:p>
            <a:pPr lvl="1"/>
            <a:endParaRPr lang="en-US" dirty="0"/>
          </a:p>
        </p:txBody>
      </p:sp>
    </p:spTree>
    <p:extLst>
      <p:ext uri="{BB962C8B-B14F-4D97-AF65-F5344CB8AC3E}">
        <p14:creationId xmlns:p14="http://schemas.microsoft.com/office/powerpoint/2010/main" val="3265255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610600" cy="5943600"/>
          </a:xfrm>
          <a:effectLst>
            <a:glow rad="228600">
              <a:schemeClr val="accent3">
                <a:satMod val="175000"/>
                <a:alpha val="40000"/>
              </a:schemeClr>
            </a:glow>
            <a:innerShdw blurRad="63500" dist="50800" dir="13500000">
              <a:prstClr val="black">
                <a:alpha val="50000"/>
              </a:prstClr>
            </a:innerShdw>
          </a:effectLst>
        </p:spPr>
        <p:txBody>
          <a:bodyPr>
            <a:normAutofit lnSpcReduction="10000"/>
          </a:bodyPr>
          <a:lstStyle/>
          <a:p>
            <a:r>
              <a:rPr lang="en-US" dirty="0"/>
              <a:t>Irenaeus stands out as the most important Church father of the 2nd century. </a:t>
            </a:r>
          </a:p>
          <a:p>
            <a:r>
              <a:rPr lang="en-US" dirty="0" smtClean="0"/>
              <a:t>Among his accomplishments, he </a:t>
            </a:r>
            <a:r>
              <a:rPr lang="en-US" dirty="0"/>
              <a:t>wrote </a:t>
            </a:r>
            <a:r>
              <a:rPr lang="en-US" dirty="0" smtClean="0"/>
              <a:t>a couple of lengthy books refuting </a:t>
            </a:r>
            <a:r>
              <a:rPr lang="en-US" dirty="0"/>
              <a:t>the </a:t>
            </a:r>
            <a:r>
              <a:rPr lang="en-US" dirty="0" smtClean="0"/>
              <a:t>Gnostics</a:t>
            </a:r>
            <a:r>
              <a:rPr lang="en-US" i="1" dirty="0" smtClean="0"/>
              <a:t>.</a:t>
            </a:r>
            <a:endParaRPr lang="en-US" dirty="0"/>
          </a:p>
          <a:p>
            <a:r>
              <a:rPr lang="en-US" dirty="0" smtClean="0"/>
              <a:t>What did I suggest </a:t>
            </a:r>
            <a:r>
              <a:rPr lang="en-US" dirty="0"/>
              <a:t>may have been a personal factor in Irenaeus’s anti-Gnostic </a:t>
            </a:r>
            <a:r>
              <a:rPr lang="en-US" dirty="0" smtClean="0"/>
              <a:t>crusade?</a:t>
            </a:r>
          </a:p>
          <a:p>
            <a:pPr lvl="1"/>
            <a:r>
              <a:rPr lang="en-US" dirty="0"/>
              <a:t>Irenaeus </a:t>
            </a:r>
            <a:r>
              <a:rPr lang="en-US" dirty="0" smtClean="0"/>
              <a:t>had </a:t>
            </a:r>
            <a:r>
              <a:rPr lang="en-US" dirty="0"/>
              <a:t>a friend called Florinus with whom he had grown up in Smyrna, both having been taught by Polycarp. </a:t>
            </a:r>
          </a:p>
          <a:p>
            <a:pPr lvl="1"/>
            <a:r>
              <a:rPr lang="en-US" dirty="0"/>
              <a:t>In adult life, Florinus had renounced orthodox Christianity and become a follower of the great Gnostic leader Valentinus. </a:t>
            </a:r>
          </a:p>
          <a:p>
            <a:r>
              <a:rPr lang="en-US" dirty="0"/>
              <a:t>Irenaeus </a:t>
            </a:r>
            <a:r>
              <a:rPr lang="en-US" dirty="0" smtClean="0"/>
              <a:t>believed that just giving an </a:t>
            </a:r>
            <a:r>
              <a:rPr lang="en-US" dirty="0"/>
              <a:t>accurate </a:t>
            </a:r>
            <a:r>
              <a:rPr lang="en-US" b="1" i="1" dirty="0"/>
              <a:t>description </a:t>
            </a:r>
            <a:r>
              <a:rPr lang="en-US" dirty="0"/>
              <a:t>of the Gnostic teachings </a:t>
            </a:r>
            <a:r>
              <a:rPr lang="en-US" dirty="0" smtClean="0"/>
              <a:t>would do what?</a:t>
            </a:r>
          </a:p>
          <a:p>
            <a:pPr lvl="1"/>
            <a:r>
              <a:rPr lang="en-US" dirty="0" smtClean="0"/>
              <a:t>Show </a:t>
            </a:r>
            <a:r>
              <a:rPr lang="en-US" dirty="0"/>
              <a:t>how ridiculous, unreasonable, and unworthy of belief they were.</a:t>
            </a:r>
          </a:p>
          <a:p>
            <a:endParaRPr lang="en-US" i="1" dirty="0" smtClean="0"/>
          </a:p>
        </p:txBody>
      </p:sp>
    </p:spTree>
    <p:extLst>
      <p:ext uri="{BB962C8B-B14F-4D97-AF65-F5344CB8AC3E}">
        <p14:creationId xmlns:p14="http://schemas.microsoft.com/office/powerpoint/2010/main" val="4099714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610600" cy="5943600"/>
          </a:xfrm>
          <a:effectLst>
            <a:glow rad="228600">
              <a:schemeClr val="accent3">
                <a:satMod val="175000"/>
                <a:alpha val="40000"/>
              </a:schemeClr>
            </a:glow>
            <a:innerShdw blurRad="63500" dist="50800" dir="13500000">
              <a:prstClr val="black">
                <a:alpha val="50000"/>
              </a:prstClr>
            </a:innerShdw>
          </a:effectLst>
        </p:spPr>
        <p:txBody>
          <a:bodyPr>
            <a:normAutofit lnSpcReduction="10000"/>
          </a:bodyPr>
          <a:lstStyle/>
          <a:p>
            <a:r>
              <a:rPr lang="en-US" dirty="0"/>
              <a:t>Irenaeus </a:t>
            </a:r>
            <a:r>
              <a:rPr lang="en-US" dirty="0" smtClean="0"/>
              <a:t>argued that in churches that had been established by the apostles, orthodox </a:t>
            </a:r>
            <a:r>
              <a:rPr lang="en-US" dirty="0"/>
              <a:t>theology </a:t>
            </a:r>
            <a:r>
              <a:rPr lang="en-US" dirty="0" smtClean="0"/>
              <a:t>(which contradicted Gnosticism) had </a:t>
            </a:r>
            <a:r>
              <a:rPr lang="en-US" dirty="0"/>
              <a:t>been reliably passed down from bishop to bishop, all the way from the apostles to his own day</a:t>
            </a:r>
            <a:r>
              <a:rPr lang="en-US" dirty="0" smtClean="0"/>
              <a:t>.</a:t>
            </a:r>
          </a:p>
          <a:p>
            <a:r>
              <a:rPr lang="en-US" dirty="0" smtClean="0"/>
              <a:t>How was Irenaeus</a:t>
            </a:r>
            <a:r>
              <a:rPr lang="en-US" dirty="0"/>
              <a:t>’ argument was later </a:t>
            </a:r>
            <a:r>
              <a:rPr lang="en-US" b="1" i="1" dirty="0"/>
              <a:t>distorted</a:t>
            </a:r>
            <a:r>
              <a:rPr lang="en-US" dirty="0"/>
              <a:t> by the Roman Catholics to teach a doctrine that they call </a:t>
            </a:r>
            <a:r>
              <a:rPr lang="en-US" i="1" dirty="0"/>
              <a:t>apostolic </a:t>
            </a:r>
            <a:r>
              <a:rPr lang="en-US" i="1" dirty="0" smtClean="0"/>
              <a:t>succession</a:t>
            </a:r>
            <a:r>
              <a:rPr lang="en-US" dirty="0" smtClean="0"/>
              <a:t>?</a:t>
            </a:r>
          </a:p>
          <a:p>
            <a:pPr lvl="1"/>
            <a:r>
              <a:rPr lang="en-US" dirty="0"/>
              <a:t>Roman Catholics </a:t>
            </a:r>
            <a:r>
              <a:rPr lang="en-US" dirty="0" smtClean="0"/>
              <a:t>say </a:t>
            </a:r>
            <a:r>
              <a:rPr lang="en-US" dirty="0"/>
              <a:t>that God, starting with Peter, had established in the church at Rome a succession of bishops (or “popes”) who had apostolic authority.</a:t>
            </a:r>
            <a:r>
              <a:rPr lang="en-US" baseline="30000" dirty="0"/>
              <a:t> 1</a:t>
            </a:r>
            <a:r>
              <a:rPr lang="en-US" dirty="0"/>
              <a:t> </a:t>
            </a:r>
          </a:p>
          <a:p>
            <a:pPr lvl="1"/>
            <a:r>
              <a:rPr lang="en-US" dirty="0"/>
              <a:t>But Irenaeus was not saying that these subsequent bishops </a:t>
            </a:r>
            <a:r>
              <a:rPr lang="en-US" b="1" i="1" dirty="0"/>
              <a:t>were</a:t>
            </a:r>
            <a:r>
              <a:rPr lang="en-US" dirty="0"/>
              <a:t> apostles, or </a:t>
            </a:r>
            <a:r>
              <a:rPr lang="en-US" b="1" i="1" dirty="0"/>
              <a:t>bore the authority </a:t>
            </a:r>
            <a:r>
              <a:rPr lang="en-US" dirty="0"/>
              <a:t>of the apostles, but rather that they </a:t>
            </a:r>
            <a:r>
              <a:rPr lang="en-US" b="1" i="1" dirty="0"/>
              <a:t>preserved the traditions and teachings</a:t>
            </a:r>
            <a:r>
              <a:rPr lang="en-US" dirty="0"/>
              <a:t> of the </a:t>
            </a:r>
            <a:r>
              <a:rPr lang="en-US" dirty="0" smtClean="0"/>
              <a:t>apostles.</a:t>
            </a:r>
            <a:endParaRPr lang="en-US" dirty="0" smtClean="0"/>
          </a:p>
        </p:txBody>
      </p:sp>
    </p:spTree>
    <p:extLst>
      <p:ext uri="{BB962C8B-B14F-4D97-AF65-F5344CB8AC3E}">
        <p14:creationId xmlns:p14="http://schemas.microsoft.com/office/powerpoint/2010/main" val="38710430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610600" cy="5943600"/>
          </a:xfrm>
          <a:effectLst>
            <a:glow rad="228600">
              <a:schemeClr val="accent3">
                <a:satMod val="175000"/>
                <a:alpha val="40000"/>
              </a:schemeClr>
            </a:glow>
            <a:innerShdw blurRad="63500" dist="50800" dir="13500000">
              <a:prstClr val="black">
                <a:alpha val="50000"/>
              </a:prstClr>
            </a:innerShdw>
          </a:effectLst>
        </p:spPr>
        <p:txBody>
          <a:bodyPr>
            <a:normAutofit/>
          </a:bodyPr>
          <a:lstStyle/>
          <a:p>
            <a:r>
              <a:rPr lang="en-US" dirty="0"/>
              <a:t>Irenaeus’ list of a succession of “bishops” in the church at Rome starting with the supposed appointment of </a:t>
            </a:r>
            <a:r>
              <a:rPr lang="en-US" dirty="0" smtClean="0"/>
              <a:t>Linus </a:t>
            </a:r>
            <a:r>
              <a:rPr lang="en-US" dirty="0"/>
              <a:t>(cf. 2 Tim. 4:21) as the first bishop of Rome by Peter and Paul does have one </a:t>
            </a:r>
            <a:r>
              <a:rPr lang="en-US" dirty="0" smtClean="0"/>
              <a:t>problem. What is it?</a:t>
            </a:r>
          </a:p>
          <a:p>
            <a:pPr lvl="1"/>
            <a:r>
              <a:rPr lang="en-US" dirty="0" smtClean="0"/>
              <a:t>Almost </a:t>
            </a:r>
            <a:r>
              <a:rPr lang="en-US" b="1" i="1" dirty="0"/>
              <a:t>all</a:t>
            </a:r>
            <a:r>
              <a:rPr lang="en-US" dirty="0"/>
              <a:t> of our early historical evidence indicates that the church at Rome started with a </a:t>
            </a:r>
            <a:r>
              <a:rPr lang="en-US" b="1" i="1" dirty="0"/>
              <a:t>plurality</a:t>
            </a:r>
            <a:r>
              <a:rPr lang="en-US" dirty="0"/>
              <a:t> of elders and continued as such until </a:t>
            </a:r>
            <a:r>
              <a:rPr lang="en-US" b="1" i="1" dirty="0"/>
              <a:t>at least </a:t>
            </a:r>
            <a:r>
              <a:rPr lang="en-US" dirty="0"/>
              <a:t>the end of the first century</a:t>
            </a:r>
            <a:endParaRPr lang="en-US" dirty="0" smtClean="0"/>
          </a:p>
        </p:txBody>
      </p:sp>
    </p:spTree>
    <p:extLst>
      <p:ext uri="{BB962C8B-B14F-4D97-AF65-F5344CB8AC3E}">
        <p14:creationId xmlns:p14="http://schemas.microsoft.com/office/powerpoint/2010/main" val="22912089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8000" r="-8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338554"/>
          </a:xfrm>
          <a:prstGeom prst="rect">
            <a:avLst/>
          </a:prstGeom>
        </p:spPr>
        <p:txBody>
          <a:bodyPr wrap="square">
            <a:spAutoFit/>
          </a:bodyPr>
          <a:lstStyle/>
          <a:p>
            <a:r>
              <a:rPr lang="en-US" sz="1600" dirty="0">
                <a:solidFill>
                  <a:prstClr val="black"/>
                </a:solidFill>
                <a:hlinkClick r:id="rId4"/>
              </a:rPr>
              <a:t>https://</a:t>
            </a:r>
            <a:r>
              <a:rPr lang="en-US" sz="1600" dirty="0" smtClean="0">
                <a:solidFill>
                  <a:prstClr val="black"/>
                </a:solidFill>
                <a:hlinkClick r:id="rId4"/>
              </a:rPr>
              <a:t>www.livingfaith.in/news/st-irenaeus-of-lyons/1415</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740" y="0"/>
            <a:ext cx="9144000" cy="1828800"/>
          </a:xfrm>
          <a:effectLst/>
        </p:spPr>
        <p:txBody>
          <a:bodyPr>
            <a:noAutofit/>
          </a:bodyPr>
          <a:lstStyle/>
          <a:p>
            <a:r>
              <a:rPr lang="en-US" sz="7200" b="1" dirty="0" smtClean="0">
                <a:solidFill>
                  <a:schemeClr val="bg1"/>
                </a:solidFill>
                <a:effectLst>
                  <a:glow rad="139700">
                    <a:srgbClr val="C00000">
                      <a:alpha val="40000"/>
                    </a:srgbClr>
                  </a:glow>
                  <a:outerShdw blurRad="114300" dist="38100" dir="13500000" algn="br" rotWithShape="0">
                    <a:prstClr val="black"/>
                  </a:outerShdw>
                </a:effectLst>
              </a:rPr>
              <a:t>Irenaeus of Lyons</a:t>
            </a:r>
            <a:br>
              <a:rPr lang="en-US" sz="7200" b="1" dirty="0" smtClean="0">
                <a:solidFill>
                  <a:schemeClr val="bg1"/>
                </a:solidFill>
                <a:effectLst>
                  <a:glow rad="139700">
                    <a:srgbClr val="C00000">
                      <a:alpha val="40000"/>
                    </a:srgbClr>
                  </a:glow>
                  <a:outerShdw blurRad="114300" dist="38100" dir="13500000" algn="br" rotWithShape="0">
                    <a:prstClr val="black"/>
                  </a:outerShdw>
                </a:effectLst>
              </a:rPr>
            </a:br>
            <a:r>
              <a:rPr lang="en-US" sz="7200" b="1" dirty="0" smtClean="0">
                <a:solidFill>
                  <a:schemeClr val="bg1"/>
                </a:solidFill>
                <a:effectLst>
                  <a:glow rad="139700">
                    <a:srgbClr val="C00000">
                      <a:alpha val="40000"/>
                    </a:srgbClr>
                  </a:glow>
                  <a:outerShdw blurRad="114300" dist="38100" dir="13500000" algn="br" rotWithShape="0">
                    <a:prstClr val="black"/>
                  </a:outerShdw>
                </a:effectLst>
              </a:rPr>
              <a:t>(continued)</a:t>
            </a:r>
            <a:endParaRPr lang="en-US"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3208755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smtClean="0"/>
              <a:t>*Effects of Irenaeus</a:t>
            </a:r>
            <a:r>
              <a:rPr lang="en-US" sz="3600" b="1" dirty="0"/>
              <a:t>’ </a:t>
            </a:r>
            <a:r>
              <a:rPr lang="en-US" sz="3600" b="1" dirty="0" smtClean="0"/>
              <a:t>Response to </a:t>
            </a:r>
            <a:r>
              <a:rPr lang="en-US" sz="3600" b="1" dirty="0"/>
              <a:t>Gnosticism</a:t>
            </a:r>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dirty="0" smtClean="0"/>
              <a:t>The </a:t>
            </a:r>
            <a:r>
              <a:rPr lang="en-US" dirty="0"/>
              <a:t>response of Irenaeus and the early Church to Gnosticism had a great effect on the way the Christian faith developed in the patristic </a:t>
            </a:r>
            <a:r>
              <a:rPr lang="en-US" dirty="0" smtClean="0"/>
              <a:t>age: </a:t>
            </a:r>
          </a:p>
          <a:p>
            <a:r>
              <a:rPr lang="en-US" dirty="0" smtClean="0"/>
              <a:t>It </a:t>
            </a:r>
            <a:r>
              <a:rPr lang="en-US" dirty="0"/>
              <a:t>prompted the Church to place a strong emphasis on </a:t>
            </a:r>
            <a:r>
              <a:rPr lang="en-US" i="1" dirty="0"/>
              <a:t>apostolic tradition</a:t>
            </a:r>
            <a:r>
              <a:rPr lang="en-US" dirty="0"/>
              <a:t> – the teaching of the apostles which had been handed down in those churches where the apostles themselves had been active. </a:t>
            </a:r>
            <a:endParaRPr lang="en-US" dirty="0" smtClean="0"/>
          </a:p>
          <a:p>
            <a:r>
              <a:rPr lang="en-US" dirty="0"/>
              <a:t>We can see this stress on apostolic tradition in </a:t>
            </a:r>
            <a:r>
              <a:rPr lang="en-US" b="1" i="1" dirty="0"/>
              <a:t>three</a:t>
            </a:r>
            <a:r>
              <a:rPr lang="en-US" dirty="0"/>
              <a:t> areas:</a:t>
            </a:r>
          </a:p>
          <a:p>
            <a:pPr lvl="1"/>
            <a:r>
              <a:rPr lang="en-US" dirty="0" smtClean="0"/>
              <a:t>The </a:t>
            </a:r>
            <a:r>
              <a:rPr lang="en-US" b="1" i="1" dirty="0" smtClean="0"/>
              <a:t>Basic Teachings</a:t>
            </a:r>
            <a:r>
              <a:rPr lang="en-US" dirty="0" smtClean="0"/>
              <a:t> of the Apostles (aka the </a:t>
            </a:r>
            <a:r>
              <a:rPr lang="en-US" i="1" dirty="0" smtClean="0"/>
              <a:t>Rule of Faith</a:t>
            </a:r>
            <a:r>
              <a:rPr lang="en-US" dirty="0" smtClean="0"/>
              <a:t>)</a:t>
            </a:r>
          </a:p>
          <a:p>
            <a:pPr lvl="1"/>
            <a:r>
              <a:rPr lang="en-US" dirty="0"/>
              <a:t>The </a:t>
            </a:r>
            <a:r>
              <a:rPr lang="en-US" b="1" i="1" dirty="0" smtClean="0"/>
              <a:t>Churches Founded</a:t>
            </a:r>
            <a:r>
              <a:rPr lang="en-US" dirty="0" smtClean="0"/>
              <a:t> by the Apostles</a:t>
            </a:r>
          </a:p>
          <a:p>
            <a:pPr lvl="1"/>
            <a:r>
              <a:rPr lang="en-US" dirty="0" smtClean="0"/>
              <a:t>The </a:t>
            </a:r>
            <a:r>
              <a:rPr lang="en-US" b="1" i="1" dirty="0" smtClean="0"/>
              <a:t>Inspired Writings </a:t>
            </a:r>
            <a:r>
              <a:rPr lang="en-US" dirty="0" smtClean="0"/>
              <a:t>of the Apostles (i.e. the New Testament)</a:t>
            </a:r>
          </a:p>
          <a:p>
            <a:pPr lvl="1"/>
            <a:endParaRPr lang="en-US" dirty="0" smtClean="0"/>
          </a:p>
          <a:p>
            <a:pPr lvl="1"/>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11122893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*The Basic Teachings of the Apostles </a:t>
            </a:r>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dirty="0" smtClean="0"/>
              <a:t>In order to refute </a:t>
            </a:r>
            <a:r>
              <a:rPr lang="en-US" dirty="0"/>
              <a:t>the </a:t>
            </a:r>
            <a:r>
              <a:rPr lang="en-US" dirty="0" smtClean="0"/>
              <a:t>false doctrines </a:t>
            </a:r>
            <a:r>
              <a:rPr lang="en-US" dirty="0"/>
              <a:t>of the Gnostics, the Church pointed to </a:t>
            </a:r>
            <a:r>
              <a:rPr lang="en-US" dirty="0" smtClean="0"/>
              <a:t>the </a:t>
            </a:r>
            <a:r>
              <a:rPr lang="en-US" dirty="0" smtClean="0"/>
              <a:t>basic </a:t>
            </a:r>
            <a:r>
              <a:rPr lang="en-US" b="1" i="1" dirty="0"/>
              <a:t>teachings</a:t>
            </a:r>
            <a:r>
              <a:rPr lang="en-US" dirty="0"/>
              <a:t> of the </a:t>
            </a:r>
            <a:r>
              <a:rPr lang="en-US" dirty="0" smtClean="0"/>
              <a:t>Apostles, or what </a:t>
            </a:r>
            <a:r>
              <a:rPr lang="en-US" dirty="0" smtClean="0"/>
              <a:t>came to be </a:t>
            </a:r>
            <a:r>
              <a:rPr lang="en-US" dirty="0" smtClean="0"/>
              <a:t>known as </a:t>
            </a:r>
            <a:r>
              <a:rPr lang="en-US" i="1" dirty="0" smtClean="0"/>
              <a:t>the </a:t>
            </a:r>
            <a:r>
              <a:rPr lang="en-US" i="1" dirty="0"/>
              <a:t>rule of </a:t>
            </a:r>
            <a:r>
              <a:rPr lang="en-US" i="1" dirty="0" smtClean="0"/>
              <a:t>faith</a:t>
            </a:r>
            <a:r>
              <a:rPr lang="en-US" dirty="0"/>
              <a:t> (Latin: </a:t>
            </a:r>
            <a:r>
              <a:rPr lang="en-US" i="1" dirty="0" err="1"/>
              <a:t>regula</a:t>
            </a:r>
            <a:r>
              <a:rPr lang="en-US" i="1" dirty="0"/>
              <a:t> </a:t>
            </a:r>
            <a:r>
              <a:rPr lang="en-US" i="1" dirty="0" err="1"/>
              <a:t>fidei</a:t>
            </a:r>
            <a:r>
              <a:rPr lang="en-US" dirty="0" smtClean="0"/>
              <a:t>)</a:t>
            </a:r>
            <a:r>
              <a:rPr lang="en-US" dirty="0" smtClean="0"/>
              <a:t>.</a:t>
            </a:r>
            <a:endParaRPr lang="en-US" dirty="0" smtClean="0"/>
          </a:p>
          <a:p>
            <a:r>
              <a:rPr lang="en-US" dirty="0"/>
              <a:t>The rule of faith was basically a </a:t>
            </a:r>
            <a:r>
              <a:rPr lang="en-US" b="1" i="1" dirty="0"/>
              <a:t>summary</a:t>
            </a:r>
            <a:r>
              <a:rPr lang="en-US" dirty="0"/>
              <a:t> of </a:t>
            </a:r>
            <a:r>
              <a:rPr lang="en-US" dirty="0" smtClean="0"/>
              <a:t>what the early church fathers believed to be the </a:t>
            </a:r>
            <a:r>
              <a:rPr lang="en-US" b="1" i="1" dirty="0" smtClean="0"/>
              <a:t>essential, </a:t>
            </a:r>
            <a:r>
              <a:rPr lang="en-US" b="1" i="1" dirty="0"/>
              <a:t>orthodox apostolic </a:t>
            </a:r>
            <a:r>
              <a:rPr lang="en-US" b="1" i="1" dirty="0" smtClean="0"/>
              <a:t>teachings</a:t>
            </a:r>
            <a:r>
              <a:rPr lang="en-US" dirty="0" smtClean="0"/>
              <a:t>.</a:t>
            </a:r>
            <a:endParaRPr lang="en-US" dirty="0"/>
          </a:p>
          <a:p>
            <a:r>
              <a:rPr lang="en-US" dirty="0" smtClean="0"/>
              <a:t>Each </a:t>
            </a:r>
            <a:r>
              <a:rPr lang="en-US" dirty="0"/>
              <a:t>church had its own version of this </a:t>
            </a:r>
            <a:r>
              <a:rPr lang="en-US" dirty="0" smtClean="0"/>
              <a:t>“rule of faith”, </a:t>
            </a:r>
            <a:r>
              <a:rPr lang="en-US" dirty="0"/>
              <a:t>but they all taught more or less the same thing. </a:t>
            </a:r>
            <a:endParaRPr lang="en-US" dirty="0" smtClean="0"/>
          </a:p>
          <a:p>
            <a:r>
              <a:rPr lang="en-US" dirty="0" smtClean="0"/>
              <a:t>The </a:t>
            </a:r>
            <a:r>
              <a:rPr lang="en-US" dirty="0"/>
              <a:t>version used in the </a:t>
            </a:r>
            <a:r>
              <a:rPr lang="en-US" b="1" i="1" dirty="0"/>
              <a:t>Roman</a:t>
            </a:r>
            <a:r>
              <a:rPr lang="en-US" dirty="0"/>
              <a:t> church developed into what has become well known in the Western world as </a:t>
            </a:r>
            <a:r>
              <a:rPr lang="en-US" b="1" i="1" dirty="0"/>
              <a:t>the Apostles’ </a:t>
            </a:r>
            <a:r>
              <a:rPr lang="en-US" b="1" i="1" dirty="0" smtClean="0"/>
              <a:t>Creed</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5528288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6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7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7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129785</TotalTime>
  <Words>2711</Words>
  <Application>Microsoft Office PowerPoint</Application>
  <PresentationFormat>On-screen Show (4:3)</PresentationFormat>
  <Paragraphs>151</Paragraphs>
  <Slides>25</Slides>
  <Notes>0</Notes>
  <HiddenSlides>0</HiddenSlides>
  <MMClips>0</MMClips>
  <ScaleCrop>false</ScaleCrop>
  <HeadingPairs>
    <vt:vector size="4" baseType="variant">
      <vt:variant>
        <vt:lpstr>Theme</vt:lpstr>
      </vt:variant>
      <vt:variant>
        <vt:i4>4</vt:i4>
      </vt:variant>
      <vt:variant>
        <vt:lpstr>Slide Titles</vt:lpstr>
      </vt:variant>
      <vt:variant>
        <vt:i4>25</vt:i4>
      </vt:variant>
    </vt:vector>
  </HeadingPairs>
  <TitlesOfParts>
    <vt:vector size="29" baseType="lpstr">
      <vt:lpstr>Office Theme</vt:lpstr>
      <vt:lpstr>66_Office Theme</vt:lpstr>
      <vt:lpstr>78_Office Theme</vt:lpstr>
      <vt:lpstr>79_Office Theme</vt:lpstr>
      <vt:lpstr>PowerPoint Presentation</vt:lpstr>
      <vt:lpstr>Modern Day Melito of Sardis?</vt:lpstr>
      <vt:lpstr>Review</vt:lpstr>
      <vt:lpstr>Review</vt:lpstr>
      <vt:lpstr>Review</vt:lpstr>
      <vt:lpstr>Review</vt:lpstr>
      <vt:lpstr>Irenaeus of Lyons (continued)</vt:lpstr>
      <vt:lpstr>*Effects of Irenaeus’ Response to Gnosticism</vt:lpstr>
      <vt:lpstr>*The Basic Teachings of the Apostles </vt:lpstr>
      <vt:lpstr>*The Apostles’ Creed</vt:lpstr>
      <vt:lpstr>*The Apostles’ Creed</vt:lpstr>
      <vt:lpstr>*The Churches Founded by the Apostles</vt:lpstr>
      <vt:lpstr>*The Churches Founded by the Apostles</vt:lpstr>
      <vt:lpstr>*The Churches Founded by the Apostles</vt:lpstr>
      <vt:lpstr>*The Inspired Writings of the Apostles </vt:lpstr>
      <vt:lpstr>*The Inspired Writings of the Apostles </vt:lpstr>
      <vt:lpstr>*The Catholic Church</vt:lpstr>
      <vt:lpstr>*The Catholic Church</vt:lpstr>
      <vt:lpstr>*The Catholic Church</vt:lpstr>
      <vt:lpstr>*Irenaeus and the Quartodeciman Controversy</vt:lpstr>
      <vt:lpstr>*Irenaeus and the Quartodeciman Controversy</vt:lpstr>
      <vt:lpstr>*Irenaeus and the Quartodeciman Controversy</vt:lpstr>
      <vt:lpstr>*Irenaeus on the Quartodeciman Controversy</vt:lpstr>
      <vt:lpstr>*Irenaeus on the Quartodeciman Controversy</vt:lpstr>
      <vt:lpstr>A Further Look at Christian Persecution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1921</cp:revision>
  <dcterms:created xsi:type="dcterms:W3CDTF">2018-06-08T00:19:32Z</dcterms:created>
  <dcterms:modified xsi:type="dcterms:W3CDTF">2019-02-03T21:58:05Z</dcterms:modified>
</cp:coreProperties>
</file>