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24" r:id="rId2"/>
    <p:sldMasterId id="2147484848" r:id="rId3"/>
    <p:sldMasterId id="2147484860" r:id="rId4"/>
  </p:sldMasterIdLst>
  <p:notesMasterIdLst>
    <p:notesMasterId r:id="rId30"/>
  </p:notesMasterIdLst>
  <p:sldIdLst>
    <p:sldId id="1230" r:id="rId5"/>
    <p:sldId id="1231" r:id="rId6"/>
    <p:sldId id="1232" r:id="rId7"/>
    <p:sldId id="1233" r:id="rId8"/>
    <p:sldId id="1234" r:id="rId9"/>
    <p:sldId id="1235" r:id="rId10"/>
    <p:sldId id="1224" r:id="rId11"/>
    <p:sldId id="1236" r:id="rId12"/>
    <p:sldId id="1237" r:id="rId13"/>
    <p:sldId id="1238" r:id="rId14"/>
    <p:sldId id="1248" r:id="rId15"/>
    <p:sldId id="1247" r:id="rId16"/>
    <p:sldId id="1252" r:id="rId17"/>
    <p:sldId id="1239" r:id="rId18"/>
    <p:sldId id="1240" r:id="rId19"/>
    <p:sldId id="1241" r:id="rId20"/>
    <p:sldId id="1251" r:id="rId21"/>
    <p:sldId id="1242" r:id="rId22"/>
    <p:sldId id="1253" r:id="rId23"/>
    <p:sldId id="1245" r:id="rId24"/>
    <p:sldId id="1243" r:id="rId25"/>
    <p:sldId id="1246" r:id="rId26"/>
    <p:sldId id="1244" r:id="rId27"/>
    <p:sldId id="1250" r:id="rId28"/>
    <p:sldId id="124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4BF6"/>
    <a:srgbClr val="5731F9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2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EC55D-DF11-4B6E-B8E2-8ED8B7CB6743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63987-A83F-4245-81BE-0B37BAA48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11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8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99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81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86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581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564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654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600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2474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521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02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9947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9337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7989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321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1545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7340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997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2251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221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8900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339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795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0528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134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2405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8251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2332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9429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9742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4260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4857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866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595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837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5640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2943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0794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9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65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9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9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011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3684F-6E02-41A5-B07B-A82B4A395C65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91E89-5284-4F18-A16A-D3C9C617F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4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8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25" r:id="rId1"/>
    <p:sldLayoutId id="2147484826" r:id="rId2"/>
    <p:sldLayoutId id="2147484827" r:id="rId3"/>
    <p:sldLayoutId id="2147484828" r:id="rId4"/>
    <p:sldLayoutId id="2147484829" r:id="rId5"/>
    <p:sldLayoutId id="2147484830" r:id="rId6"/>
    <p:sldLayoutId id="2147484831" r:id="rId7"/>
    <p:sldLayoutId id="2147484832" r:id="rId8"/>
    <p:sldLayoutId id="2147484833" r:id="rId9"/>
    <p:sldLayoutId id="2147484834" r:id="rId10"/>
    <p:sldLayoutId id="21474848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60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49" r:id="rId1"/>
    <p:sldLayoutId id="2147484850" r:id="rId2"/>
    <p:sldLayoutId id="2147484851" r:id="rId3"/>
    <p:sldLayoutId id="2147484852" r:id="rId4"/>
    <p:sldLayoutId id="2147484853" r:id="rId5"/>
    <p:sldLayoutId id="2147484854" r:id="rId6"/>
    <p:sldLayoutId id="2147484855" r:id="rId7"/>
    <p:sldLayoutId id="2147484856" r:id="rId8"/>
    <p:sldLayoutId id="2147484857" r:id="rId9"/>
    <p:sldLayoutId id="2147484858" r:id="rId10"/>
    <p:sldLayoutId id="21474848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3684F-6E02-41A5-B07B-A82B4A395C6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91E89-5284-4F18-A16A-D3C9C617FE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57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61" r:id="rId1"/>
    <p:sldLayoutId id="2147484862" r:id="rId2"/>
    <p:sldLayoutId id="2147484863" r:id="rId3"/>
    <p:sldLayoutId id="2147484864" r:id="rId4"/>
    <p:sldLayoutId id="2147484865" r:id="rId5"/>
    <p:sldLayoutId id="2147484866" r:id="rId6"/>
    <p:sldLayoutId id="2147484867" r:id="rId7"/>
    <p:sldLayoutId id="2147484868" r:id="rId8"/>
    <p:sldLayoutId id="2147484869" r:id="rId9"/>
    <p:sldLayoutId id="2147484870" r:id="rId10"/>
    <p:sldLayoutId id="21474848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5" Type="http://schemas.openxmlformats.org/officeDocument/2006/relationships/hyperlink" Target="https://en.wikipedia.org/wiki/Catacombs_of_Rome#/media/File:Rom,_Domitilla-Katakomben_2.jpg" TargetMode="External"/><Relationship Id="rId4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12.xml"/><Relationship Id="rId5" Type="http://schemas.openxmlformats.org/officeDocument/2006/relationships/hyperlink" Target="https://romeprojetlogan.weebly.com/christianity.html" TargetMode="External"/><Relationship Id="rId4" Type="http://schemas.openxmlformats.org/officeDocument/2006/relationships/image" Target="../media/image5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9.xml"/><Relationship Id="rId4" Type="http://schemas.openxmlformats.org/officeDocument/2006/relationships/hyperlink" Target="http://www.instahu.com/p/1907459568511173538_8613825243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.xml"/><Relationship Id="rId4" Type="http://schemas.openxmlformats.org/officeDocument/2006/relationships/hyperlink" Target="https://en.wikipedia.org/wiki/The_Return_of_the_Prodigal_Son_(Rembrandt)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82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*Response to Persecution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Cyprian</a:t>
            </a:r>
            <a:r>
              <a:rPr lang="en-US" dirty="0"/>
              <a:t>, who </a:t>
            </a:r>
            <a:r>
              <a:rPr lang="en-US" dirty="0" smtClean="0"/>
              <a:t>was bishop </a:t>
            </a:r>
            <a:r>
              <a:rPr lang="en-US" dirty="0"/>
              <a:t>of </a:t>
            </a:r>
            <a:r>
              <a:rPr lang="en-US" dirty="0" smtClean="0"/>
              <a:t>Carthage (AD </a:t>
            </a:r>
            <a:r>
              <a:rPr lang="en-US" dirty="0"/>
              <a:t>248 – 258) </a:t>
            </a:r>
            <a:r>
              <a:rPr lang="en-US" dirty="0" smtClean="0"/>
              <a:t>during a time of persecution</a:t>
            </a:r>
            <a:r>
              <a:rPr lang="en-US" dirty="0"/>
              <a:t>, </a:t>
            </a:r>
            <a:r>
              <a:rPr lang="en-US" dirty="0" smtClean="0"/>
              <a:t>believed it was his </a:t>
            </a:r>
            <a:r>
              <a:rPr lang="en-US" b="1" i="1" dirty="0"/>
              <a:t>duty</a:t>
            </a:r>
            <a:r>
              <a:rPr lang="en-US" dirty="0"/>
              <a:t> </a:t>
            </a:r>
            <a:r>
              <a:rPr lang="en-US" dirty="0" smtClean="0"/>
              <a:t>to </a:t>
            </a:r>
            <a:r>
              <a:rPr lang="en-US" dirty="0"/>
              <a:t>flee to a secure place with other leaders of the church, and continue guiding the flock through an extensive correspondence.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was to be expected, many interpreted this decision as an act of cowardice. </a:t>
            </a:r>
            <a:endParaRPr lang="en-US" dirty="0" smtClean="0"/>
          </a:p>
          <a:p>
            <a:r>
              <a:rPr lang="en-US" dirty="0" smtClean="0"/>
              <a:t>For instance, the </a:t>
            </a:r>
            <a:r>
              <a:rPr lang="en-US" dirty="0"/>
              <a:t>clergy </a:t>
            </a:r>
            <a:r>
              <a:rPr lang="en-US" dirty="0" smtClean="0"/>
              <a:t>of the church </a:t>
            </a:r>
            <a:r>
              <a:rPr lang="en-US" dirty="0"/>
              <a:t>of </a:t>
            </a:r>
            <a:r>
              <a:rPr lang="en-US" dirty="0" smtClean="0"/>
              <a:t>Rome who had </a:t>
            </a:r>
            <a:r>
              <a:rPr lang="en-US" b="1" i="1" dirty="0"/>
              <a:t>lost</a:t>
            </a:r>
            <a:r>
              <a:rPr lang="en-US" dirty="0"/>
              <a:t> </a:t>
            </a:r>
            <a:r>
              <a:rPr lang="en-US" dirty="0" smtClean="0"/>
              <a:t>their bishop </a:t>
            </a:r>
            <a:r>
              <a:rPr lang="en-US" dirty="0"/>
              <a:t>in the persecution, </a:t>
            </a:r>
            <a:r>
              <a:rPr lang="en-US" dirty="0" smtClean="0"/>
              <a:t>wrote </a:t>
            </a:r>
            <a:r>
              <a:rPr lang="en-US" dirty="0"/>
              <a:t>to Cyprian </a:t>
            </a:r>
            <a:r>
              <a:rPr lang="en-US" b="1" i="1" dirty="0"/>
              <a:t>questioning</a:t>
            </a:r>
            <a:r>
              <a:rPr lang="en-US" dirty="0"/>
              <a:t> his </a:t>
            </a:r>
            <a:r>
              <a:rPr lang="en-US" dirty="0" smtClean="0"/>
              <a:t>decision to flee.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*</a:t>
            </a:r>
            <a:r>
              <a:rPr lang="en-US" sz="1400" dirty="0"/>
              <a:t> Gonzalez, Justo L.. The Story of Christianity: Volume 1: The Early Church to the Dawn of the Reformation </a:t>
            </a:r>
            <a:r>
              <a:rPr lang="en-US" sz="1400" dirty="0" smtClean="0"/>
              <a:t>p</a:t>
            </a:r>
            <a:r>
              <a:rPr lang="en-US" sz="1400" dirty="0"/>
              <a:t>. </a:t>
            </a:r>
            <a:r>
              <a:rPr lang="en-US" sz="1400" dirty="0" smtClean="0"/>
              <a:t>103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6696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*Response to Persecution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Cyprian insisted </a:t>
            </a:r>
            <a:r>
              <a:rPr lang="en-US" dirty="0"/>
              <a:t>that he had fled for the good of his flock, and </a:t>
            </a:r>
            <a:r>
              <a:rPr lang="en-US" b="1" i="1" dirty="0"/>
              <a:t>not</a:t>
            </a:r>
            <a:r>
              <a:rPr lang="en-US" dirty="0"/>
              <a:t> out of cowardice. </a:t>
            </a:r>
            <a:endParaRPr lang="en-US" dirty="0" smtClean="0"/>
          </a:p>
          <a:p>
            <a:r>
              <a:rPr lang="en-US" dirty="0" smtClean="0"/>
              <a:t>Indeed, </a:t>
            </a:r>
            <a:r>
              <a:rPr lang="en-US" dirty="0"/>
              <a:t>his valor and conviction were amply proven a few years later, when he gave his life as a martyr. </a:t>
            </a:r>
            <a:endParaRPr lang="en-US" dirty="0" smtClean="0"/>
          </a:p>
          <a:p>
            <a:r>
              <a:rPr lang="en-US" dirty="0" smtClean="0"/>
              <a:t>But in the meantime, his </a:t>
            </a:r>
            <a:r>
              <a:rPr lang="en-US" dirty="0"/>
              <a:t>own authority was questioned, and there were many who claimed that the </a:t>
            </a:r>
            <a:r>
              <a:rPr lang="en-US" dirty="0" smtClean="0"/>
              <a:t>“confessors” </a:t>
            </a:r>
            <a:r>
              <a:rPr lang="en-US" dirty="0"/>
              <a:t>of </a:t>
            </a:r>
            <a:r>
              <a:rPr lang="en-US" dirty="0" smtClean="0"/>
              <a:t>Carthage (i.e. those who </a:t>
            </a:r>
            <a:r>
              <a:rPr lang="en-US" dirty="0"/>
              <a:t>had </a:t>
            </a:r>
            <a:r>
              <a:rPr lang="en-US" dirty="0" smtClean="0"/>
              <a:t>previously suffered </a:t>
            </a:r>
            <a:r>
              <a:rPr lang="en-US" dirty="0"/>
              <a:t>for their </a:t>
            </a:r>
            <a:r>
              <a:rPr lang="en-US" dirty="0" smtClean="0"/>
              <a:t>faith) </a:t>
            </a:r>
            <a:r>
              <a:rPr lang="en-US" dirty="0"/>
              <a:t>had more authority than he did, particularly when it came to the question of the restoration of the lapsed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*</a:t>
            </a:r>
            <a:r>
              <a:rPr lang="en-US" sz="1400" dirty="0"/>
              <a:t> Gonzalez, Justo L.. The Story of Christianity: Volume 1: The Early Church to the Dawn of the Reformation </a:t>
            </a:r>
            <a:r>
              <a:rPr lang="en-US" sz="1400" dirty="0" smtClean="0"/>
              <a:t>p</a:t>
            </a:r>
            <a:r>
              <a:rPr lang="en-US" sz="1400" dirty="0"/>
              <a:t>. </a:t>
            </a:r>
            <a:r>
              <a:rPr lang="en-US" sz="1400" dirty="0" smtClean="0"/>
              <a:t>103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8536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*Response to Persecution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Many of those who </a:t>
            </a:r>
            <a:r>
              <a:rPr lang="en-US" dirty="0"/>
              <a:t>had </a:t>
            </a:r>
            <a:r>
              <a:rPr lang="en-US" b="1" i="1" dirty="0"/>
              <a:t>sought</a:t>
            </a:r>
            <a:r>
              <a:rPr lang="en-US" dirty="0"/>
              <a:t> martyrdom, felt that fleeing was a compromising act. They felt like </a:t>
            </a:r>
            <a:r>
              <a:rPr lang="en-US" b="1" i="1" dirty="0"/>
              <a:t>they</a:t>
            </a:r>
            <a:r>
              <a:rPr lang="en-US" dirty="0"/>
              <a:t> were the </a:t>
            </a:r>
            <a:r>
              <a:rPr lang="en-US" b="1" i="1" dirty="0"/>
              <a:t>strong</a:t>
            </a:r>
            <a:r>
              <a:rPr lang="en-US" dirty="0"/>
              <a:t> believers. </a:t>
            </a:r>
            <a:endParaRPr lang="en-US" dirty="0" smtClean="0"/>
          </a:p>
          <a:p>
            <a:r>
              <a:rPr lang="en-US" dirty="0" smtClean="0"/>
              <a:t>On the other hand, those </a:t>
            </a:r>
            <a:r>
              <a:rPr lang="en-US" dirty="0"/>
              <a:t>who </a:t>
            </a:r>
            <a:r>
              <a:rPr lang="en-US" b="1" i="1" dirty="0" smtClean="0"/>
              <a:t>fled</a:t>
            </a:r>
            <a:r>
              <a:rPr lang="en-US" dirty="0" smtClean="0"/>
              <a:t> from persecution, viewed those who </a:t>
            </a:r>
            <a:r>
              <a:rPr lang="en-US" b="1" i="1" dirty="0"/>
              <a:t>sought</a:t>
            </a:r>
            <a:r>
              <a:rPr lang="en-US" dirty="0"/>
              <a:t> martyrdom </a:t>
            </a:r>
            <a:r>
              <a:rPr lang="en-US" dirty="0" smtClean="0"/>
              <a:t>as foolish and  </a:t>
            </a:r>
            <a:r>
              <a:rPr lang="en-US" b="1" i="1" dirty="0"/>
              <a:t>overly zealous</a:t>
            </a:r>
            <a:r>
              <a:rPr lang="en-US" dirty="0"/>
              <a:t>.</a:t>
            </a:r>
          </a:p>
          <a:p>
            <a:r>
              <a:rPr lang="en-US" dirty="0"/>
              <a:t>The ones who </a:t>
            </a:r>
            <a:r>
              <a:rPr lang="en-US" b="1" i="1" dirty="0" smtClean="0"/>
              <a:t>did</a:t>
            </a:r>
            <a:r>
              <a:rPr lang="en-US" dirty="0" smtClean="0"/>
              <a:t> flee would </a:t>
            </a:r>
            <a:r>
              <a:rPr lang="en-US" dirty="0"/>
              <a:t>often flee to the </a:t>
            </a:r>
            <a:r>
              <a:rPr lang="en-US" b="1" i="1" dirty="0" smtClean="0"/>
              <a:t>catacombs</a:t>
            </a:r>
            <a:r>
              <a:rPr lang="en-US" dirty="0" smtClean="0"/>
              <a:t> – a series of underground burial places. </a:t>
            </a:r>
            <a:r>
              <a:rPr lang="en-US" dirty="0"/>
              <a:t>The catacombs </a:t>
            </a:r>
            <a:r>
              <a:rPr lang="en-US" dirty="0" smtClean="0"/>
              <a:t>stretched </a:t>
            </a:r>
            <a:r>
              <a:rPr lang="en-US" dirty="0"/>
              <a:t>over 350 miles and </a:t>
            </a:r>
            <a:r>
              <a:rPr lang="en-US" dirty="0" smtClean="0"/>
              <a:t>contained </a:t>
            </a:r>
            <a:r>
              <a:rPr lang="en-US" dirty="0"/>
              <a:t>as many as 4 million graves.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4004053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Catacombs</a:t>
            </a:r>
            <a:endParaRPr lang="en-US" sz="3600" b="1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032228"/>
            <a:ext cx="7315200" cy="5292090"/>
          </a:xfrm>
        </p:spPr>
      </p:pic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hlinkClick r:id="rId5"/>
              </a:rPr>
              <a:t>https://en.wikipedia.org/wiki/Catacombs_of_Rome#/media/File:Rom,_</a:t>
            </a:r>
            <a:r>
              <a:rPr lang="en-US" sz="1600" dirty="0" smtClean="0">
                <a:solidFill>
                  <a:prstClr val="black"/>
                </a:solidFill>
                <a:hlinkClick r:id="rId5"/>
              </a:rPr>
              <a:t>Domitilla-Katakomben_2.jpg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518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*Response to Persecution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But how was the early church going to deal with </a:t>
            </a:r>
            <a:r>
              <a:rPr lang="en-US" b="1" i="1" dirty="0" smtClean="0"/>
              <a:t>lapsed</a:t>
            </a:r>
            <a:r>
              <a:rPr lang="en-US" dirty="0" smtClean="0"/>
              <a:t> believers who want to </a:t>
            </a:r>
            <a:r>
              <a:rPr lang="en-US" b="1" i="1" dirty="0" smtClean="0"/>
              <a:t>return</a:t>
            </a:r>
            <a:r>
              <a:rPr lang="en-US" dirty="0" smtClean="0"/>
              <a:t> to the church? </a:t>
            </a:r>
          </a:p>
          <a:p>
            <a:r>
              <a:rPr lang="en-US" dirty="0" smtClean="0"/>
              <a:t>By </a:t>
            </a:r>
            <a:r>
              <a:rPr lang="en-US" dirty="0"/>
              <a:t>the end of the </a:t>
            </a:r>
            <a:r>
              <a:rPr lang="en-US" dirty="0" smtClean="0"/>
              <a:t>300 years of persecution</a:t>
            </a:r>
            <a:r>
              <a:rPr lang="en-US" dirty="0"/>
              <a:t>, </a:t>
            </a:r>
            <a:r>
              <a:rPr lang="en-US" b="1" i="1" dirty="0"/>
              <a:t>three</a:t>
            </a:r>
            <a:r>
              <a:rPr lang="en-US" dirty="0"/>
              <a:t> groups of the </a:t>
            </a:r>
            <a:r>
              <a:rPr lang="en-US" dirty="0" smtClean="0"/>
              <a:t>“lapsed” </a:t>
            </a:r>
            <a:r>
              <a:rPr lang="en-US" dirty="0"/>
              <a:t>were identified in the church:</a:t>
            </a:r>
          </a:p>
          <a:p>
            <a:pPr lvl="1"/>
            <a:r>
              <a:rPr lang="en-US" b="1" dirty="0"/>
              <a:t>The Sacrificati </a:t>
            </a:r>
            <a:r>
              <a:rPr lang="en-US" dirty="0"/>
              <a:t>– those who had made sacrifice to the emperor</a:t>
            </a:r>
          </a:p>
          <a:p>
            <a:pPr lvl="1"/>
            <a:r>
              <a:rPr lang="en-US" b="1" dirty="0"/>
              <a:t>The Libellatici </a:t>
            </a:r>
            <a:r>
              <a:rPr lang="en-US" dirty="0"/>
              <a:t>– those who obtained </a:t>
            </a:r>
            <a:r>
              <a:rPr lang="en-US" dirty="0" smtClean="0"/>
              <a:t>a </a:t>
            </a:r>
            <a:r>
              <a:rPr lang="en-US" i="1" dirty="0" smtClean="0"/>
              <a:t>libellus</a:t>
            </a:r>
            <a:r>
              <a:rPr lang="en-US" dirty="0" smtClean="0"/>
              <a:t> </a:t>
            </a:r>
            <a:r>
              <a:rPr lang="en-US" dirty="0"/>
              <a:t>saying that they had offered the sacrifice. They would </a:t>
            </a:r>
            <a:r>
              <a:rPr lang="en-US" dirty="0" smtClean="0"/>
              <a:t>often get </a:t>
            </a:r>
            <a:r>
              <a:rPr lang="en-US" dirty="0"/>
              <a:t>this by bribes.</a:t>
            </a:r>
          </a:p>
          <a:p>
            <a:pPr lvl="1"/>
            <a:r>
              <a:rPr lang="en-US" b="1" dirty="0"/>
              <a:t>The Traditores </a:t>
            </a:r>
            <a:r>
              <a:rPr lang="en-US" dirty="0"/>
              <a:t>– Those who surrendered sacred books to the authorities. Some </a:t>
            </a:r>
            <a:r>
              <a:rPr lang="en-US" dirty="0" smtClean="0"/>
              <a:t>had offered </a:t>
            </a:r>
            <a:r>
              <a:rPr lang="en-US" b="1" i="1" dirty="0"/>
              <a:t>secular</a:t>
            </a:r>
            <a:r>
              <a:rPr lang="en-US" dirty="0"/>
              <a:t> books, </a:t>
            </a:r>
            <a:r>
              <a:rPr lang="en-US" b="1" i="1" dirty="0"/>
              <a:t>pretending</a:t>
            </a:r>
            <a:r>
              <a:rPr lang="en-US" dirty="0"/>
              <a:t> </a:t>
            </a:r>
            <a:r>
              <a:rPr lang="en-US" dirty="0" smtClean="0"/>
              <a:t>they </a:t>
            </a:r>
            <a:r>
              <a:rPr lang="en-US" dirty="0"/>
              <a:t>were </a:t>
            </a:r>
            <a:r>
              <a:rPr lang="en-US" dirty="0" smtClean="0"/>
              <a:t>the scriptures that the authorities were seeking to destroy.</a:t>
            </a:r>
            <a:endParaRPr lang="en-US" dirty="0"/>
          </a:p>
          <a:p>
            <a:r>
              <a:rPr lang="en-US" dirty="0"/>
              <a:t>The church struggled greatly with what to do </a:t>
            </a:r>
            <a:r>
              <a:rPr lang="en-US" dirty="0" smtClean="0"/>
              <a:t>with those in </a:t>
            </a:r>
            <a:r>
              <a:rPr lang="en-US" dirty="0"/>
              <a:t>the </a:t>
            </a:r>
            <a:r>
              <a:rPr lang="en-US" b="1" i="1" dirty="0"/>
              <a:t>last </a:t>
            </a:r>
            <a:r>
              <a:rPr lang="en-US" b="1" i="1" dirty="0" smtClean="0"/>
              <a:t>two </a:t>
            </a:r>
            <a:r>
              <a:rPr lang="en-US" dirty="0" smtClean="0"/>
              <a:t>categories. </a:t>
            </a:r>
            <a:r>
              <a:rPr lang="en-US" dirty="0"/>
              <a:t>Public penance was a common practice.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lapsed, you would </a:t>
            </a:r>
            <a:r>
              <a:rPr lang="en-US" b="1" i="1" dirty="0"/>
              <a:t>never</a:t>
            </a:r>
            <a:r>
              <a:rPr lang="en-US" dirty="0"/>
              <a:t> be allowed into a leadership position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861637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*Response to Persecution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/>
              <a:t>Some, known as </a:t>
            </a:r>
            <a:r>
              <a:rPr lang="en-US" dirty="0" smtClean="0"/>
              <a:t>“</a:t>
            </a:r>
            <a:r>
              <a:rPr lang="en-US" b="1" i="1" dirty="0" smtClean="0"/>
              <a:t>confessors</a:t>
            </a:r>
            <a:r>
              <a:rPr lang="en-US" dirty="0" smtClean="0"/>
              <a:t>”, </a:t>
            </a:r>
            <a:r>
              <a:rPr lang="en-US" dirty="0"/>
              <a:t>who had suffered for their faith, were given positions of authority in the church. </a:t>
            </a:r>
            <a:endParaRPr lang="en-US" dirty="0" smtClean="0"/>
          </a:p>
          <a:p>
            <a:r>
              <a:rPr lang="en-US" dirty="0" smtClean="0"/>
              <a:t>The “confessors” </a:t>
            </a:r>
            <a:r>
              <a:rPr lang="en-US" dirty="0"/>
              <a:t>were most likely to favor letting the lapsed back into the church.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required </a:t>
            </a:r>
            <a:r>
              <a:rPr lang="en-US" dirty="0" smtClean="0"/>
              <a:t>that those returning do some kind of penance</a:t>
            </a:r>
            <a:r>
              <a:rPr lang="en-US" dirty="0"/>
              <a:t>; </a:t>
            </a:r>
            <a:r>
              <a:rPr lang="en-US" dirty="0" smtClean="0"/>
              <a:t>others said </a:t>
            </a:r>
            <a:r>
              <a:rPr lang="en-US" dirty="0"/>
              <a:t>they should </a:t>
            </a:r>
            <a:r>
              <a:rPr lang="en-US" b="1" i="1" dirty="0"/>
              <a:t>never</a:t>
            </a:r>
            <a:r>
              <a:rPr lang="en-US" dirty="0"/>
              <a:t> be allowed back into the church</a:t>
            </a:r>
            <a:r>
              <a:rPr lang="en-US" dirty="0" smtClean="0"/>
              <a:t>.</a:t>
            </a:r>
          </a:p>
          <a:p>
            <a:r>
              <a:rPr lang="en-US" dirty="0"/>
              <a:t>The controversy produced </a:t>
            </a:r>
            <a:r>
              <a:rPr lang="en-US" dirty="0" smtClean="0"/>
              <a:t>a number of schisms </a:t>
            </a:r>
            <a:r>
              <a:rPr lang="en-US" dirty="0"/>
              <a:t>in the </a:t>
            </a:r>
            <a:r>
              <a:rPr lang="en-US" dirty="0" smtClean="0"/>
              <a:t>early churches.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3123343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*Schism in Rome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 example of one of these schisms occurred in </a:t>
            </a:r>
            <a:r>
              <a:rPr lang="en-US" dirty="0"/>
              <a:t>AD 251, </a:t>
            </a:r>
            <a:r>
              <a:rPr lang="en-US" dirty="0" smtClean="0"/>
              <a:t>when a man named Cornelius </a:t>
            </a:r>
            <a:r>
              <a:rPr lang="en-US" dirty="0"/>
              <a:t>was elected bishop of Rome (by the populace of the church – as was the case up until </a:t>
            </a:r>
            <a:r>
              <a:rPr lang="en-US" dirty="0" smtClean="0"/>
              <a:t>AD 1059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After becoming bishop, Cornelius </a:t>
            </a:r>
            <a:r>
              <a:rPr lang="en-US" dirty="0"/>
              <a:t>offered penance and re-admission to the lapsed. </a:t>
            </a:r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of the leading clergy in the city, </a:t>
            </a:r>
            <a:r>
              <a:rPr lang="en-US" dirty="0" smtClean="0"/>
              <a:t>a man named Novatian</a:t>
            </a:r>
            <a:r>
              <a:rPr lang="en-US" dirty="0"/>
              <a:t>, </a:t>
            </a:r>
            <a:r>
              <a:rPr lang="en-US" b="1" i="1" dirty="0"/>
              <a:t>rejected</a:t>
            </a:r>
            <a:r>
              <a:rPr lang="en-US" dirty="0"/>
              <a:t> Cornelius’ action and split from his authority and insisted that </a:t>
            </a:r>
            <a:r>
              <a:rPr lang="en-US" dirty="0" smtClean="0"/>
              <a:t>there could be </a:t>
            </a:r>
            <a:r>
              <a:rPr lang="en-US" b="1" i="1" dirty="0" smtClean="0"/>
              <a:t>no</a:t>
            </a:r>
            <a:r>
              <a:rPr lang="en-US" dirty="0" smtClean="0"/>
              <a:t> </a:t>
            </a:r>
            <a:r>
              <a:rPr lang="en-US" dirty="0"/>
              <a:t>re-admission </a:t>
            </a:r>
            <a:r>
              <a:rPr lang="en-US" dirty="0" smtClean="0"/>
              <a:t>of the lapsed into </a:t>
            </a:r>
            <a:r>
              <a:rPr lang="en-US" dirty="0"/>
              <a:t>the </a:t>
            </a:r>
            <a:r>
              <a:rPr lang="en-US" dirty="0" smtClean="0"/>
              <a:t>church. </a:t>
            </a:r>
          </a:p>
          <a:p>
            <a:r>
              <a:rPr lang="en-US" dirty="0" smtClean="0"/>
              <a:t>This </a:t>
            </a:r>
            <a:r>
              <a:rPr lang="en-US" dirty="0"/>
              <a:t>became known as the </a:t>
            </a:r>
            <a:r>
              <a:rPr lang="en-US" b="1" i="1" dirty="0"/>
              <a:t>Novatianist Controversy</a:t>
            </a:r>
            <a:r>
              <a:rPr lang="en-US" dirty="0"/>
              <a:t>. It was very troubling </a:t>
            </a:r>
            <a:r>
              <a:rPr lang="en-US" dirty="0" smtClean="0"/>
              <a:t>at the time that something like this </a:t>
            </a:r>
            <a:r>
              <a:rPr lang="en-US" dirty="0"/>
              <a:t>could happen in Rome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434570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*Schism In North Africa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Another schism in the church that resulted from persecution occurred in Carthage, North Africa.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2456706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*Schism In North Africa</a:t>
            </a:r>
            <a:endParaRPr lang="en-US" sz="3600" b="1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199" y="1752600"/>
            <a:ext cx="6191251" cy="3810000"/>
          </a:xfrm>
        </p:spPr>
      </p:pic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hlinkClick r:id="rId5"/>
              </a:rPr>
              <a:t>https://</a:t>
            </a:r>
            <a:r>
              <a:rPr lang="en-US" sz="1600" dirty="0" smtClean="0">
                <a:solidFill>
                  <a:prstClr val="black"/>
                </a:solidFill>
                <a:hlinkClick r:id="rId5"/>
              </a:rPr>
              <a:t>romeprojetlogan.weebly.com/christianity.html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113603" y="3886200"/>
            <a:ext cx="1442582" cy="762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495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*Schism In North Africa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Another schism in the church that resulted from persecution occurred in Carthage, North Africa. </a:t>
            </a:r>
          </a:p>
          <a:p>
            <a:r>
              <a:rPr lang="en-US" dirty="0" smtClean="0"/>
              <a:t>Cyprian, who I mentioned earlier had served as Bishop of </a:t>
            </a:r>
            <a:r>
              <a:rPr lang="en-US" dirty="0"/>
              <a:t>Carthage (AD 248 – 258</a:t>
            </a:r>
            <a:r>
              <a:rPr lang="en-US" dirty="0" smtClean="0"/>
              <a:t>), taught </a:t>
            </a:r>
            <a:r>
              <a:rPr lang="en-US" dirty="0"/>
              <a:t>something known as </a:t>
            </a:r>
            <a:r>
              <a:rPr lang="en-US" b="1" i="1" dirty="0"/>
              <a:t>Ex opere operantis</a:t>
            </a:r>
            <a:r>
              <a:rPr lang="en-US" b="1" dirty="0"/>
              <a:t> </a:t>
            </a:r>
            <a:r>
              <a:rPr lang="en-US" dirty="0" smtClean="0"/>
              <a:t>(literally, “from </a:t>
            </a:r>
            <a:r>
              <a:rPr lang="en-US" dirty="0"/>
              <a:t>the work of the </a:t>
            </a:r>
            <a:r>
              <a:rPr lang="en-US" dirty="0" smtClean="0"/>
              <a:t>doer”) – a teaching that the </a:t>
            </a:r>
            <a:r>
              <a:rPr lang="en-US" b="1" i="1" dirty="0" smtClean="0"/>
              <a:t>spiritual state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a person performing a spiritual act </a:t>
            </a:r>
            <a:r>
              <a:rPr lang="en-US" dirty="0"/>
              <a:t>is </a:t>
            </a:r>
            <a:r>
              <a:rPr lang="en-US" b="1" i="1" dirty="0"/>
              <a:t>vital</a:t>
            </a:r>
            <a:r>
              <a:rPr lang="en-US" dirty="0"/>
              <a:t> to the </a:t>
            </a:r>
            <a:r>
              <a:rPr lang="en-US" dirty="0" smtClean="0"/>
              <a:t>blessing and recognition of that </a:t>
            </a:r>
            <a:r>
              <a:rPr lang="en-US" dirty="0"/>
              <a:t>act </a:t>
            </a:r>
            <a:r>
              <a:rPr lang="en-US" dirty="0" smtClean="0"/>
              <a:t>by God. </a:t>
            </a:r>
          </a:p>
          <a:p>
            <a:r>
              <a:rPr lang="en-US" dirty="0" smtClean="0"/>
              <a:t>So, by this teaching, if someone had been baptized by someone </a:t>
            </a:r>
            <a:r>
              <a:rPr lang="en-US" dirty="0"/>
              <a:t>who was later discovered </a:t>
            </a:r>
            <a:r>
              <a:rPr lang="en-US" dirty="0" smtClean="0"/>
              <a:t>to be an apostate, their baptism could no longer be considered valid.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2230704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9592"/>
            <a:ext cx="8229600" cy="808608"/>
          </a:xfrm>
        </p:spPr>
        <p:txBody>
          <a:bodyPr/>
          <a:lstStyle/>
          <a:p>
            <a:r>
              <a:rPr lang="en-US" b="1" dirty="0" smtClean="0"/>
              <a:t>Review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757687"/>
            <a:ext cx="8610600" cy="6096000"/>
          </a:xfrm>
          <a:effectLst>
            <a:glow rad="228600">
              <a:schemeClr val="accent3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 fontScale="92500"/>
          </a:bodyPr>
          <a:lstStyle/>
          <a:p>
            <a:r>
              <a:rPr lang="en-US" dirty="0" smtClean="0"/>
              <a:t>Why should it not come as a surprise to us that Christians throughout time and throughout the world have often suffered terrible persecution?</a:t>
            </a:r>
          </a:p>
          <a:p>
            <a:pPr lvl="1"/>
            <a:r>
              <a:rPr lang="en-US" dirty="0"/>
              <a:t>Jesus </a:t>
            </a:r>
            <a:r>
              <a:rPr lang="en-US" b="1" i="1" dirty="0"/>
              <a:t>warned</a:t>
            </a:r>
            <a:r>
              <a:rPr lang="en-US" dirty="0"/>
              <a:t> us that we would be persecuted (John 15:20</a:t>
            </a:r>
            <a:r>
              <a:rPr lang="en-US" dirty="0" smtClean="0"/>
              <a:t>).</a:t>
            </a:r>
          </a:p>
          <a:p>
            <a:r>
              <a:rPr lang="en-US" dirty="0"/>
              <a:t>As we look at the church from AD 30 – AD 313, we see that persecution is not constant everywhere throughout the empire – rather it comes and goes in spurts and tends to occur in particular local areas, for the most part.</a:t>
            </a:r>
          </a:p>
          <a:p>
            <a:r>
              <a:rPr lang="en-US" dirty="0" smtClean="0"/>
              <a:t>Who was the first Roman Emperor to persecute Christians and what was he like as an emperor?</a:t>
            </a:r>
            <a:endParaRPr lang="en-US" dirty="0"/>
          </a:p>
          <a:p>
            <a:pPr lvl="1"/>
            <a:r>
              <a:rPr lang="en-US" dirty="0"/>
              <a:t>The First major Roman persecutor was </a:t>
            </a:r>
            <a:r>
              <a:rPr lang="en-US" b="1" dirty="0"/>
              <a:t>Nero</a:t>
            </a:r>
            <a:r>
              <a:rPr lang="en-US" dirty="0"/>
              <a:t> who reigned from  </a:t>
            </a:r>
            <a:r>
              <a:rPr lang="en-US" b="1" dirty="0"/>
              <a:t>AD 54-68</a:t>
            </a:r>
            <a:r>
              <a:rPr lang="en-US" dirty="0"/>
              <a:t>. </a:t>
            </a:r>
            <a:endParaRPr lang="en-US" sz="2000" dirty="0"/>
          </a:p>
          <a:p>
            <a:pPr lvl="1"/>
            <a:r>
              <a:rPr lang="en-US" dirty="0" smtClean="0"/>
              <a:t>Nero, in a word, was </a:t>
            </a:r>
            <a:r>
              <a:rPr lang="en-US" b="1" i="1" dirty="0" smtClean="0"/>
              <a:t>insane</a:t>
            </a:r>
            <a:r>
              <a:rPr lang="en-US" dirty="0" smtClean="0"/>
              <a:t>. He killed a number of significant individuals (including Peter and Paul), a number of those around him, and eventually, himself (at age 32)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3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*Schism In North Africa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In teaching </a:t>
            </a:r>
            <a:r>
              <a:rPr lang="en-US" b="1" i="1" dirty="0"/>
              <a:t>Ex opere </a:t>
            </a:r>
            <a:r>
              <a:rPr lang="en-US" b="1" i="1" dirty="0" smtClean="0"/>
              <a:t>operantis</a:t>
            </a:r>
            <a:r>
              <a:rPr lang="en-US" i="1" dirty="0" smtClean="0"/>
              <a:t>,</a:t>
            </a:r>
            <a:r>
              <a:rPr lang="en-US" dirty="0" smtClean="0"/>
              <a:t> Cyprian </a:t>
            </a:r>
            <a:r>
              <a:rPr lang="en-US" dirty="0"/>
              <a:t>was in </a:t>
            </a:r>
            <a:r>
              <a:rPr lang="en-US" dirty="0" smtClean="0"/>
              <a:t>disagreement </a:t>
            </a:r>
            <a:r>
              <a:rPr lang="en-US" dirty="0"/>
              <a:t>with Stephen, </a:t>
            </a:r>
            <a:r>
              <a:rPr lang="en-US" dirty="0" smtClean="0"/>
              <a:t> who was the </a:t>
            </a:r>
            <a:r>
              <a:rPr lang="en-US" dirty="0"/>
              <a:t>Bishop of </a:t>
            </a:r>
            <a:r>
              <a:rPr lang="en-US" dirty="0" smtClean="0"/>
              <a:t>Rome at the time.</a:t>
            </a:r>
          </a:p>
          <a:p>
            <a:r>
              <a:rPr lang="en-US" dirty="0" smtClean="0"/>
              <a:t>Stephen </a:t>
            </a:r>
            <a:r>
              <a:rPr lang="en-US" dirty="0"/>
              <a:t>held </a:t>
            </a:r>
            <a:r>
              <a:rPr lang="en-US" dirty="0" smtClean="0"/>
              <a:t>to an opposing view known as </a:t>
            </a:r>
            <a:r>
              <a:rPr lang="en-US" b="1" i="1" dirty="0"/>
              <a:t>Ex opere operato</a:t>
            </a:r>
            <a:r>
              <a:rPr lang="en-US" dirty="0"/>
              <a:t> </a:t>
            </a:r>
            <a:r>
              <a:rPr lang="en-US" dirty="0" smtClean="0"/>
              <a:t>(literally “from </a:t>
            </a:r>
            <a:r>
              <a:rPr lang="en-US" dirty="0"/>
              <a:t>the work </a:t>
            </a:r>
            <a:r>
              <a:rPr lang="en-US" dirty="0" smtClean="0"/>
              <a:t>worked”) – a teaching that a person receives the blessing of God by </a:t>
            </a:r>
            <a:r>
              <a:rPr lang="en-US" dirty="0"/>
              <a:t>the function of </a:t>
            </a:r>
            <a:r>
              <a:rPr lang="en-US" dirty="0" smtClean="0"/>
              <a:t>the spiritual act </a:t>
            </a:r>
            <a:r>
              <a:rPr lang="en-US" dirty="0"/>
              <a:t>itself, </a:t>
            </a:r>
            <a:r>
              <a:rPr lang="en-US" b="1" i="1" dirty="0" smtClean="0"/>
              <a:t>regardless</a:t>
            </a:r>
            <a:r>
              <a:rPr lang="en-US" dirty="0" smtClean="0"/>
              <a:t> of the spiritual state of the one </a:t>
            </a:r>
            <a:r>
              <a:rPr lang="en-US" dirty="0"/>
              <a:t>performing 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So, by this teaching, if a person was baptized by someone who was later discovered to be an apostate, that person’s baptism would still be considered valid.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3567215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*Schism In North Africa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738310"/>
            <a:ext cx="82296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number years later, after Cyprian had passed from </a:t>
            </a:r>
            <a:r>
              <a:rPr lang="en-US" dirty="0"/>
              <a:t>the </a:t>
            </a:r>
            <a:r>
              <a:rPr lang="en-US" dirty="0" smtClean="0"/>
              <a:t>scene (being martyred in AD 258), his </a:t>
            </a:r>
            <a:r>
              <a:rPr lang="en-US" b="1" i="1" dirty="0" smtClean="0"/>
              <a:t>teaching</a:t>
            </a:r>
            <a:r>
              <a:rPr lang="en-US" dirty="0" smtClean="0"/>
              <a:t> of </a:t>
            </a:r>
            <a:r>
              <a:rPr lang="en-US" i="1" dirty="0"/>
              <a:t>Ex opere operantis</a:t>
            </a:r>
            <a:r>
              <a:rPr lang="en-US" dirty="0" smtClean="0"/>
              <a:t> came back to </a:t>
            </a:r>
            <a:r>
              <a:rPr lang="en-US" b="1" i="1" dirty="0" smtClean="0"/>
              <a:t>haunt</a:t>
            </a:r>
            <a:r>
              <a:rPr lang="en-US" dirty="0" smtClean="0"/>
              <a:t> the church at Carthage.</a:t>
            </a:r>
          </a:p>
          <a:p>
            <a:r>
              <a:rPr lang="en-US" dirty="0" smtClean="0"/>
              <a:t>In AD 311</a:t>
            </a:r>
            <a:r>
              <a:rPr lang="en-US" dirty="0"/>
              <a:t>, the very important bishopric of Carthage became </a:t>
            </a:r>
            <a:r>
              <a:rPr lang="en-US" dirty="0" smtClean="0"/>
              <a:t>vacant and a man named Caecilian was elected to fill the position.</a:t>
            </a:r>
            <a:endParaRPr lang="en-US" dirty="0"/>
          </a:p>
          <a:p>
            <a:r>
              <a:rPr lang="en-US" dirty="0" smtClean="0"/>
              <a:t>Some of those within the church who held to teaching of </a:t>
            </a:r>
            <a:r>
              <a:rPr lang="en-US" i="1" dirty="0"/>
              <a:t>Ex opere operantis</a:t>
            </a:r>
            <a:r>
              <a:rPr lang="en-US" dirty="0"/>
              <a:t> </a:t>
            </a:r>
            <a:r>
              <a:rPr lang="en-US" b="1" i="1" dirty="0" smtClean="0"/>
              <a:t>claimed</a:t>
            </a:r>
            <a:r>
              <a:rPr lang="en-US" dirty="0" smtClean="0"/>
              <a:t> that </a:t>
            </a:r>
            <a:r>
              <a:rPr lang="en-US" dirty="0"/>
              <a:t>one of the men laying hands on </a:t>
            </a:r>
            <a:r>
              <a:rPr lang="en-US" dirty="0" smtClean="0"/>
              <a:t>Caecilian (during his ordination) was </a:t>
            </a:r>
            <a:r>
              <a:rPr lang="en-US" dirty="0"/>
              <a:t>an apostate, a Traditor, and therefore </a:t>
            </a:r>
            <a:r>
              <a:rPr lang="en-US" dirty="0" smtClean="0"/>
              <a:t>they believed </a:t>
            </a:r>
            <a:r>
              <a:rPr lang="en-US" dirty="0"/>
              <a:t>that </a:t>
            </a:r>
            <a:r>
              <a:rPr lang="en-US" dirty="0" smtClean="0"/>
              <a:t>Caecilian’s </a:t>
            </a:r>
            <a:r>
              <a:rPr lang="en-US" dirty="0"/>
              <a:t>ordination </a:t>
            </a:r>
            <a:r>
              <a:rPr lang="en-US" dirty="0" smtClean="0"/>
              <a:t>should be considered null and void.</a:t>
            </a:r>
          </a:p>
          <a:p>
            <a:r>
              <a:rPr lang="en-US" dirty="0" smtClean="0"/>
              <a:t>Furthermore, they insisted </a:t>
            </a:r>
            <a:r>
              <a:rPr lang="en-US" dirty="0"/>
              <a:t>that </a:t>
            </a:r>
            <a:r>
              <a:rPr lang="en-US" dirty="0" smtClean="0"/>
              <a:t>since Caecilian was </a:t>
            </a:r>
            <a:r>
              <a:rPr lang="en-US" dirty="0"/>
              <a:t>not really a bishop, </a:t>
            </a:r>
            <a:r>
              <a:rPr lang="en-US" dirty="0" smtClean="0"/>
              <a:t>all </a:t>
            </a:r>
            <a:r>
              <a:rPr lang="en-US" dirty="0"/>
              <a:t>those whom </a:t>
            </a:r>
            <a:r>
              <a:rPr lang="en-US" b="1" i="1" dirty="0"/>
              <a:t>he</a:t>
            </a:r>
            <a:r>
              <a:rPr lang="en-US" dirty="0"/>
              <a:t> had ordained were </a:t>
            </a:r>
            <a:r>
              <a:rPr lang="en-US" b="1" i="1" dirty="0" smtClean="0"/>
              <a:t>also</a:t>
            </a:r>
            <a:r>
              <a:rPr lang="en-US" dirty="0" smtClean="0"/>
              <a:t> false </a:t>
            </a:r>
            <a:r>
              <a:rPr lang="en-US" dirty="0"/>
              <a:t>ministers, whose sacraments had no </a:t>
            </a:r>
            <a:r>
              <a:rPr lang="en-US" dirty="0" smtClean="0"/>
              <a:t>validity!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1793954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*Schism In North Africa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Those </a:t>
            </a:r>
            <a:r>
              <a:rPr lang="en-US" dirty="0"/>
              <a:t>who did not </a:t>
            </a:r>
            <a:r>
              <a:rPr lang="en-US" dirty="0" smtClean="0"/>
              <a:t>recognize Caecilian’s ordination as valid </a:t>
            </a:r>
            <a:r>
              <a:rPr lang="en-US" dirty="0"/>
              <a:t>ordained </a:t>
            </a:r>
            <a:r>
              <a:rPr lang="en-US" b="1" i="1" dirty="0" smtClean="0"/>
              <a:t>their own</a:t>
            </a:r>
            <a:r>
              <a:rPr lang="en-US" dirty="0" smtClean="0"/>
              <a:t> </a:t>
            </a:r>
            <a:r>
              <a:rPr lang="en-US" dirty="0"/>
              <a:t>bishop whose successor in AD 316 was named Donatist.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became known as the Donatist controversy.</a:t>
            </a:r>
          </a:p>
          <a:p>
            <a:r>
              <a:rPr lang="en-US" dirty="0"/>
              <a:t>The Donatists eventually </a:t>
            </a:r>
            <a:r>
              <a:rPr lang="en-US" dirty="0" smtClean="0"/>
              <a:t>came to view themselves </a:t>
            </a:r>
            <a:r>
              <a:rPr lang="en-US" dirty="0"/>
              <a:t>as the </a:t>
            </a:r>
            <a:r>
              <a:rPr lang="en-US" dirty="0" smtClean="0"/>
              <a:t>“pure ones”.</a:t>
            </a:r>
            <a:endParaRPr lang="en-US" dirty="0"/>
          </a:p>
          <a:p>
            <a:r>
              <a:rPr lang="en-US" dirty="0"/>
              <a:t>It’s hard for us to understand how radical </a:t>
            </a:r>
            <a:r>
              <a:rPr lang="en-US" dirty="0" smtClean="0"/>
              <a:t>it was </a:t>
            </a:r>
            <a:r>
              <a:rPr lang="en-US" dirty="0"/>
              <a:t>at this time for a group to break off from the Catholic (universal) church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1091419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*Schism In North Africa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140 </a:t>
            </a:r>
            <a:r>
              <a:rPr lang="en-US" dirty="0"/>
              <a:t>years later, Augustine would still be fighting this very issue.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Donatists who split off, </a:t>
            </a:r>
            <a:r>
              <a:rPr lang="en-US" dirty="0" smtClean="0"/>
              <a:t>eventually grew to a point that they could </a:t>
            </a:r>
            <a:r>
              <a:rPr lang="en-US" dirty="0"/>
              <a:t>have </a:t>
            </a:r>
            <a:r>
              <a:rPr lang="en-US" dirty="0" smtClean="0"/>
              <a:t>a meeting </a:t>
            </a:r>
            <a:r>
              <a:rPr lang="en-US" dirty="0"/>
              <a:t>of their bishops </a:t>
            </a:r>
            <a:r>
              <a:rPr lang="en-US" dirty="0" smtClean="0"/>
              <a:t>and have 700 </a:t>
            </a:r>
            <a:r>
              <a:rPr lang="en-US" dirty="0"/>
              <a:t>bishops in attendance. So they were a </a:t>
            </a:r>
            <a:r>
              <a:rPr lang="en-US" b="1" i="1" dirty="0"/>
              <a:t>big</a:t>
            </a:r>
            <a:r>
              <a:rPr lang="en-US" dirty="0"/>
              <a:t> group</a:t>
            </a:r>
            <a:r>
              <a:rPr lang="en-US" dirty="0" smtClean="0"/>
              <a:t>.</a:t>
            </a:r>
          </a:p>
          <a:p>
            <a:r>
              <a:rPr lang="en-US" dirty="0"/>
              <a:t>The Donatists basically all disappeared once the Muslims took over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3458977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*Some Questions to Ponder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Should a Christian seek martyrdom, or were the early church leaders right – that you should avoid martyrdom if you can?</a:t>
            </a:r>
          </a:p>
          <a:p>
            <a:r>
              <a:rPr lang="en-US" dirty="0" smtClean="0"/>
              <a:t>What </a:t>
            </a:r>
            <a:r>
              <a:rPr lang="en-US" b="1" i="1" dirty="0" smtClean="0"/>
              <a:t>is</a:t>
            </a:r>
            <a:r>
              <a:rPr lang="en-US" dirty="0" smtClean="0"/>
              <a:t> the proper response to a so-called brother who walks away from the faith, perhaps in a situation of great pressure or temptation, but then, years later, decides he wants to come back to the church?</a:t>
            </a:r>
          </a:p>
          <a:p>
            <a:r>
              <a:rPr lang="en-US" dirty="0" smtClean="0"/>
              <a:t>Is the validity of one’s baptism in any way contingent upon the spiritual state of the one who baptized them?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2718567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571940"/>
            <a:ext cx="8915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hlinkClick r:id="rId4"/>
              </a:rPr>
              <a:t>http://</a:t>
            </a:r>
            <a:r>
              <a:rPr lang="en-US" sz="1600" dirty="0" smtClean="0">
                <a:solidFill>
                  <a:prstClr val="black"/>
                </a:solidFill>
                <a:hlinkClick r:id="rId4"/>
              </a:rPr>
              <a:t>www.instahu.com/p/1907459568511173538_8613825243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0" y="25879"/>
            <a:ext cx="9144000" cy="2206101"/>
          </a:xfrm>
          <a:effectLst/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effectLst>
                  <a:glow rad="139700">
                    <a:srgbClr val="C00000">
                      <a:alpha val="40000"/>
                    </a:srgbClr>
                  </a:glow>
                  <a:outerShdw blurRad="114300" dist="38100" dir="13500000" algn="br" rotWithShape="0">
                    <a:prstClr val="black"/>
                  </a:outerShdw>
                </a:effectLst>
              </a:rPr>
              <a:t>The Third Century Church Fathers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rgbClr val="C00000">
                    <a:alpha val="40000"/>
                  </a:srgbClr>
                </a:glow>
                <a:outerShdw blurRad="114300" dist="38100" dir="13500000" algn="br" rotWithShape="0">
                  <a:prstClr val="black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4641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9592"/>
            <a:ext cx="8229600" cy="808608"/>
          </a:xfrm>
        </p:spPr>
        <p:txBody>
          <a:bodyPr/>
          <a:lstStyle/>
          <a:p>
            <a:r>
              <a:rPr lang="en-US" b="1" dirty="0" smtClean="0"/>
              <a:t>Review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757687"/>
            <a:ext cx="8610600" cy="6096000"/>
          </a:xfrm>
          <a:effectLst>
            <a:glow rad="228600">
              <a:schemeClr val="accent3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en-US" dirty="0"/>
              <a:t>According to Irenaeus, </a:t>
            </a:r>
            <a:r>
              <a:rPr lang="en-US" dirty="0" smtClean="0"/>
              <a:t>what significant NT event occurred near </a:t>
            </a:r>
            <a:r>
              <a:rPr lang="en-US" dirty="0"/>
              <a:t>the end of Domitian’s </a:t>
            </a:r>
            <a:r>
              <a:rPr lang="en-US" dirty="0" smtClean="0"/>
              <a:t>reign (hint: </a:t>
            </a:r>
            <a:r>
              <a:rPr lang="en-US" dirty="0"/>
              <a:t>Domitian reigned from </a:t>
            </a:r>
            <a:r>
              <a:rPr lang="en-US" b="1" dirty="0"/>
              <a:t>AD </a:t>
            </a:r>
            <a:r>
              <a:rPr lang="en-US" b="1" dirty="0" smtClean="0"/>
              <a:t>81-96)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NT book of Revelation was written by the Apostle John </a:t>
            </a:r>
            <a:endParaRPr lang="en-US" dirty="0" smtClean="0"/>
          </a:p>
          <a:p>
            <a:r>
              <a:rPr lang="en-US" dirty="0" smtClean="0"/>
              <a:t>The persecuting emperor, </a:t>
            </a:r>
            <a:r>
              <a:rPr lang="en-US" b="1" dirty="0" smtClean="0"/>
              <a:t>Marcus </a:t>
            </a:r>
            <a:r>
              <a:rPr lang="en-US" b="1" dirty="0"/>
              <a:t>Aurelius</a:t>
            </a:r>
            <a:r>
              <a:rPr lang="en-US" dirty="0"/>
              <a:t> who reigned from </a:t>
            </a:r>
            <a:r>
              <a:rPr lang="en-US" b="1" dirty="0"/>
              <a:t>AD </a:t>
            </a:r>
            <a:r>
              <a:rPr lang="en-US" b="1" dirty="0" smtClean="0"/>
              <a:t>161-180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was </a:t>
            </a:r>
            <a:r>
              <a:rPr lang="en-US" dirty="0"/>
              <a:t>played Richard </a:t>
            </a:r>
            <a:r>
              <a:rPr lang="en-US" dirty="0" smtClean="0"/>
              <a:t>Harris in what recent movie? </a:t>
            </a:r>
          </a:p>
          <a:p>
            <a:pPr lvl="1"/>
            <a:r>
              <a:rPr lang="en-US" i="1" dirty="0" smtClean="0"/>
              <a:t>Gladiator (2000)</a:t>
            </a:r>
            <a:r>
              <a:rPr lang="en-US" dirty="0" smtClean="0"/>
              <a:t> </a:t>
            </a:r>
            <a:r>
              <a:rPr lang="en-US" dirty="0"/>
              <a:t>(though the film contains numerous historical inaccuracies</a:t>
            </a:r>
            <a:r>
              <a:rPr lang="en-US" dirty="0" smtClean="0"/>
              <a:t>).</a:t>
            </a:r>
          </a:p>
          <a:p>
            <a:r>
              <a:rPr lang="en-US" dirty="0" smtClean="0"/>
              <a:t>During the reign of </a:t>
            </a:r>
            <a:r>
              <a:rPr lang="en-US" b="1" dirty="0" smtClean="0"/>
              <a:t>Septimius </a:t>
            </a:r>
            <a:r>
              <a:rPr lang="en-US" b="1" dirty="0"/>
              <a:t>Severus </a:t>
            </a:r>
            <a:r>
              <a:rPr lang="en-US" dirty="0" smtClean="0"/>
              <a:t>(</a:t>
            </a:r>
            <a:r>
              <a:rPr lang="en-US" b="1" dirty="0" smtClean="0"/>
              <a:t>AD 193-211</a:t>
            </a:r>
            <a:r>
              <a:rPr lang="en-US" dirty="0" smtClean="0"/>
              <a:t>), what did Tertullian say about the </a:t>
            </a:r>
            <a:r>
              <a:rPr lang="en-US" dirty="0"/>
              <a:t>blood of the </a:t>
            </a:r>
            <a:r>
              <a:rPr lang="en-US" dirty="0" smtClean="0"/>
              <a:t>Christian martyrs?</a:t>
            </a:r>
          </a:p>
          <a:p>
            <a:pPr lvl="1"/>
            <a:r>
              <a:rPr lang="en-US" dirty="0" smtClean="0"/>
              <a:t>It was the seed of the church.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57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9592"/>
            <a:ext cx="8229600" cy="808608"/>
          </a:xfrm>
        </p:spPr>
        <p:txBody>
          <a:bodyPr/>
          <a:lstStyle/>
          <a:p>
            <a:r>
              <a:rPr lang="en-US" b="1" dirty="0" smtClean="0"/>
              <a:t>Review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757687"/>
            <a:ext cx="8610600" cy="6096000"/>
          </a:xfrm>
          <a:effectLst>
            <a:glow rad="228600">
              <a:schemeClr val="accent3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 lnSpcReduction="10000"/>
          </a:bodyPr>
          <a:lstStyle/>
          <a:p>
            <a:r>
              <a:rPr lang="en-US" dirty="0"/>
              <a:t>Origin’s father Leonidas died a martyr in AD </a:t>
            </a:r>
            <a:r>
              <a:rPr lang="en-US" dirty="0" smtClean="0"/>
              <a:t>202 (during </a:t>
            </a:r>
            <a:r>
              <a:rPr lang="en-US" dirty="0"/>
              <a:t>the reign of </a:t>
            </a:r>
            <a:r>
              <a:rPr lang="en-US" b="1" dirty="0"/>
              <a:t>Septimius Severus</a:t>
            </a:r>
            <a:r>
              <a:rPr lang="en-US" dirty="0" smtClean="0"/>
              <a:t>), </a:t>
            </a:r>
            <a:r>
              <a:rPr lang="en-US" dirty="0"/>
              <a:t>Origin wanted to be martyred along with his </a:t>
            </a:r>
            <a:r>
              <a:rPr lang="en-US" dirty="0" smtClean="0"/>
              <a:t>father. How did Origen’s mother prevent him </a:t>
            </a:r>
            <a:r>
              <a:rPr lang="en-US" dirty="0"/>
              <a:t>from leaving the </a:t>
            </a:r>
            <a:r>
              <a:rPr lang="en-US" dirty="0" smtClean="0"/>
              <a:t>house to join his father in martyrdom?</a:t>
            </a:r>
          </a:p>
          <a:p>
            <a:pPr lvl="1"/>
            <a:r>
              <a:rPr lang="en-US" dirty="0"/>
              <a:t>By hiding all his clothes!</a:t>
            </a:r>
          </a:p>
          <a:p>
            <a:r>
              <a:rPr lang="en-US" b="1" i="1" dirty="0"/>
              <a:t>Empire-wide</a:t>
            </a:r>
            <a:r>
              <a:rPr lang="en-US" dirty="0"/>
              <a:t> persecution began under </a:t>
            </a:r>
            <a:r>
              <a:rPr lang="en-US" b="1" dirty="0"/>
              <a:t>Decius</a:t>
            </a:r>
            <a:r>
              <a:rPr lang="en-US" dirty="0"/>
              <a:t>, </a:t>
            </a:r>
            <a:r>
              <a:rPr lang="en-US" b="1" dirty="0"/>
              <a:t>AD 249-251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is the Latin term for the signed and witnessed certificate Decius required everyone in the Empire (except Jews, who were exempted) to obtain in order to prove they had performed a sacrifice to the gods in the presence of a Roman </a:t>
            </a:r>
            <a:r>
              <a:rPr lang="en-US" dirty="0" smtClean="0"/>
              <a:t>magistrate.</a:t>
            </a:r>
          </a:p>
          <a:p>
            <a:pPr lvl="1"/>
            <a:r>
              <a:rPr lang="en-US" dirty="0" smtClean="0"/>
              <a:t>A libellus.</a:t>
            </a:r>
          </a:p>
        </p:txBody>
      </p:sp>
    </p:spTree>
    <p:extLst>
      <p:ext uri="{BB962C8B-B14F-4D97-AF65-F5344CB8AC3E}">
        <p14:creationId xmlns:p14="http://schemas.microsoft.com/office/powerpoint/2010/main" val="18636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9592"/>
            <a:ext cx="8229600" cy="808608"/>
          </a:xfrm>
        </p:spPr>
        <p:txBody>
          <a:bodyPr/>
          <a:lstStyle/>
          <a:p>
            <a:r>
              <a:rPr lang="en-US" b="1" dirty="0" smtClean="0"/>
              <a:t>Review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757687"/>
            <a:ext cx="8610600" cy="6096000"/>
          </a:xfrm>
          <a:effectLst>
            <a:glow rad="228600">
              <a:schemeClr val="accent3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en-US" b="1" dirty="0"/>
              <a:t>Diocletian AD 284-305 </a:t>
            </a:r>
            <a:r>
              <a:rPr lang="en-US" dirty="0"/>
              <a:t>was the final persecuting emperor and the most fierce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Galerius, who ruled as a co-regent under Diocletian, was </a:t>
            </a:r>
            <a:r>
              <a:rPr lang="en-US" b="1" i="1" dirty="0"/>
              <a:t>rabidly</a:t>
            </a:r>
            <a:r>
              <a:rPr lang="en-US" dirty="0"/>
              <a:t> anti-Christian</a:t>
            </a:r>
            <a:r>
              <a:rPr lang="en-US" dirty="0" smtClean="0"/>
              <a:t>. What unusual request did Galerius make of the Christian community near the end of his life?	</a:t>
            </a:r>
          </a:p>
          <a:p>
            <a:pPr lvl="1"/>
            <a:r>
              <a:rPr lang="en-US" dirty="0"/>
              <a:t>Galerius, having fallen ill, rescinded the persecution and asked Christians to pray for his health</a:t>
            </a:r>
            <a:r>
              <a:rPr lang="en-US" dirty="0" smtClean="0"/>
              <a:t>!</a:t>
            </a:r>
          </a:p>
          <a:p>
            <a:r>
              <a:rPr lang="en-US" dirty="0"/>
              <a:t>The Emperor </a:t>
            </a:r>
            <a:r>
              <a:rPr lang="en-US" b="1" dirty="0"/>
              <a:t>Constantine</a:t>
            </a:r>
            <a:r>
              <a:rPr lang="en-US" dirty="0"/>
              <a:t> came to power in </a:t>
            </a:r>
            <a:r>
              <a:rPr lang="en-US" b="1" dirty="0"/>
              <a:t>AD 306</a:t>
            </a:r>
            <a:r>
              <a:rPr lang="en-US" dirty="0"/>
              <a:t>. </a:t>
            </a:r>
          </a:p>
          <a:p>
            <a:r>
              <a:rPr lang="en-US" dirty="0" smtClean="0"/>
              <a:t>What official edict did Constantine issue that ended all official Christian persecution? And in what year?</a:t>
            </a:r>
          </a:p>
          <a:p>
            <a:pPr lvl="1"/>
            <a:r>
              <a:rPr lang="en-US" dirty="0"/>
              <a:t>In </a:t>
            </a:r>
            <a:r>
              <a:rPr lang="en-US" b="1" dirty="0"/>
              <a:t>AD 313 </a:t>
            </a:r>
            <a:r>
              <a:rPr lang="en-US" dirty="0"/>
              <a:t>Constantine issued the </a:t>
            </a:r>
            <a:r>
              <a:rPr lang="en-US" b="1" dirty="0" smtClean="0"/>
              <a:t>Edict </a:t>
            </a:r>
            <a:r>
              <a:rPr lang="en-US" b="1" dirty="0"/>
              <a:t>of Toleration </a:t>
            </a:r>
            <a:r>
              <a:rPr lang="en-US" dirty="0"/>
              <a:t>(sometimes referred to as the “Peace of the Church</a:t>
            </a:r>
            <a:r>
              <a:rPr lang="en-US" dirty="0" smtClean="0"/>
              <a:t>”).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54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9592"/>
            <a:ext cx="8229600" cy="808608"/>
          </a:xfrm>
        </p:spPr>
        <p:txBody>
          <a:bodyPr/>
          <a:lstStyle/>
          <a:p>
            <a:r>
              <a:rPr lang="en-US" b="1" dirty="0" smtClean="0"/>
              <a:t>Review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757687"/>
            <a:ext cx="8610600" cy="6096000"/>
          </a:xfrm>
          <a:effectLst>
            <a:glow rad="228600">
              <a:schemeClr val="accent3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Last week, in the latter portion of our class, we looked at a period of intense persecution.</a:t>
            </a:r>
          </a:p>
          <a:p>
            <a:r>
              <a:rPr lang="en-US" dirty="0" smtClean="0"/>
              <a:t>Where and (approximately) when did that persecution take place?</a:t>
            </a:r>
          </a:p>
          <a:p>
            <a:pPr lvl="1"/>
            <a:r>
              <a:rPr lang="en-US" dirty="0"/>
              <a:t>Lyons and Vienne, Gaul (modern day France) near the end of the second </a:t>
            </a:r>
            <a:r>
              <a:rPr lang="en-US" dirty="0" smtClean="0"/>
              <a:t>century.</a:t>
            </a:r>
          </a:p>
          <a:p>
            <a:r>
              <a:rPr lang="en-US" dirty="0" smtClean="0"/>
              <a:t>Describe some of the individuals who you remember suffered during that time?</a:t>
            </a:r>
          </a:p>
          <a:p>
            <a:pPr lvl="1"/>
            <a:r>
              <a:rPr lang="en-US" dirty="0" smtClean="0"/>
              <a:t>Blandina – a slave girl, who was severely beaten.</a:t>
            </a:r>
          </a:p>
          <a:p>
            <a:pPr lvl="1"/>
            <a:r>
              <a:rPr lang="en-US" dirty="0"/>
              <a:t>Pothinus, </a:t>
            </a:r>
            <a:r>
              <a:rPr lang="en-US" dirty="0" smtClean="0"/>
              <a:t>the 92 year old Bishop </a:t>
            </a:r>
            <a:r>
              <a:rPr lang="en-US" dirty="0"/>
              <a:t>of </a:t>
            </a:r>
            <a:r>
              <a:rPr lang="en-US" dirty="0" smtClean="0"/>
              <a:t>Lyons, who was succeeded by Irenaeus.</a:t>
            </a:r>
          </a:p>
          <a:p>
            <a:pPr lvl="1"/>
            <a:r>
              <a:rPr lang="en-US" dirty="0"/>
              <a:t>Ponticus, a lad of about fifteen</a:t>
            </a:r>
            <a:endParaRPr lang="en-US" dirty="0" smtClean="0"/>
          </a:p>
          <a:p>
            <a:pPr lvl="1"/>
            <a:r>
              <a:rPr lang="en-US" dirty="0"/>
              <a:t>Sanctus, the deacon from </a:t>
            </a:r>
            <a:r>
              <a:rPr lang="en-US" dirty="0" smtClean="0"/>
              <a:t>Vienne</a:t>
            </a:r>
          </a:p>
          <a:p>
            <a:pPr lvl="1"/>
            <a:r>
              <a:rPr lang="en-US" dirty="0" smtClean="0"/>
              <a:t>Attalus</a:t>
            </a:r>
            <a:r>
              <a:rPr lang="en-US" dirty="0"/>
              <a:t>, who had always been a pillar among the Christians in </a:t>
            </a:r>
            <a:r>
              <a:rPr lang="en-US" dirty="0" smtClean="0"/>
              <a:t>Pergamum</a:t>
            </a:r>
          </a:p>
          <a:p>
            <a:r>
              <a:rPr lang="en-US" dirty="0" smtClean="0"/>
              <a:t>How did it make </a:t>
            </a:r>
            <a:r>
              <a:rPr lang="en-US" dirty="0"/>
              <a:t>you feel last </a:t>
            </a:r>
            <a:r>
              <a:rPr lang="en-US" dirty="0" smtClean="0"/>
              <a:t>week as listened to these detailed accounts of persecution?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03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152400"/>
            <a:ext cx="7391400" cy="2590800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114300" dist="38100" dir="13500000" algn="br" rotWithShape="0">
                    <a:prstClr val="black"/>
                  </a:outerShdw>
                </a:effectLst>
              </a:rPr>
              <a:t>Response to </a:t>
            </a:r>
            <a:r>
              <a:rPr lang="en-US" sz="6000" b="1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114300" dist="38100" dir="13500000" algn="br" rotWithShape="0">
                    <a:prstClr val="black"/>
                  </a:outerShdw>
                </a:effectLst>
              </a:rPr>
              <a:t>Persecution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114300" dist="38100" dir="13500000" algn="br" rotWithShape="0">
                  <a:prstClr val="black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80516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hlinkClick r:id="rId4"/>
              </a:rPr>
              <a:t>https://en.wikipedia.org/wiki/The_Return_of_the_Prodigal_Son_(Rembrandt</a:t>
            </a:r>
            <a:r>
              <a:rPr lang="en-US" sz="1600" dirty="0" smtClean="0">
                <a:solidFill>
                  <a:prstClr val="black"/>
                </a:solidFill>
                <a:hlinkClick r:id="rId4"/>
              </a:rPr>
              <a:t>)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10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*Response to Persecution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persecution that the church endured for </a:t>
            </a:r>
            <a:r>
              <a:rPr lang="en-US" dirty="0"/>
              <a:t>the first 300 years of church </a:t>
            </a:r>
            <a:r>
              <a:rPr lang="en-US" dirty="0" smtClean="0"/>
              <a:t>history gave rise to a number of doctrinal disputes.</a:t>
            </a:r>
            <a:endParaRPr lang="en-US" dirty="0"/>
          </a:p>
          <a:p>
            <a:r>
              <a:rPr lang="en-US" dirty="0" smtClean="0"/>
              <a:t>These disputes caused much dissention </a:t>
            </a:r>
            <a:r>
              <a:rPr lang="en-US" dirty="0"/>
              <a:t>and difficulty </a:t>
            </a:r>
            <a:r>
              <a:rPr lang="en-US" dirty="0" smtClean="0"/>
              <a:t>within the early church. </a:t>
            </a:r>
          </a:p>
          <a:p>
            <a:r>
              <a:rPr lang="en-US" dirty="0" smtClean="0"/>
              <a:t>The </a:t>
            </a:r>
            <a:r>
              <a:rPr lang="en-US" dirty="0"/>
              <a:t>issue </a:t>
            </a:r>
            <a:r>
              <a:rPr lang="en-US" dirty="0" smtClean="0"/>
              <a:t>wasn’t </a:t>
            </a:r>
            <a:r>
              <a:rPr lang="en-US" dirty="0"/>
              <a:t>so much how to respond to </a:t>
            </a:r>
            <a:r>
              <a:rPr lang="en-US" b="1" i="1" dirty="0"/>
              <a:t>persecution</a:t>
            </a:r>
            <a:r>
              <a:rPr lang="en-US" dirty="0"/>
              <a:t>, but how to respond to those who </a:t>
            </a:r>
            <a:r>
              <a:rPr lang="en-US" dirty="0" smtClean="0"/>
              <a:t>“</a:t>
            </a:r>
            <a:r>
              <a:rPr lang="en-US" b="1" i="1" dirty="0" smtClean="0"/>
              <a:t>lapsed</a:t>
            </a:r>
            <a:r>
              <a:rPr lang="en-US" dirty="0" smtClean="0"/>
              <a:t>” </a:t>
            </a:r>
            <a:r>
              <a:rPr lang="en-US" dirty="0"/>
              <a:t>under persecution.</a:t>
            </a:r>
          </a:p>
          <a:p>
            <a:r>
              <a:rPr lang="en-US" dirty="0"/>
              <a:t>It was pretty much a </a:t>
            </a:r>
            <a:r>
              <a:rPr lang="en-US" dirty="0" smtClean="0"/>
              <a:t>given that as a Christian you were not to cooperate </a:t>
            </a:r>
            <a:r>
              <a:rPr lang="en-US" dirty="0"/>
              <a:t>with the Romans when they exercised inappropriate authority.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what do you do with the people who </a:t>
            </a:r>
            <a:r>
              <a:rPr lang="en-US" dirty="0" smtClean="0"/>
              <a:t>gave </a:t>
            </a:r>
            <a:r>
              <a:rPr lang="en-US" dirty="0"/>
              <a:t>in </a:t>
            </a:r>
            <a:r>
              <a:rPr lang="en-US" b="1" i="1" dirty="0"/>
              <a:t>during</a:t>
            </a:r>
            <a:r>
              <a:rPr lang="en-US" dirty="0"/>
              <a:t> the persecution and </a:t>
            </a:r>
            <a:r>
              <a:rPr lang="en-US" dirty="0" smtClean="0"/>
              <a:t>then, </a:t>
            </a:r>
            <a:r>
              <a:rPr lang="en-US" dirty="0"/>
              <a:t>when the persecution </a:t>
            </a:r>
            <a:r>
              <a:rPr lang="en-US" dirty="0" smtClean="0"/>
              <a:t>lets </a:t>
            </a:r>
            <a:r>
              <a:rPr lang="en-US" dirty="0"/>
              <a:t>up, </a:t>
            </a:r>
            <a:r>
              <a:rPr lang="en-US" dirty="0" smtClean="0"/>
              <a:t>want </a:t>
            </a:r>
            <a:r>
              <a:rPr lang="en-US" dirty="0"/>
              <a:t>to come </a:t>
            </a:r>
            <a:r>
              <a:rPr lang="en-US" dirty="0" smtClean="0"/>
              <a:t>back?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3071974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808608"/>
          </a:xfrm>
        </p:spPr>
        <p:txBody>
          <a:bodyPr>
            <a:normAutofit/>
          </a:bodyPr>
          <a:lstStyle/>
          <a:p>
            <a:r>
              <a:rPr lang="en-US" sz="3600" b="1" dirty="0"/>
              <a:t>*Response to Persecution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8124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was also disagreement in the early church as to the </a:t>
            </a:r>
            <a:r>
              <a:rPr lang="en-US" b="1" i="1" dirty="0"/>
              <a:t>proper response </a:t>
            </a:r>
            <a:r>
              <a:rPr lang="en-US" dirty="0" smtClean="0"/>
              <a:t>to persecution:</a:t>
            </a:r>
          </a:p>
          <a:p>
            <a:pPr lvl="1"/>
            <a:r>
              <a:rPr lang="en-US" dirty="0"/>
              <a:t>There were those who </a:t>
            </a:r>
            <a:r>
              <a:rPr lang="en-US" b="1" i="1" dirty="0"/>
              <a:t>sought out </a:t>
            </a:r>
            <a:r>
              <a:rPr lang="en-US" dirty="0"/>
              <a:t>persecution. </a:t>
            </a:r>
            <a:endParaRPr lang="en-US" dirty="0" smtClean="0"/>
          </a:p>
          <a:p>
            <a:pPr lvl="1"/>
            <a:r>
              <a:rPr lang="en-US" dirty="0" smtClean="0"/>
              <a:t>But church </a:t>
            </a:r>
            <a:r>
              <a:rPr lang="en-US" dirty="0"/>
              <a:t>leaders </a:t>
            </a:r>
            <a:r>
              <a:rPr lang="en-US" dirty="0" smtClean="0"/>
              <a:t>generally advised </a:t>
            </a:r>
            <a:r>
              <a:rPr lang="en-US" b="1" i="1" dirty="0" smtClean="0"/>
              <a:t>against</a:t>
            </a:r>
            <a:r>
              <a:rPr lang="en-US" dirty="0" smtClean="0"/>
              <a:t> seeking out persecution.</a:t>
            </a:r>
          </a:p>
          <a:p>
            <a:pPr lvl="1"/>
            <a:r>
              <a:rPr lang="en-US" dirty="0" smtClean="0"/>
              <a:t>They pointed out that Jesus had instructed his disciples that if </a:t>
            </a:r>
            <a:r>
              <a:rPr lang="en-US" dirty="0"/>
              <a:t>they persecute you in one city, go to </a:t>
            </a:r>
            <a:r>
              <a:rPr lang="en-US" dirty="0" smtClean="0"/>
              <a:t>another (Mat. 10:11-14). </a:t>
            </a:r>
          </a:p>
          <a:p>
            <a:pPr lvl="1"/>
            <a:r>
              <a:rPr lang="en-US" dirty="0" smtClean="0"/>
              <a:t>These church leaders argued that persecution </a:t>
            </a:r>
            <a:r>
              <a:rPr lang="en-US" dirty="0"/>
              <a:t>was </a:t>
            </a:r>
            <a:r>
              <a:rPr lang="en-US" b="1" i="1" dirty="0"/>
              <a:t>not</a:t>
            </a:r>
            <a:r>
              <a:rPr lang="en-US" dirty="0"/>
              <a:t> something that a person </a:t>
            </a:r>
            <a:r>
              <a:rPr lang="en-US" dirty="0" smtClean="0"/>
              <a:t>should be </a:t>
            </a:r>
            <a:r>
              <a:rPr lang="en-US" b="1" i="1" dirty="0" smtClean="0"/>
              <a:t>seeking</a:t>
            </a:r>
            <a:r>
              <a:rPr lang="en-US" dirty="0" smtClean="0"/>
              <a:t> – a Christian should not </a:t>
            </a:r>
            <a:r>
              <a:rPr lang="en-US" b="1" i="1" dirty="0" smtClean="0"/>
              <a:t>seek</a:t>
            </a:r>
            <a:r>
              <a:rPr lang="en-US" dirty="0" smtClean="0"/>
              <a:t> to </a:t>
            </a:r>
            <a:r>
              <a:rPr lang="en-US" dirty="0"/>
              <a:t>lose </a:t>
            </a:r>
            <a:r>
              <a:rPr lang="en-US" dirty="0" smtClean="0"/>
              <a:t>his life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Of course, they </a:t>
            </a:r>
            <a:r>
              <a:rPr lang="en-US" b="1" i="1" dirty="0" smtClean="0"/>
              <a:t>looked </a:t>
            </a:r>
            <a:r>
              <a:rPr lang="en-US" b="1" i="1" dirty="0"/>
              <a:t>up</a:t>
            </a:r>
            <a:r>
              <a:rPr lang="en-US" dirty="0"/>
              <a:t> to </a:t>
            </a:r>
            <a:r>
              <a:rPr lang="en-US" dirty="0" smtClean="0"/>
              <a:t>those who remained faithful while being tortured and/or put to death </a:t>
            </a:r>
            <a:r>
              <a:rPr lang="en-US" b="1" i="1" dirty="0" smtClean="0"/>
              <a:t>against their will</a:t>
            </a:r>
            <a:r>
              <a:rPr lang="en-US" dirty="0" smtClean="0"/>
              <a:t>. But in their view, martyrdom is </a:t>
            </a:r>
            <a:r>
              <a:rPr lang="en-US" b="1" i="1" dirty="0" smtClean="0"/>
              <a:t>not</a:t>
            </a:r>
            <a:r>
              <a:rPr lang="en-US" dirty="0" smtClean="0"/>
              <a:t> something we should </a:t>
            </a:r>
            <a:r>
              <a:rPr lang="en-US" dirty="0"/>
              <a:t>be seeking for </a:t>
            </a:r>
            <a:r>
              <a:rPr lang="en-US" b="1" i="1" dirty="0" smtClean="0"/>
              <a:t>ourselves</a:t>
            </a:r>
            <a:r>
              <a:rPr lang="en-US" dirty="0" smtClean="0"/>
              <a:t>.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</a:rPr>
              <a:t>*Based on notes taken from James White’s 2016 Church History Series; Lesson 15 – Response to Persecution</a:t>
            </a:r>
          </a:p>
        </p:txBody>
      </p:sp>
    </p:spTree>
    <p:extLst>
      <p:ext uri="{BB962C8B-B14F-4D97-AF65-F5344CB8AC3E}">
        <p14:creationId xmlns:p14="http://schemas.microsoft.com/office/powerpoint/2010/main" val="2458404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8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8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134250</TotalTime>
  <Words>2361</Words>
  <Application>Microsoft Office PowerPoint</Application>
  <PresentationFormat>On-screen Show (4:3)</PresentationFormat>
  <Paragraphs>134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Office Theme</vt:lpstr>
      <vt:lpstr>81_Office Theme</vt:lpstr>
      <vt:lpstr>83_Office Theme</vt:lpstr>
      <vt:lpstr>84_Office Theme</vt:lpstr>
      <vt:lpstr>PowerPoint Presentation</vt:lpstr>
      <vt:lpstr>Review</vt:lpstr>
      <vt:lpstr>Review</vt:lpstr>
      <vt:lpstr>Review</vt:lpstr>
      <vt:lpstr>Review</vt:lpstr>
      <vt:lpstr>Review</vt:lpstr>
      <vt:lpstr>Response to Persecution</vt:lpstr>
      <vt:lpstr>*Response to Persecution</vt:lpstr>
      <vt:lpstr>*Response to Persecution</vt:lpstr>
      <vt:lpstr>*Response to Persecution</vt:lpstr>
      <vt:lpstr>*Response to Persecution</vt:lpstr>
      <vt:lpstr>*Response to Persecution</vt:lpstr>
      <vt:lpstr>Catacombs</vt:lpstr>
      <vt:lpstr>*Response to Persecution</vt:lpstr>
      <vt:lpstr>*Response to Persecution</vt:lpstr>
      <vt:lpstr>*Schism in Rome</vt:lpstr>
      <vt:lpstr>*Schism In North Africa</vt:lpstr>
      <vt:lpstr>*Schism In North Africa</vt:lpstr>
      <vt:lpstr>*Schism In North Africa</vt:lpstr>
      <vt:lpstr>*Schism In North Africa</vt:lpstr>
      <vt:lpstr>*Schism In North Africa</vt:lpstr>
      <vt:lpstr>*Schism In North Africa</vt:lpstr>
      <vt:lpstr>*Schism In North Africa</vt:lpstr>
      <vt:lpstr>*Some Questions to Ponder</vt:lpstr>
      <vt:lpstr>The Third Century Church Fathers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Connolly</dc:creator>
  <cp:lastModifiedBy>Robert Connolly</cp:lastModifiedBy>
  <cp:revision>2124</cp:revision>
  <dcterms:created xsi:type="dcterms:W3CDTF">2018-06-08T00:19:32Z</dcterms:created>
  <dcterms:modified xsi:type="dcterms:W3CDTF">2019-02-17T22:49:25Z</dcterms:modified>
</cp:coreProperties>
</file>