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71" r:id="rId2"/>
    <p:sldId id="302" r:id="rId3"/>
    <p:sldId id="276" r:id="rId4"/>
    <p:sldId id="277" r:id="rId5"/>
    <p:sldId id="278" r:id="rId6"/>
    <p:sldId id="279" r:id="rId7"/>
    <p:sldId id="275" r:id="rId8"/>
    <p:sldId id="280" r:id="rId9"/>
    <p:sldId id="281" r:id="rId10"/>
    <p:sldId id="285" r:id="rId11"/>
    <p:sldId id="286" r:id="rId12"/>
    <p:sldId id="282" r:id="rId13"/>
    <p:sldId id="287" r:id="rId14"/>
    <p:sldId id="313" r:id="rId15"/>
    <p:sldId id="314" r:id="rId16"/>
    <p:sldId id="316" r:id="rId17"/>
    <p:sldId id="321" r:id="rId18"/>
    <p:sldId id="291" r:id="rId19"/>
    <p:sldId id="311" r:id="rId20"/>
    <p:sldId id="304" r:id="rId21"/>
    <p:sldId id="322" r:id="rId22"/>
    <p:sldId id="308" r:id="rId23"/>
    <p:sldId id="323" r:id="rId24"/>
    <p:sldId id="306" r:id="rId25"/>
    <p:sldId id="324" r:id="rId26"/>
    <p:sldId id="325" r:id="rId27"/>
    <p:sldId id="326" r:id="rId28"/>
    <p:sldId id="307" r:id="rId29"/>
    <p:sldId id="266" r:id="rId30"/>
    <p:sldId id="263" r:id="rId31"/>
    <p:sldId id="264" r:id="rId32"/>
    <p:sldId id="329" r:id="rId33"/>
    <p:sldId id="297" r:id="rId34"/>
    <p:sldId id="334" r:id="rId35"/>
    <p:sldId id="333" r:id="rId36"/>
    <p:sldId id="331" r:id="rId37"/>
    <p:sldId id="335" r:id="rId38"/>
    <p:sldId id="328" r:id="rId39"/>
    <p:sldId id="332" r:id="rId40"/>
    <p:sldId id="298" r:id="rId41"/>
    <p:sldId id="336" r:id="rId42"/>
    <p:sldId id="337" r:id="rId43"/>
    <p:sldId id="340" r:id="rId44"/>
    <p:sldId id="299" r:id="rId45"/>
    <p:sldId id="339" r:id="rId46"/>
    <p:sldId id="310" r:id="rId47"/>
    <p:sldId id="319" r:id="rId48"/>
    <p:sldId id="320" r:id="rId49"/>
    <p:sldId id="300" r:id="rId50"/>
    <p:sldId id="338" r:id="rId51"/>
    <p:sldId id="341" r:id="rId52"/>
    <p:sldId id="288" r:id="rId53"/>
    <p:sldId id="289" r:id="rId54"/>
    <p:sldId id="343" r:id="rId55"/>
    <p:sldId id="344" r:id="rId56"/>
    <p:sldId id="346" r:id="rId57"/>
    <p:sldId id="305" r:id="rId58"/>
    <p:sldId id="347" r:id="rId59"/>
    <p:sldId id="273" r:id="rId60"/>
    <p:sldId id="274" r:id="rId61"/>
    <p:sldId id="260" r:id="rId62"/>
    <p:sldId id="269" r:id="rId63"/>
    <p:sldId id="265" r:id="rId64"/>
    <p:sldId id="342" r:id="rId65"/>
    <p:sldId id="267"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098" autoAdjust="0"/>
  </p:normalViewPr>
  <p:slideViewPr>
    <p:cSldViewPr snapToGrid="0">
      <p:cViewPr varScale="1">
        <p:scale>
          <a:sx n="88" d="100"/>
          <a:sy n="88" d="100"/>
        </p:scale>
        <p:origin x="20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08FAA-4910-4EB8-879C-4B63CA13B74A}" type="datetimeFigureOut">
              <a:rPr lang="en-US" smtClean="0"/>
              <a:t>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4BF4C-8508-4D13-8187-A9F47363147D}" type="slidenum">
              <a:rPr lang="en-US" smtClean="0"/>
              <a:t>‹#›</a:t>
            </a:fld>
            <a:endParaRPr lang="en-US"/>
          </a:p>
        </p:txBody>
      </p:sp>
    </p:spTree>
    <p:extLst>
      <p:ext uri="{BB962C8B-B14F-4D97-AF65-F5344CB8AC3E}">
        <p14:creationId xmlns:p14="http://schemas.microsoft.com/office/powerpoint/2010/main" val="3189434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Century Gothic" panose="020B0502020202020204" pitchFamily="34" charset="0"/>
              </a:rPr>
              <a:t>66 days; 2,750 miles</a:t>
            </a:r>
          </a:p>
        </p:txBody>
      </p:sp>
      <p:sp>
        <p:nvSpPr>
          <p:cNvPr id="4" name="Slide Number Placeholder 3"/>
          <p:cNvSpPr>
            <a:spLocks noGrp="1"/>
          </p:cNvSpPr>
          <p:nvPr>
            <p:ph type="sldNum" sz="quarter" idx="5"/>
          </p:nvPr>
        </p:nvSpPr>
        <p:spPr/>
        <p:txBody>
          <a:bodyPr/>
          <a:lstStyle/>
          <a:p>
            <a:fld id="{27F4BF4C-8508-4D13-8187-A9F47363147D}" type="slidenum">
              <a:rPr lang="en-US" smtClean="0"/>
              <a:t>4</a:t>
            </a:fld>
            <a:endParaRPr lang="en-US"/>
          </a:p>
        </p:txBody>
      </p:sp>
    </p:spTree>
    <p:extLst>
      <p:ext uri="{BB962C8B-B14F-4D97-AF65-F5344CB8AC3E}">
        <p14:creationId xmlns:p14="http://schemas.microsoft.com/office/powerpoint/2010/main" val="3558566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own two books.  A copy of the Bible, and a copy of John Foxe’s Book of Martyrs (also known as…)</a:t>
            </a:r>
          </a:p>
        </p:txBody>
      </p:sp>
      <p:sp>
        <p:nvSpPr>
          <p:cNvPr id="4" name="Slide Number Placeholder 3"/>
          <p:cNvSpPr>
            <a:spLocks noGrp="1"/>
          </p:cNvSpPr>
          <p:nvPr>
            <p:ph type="sldNum" sz="quarter" idx="5"/>
          </p:nvPr>
        </p:nvSpPr>
        <p:spPr/>
        <p:txBody>
          <a:bodyPr/>
          <a:lstStyle/>
          <a:p>
            <a:fld id="{27F4BF4C-8508-4D13-8187-A9F47363147D}" type="slidenum">
              <a:rPr lang="en-US" smtClean="0"/>
              <a:t>13</a:t>
            </a:fld>
            <a:endParaRPr lang="en-US"/>
          </a:p>
        </p:txBody>
      </p:sp>
    </p:spTree>
    <p:extLst>
      <p:ext uri="{BB962C8B-B14F-4D97-AF65-F5344CB8AC3E}">
        <p14:creationId xmlns:p14="http://schemas.microsoft.com/office/powerpoint/2010/main" val="2039223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4BF4C-8508-4D13-8187-A9F47363147D}" type="slidenum">
              <a:rPr lang="en-US" smtClean="0"/>
              <a:t>15</a:t>
            </a:fld>
            <a:endParaRPr lang="en-US"/>
          </a:p>
        </p:txBody>
      </p:sp>
    </p:spTree>
    <p:extLst>
      <p:ext uri="{BB962C8B-B14F-4D97-AF65-F5344CB8AC3E}">
        <p14:creationId xmlns:p14="http://schemas.microsoft.com/office/powerpoint/2010/main" val="2260725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4BF4C-8508-4D13-8187-A9F47363147D}" type="slidenum">
              <a:rPr lang="en-US" smtClean="0"/>
              <a:t>17</a:t>
            </a:fld>
            <a:endParaRPr lang="en-US"/>
          </a:p>
        </p:txBody>
      </p:sp>
    </p:spTree>
    <p:extLst>
      <p:ext uri="{BB962C8B-B14F-4D97-AF65-F5344CB8AC3E}">
        <p14:creationId xmlns:p14="http://schemas.microsoft.com/office/powerpoint/2010/main" val="3156083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4BF4C-8508-4D13-8187-A9F47363147D}" type="slidenum">
              <a:rPr lang="en-US" smtClean="0"/>
              <a:t>21</a:t>
            </a:fld>
            <a:endParaRPr lang="en-US"/>
          </a:p>
        </p:txBody>
      </p:sp>
    </p:spTree>
    <p:extLst>
      <p:ext uri="{BB962C8B-B14F-4D97-AF65-F5344CB8AC3E}">
        <p14:creationId xmlns:p14="http://schemas.microsoft.com/office/powerpoint/2010/main" val="3658655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the catholic persecution of protestant was replaced by a protestant (church of England) persecution of protestants.</a:t>
            </a:r>
          </a:p>
        </p:txBody>
      </p:sp>
      <p:sp>
        <p:nvSpPr>
          <p:cNvPr id="4" name="Slide Number Placeholder 3"/>
          <p:cNvSpPr>
            <a:spLocks noGrp="1"/>
          </p:cNvSpPr>
          <p:nvPr>
            <p:ph type="sldNum" sz="quarter" idx="5"/>
          </p:nvPr>
        </p:nvSpPr>
        <p:spPr/>
        <p:txBody>
          <a:bodyPr/>
          <a:lstStyle/>
          <a:p>
            <a:fld id="{27F4BF4C-8508-4D13-8187-A9F47363147D}" type="slidenum">
              <a:rPr lang="en-US" smtClean="0"/>
              <a:t>40</a:t>
            </a:fld>
            <a:endParaRPr lang="en-US"/>
          </a:p>
        </p:txBody>
      </p:sp>
    </p:spTree>
    <p:extLst>
      <p:ext uri="{BB962C8B-B14F-4D97-AF65-F5344CB8AC3E}">
        <p14:creationId xmlns:p14="http://schemas.microsoft.com/office/powerpoint/2010/main" val="2596829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launch of the Protestant Reformation</a:t>
            </a:r>
          </a:p>
        </p:txBody>
      </p:sp>
      <p:sp>
        <p:nvSpPr>
          <p:cNvPr id="4" name="Slide Number Placeholder 3"/>
          <p:cNvSpPr>
            <a:spLocks noGrp="1"/>
          </p:cNvSpPr>
          <p:nvPr>
            <p:ph type="sldNum" sz="quarter" idx="5"/>
          </p:nvPr>
        </p:nvSpPr>
        <p:spPr/>
        <p:txBody>
          <a:bodyPr/>
          <a:lstStyle/>
          <a:p>
            <a:fld id="{27F4BF4C-8508-4D13-8187-A9F47363147D}" type="slidenum">
              <a:rPr lang="en-US" smtClean="0"/>
              <a:t>57</a:t>
            </a:fld>
            <a:endParaRPr lang="en-US"/>
          </a:p>
        </p:txBody>
      </p:sp>
    </p:spTree>
    <p:extLst>
      <p:ext uri="{BB962C8B-B14F-4D97-AF65-F5344CB8AC3E}">
        <p14:creationId xmlns:p14="http://schemas.microsoft.com/office/powerpoint/2010/main" val="1178617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colonization of the New World.   (Jamestown founded in 1607)</a:t>
            </a:r>
          </a:p>
          <a:p>
            <a:endParaRPr lang="en-US" dirty="0"/>
          </a:p>
        </p:txBody>
      </p:sp>
      <p:sp>
        <p:nvSpPr>
          <p:cNvPr id="4" name="Slide Number Placeholder 3"/>
          <p:cNvSpPr>
            <a:spLocks noGrp="1"/>
          </p:cNvSpPr>
          <p:nvPr>
            <p:ph type="sldNum" sz="quarter" idx="5"/>
          </p:nvPr>
        </p:nvSpPr>
        <p:spPr/>
        <p:txBody>
          <a:bodyPr/>
          <a:lstStyle/>
          <a:p>
            <a:fld id="{27F4BF4C-8508-4D13-8187-A9F47363147D}" type="slidenum">
              <a:rPr lang="en-US" smtClean="0"/>
              <a:t>59</a:t>
            </a:fld>
            <a:endParaRPr lang="en-US"/>
          </a:p>
        </p:txBody>
      </p:sp>
    </p:spTree>
    <p:extLst>
      <p:ext uri="{BB962C8B-B14F-4D97-AF65-F5344CB8AC3E}">
        <p14:creationId xmlns:p14="http://schemas.microsoft.com/office/powerpoint/2010/main" val="379639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8D757-238B-4B80-BA22-E7224949F3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1F16A6-B7BD-4190-8D7F-E570D22842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2E8EDB-C2E5-453D-83F6-B6C880951A59}"/>
              </a:ext>
            </a:extLst>
          </p:cNvPr>
          <p:cNvSpPr>
            <a:spLocks noGrp="1"/>
          </p:cNvSpPr>
          <p:nvPr>
            <p:ph type="dt" sz="half" idx="10"/>
          </p:nvPr>
        </p:nvSpPr>
        <p:spPr/>
        <p:txBody>
          <a:bodyPr/>
          <a:lstStyle/>
          <a:p>
            <a:fld id="{0BBCC73C-D6DF-4F8D-8AA8-DD0100EB40E4}" type="datetimeFigureOut">
              <a:rPr lang="en-US" smtClean="0"/>
              <a:t>3/1/2019</a:t>
            </a:fld>
            <a:endParaRPr lang="en-US"/>
          </a:p>
        </p:txBody>
      </p:sp>
      <p:sp>
        <p:nvSpPr>
          <p:cNvPr id="5" name="Footer Placeholder 4">
            <a:extLst>
              <a:ext uri="{FF2B5EF4-FFF2-40B4-BE49-F238E27FC236}">
                <a16:creationId xmlns:a16="http://schemas.microsoft.com/office/drawing/2014/main" id="{08DA76A1-4EAE-459F-A8F2-C92EC2F5F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A20745-8D65-4737-B7A4-C3709BAA5F8B}"/>
              </a:ext>
            </a:extLst>
          </p:cNvPr>
          <p:cNvSpPr>
            <a:spLocks noGrp="1"/>
          </p:cNvSpPr>
          <p:nvPr>
            <p:ph type="sldNum" sz="quarter" idx="12"/>
          </p:nvPr>
        </p:nvSpPr>
        <p:spPr/>
        <p:txBody>
          <a:bodyPr/>
          <a:lstStyle/>
          <a:p>
            <a:fld id="{302596D1-D52A-443C-B3DA-4480209EBC89}" type="slidenum">
              <a:rPr lang="en-US" smtClean="0"/>
              <a:t>‹#›</a:t>
            </a:fld>
            <a:endParaRPr lang="en-US"/>
          </a:p>
        </p:txBody>
      </p:sp>
    </p:spTree>
    <p:extLst>
      <p:ext uri="{BB962C8B-B14F-4D97-AF65-F5344CB8AC3E}">
        <p14:creationId xmlns:p14="http://schemas.microsoft.com/office/powerpoint/2010/main" val="3495474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41609-12C0-4004-A289-4F5DAD93A9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A2EE64-C014-4258-8028-308A3C3619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A90801-BED2-435F-B52C-43EE9F3559B9}"/>
              </a:ext>
            </a:extLst>
          </p:cNvPr>
          <p:cNvSpPr>
            <a:spLocks noGrp="1"/>
          </p:cNvSpPr>
          <p:nvPr>
            <p:ph type="dt" sz="half" idx="10"/>
          </p:nvPr>
        </p:nvSpPr>
        <p:spPr/>
        <p:txBody>
          <a:bodyPr/>
          <a:lstStyle/>
          <a:p>
            <a:fld id="{0BBCC73C-D6DF-4F8D-8AA8-DD0100EB40E4}" type="datetimeFigureOut">
              <a:rPr lang="en-US" smtClean="0"/>
              <a:t>3/1/2019</a:t>
            </a:fld>
            <a:endParaRPr lang="en-US"/>
          </a:p>
        </p:txBody>
      </p:sp>
      <p:sp>
        <p:nvSpPr>
          <p:cNvPr id="5" name="Footer Placeholder 4">
            <a:extLst>
              <a:ext uri="{FF2B5EF4-FFF2-40B4-BE49-F238E27FC236}">
                <a16:creationId xmlns:a16="http://schemas.microsoft.com/office/drawing/2014/main" id="{B747C76C-C73F-447E-B674-54632C9DFD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3B752A-6AE5-49E0-9B49-570AFFE6FF4E}"/>
              </a:ext>
            </a:extLst>
          </p:cNvPr>
          <p:cNvSpPr>
            <a:spLocks noGrp="1"/>
          </p:cNvSpPr>
          <p:nvPr>
            <p:ph type="sldNum" sz="quarter" idx="12"/>
          </p:nvPr>
        </p:nvSpPr>
        <p:spPr/>
        <p:txBody>
          <a:bodyPr/>
          <a:lstStyle/>
          <a:p>
            <a:fld id="{302596D1-D52A-443C-B3DA-4480209EBC89}" type="slidenum">
              <a:rPr lang="en-US" smtClean="0"/>
              <a:t>‹#›</a:t>
            </a:fld>
            <a:endParaRPr lang="en-US"/>
          </a:p>
        </p:txBody>
      </p:sp>
    </p:spTree>
    <p:extLst>
      <p:ext uri="{BB962C8B-B14F-4D97-AF65-F5344CB8AC3E}">
        <p14:creationId xmlns:p14="http://schemas.microsoft.com/office/powerpoint/2010/main" val="3305737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0CBD78-43A0-4182-B2A6-B5FF85A7A9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D13A72-3392-4CDB-BB10-22C6737B431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2999C-FD0D-4D5C-ACC7-ADEE9DECBC9E}"/>
              </a:ext>
            </a:extLst>
          </p:cNvPr>
          <p:cNvSpPr>
            <a:spLocks noGrp="1"/>
          </p:cNvSpPr>
          <p:nvPr>
            <p:ph type="dt" sz="half" idx="10"/>
          </p:nvPr>
        </p:nvSpPr>
        <p:spPr/>
        <p:txBody>
          <a:bodyPr/>
          <a:lstStyle/>
          <a:p>
            <a:fld id="{0BBCC73C-D6DF-4F8D-8AA8-DD0100EB40E4}" type="datetimeFigureOut">
              <a:rPr lang="en-US" smtClean="0"/>
              <a:t>3/1/2019</a:t>
            </a:fld>
            <a:endParaRPr lang="en-US"/>
          </a:p>
        </p:txBody>
      </p:sp>
      <p:sp>
        <p:nvSpPr>
          <p:cNvPr id="5" name="Footer Placeholder 4">
            <a:extLst>
              <a:ext uri="{FF2B5EF4-FFF2-40B4-BE49-F238E27FC236}">
                <a16:creationId xmlns:a16="http://schemas.microsoft.com/office/drawing/2014/main" id="{551D72DD-7CB5-44B3-B21A-147B8152A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380E3-F0C9-4838-8139-A45C190CCC2E}"/>
              </a:ext>
            </a:extLst>
          </p:cNvPr>
          <p:cNvSpPr>
            <a:spLocks noGrp="1"/>
          </p:cNvSpPr>
          <p:nvPr>
            <p:ph type="sldNum" sz="quarter" idx="12"/>
          </p:nvPr>
        </p:nvSpPr>
        <p:spPr/>
        <p:txBody>
          <a:bodyPr/>
          <a:lstStyle/>
          <a:p>
            <a:fld id="{302596D1-D52A-443C-B3DA-4480209EBC89}" type="slidenum">
              <a:rPr lang="en-US" smtClean="0"/>
              <a:t>‹#›</a:t>
            </a:fld>
            <a:endParaRPr lang="en-US"/>
          </a:p>
        </p:txBody>
      </p:sp>
    </p:spTree>
    <p:extLst>
      <p:ext uri="{BB962C8B-B14F-4D97-AF65-F5344CB8AC3E}">
        <p14:creationId xmlns:p14="http://schemas.microsoft.com/office/powerpoint/2010/main" val="1478384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B981B-08E5-4651-8AD6-F42D3B45F8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D8BDE2-E03C-483C-B4EB-DFB296C42AC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B89D5-BB2C-4C1F-B935-0D8EFA168F07}"/>
              </a:ext>
            </a:extLst>
          </p:cNvPr>
          <p:cNvSpPr>
            <a:spLocks noGrp="1"/>
          </p:cNvSpPr>
          <p:nvPr>
            <p:ph type="dt" sz="half" idx="10"/>
          </p:nvPr>
        </p:nvSpPr>
        <p:spPr/>
        <p:txBody>
          <a:bodyPr/>
          <a:lstStyle/>
          <a:p>
            <a:fld id="{0BBCC73C-D6DF-4F8D-8AA8-DD0100EB40E4}" type="datetimeFigureOut">
              <a:rPr lang="en-US" smtClean="0"/>
              <a:t>3/1/2019</a:t>
            </a:fld>
            <a:endParaRPr lang="en-US"/>
          </a:p>
        </p:txBody>
      </p:sp>
      <p:sp>
        <p:nvSpPr>
          <p:cNvPr id="5" name="Footer Placeholder 4">
            <a:extLst>
              <a:ext uri="{FF2B5EF4-FFF2-40B4-BE49-F238E27FC236}">
                <a16:creationId xmlns:a16="http://schemas.microsoft.com/office/drawing/2014/main" id="{99B98255-57CF-490E-B49D-BBE1E36127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2B5785-8CB0-4F37-B542-65F881D41CDC}"/>
              </a:ext>
            </a:extLst>
          </p:cNvPr>
          <p:cNvSpPr>
            <a:spLocks noGrp="1"/>
          </p:cNvSpPr>
          <p:nvPr>
            <p:ph type="sldNum" sz="quarter" idx="12"/>
          </p:nvPr>
        </p:nvSpPr>
        <p:spPr/>
        <p:txBody>
          <a:bodyPr/>
          <a:lstStyle/>
          <a:p>
            <a:fld id="{302596D1-D52A-443C-B3DA-4480209EBC89}" type="slidenum">
              <a:rPr lang="en-US" smtClean="0"/>
              <a:t>‹#›</a:t>
            </a:fld>
            <a:endParaRPr lang="en-US"/>
          </a:p>
        </p:txBody>
      </p:sp>
    </p:spTree>
    <p:extLst>
      <p:ext uri="{BB962C8B-B14F-4D97-AF65-F5344CB8AC3E}">
        <p14:creationId xmlns:p14="http://schemas.microsoft.com/office/powerpoint/2010/main" val="141787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9B8E9-E1A2-4D1C-91B6-5AFB580EC3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B7DCC-90DB-40BC-8456-BD509CB179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AA03BD-B740-4D9E-9DC2-66B0671E89B3}"/>
              </a:ext>
            </a:extLst>
          </p:cNvPr>
          <p:cNvSpPr>
            <a:spLocks noGrp="1"/>
          </p:cNvSpPr>
          <p:nvPr>
            <p:ph type="dt" sz="half" idx="10"/>
          </p:nvPr>
        </p:nvSpPr>
        <p:spPr/>
        <p:txBody>
          <a:bodyPr/>
          <a:lstStyle/>
          <a:p>
            <a:fld id="{0BBCC73C-D6DF-4F8D-8AA8-DD0100EB40E4}" type="datetimeFigureOut">
              <a:rPr lang="en-US" smtClean="0"/>
              <a:t>3/1/2019</a:t>
            </a:fld>
            <a:endParaRPr lang="en-US"/>
          </a:p>
        </p:txBody>
      </p:sp>
      <p:sp>
        <p:nvSpPr>
          <p:cNvPr id="5" name="Footer Placeholder 4">
            <a:extLst>
              <a:ext uri="{FF2B5EF4-FFF2-40B4-BE49-F238E27FC236}">
                <a16:creationId xmlns:a16="http://schemas.microsoft.com/office/drawing/2014/main" id="{A0A145C0-9E33-4DC4-822D-99D3EC681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690574-6AE6-480C-A72D-B69CF64EB541}"/>
              </a:ext>
            </a:extLst>
          </p:cNvPr>
          <p:cNvSpPr>
            <a:spLocks noGrp="1"/>
          </p:cNvSpPr>
          <p:nvPr>
            <p:ph type="sldNum" sz="quarter" idx="12"/>
          </p:nvPr>
        </p:nvSpPr>
        <p:spPr/>
        <p:txBody>
          <a:bodyPr/>
          <a:lstStyle/>
          <a:p>
            <a:fld id="{302596D1-D52A-443C-B3DA-4480209EBC89}" type="slidenum">
              <a:rPr lang="en-US" smtClean="0"/>
              <a:t>‹#›</a:t>
            </a:fld>
            <a:endParaRPr lang="en-US"/>
          </a:p>
        </p:txBody>
      </p:sp>
    </p:spTree>
    <p:extLst>
      <p:ext uri="{BB962C8B-B14F-4D97-AF65-F5344CB8AC3E}">
        <p14:creationId xmlns:p14="http://schemas.microsoft.com/office/powerpoint/2010/main" val="209485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5E38F-9C1A-4FDE-8A9B-3D53B423F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DB28AF-C5D9-4F4D-9232-2DA2FCB65F9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7B899B-841E-462B-915E-D289FE04F5B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49C74E-3E17-4435-82F3-E57461E73833}"/>
              </a:ext>
            </a:extLst>
          </p:cNvPr>
          <p:cNvSpPr>
            <a:spLocks noGrp="1"/>
          </p:cNvSpPr>
          <p:nvPr>
            <p:ph type="dt" sz="half" idx="10"/>
          </p:nvPr>
        </p:nvSpPr>
        <p:spPr/>
        <p:txBody>
          <a:bodyPr/>
          <a:lstStyle/>
          <a:p>
            <a:fld id="{0BBCC73C-D6DF-4F8D-8AA8-DD0100EB40E4}" type="datetimeFigureOut">
              <a:rPr lang="en-US" smtClean="0"/>
              <a:t>3/1/2019</a:t>
            </a:fld>
            <a:endParaRPr lang="en-US"/>
          </a:p>
        </p:txBody>
      </p:sp>
      <p:sp>
        <p:nvSpPr>
          <p:cNvPr id="6" name="Footer Placeholder 5">
            <a:extLst>
              <a:ext uri="{FF2B5EF4-FFF2-40B4-BE49-F238E27FC236}">
                <a16:creationId xmlns:a16="http://schemas.microsoft.com/office/drawing/2014/main" id="{02CEA421-289F-403F-8073-3E9664386B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D9EA49-B5FD-42A6-B94A-A777E8457532}"/>
              </a:ext>
            </a:extLst>
          </p:cNvPr>
          <p:cNvSpPr>
            <a:spLocks noGrp="1"/>
          </p:cNvSpPr>
          <p:nvPr>
            <p:ph type="sldNum" sz="quarter" idx="12"/>
          </p:nvPr>
        </p:nvSpPr>
        <p:spPr/>
        <p:txBody>
          <a:bodyPr/>
          <a:lstStyle/>
          <a:p>
            <a:fld id="{302596D1-D52A-443C-B3DA-4480209EBC89}" type="slidenum">
              <a:rPr lang="en-US" smtClean="0"/>
              <a:t>‹#›</a:t>
            </a:fld>
            <a:endParaRPr lang="en-US"/>
          </a:p>
        </p:txBody>
      </p:sp>
    </p:spTree>
    <p:extLst>
      <p:ext uri="{BB962C8B-B14F-4D97-AF65-F5344CB8AC3E}">
        <p14:creationId xmlns:p14="http://schemas.microsoft.com/office/powerpoint/2010/main" val="2006796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4314-25C9-438C-B5F7-728C3EECE4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02DEA6-91A6-4B37-8B63-163161E233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EAD693-7AB3-4029-A9EE-56D29C39820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054AC0-80C3-469A-B49A-3F3FB4AA4D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721C1D2-3E49-4495-B0F9-35C7D9084F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9E8B53-DF60-4F9C-B30C-5F7BADA72983}"/>
              </a:ext>
            </a:extLst>
          </p:cNvPr>
          <p:cNvSpPr>
            <a:spLocks noGrp="1"/>
          </p:cNvSpPr>
          <p:nvPr>
            <p:ph type="dt" sz="half" idx="10"/>
          </p:nvPr>
        </p:nvSpPr>
        <p:spPr/>
        <p:txBody>
          <a:bodyPr/>
          <a:lstStyle/>
          <a:p>
            <a:fld id="{0BBCC73C-D6DF-4F8D-8AA8-DD0100EB40E4}" type="datetimeFigureOut">
              <a:rPr lang="en-US" smtClean="0"/>
              <a:t>3/1/2019</a:t>
            </a:fld>
            <a:endParaRPr lang="en-US"/>
          </a:p>
        </p:txBody>
      </p:sp>
      <p:sp>
        <p:nvSpPr>
          <p:cNvPr id="8" name="Footer Placeholder 7">
            <a:extLst>
              <a:ext uri="{FF2B5EF4-FFF2-40B4-BE49-F238E27FC236}">
                <a16:creationId xmlns:a16="http://schemas.microsoft.com/office/drawing/2014/main" id="{664215AE-B662-4ADC-9E2E-DDF67B5D87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80D7FB-DF50-4651-A798-B7DFC8595ABF}"/>
              </a:ext>
            </a:extLst>
          </p:cNvPr>
          <p:cNvSpPr>
            <a:spLocks noGrp="1"/>
          </p:cNvSpPr>
          <p:nvPr>
            <p:ph type="sldNum" sz="quarter" idx="12"/>
          </p:nvPr>
        </p:nvSpPr>
        <p:spPr/>
        <p:txBody>
          <a:bodyPr/>
          <a:lstStyle/>
          <a:p>
            <a:fld id="{302596D1-D52A-443C-B3DA-4480209EBC89}" type="slidenum">
              <a:rPr lang="en-US" smtClean="0"/>
              <a:t>‹#›</a:t>
            </a:fld>
            <a:endParaRPr lang="en-US"/>
          </a:p>
        </p:txBody>
      </p:sp>
    </p:spTree>
    <p:extLst>
      <p:ext uri="{BB962C8B-B14F-4D97-AF65-F5344CB8AC3E}">
        <p14:creationId xmlns:p14="http://schemas.microsoft.com/office/powerpoint/2010/main" val="2903963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CEE99-38F3-4F4E-AB96-EF42D34DB1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57DEB9-3E3E-446F-8FEE-AF96B98B09BA}"/>
              </a:ext>
            </a:extLst>
          </p:cNvPr>
          <p:cNvSpPr>
            <a:spLocks noGrp="1"/>
          </p:cNvSpPr>
          <p:nvPr>
            <p:ph type="dt" sz="half" idx="10"/>
          </p:nvPr>
        </p:nvSpPr>
        <p:spPr/>
        <p:txBody>
          <a:bodyPr/>
          <a:lstStyle/>
          <a:p>
            <a:fld id="{0BBCC73C-D6DF-4F8D-8AA8-DD0100EB40E4}" type="datetimeFigureOut">
              <a:rPr lang="en-US" smtClean="0"/>
              <a:t>3/1/2019</a:t>
            </a:fld>
            <a:endParaRPr lang="en-US"/>
          </a:p>
        </p:txBody>
      </p:sp>
      <p:sp>
        <p:nvSpPr>
          <p:cNvPr id="4" name="Footer Placeholder 3">
            <a:extLst>
              <a:ext uri="{FF2B5EF4-FFF2-40B4-BE49-F238E27FC236}">
                <a16:creationId xmlns:a16="http://schemas.microsoft.com/office/drawing/2014/main" id="{06CCB274-5711-4CC4-ACCA-05166F0793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ADEA2B-9830-452C-9BAD-1FFD5FDC4C19}"/>
              </a:ext>
            </a:extLst>
          </p:cNvPr>
          <p:cNvSpPr>
            <a:spLocks noGrp="1"/>
          </p:cNvSpPr>
          <p:nvPr>
            <p:ph type="sldNum" sz="quarter" idx="12"/>
          </p:nvPr>
        </p:nvSpPr>
        <p:spPr/>
        <p:txBody>
          <a:bodyPr/>
          <a:lstStyle/>
          <a:p>
            <a:fld id="{302596D1-D52A-443C-B3DA-4480209EBC89}" type="slidenum">
              <a:rPr lang="en-US" smtClean="0"/>
              <a:t>‹#›</a:t>
            </a:fld>
            <a:endParaRPr lang="en-US"/>
          </a:p>
        </p:txBody>
      </p:sp>
    </p:spTree>
    <p:extLst>
      <p:ext uri="{BB962C8B-B14F-4D97-AF65-F5344CB8AC3E}">
        <p14:creationId xmlns:p14="http://schemas.microsoft.com/office/powerpoint/2010/main" val="1675236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B0B8AB-526F-45A3-8D67-5286C2DF7F13}"/>
              </a:ext>
            </a:extLst>
          </p:cNvPr>
          <p:cNvSpPr>
            <a:spLocks noGrp="1"/>
          </p:cNvSpPr>
          <p:nvPr>
            <p:ph type="dt" sz="half" idx="10"/>
          </p:nvPr>
        </p:nvSpPr>
        <p:spPr/>
        <p:txBody>
          <a:bodyPr/>
          <a:lstStyle/>
          <a:p>
            <a:fld id="{0BBCC73C-D6DF-4F8D-8AA8-DD0100EB40E4}" type="datetimeFigureOut">
              <a:rPr lang="en-US" smtClean="0"/>
              <a:t>3/1/2019</a:t>
            </a:fld>
            <a:endParaRPr lang="en-US"/>
          </a:p>
        </p:txBody>
      </p:sp>
      <p:sp>
        <p:nvSpPr>
          <p:cNvPr id="3" name="Footer Placeholder 2">
            <a:extLst>
              <a:ext uri="{FF2B5EF4-FFF2-40B4-BE49-F238E27FC236}">
                <a16:creationId xmlns:a16="http://schemas.microsoft.com/office/drawing/2014/main" id="{06D12625-CBF2-4B38-8E8A-22720D6DAE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D86C65-F013-47B5-A9FB-694251AAAEA6}"/>
              </a:ext>
            </a:extLst>
          </p:cNvPr>
          <p:cNvSpPr>
            <a:spLocks noGrp="1"/>
          </p:cNvSpPr>
          <p:nvPr>
            <p:ph type="sldNum" sz="quarter" idx="12"/>
          </p:nvPr>
        </p:nvSpPr>
        <p:spPr/>
        <p:txBody>
          <a:bodyPr/>
          <a:lstStyle/>
          <a:p>
            <a:fld id="{302596D1-D52A-443C-B3DA-4480209EBC89}" type="slidenum">
              <a:rPr lang="en-US" smtClean="0"/>
              <a:t>‹#›</a:t>
            </a:fld>
            <a:endParaRPr lang="en-US"/>
          </a:p>
        </p:txBody>
      </p:sp>
    </p:spTree>
    <p:extLst>
      <p:ext uri="{BB962C8B-B14F-4D97-AF65-F5344CB8AC3E}">
        <p14:creationId xmlns:p14="http://schemas.microsoft.com/office/powerpoint/2010/main" val="3977674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CFE3F-CDDE-4101-BF1E-17BD86EB8F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30F0F4-F825-4CB8-96A6-171F8E952D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D8C8CC-6944-4971-9646-9344902072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C574F3-4012-447F-8343-6BDA2E013C9A}"/>
              </a:ext>
            </a:extLst>
          </p:cNvPr>
          <p:cNvSpPr>
            <a:spLocks noGrp="1"/>
          </p:cNvSpPr>
          <p:nvPr>
            <p:ph type="dt" sz="half" idx="10"/>
          </p:nvPr>
        </p:nvSpPr>
        <p:spPr/>
        <p:txBody>
          <a:bodyPr/>
          <a:lstStyle/>
          <a:p>
            <a:fld id="{0BBCC73C-D6DF-4F8D-8AA8-DD0100EB40E4}" type="datetimeFigureOut">
              <a:rPr lang="en-US" smtClean="0"/>
              <a:t>3/1/2019</a:t>
            </a:fld>
            <a:endParaRPr lang="en-US"/>
          </a:p>
        </p:txBody>
      </p:sp>
      <p:sp>
        <p:nvSpPr>
          <p:cNvPr id="6" name="Footer Placeholder 5">
            <a:extLst>
              <a:ext uri="{FF2B5EF4-FFF2-40B4-BE49-F238E27FC236}">
                <a16:creationId xmlns:a16="http://schemas.microsoft.com/office/drawing/2014/main" id="{5A4C22A8-7E47-4529-B4CE-F312C1EDD3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37908A-0248-4833-A937-2AA6BBAEB465}"/>
              </a:ext>
            </a:extLst>
          </p:cNvPr>
          <p:cNvSpPr>
            <a:spLocks noGrp="1"/>
          </p:cNvSpPr>
          <p:nvPr>
            <p:ph type="sldNum" sz="quarter" idx="12"/>
          </p:nvPr>
        </p:nvSpPr>
        <p:spPr/>
        <p:txBody>
          <a:bodyPr/>
          <a:lstStyle/>
          <a:p>
            <a:fld id="{302596D1-D52A-443C-B3DA-4480209EBC89}" type="slidenum">
              <a:rPr lang="en-US" smtClean="0"/>
              <a:t>‹#›</a:t>
            </a:fld>
            <a:endParaRPr lang="en-US"/>
          </a:p>
        </p:txBody>
      </p:sp>
    </p:spTree>
    <p:extLst>
      <p:ext uri="{BB962C8B-B14F-4D97-AF65-F5344CB8AC3E}">
        <p14:creationId xmlns:p14="http://schemas.microsoft.com/office/powerpoint/2010/main" val="177586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1A30-6B45-4EA6-ABF8-92FD5656CA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790B4D-2B72-47F6-8DA6-7D12291B4E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5F83E2-1982-4B42-A1D2-732A03B9D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638C88-3EBD-4E7C-B8F1-22B2C5177A89}"/>
              </a:ext>
            </a:extLst>
          </p:cNvPr>
          <p:cNvSpPr>
            <a:spLocks noGrp="1"/>
          </p:cNvSpPr>
          <p:nvPr>
            <p:ph type="dt" sz="half" idx="10"/>
          </p:nvPr>
        </p:nvSpPr>
        <p:spPr/>
        <p:txBody>
          <a:bodyPr/>
          <a:lstStyle/>
          <a:p>
            <a:fld id="{0BBCC73C-D6DF-4F8D-8AA8-DD0100EB40E4}" type="datetimeFigureOut">
              <a:rPr lang="en-US" smtClean="0"/>
              <a:t>3/1/2019</a:t>
            </a:fld>
            <a:endParaRPr lang="en-US"/>
          </a:p>
        </p:txBody>
      </p:sp>
      <p:sp>
        <p:nvSpPr>
          <p:cNvPr id="6" name="Footer Placeholder 5">
            <a:extLst>
              <a:ext uri="{FF2B5EF4-FFF2-40B4-BE49-F238E27FC236}">
                <a16:creationId xmlns:a16="http://schemas.microsoft.com/office/drawing/2014/main" id="{82E4FA98-905B-4A2D-9A57-E3EE92F6CE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221AA5-7D59-4EA5-B8DD-097808C9B2F2}"/>
              </a:ext>
            </a:extLst>
          </p:cNvPr>
          <p:cNvSpPr>
            <a:spLocks noGrp="1"/>
          </p:cNvSpPr>
          <p:nvPr>
            <p:ph type="sldNum" sz="quarter" idx="12"/>
          </p:nvPr>
        </p:nvSpPr>
        <p:spPr/>
        <p:txBody>
          <a:bodyPr/>
          <a:lstStyle/>
          <a:p>
            <a:fld id="{302596D1-D52A-443C-B3DA-4480209EBC89}" type="slidenum">
              <a:rPr lang="en-US" smtClean="0"/>
              <a:t>‹#›</a:t>
            </a:fld>
            <a:endParaRPr lang="en-US"/>
          </a:p>
        </p:txBody>
      </p:sp>
    </p:spTree>
    <p:extLst>
      <p:ext uri="{BB962C8B-B14F-4D97-AF65-F5344CB8AC3E}">
        <p14:creationId xmlns:p14="http://schemas.microsoft.com/office/powerpoint/2010/main" val="3030528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6FA2D5-B957-491E-8537-4A165DE5F1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6C886A-6AD5-4754-9A47-58A355BEBD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FDECA3-2074-4D74-8F37-1A3B3E1F0A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CC73C-D6DF-4F8D-8AA8-DD0100EB40E4}" type="datetimeFigureOut">
              <a:rPr lang="en-US" smtClean="0"/>
              <a:t>3/1/2019</a:t>
            </a:fld>
            <a:endParaRPr lang="en-US"/>
          </a:p>
        </p:txBody>
      </p:sp>
      <p:sp>
        <p:nvSpPr>
          <p:cNvPr id="5" name="Footer Placeholder 4">
            <a:extLst>
              <a:ext uri="{FF2B5EF4-FFF2-40B4-BE49-F238E27FC236}">
                <a16:creationId xmlns:a16="http://schemas.microsoft.com/office/drawing/2014/main" id="{504070C7-9794-4928-A610-0E94737784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A22D0F-0EE1-4E63-8DFF-5D47DDB323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2596D1-D52A-443C-B3DA-4480209EBC89}" type="slidenum">
              <a:rPr lang="en-US" smtClean="0"/>
              <a:t>‹#›</a:t>
            </a:fld>
            <a:endParaRPr lang="en-US"/>
          </a:p>
        </p:txBody>
      </p:sp>
    </p:spTree>
    <p:extLst>
      <p:ext uri="{BB962C8B-B14F-4D97-AF65-F5344CB8AC3E}">
        <p14:creationId xmlns:p14="http://schemas.microsoft.com/office/powerpoint/2010/main" val="1677341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D7E3BD-033F-4BE4-8B8C-0A8AB5DE94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4171" y="321906"/>
            <a:ext cx="9523658" cy="62141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969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43B8F67-D265-4490-85B2-E5A7F613B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684" y="755452"/>
            <a:ext cx="8010631" cy="53470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7595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3CF2B31-9098-4139-BA72-6167898F57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2692" y="736767"/>
            <a:ext cx="8066615" cy="53844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0960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70C36590-2B39-4348-8668-3CC3FA64A3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2248" y="2898648"/>
            <a:ext cx="2127504" cy="1060704"/>
          </a:xfrm>
          <a:prstGeom prst="rect">
            <a:avLst/>
          </a:prstGeom>
        </p:spPr>
      </p:pic>
      <p:pic>
        <p:nvPicPr>
          <p:cNvPr id="9" name="Picture 8">
            <a:extLst>
              <a:ext uri="{FF2B5EF4-FFF2-40B4-BE49-F238E27FC236}">
                <a16:creationId xmlns:a16="http://schemas.microsoft.com/office/drawing/2014/main" id="{457A9D35-D11C-41ED-9889-4FD8B2916473}"/>
              </a:ext>
            </a:extLst>
          </p:cNvPr>
          <p:cNvPicPr>
            <a:picLocks noChangeAspect="1"/>
          </p:cNvPicPr>
          <p:nvPr/>
        </p:nvPicPr>
        <p:blipFill>
          <a:blip r:embed="rId3">
            <a:extLst>
              <a:ext uri="{BEBA8EAE-BF5A-486C-A8C5-ECC9F3942E4B}">
                <a14:imgProps xmlns:a14="http://schemas.microsoft.com/office/drawing/2010/main">
                  <a14:imgLayer r:embed="rId4">
                    <a14:imgEffect>
                      <a14:artisticPaintBrush trans="70000"/>
                    </a14:imgEffect>
                  </a14:imgLayer>
                </a14:imgProps>
              </a:ext>
              <a:ext uri="{28A0092B-C50C-407E-A947-70E740481C1C}">
                <a14:useLocalDpi xmlns:a14="http://schemas.microsoft.com/office/drawing/2010/main" val="0"/>
              </a:ext>
            </a:extLst>
          </a:blip>
          <a:stretch>
            <a:fillRect/>
          </a:stretch>
        </p:blipFill>
        <p:spPr>
          <a:xfrm>
            <a:off x="2204326" y="834551"/>
            <a:ext cx="7783347" cy="51888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2896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8469E0F-52C4-4565-ACB4-89D01972DD88}"/>
              </a:ext>
            </a:extLst>
          </p:cNvPr>
          <p:cNvPicPr>
            <a:picLocks noChangeAspect="1"/>
          </p:cNvPicPr>
          <p:nvPr/>
        </p:nvPicPr>
        <p:blipFill rotWithShape="1">
          <a:blip r:embed="rId3">
            <a:extLst>
              <a:ext uri="{28A0092B-C50C-407E-A947-70E740481C1C}">
                <a14:useLocalDpi xmlns:a14="http://schemas.microsoft.com/office/drawing/2010/main" val="0"/>
              </a:ext>
            </a:extLst>
          </a:blip>
          <a:srcRect b="7888"/>
          <a:stretch/>
        </p:blipFill>
        <p:spPr>
          <a:xfrm>
            <a:off x="2440939" y="712331"/>
            <a:ext cx="7310122" cy="54333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3387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981EE06-4326-4D0D-8594-82146267EAB8}"/>
              </a:ext>
            </a:extLst>
          </p:cNvPr>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2676" t="1758" r="3416" b="2570"/>
          <a:stretch/>
        </p:blipFill>
        <p:spPr>
          <a:xfrm>
            <a:off x="1959224" y="554365"/>
            <a:ext cx="3558363" cy="571188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A9B6DC64-832E-4A29-9263-DCB3E6DC09D8}"/>
              </a:ext>
            </a:extLst>
          </p:cNvPr>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674415" y="582951"/>
            <a:ext cx="3646499" cy="56920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2674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D968228-4B65-48C2-8B1F-825BDAD12A94}"/>
              </a:ext>
            </a:extLst>
          </p:cNvPr>
          <p:cNvSpPr/>
          <p:nvPr/>
        </p:nvSpPr>
        <p:spPr>
          <a:xfrm>
            <a:off x="1146109" y="1482808"/>
            <a:ext cx="10030409" cy="1846659"/>
          </a:xfrm>
          <a:prstGeom prst="rect">
            <a:avLst/>
          </a:prstGeom>
        </p:spPr>
        <p:txBody>
          <a:bodyPr wrap="square">
            <a:spAutoFit/>
          </a:bodyPr>
          <a:lstStyle/>
          <a:p>
            <a:pPr algn="ctr"/>
            <a:r>
              <a:rPr lang="en-US" sz="3800" b="1" dirty="0">
                <a:latin typeface="Century Gothic" panose="020B0502020202020204" pitchFamily="34" charset="0"/>
              </a:rPr>
              <a:t>WHAT INFLUENCE DO YOU IMAGINE THESE TWO BOOKS COULD HAVE IN YOUR LIFE IF THEY WERE ALL YOU OWNED?</a:t>
            </a:r>
          </a:p>
        </p:txBody>
      </p:sp>
      <p:sp>
        <p:nvSpPr>
          <p:cNvPr id="4" name="Rectangle 3">
            <a:extLst>
              <a:ext uri="{FF2B5EF4-FFF2-40B4-BE49-F238E27FC236}">
                <a16:creationId xmlns:a16="http://schemas.microsoft.com/office/drawing/2014/main" id="{EAB3F129-7273-47E4-B485-C2E868DFA914}"/>
              </a:ext>
            </a:extLst>
          </p:cNvPr>
          <p:cNvSpPr/>
          <p:nvPr/>
        </p:nvSpPr>
        <p:spPr>
          <a:xfrm>
            <a:off x="1080795" y="3992343"/>
            <a:ext cx="10030409" cy="1261884"/>
          </a:xfrm>
          <a:prstGeom prst="rect">
            <a:avLst/>
          </a:prstGeom>
        </p:spPr>
        <p:txBody>
          <a:bodyPr wrap="square">
            <a:spAutoFit/>
          </a:bodyPr>
          <a:lstStyle/>
          <a:p>
            <a:pPr algn="ctr"/>
            <a:r>
              <a:rPr lang="en-US" sz="3800" b="1" dirty="0">
                <a:latin typeface="Century Gothic" panose="020B0502020202020204" pitchFamily="34" charset="0"/>
              </a:rPr>
              <a:t>THE INFLUENCE THE BIBLE WOULD</a:t>
            </a:r>
            <a:br>
              <a:rPr lang="en-US" sz="3800" b="1" dirty="0">
                <a:latin typeface="Century Gothic" panose="020B0502020202020204" pitchFamily="34" charset="0"/>
              </a:rPr>
            </a:br>
            <a:r>
              <a:rPr lang="en-US" sz="3800" b="1" dirty="0">
                <a:latin typeface="Century Gothic" panose="020B0502020202020204" pitchFamily="34" charset="0"/>
              </a:rPr>
              <a:t>HAVE ON US SHOULD BE OBVIOUS…</a:t>
            </a:r>
          </a:p>
        </p:txBody>
      </p:sp>
    </p:spTree>
    <p:extLst>
      <p:ext uri="{BB962C8B-B14F-4D97-AF65-F5344CB8AC3E}">
        <p14:creationId xmlns:p14="http://schemas.microsoft.com/office/powerpoint/2010/main" val="90382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F5403E4-A2E3-4C1A-A877-9655D3E37D8E}"/>
              </a:ext>
            </a:extLst>
          </p:cNvPr>
          <p:cNvSpPr/>
          <p:nvPr/>
        </p:nvSpPr>
        <p:spPr>
          <a:xfrm>
            <a:off x="3211033" y="1994579"/>
            <a:ext cx="7861005" cy="4154984"/>
          </a:xfrm>
          <a:prstGeom prst="rect">
            <a:avLst/>
          </a:prstGeom>
        </p:spPr>
        <p:txBody>
          <a:bodyPr wrap="square">
            <a:spAutoFit/>
          </a:bodyPr>
          <a:lstStyle/>
          <a:p>
            <a:pPr algn="just"/>
            <a:r>
              <a:rPr lang="en-US" sz="2200" dirty="0">
                <a:latin typeface="Century Gothic" panose="020B0502020202020204" pitchFamily="34" charset="0"/>
              </a:rPr>
              <a:t>“In case the famine of books should be sore in the land, there is one book which you all have, and that is your Bible; and a [Christian] with his Bible is like David with his sling and stone, fully equipped for the fray. No man may say that he has no well to draw from while the Scriptures are within reach. In the Bible we have a perfect library, and he who studies it thoroughly will be a better scholar than if he had devoured the Alexandrian Library entire. To understand the Bible should be our ambition; we should be familiar with it, as familiar as the housewife with her needle, the merchant with his ledger, the mariner with his ship….”</a:t>
            </a:r>
          </a:p>
        </p:txBody>
      </p:sp>
      <p:pic>
        <p:nvPicPr>
          <p:cNvPr id="6" name="Picture 5">
            <a:extLst>
              <a:ext uri="{FF2B5EF4-FFF2-40B4-BE49-F238E27FC236}">
                <a16:creationId xmlns:a16="http://schemas.microsoft.com/office/drawing/2014/main" id="{8E411381-0196-4348-BF49-8C158F971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097" y="929455"/>
            <a:ext cx="1914525" cy="2390775"/>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BF215079-00C3-4E89-89B1-05AE25FB1914}"/>
              </a:ext>
            </a:extLst>
          </p:cNvPr>
          <p:cNvSpPr/>
          <p:nvPr/>
        </p:nvSpPr>
        <p:spPr>
          <a:xfrm>
            <a:off x="3137182" y="980703"/>
            <a:ext cx="10030409" cy="861774"/>
          </a:xfrm>
          <a:prstGeom prst="rect">
            <a:avLst/>
          </a:prstGeom>
        </p:spPr>
        <p:txBody>
          <a:bodyPr wrap="square">
            <a:spAutoFit/>
          </a:bodyPr>
          <a:lstStyle/>
          <a:p>
            <a:pPr algn="just"/>
            <a:r>
              <a:rPr lang="en-US" sz="2500" b="1" i="1" dirty="0">
                <a:latin typeface="Century Gothic" panose="020B0502020202020204" pitchFamily="34" charset="0"/>
              </a:rPr>
              <a:t>Charles Spurgeon on the sufficiency of knowing</a:t>
            </a:r>
          </a:p>
          <a:p>
            <a:pPr algn="just"/>
            <a:r>
              <a:rPr lang="en-US" sz="2500" b="1" i="1" dirty="0">
                <a:latin typeface="Century Gothic" panose="020B0502020202020204" pitchFamily="34" charset="0"/>
              </a:rPr>
              <a:t>our Bibles…</a:t>
            </a:r>
          </a:p>
        </p:txBody>
      </p:sp>
    </p:spTree>
    <p:extLst>
      <p:ext uri="{BB962C8B-B14F-4D97-AF65-F5344CB8AC3E}">
        <p14:creationId xmlns:p14="http://schemas.microsoft.com/office/powerpoint/2010/main" val="99316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D968228-4B65-48C2-8B1F-825BDAD12A94}"/>
              </a:ext>
            </a:extLst>
          </p:cNvPr>
          <p:cNvSpPr/>
          <p:nvPr/>
        </p:nvSpPr>
        <p:spPr>
          <a:xfrm>
            <a:off x="1146109" y="1482808"/>
            <a:ext cx="10030409" cy="1846659"/>
          </a:xfrm>
          <a:prstGeom prst="rect">
            <a:avLst/>
          </a:prstGeom>
        </p:spPr>
        <p:txBody>
          <a:bodyPr wrap="square">
            <a:spAutoFit/>
          </a:bodyPr>
          <a:lstStyle/>
          <a:p>
            <a:pPr algn="ctr"/>
            <a:r>
              <a:rPr lang="en-US" sz="3800" b="1" dirty="0">
                <a:latin typeface="Century Gothic" panose="020B0502020202020204" pitchFamily="34" charset="0"/>
              </a:rPr>
              <a:t>BUT WHAT INFLUENCE WOULD OUR LIMITATION TO JOHN FOXES’ BOOK OF MARTYRS HAVE ON US?</a:t>
            </a:r>
          </a:p>
        </p:txBody>
      </p:sp>
      <p:sp>
        <p:nvSpPr>
          <p:cNvPr id="4" name="Rectangle 3">
            <a:extLst>
              <a:ext uri="{FF2B5EF4-FFF2-40B4-BE49-F238E27FC236}">
                <a16:creationId xmlns:a16="http://schemas.microsoft.com/office/drawing/2014/main" id="{EAB3F129-7273-47E4-B485-C2E868DFA914}"/>
              </a:ext>
            </a:extLst>
          </p:cNvPr>
          <p:cNvSpPr/>
          <p:nvPr/>
        </p:nvSpPr>
        <p:spPr>
          <a:xfrm>
            <a:off x="1080795" y="3992343"/>
            <a:ext cx="10030409" cy="1846659"/>
          </a:xfrm>
          <a:prstGeom prst="rect">
            <a:avLst/>
          </a:prstGeom>
        </p:spPr>
        <p:txBody>
          <a:bodyPr wrap="square">
            <a:spAutoFit/>
          </a:bodyPr>
          <a:lstStyle/>
          <a:p>
            <a:pPr algn="ctr"/>
            <a:r>
              <a:rPr lang="en-US" sz="3800" b="1" dirty="0">
                <a:latin typeface="Century Gothic" panose="020B0502020202020204" pitchFamily="34" charset="0"/>
              </a:rPr>
              <a:t>THIS SCENARIO IS HARD TO IMAGINE SINCE OUR HABIT IS TO READ BROADLY, BUT SHALLOWLY…</a:t>
            </a:r>
          </a:p>
        </p:txBody>
      </p:sp>
    </p:spTree>
    <p:extLst>
      <p:ext uri="{BB962C8B-B14F-4D97-AF65-F5344CB8AC3E}">
        <p14:creationId xmlns:p14="http://schemas.microsoft.com/office/powerpoint/2010/main" val="135628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67FE176-A7CA-46C6-8AB5-50807F5B1C71}"/>
              </a:ext>
            </a:extLst>
          </p:cNvPr>
          <p:cNvSpPr/>
          <p:nvPr/>
        </p:nvSpPr>
        <p:spPr>
          <a:xfrm>
            <a:off x="3137182" y="980703"/>
            <a:ext cx="10030409" cy="477054"/>
          </a:xfrm>
          <a:prstGeom prst="rect">
            <a:avLst/>
          </a:prstGeom>
        </p:spPr>
        <p:txBody>
          <a:bodyPr wrap="square">
            <a:spAutoFit/>
          </a:bodyPr>
          <a:lstStyle/>
          <a:p>
            <a:pPr algn="just"/>
            <a:r>
              <a:rPr lang="en-US" sz="2500" b="1" i="1" dirty="0">
                <a:latin typeface="Century Gothic" panose="020B0502020202020204" pitchFamily="34" charset="0"/>
              </a:rPr>
              <a:t>Charles Spurgeon on the effect of too many books…</a:t>
            </a:r>
          </a:p>
        </p:txBody>
      </p:sp>
      <p:sp>
        <p:nvSpPr>
          <p:cNvPr id="2" name="Rectangle 1">
            <a:extLst>
              <a:ext uri="{FF2B5EF4-FFF2-40B4-BE49-F238E27FC236}">
                <a16:creationId xmlns:a16="http://schemas.microsoft.com/office/drawing/2014/main" id="{DF5403E4-A2E3-4C1A-A877-9655D3E37D8E}"/>
              </a:ext>
            </a:extLst>
          </p:cNvPr>
          <p:cNvSpPr/>
          <p:nvPr/>
        </p:nvSpPr>
        <p:spPr>
          <a:xfrm>
            <a:off x="3211032" y="1689771"/>
            <a:ext cx="7861005" cy="4324261"/>
          </a:xfrm>
          <a:prstGeom prst="rect">
            <a:avLst/>
          </a:prstGeom>
        </p:spPr>
        <p:txBody>
          <a:bodyPr wrap="square">
            <a:spAutoFit/>
          </a:bodyPr>
          <a:lstStyle/>
          <a:p>
            <a:pPr algn="just"/>
            <a:r>
              <a:rPr lang="en-US" sz="2500" dirty="0">
                <a:latin typeface="Century Gothic" panose="020B0502020202020204" pitchFamily="34" charset="0"/>
              </a:rPr>
              <a:t>“A student will find that his mental constitution is more affected by one book thoroughly mastered than by twenty books which he has merely skimmed, lapping at them, as the classic proverb puts it ‘as the dogs drink of </a:t>
            </a:r>
            <a:r>
              <a:rPr lang="en-US" sz="2500" dirty="0" err="1">
                <a:latin typeface="Century Gothic" panose="020B0502020202020204" pitchFamily="34" charset="0"/>
              </a:rPr>
              <a:t>Nilus</a:t>
            </a:r>
            <a:r>
              <a:rPr lang="en-US" sz="2500" dirty="0">
                <a:latin typeface="Century Gothic" panose="020B0502020202020204" pitchFamily="34" charset="0"/>
              </a:rPr>
              <a:t>.’ Little learning and much pride come of hasty reading. Books may be piled on the brain till it cannot work. Some men are disabled from thinking by their putting meditation away for the sake of much reading. They gorge themselves with book-matter, and become mentally dyspeptic…</a:t>
            </a:r>
          </a:p>
        </p:txBody>
      </p:sp>
      <p:pic>
        <p:nvPicPr>
          <p:cNvPr id="6" name="Picture 5">
            <a:extLst>
              <a:ext uri="{FF2B5EF4-FFF2-40B4-BE49-F238E27FC236}">
                <a16:creationId xmlns:a16="http://schemas.microsoft.com/office/drawing/2014/main" id="{8E411381-0196-4348-BF49-8C158F971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097" y="1085395"/>
            <a:ext cx="1914525" cy="23907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0871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F5403E4-A2E3-4C1A-A877-9655D3E37D8E}"/>
              </a:ext>
            </a:extLst>
          </p:cNvPr>
          <p:cNvSpPr/>
          <p:nvPr/>
        </p:nvSpPr>
        <p:spPr>
          <a:xfrm>
            <a:off x="971107" y="995110"/>
            <a:ext cx="10249786" cy="5093702"/>
          </a:xfrm>
          <a:prstGeom prst="rect">
            <a:avLst/>
          </a:prstGeom>
        </p:spPr>
        <p:txBody>
          <a:bodyPr wrap="square">
            <a:spAutoFit/>
          </a:bodyPr>
          <a:lstStyle/>
          <a:p>
            <a:pPr algn="just"/>
            <a:r>
              <a:rPr lang="en-US" sz="2500" dirty="0">
                <a:latin typeface="Century Gothic" panose="020B0502020202020204" pitchFamily="34" charset="0"/>
              </a:rPr>
              <a:t>“…there is very much sound sense in the remark of a writer in the </a:t>
            </a:r>
            <a:r>
              <a:rPr lang="en-US" sz="2500" i="1" dirty="0">
                <a:latin typeface="Century Gothic" panose="020B0502020202020204" pitchFamily="34" charset="0"/>
              </a:rPr>
              <a:t>Quarterly Review </a:t>
            </a:r>
            <a:r>
              <a:rPr lang="en-US" sz="2500" dirty="0">
                <a:latin typeface="Century Gothic" panose="020B0502020202020204" pitchFamily="34" charset="0"/>
              </a:rPr>
              <a:t>many years back. "Give us the one dear book, cheaply picked from the stall by the price of the dinner, thumbed and dog-eared, cracked in the back and broken in the corner, noted on the fly-leaf and scrawled on the margin, sullied and scorched, torn and worn, smoothed in the pocket and grimed on the hearth, damped by the grass and dusted among the cinders, over which you have dreamed in the grove and dozed before the embers, but read again, again, and again, from cover to cover. It is by this one book, and its three or four single successors, that more real cultivation has been imparted than by all the myriads which bear down the mile-long, bulging, bending shelves of the Bodleian."</a:t>
            </a:r>
          </a:p>
        </p:txBody>
      </p:sp>
    </p:spTree>
    <p:extLst>
      <p:ext uri="{BB962C8B-B14F-4D97-AF65-F5344CB8AC3E}">
        <p14:creationId xmlns:p14="http://schemas.microsoft.com/office/powerpoint/2010/main" val="2463705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286737"/>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D968228-4B65-48C2-8B1F-825BDAD12A94}"/>
              </a:ext>
            </a:extLst>
          </p:cNvPr>
          <p:cNvSpPr/>
          <p:nvPr/>
        </p:nvSpPr>
        <p:spPr>
          <a:xfrm>
            <a:off x="1080795" y="2666570"/>
            <a:ext cx="10030409" cy="2246769"/>
          </a:xfrm>
          <a:prstGeom prst="rect">
            <a:avLst/>
          </a:prstGeom>
        </p:spPr>
        <p:txBody>
          <a:bodyPr wrap="square">
            <a:spAutoFit/>
          </a:bodyPr>
          <a:lstStyle/>
          <a:p>
            <a:pPr algn="ctr"/>
            <a:r>
              <a:rPr lang="en-US" sz="14000" b="1" dirty="0">
                <a:latin typeface="Century Gothic" panose="020B0502020202020204" pitchFamily="34" charset="0"/>
              </a:rPr>
              <a:t>1620s</a:t>
            </a:r>
          </a:p>
        </p:txBody>
      </p:sp>
      <p:sp>
        <p:nvSpPr>
          <p:cNvPr id="7" name="Rectangle 6">
            <a:extLst>
              <a:ext uri="{FF2B5EF4-FFF2-40B4-BE49-F238E27FC236}">
                <a16:creationId xmlns:a16="http://schemas.microsoft.com/office/drawing/2014/main" id="{61DB58F8-E9D6-4FBE-B0D0-8692216E19A9}"/>
              </a:ext>
            </a:extLst>
          </p:cNvPr>
          <p:cNvSpPr/>
          <p:nvPr/>
        </p:nvSpPr>
        <p:spPr>
          <a:xfrm>
            <a:off x="1080795" y="2235683"/>
            <a:ext cx="10030409" cy="861774"/>
          </a:xfrm>
          <a:prstGeom prst="rect">
            <a:avLst/>
          </a:prstGeom>
        </p:spPr>
        <p:txBody>
          <a:bodyPr wrap="square">
            <a:spAutoFit/>
          </a:bodyPr>
          <a:lstStyle/>
          <a:p>
            <a:pPr algn="ctr"/>
            <a:r>
              <a:rPr lang="en-US" sz="5000" b="1" dirty="0">
                <a:latin typeface="Century Gothic" panose="020B0502020202020204" pitchFamily="34" charset="0"/>
              </a:rPr>
              <a:t>TRAVEL BACK TO</a:t>
            </a:r>
            <a:endParaRPr lang="en-US" sz="14000" b="1" dirty="0">
              <a:latin typeface="Century Gothic" panose="020B0502020202020204" pitchFamily="34" charset="0"/>
            </a:endParaRPr>
          </a:p>
        </p:txBody>
      </p:sp>
    </p:spTree>
    <p:extLst>
      <p:ext uri="{BB962C8B-B14F-4D97-AF65-F5344CB8AC3E}">
        <p14:creationId xmlns:p14="http://schemas.microsoft.com/office/powerpoint/2010/main" val="2638755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6252466-2F08-4480-B2FE-77C12D789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9881" y="660281"/>
            <a:ext cx="8282054" cy="5521369"/>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2296DB28-D0A7-4DB9-AFFE-CCD7E128AC46}"/>
              </a:ext>
            </a:extLst>
          </p:cNvPr>
          <p:cNvSpPr/>
          <p:nvPr/>
        </p:nvSpPr>
        <p:spPr>
          <a:xfrm>
            <a:off x="3898606" y="4794841"/>
            <a:ext cx="6551632" cy="977309"/>
          </a:xfrm>
          <a:prstGeom prst="rect">
            <a:avLst/>
          </a:prstGeom>
          <a:solidFill>
            <a:schemeClr val="bg1">
              <a:alpha val="74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432B39F-D8E0-4A65-8390-83557304F922}"/>
              </a:ext>
            </a:extLst>
          </p:cNvPr>
          <p:cNvSpPr/>
          <p:nvPr/>
        </p:nvSpPr>
        <p:spPr>
          <a:xfrm>
            <a:off x="3983665" y="4742077"/>
            <a:ext cx="6265769" cy="784830"/>
          </a:xfrm>
          <a:prstGeom prst="rect">
            <a:avLst/>
          </a:prstGeom>
        </p:spPr>
        <p:txBody>
          <a:bodyPr wrap="square">
            <a:spAutoFit/>
          </a:bodyPr>
          <a:lstStyle/>
          <a:p>
            <a:pPr algn="r"/>
            <a:r>
              <a:rPr lang="en-US" sz="4500" b="1" dirty="0">
                <a:effectLst>
                  <a:outerShdw blurRad="63500" sx="102000" sy="102000" algn="ctr" rotWithShape="0">
                    <a:prstClr val="black">
                      <a:alpha val="40000"/>
                    </a:prstClr>
                  </a:outerShdw>
                </a:effectLst>
                <a:latin typeface="Century Gothic" panose="020B0502020202020204" pitchFamily="34" charset="0"/>
              </a:rPr>
              <a:t>The Bodleian Libraries</a:t>
            </a:r>
          </a:p>
        </p:txBody>
      </p:sp>
      <p:sp>
        <p:nvSpPr>
          <p:cNvPr id="8" name="Rectangle 7">
            <a:extLst>
              <a:ext uri="{FF2B5EF4-FFF2-40B4-BE49-F238E27FC236}">
                <a16:creationId xmlns:a16="http://schemas.microsoft.com/office/drawing/2014/main" id="{F95BB7F7-2676-4E11-9E04-BAE264251DA6}"/>
              </a:ext>
            </a:extLst>
          </p:cNvPr>
          <p:cNvSpPr/>
          <p:nvPr/>
        </p:nvSpPr>
        <p:spPr>
          <a:xfrm>
            <a:off x="7307254" y="5370726"/>
            <a:ext cx="3055339" cy="323165"/>
          </a:xfrm>
          <a:prstGeom prst="rect">
            <a:avLst/>
          </a:prstGeom>
        </p:spPr>
        <p:txBody>
          <a:bodyPr wrap="square">
            <a:spAutoFit/>
          </a:bodyPr>
          <a:lstStyle/>
          <a:p>
            <a:pPr algn="r"/>
            <a:r>
              <a:rPr lang="en-US" sz="1500" b="1" dirty="0">
                <a:effectLst>
                  <a:outerShdw blurRad="63500" sx="102000" sy="102000" algn="ctr" rotWithShape="0">
                    <a:prstClr val="black">
                      <a:alpha val="40000"/>
                    </a:prstClr>
                  </a:outerShdw>
                </a:effectLst>
                <a:latin typeface="Century Gothic" panose="020B0502020202020204" pitchFamily="34" charset="0"/>
              </a:rPr>
              <a:t>Oxford University, England</a:t>
            </a:r>
          </a:p>
        </p:txBody>
      </p:sp>
    </p:spTree>
    <p:extLst>
      <p:ext uri="{BB962C8B-B14F-4D97-AF65-F5344CB8AC3E}">
        <p14:creationId xmlns:p14="http://schemas.microsoft.com/office/powerpoint/2010/main" val="3975903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D968228-4B65-48C2-8B1F-825BDAD12A94}"/>
              </a:ext>
            </a:extLst>
          </p:cNvPr>
          <p:cNvSpPr/>
          <p:nvPr/>
        </p:nvSpPr>
        <p:spPr>
          <a:xfrm>
            <a:off x="1146109" y="1978994"/>
            <a:ext cx="10030409" cy="2431435"/>
          </a:xfrm>
          <a:prstGeom prst="rect">
            <a:avLst/>
          </a:prstGeom>
        </p:spPr>
        <p:txBody>
          <a:bodyPr wrap="square">
            <a:spAutoFit/>
          </a:bodyPr>
          <a:lstStyle/>
          <a:p>
            <a:pPr algn="ctr"/>
            <a:r>
              <a:rPr lang="en-US" sz="3800" b="1" dirty="0">
                <a:latin typeface="Century Gothic" panose="020B0502020202020204" pitchFamily="34" charset="0"/>
              </a:rPr>
              <a:t>AGAIN, WHAT INFLUENCE WOULD OUR LIMITATION TO JOHN FOXES’ BOOK OF MARTYRS (I.E. A HISTORY OF THE PERSECUTED CHURCH) HAVE ON US?</a:t>
            </a:r>
          </a:p>
        </p:txBody>
      </p:sp>
    </p:spTree>
    <p:extLst>
      <p:ext uri="{BB962C8B-B14F-4D97-AF65-F5344CB8AC3E}">
        <p14:creationId xmlns:p14="http://schemas.microsoft.com/office/powerpoint/2010/main" val="1514558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67FE176-A7CA-46C6-8AB5-50807F5B1C71}"/>
              </a:ext>
            </a:extLst>
          </p:cNvPr>
          <p:cNvSpPr/>
          <p:nvPr/>
        </p:nvSpPr>
        <p:spPr>
          <a:xfrm>
            <a:off x="921489" y="793901"/>
            <a:ext cx="10069974" cy="4526430"/>
          </a:xfrm>
          <a:prstGeom prst="rect">
            <a:avLst/>
          </a:prstGeom>
        </p:spPr>
        <p:txBody>
          <a:bodyPr wrap="square">
            <a:spAutoFit/>
          </a:bodyPr>
          <a:lstStyle/>
          <a:p>
            <a:pPr algn="just"/>
            <a:r>
              <a:rPr lang="en-US" sz="2300" i="1" dirty="0">
                <a:latin typeface="Century Gothic" panose="020B0502020202020204" pitchFamily="34" charset="0"/>
              </a:rPr>
              <a:t>"When one recollects that until the appearance of the Pilgrim's Progress* the common people had almost no other reading matter except the Bible and Foxe's Book of Martyrs, </a:t>
            </a:r>
            <a:r>
              <a:rPr lang="en-US" sz="2300" i="1" u="sng" dirty="0">
                <a:latin typeface="Century Gothic" panose="020B0502020202020204" pitchFamily="34" charset="0"/>
              </a:rPr>
              <a:t>we can understand the deep impression that this book produced</a:t>
            </a:r>
            <a:r>
              <a:rPr lang="en-US" sz="2300" i="1" dirty="0">
                <a:latin typeface="Century Gothic" panose="020B0502020202020204" pitchFamily="34" charset="0"/>
              </a:rPr>
              <a:t>; and how </a:t>
            </a:r>
            <a:r>
              <a:rPr lang="en-US" sz="2300" i="1" u="sng" dirty="0">
                <a:latin typeface="Century Gothic" panose="020B0502020202020204" pitchFamily="34" charset="0"/>
              </a:rPr>
              <a:t>it served to mold the national character</a:t>
            </a:r>
            <a:r>
              <a:rPr lang="en-US" sz="2300" i="1" dirty="0">
                <a:latin typeface="Century Gothic" panose="020B0502020202020204" pitchFamily="34" charset="0"/>
              </a:rPr>
              <a:t>. Those who could read for themselves learned the full details of all the atrocities performed on the Protestant reformers; the illiterate could see the rude illustrations of the various instruments of torture, the rack, the gridiron, the boiling oil, and then the holy ones breathing out their souls amid the flames...”</a:t>
            </a:r>
          </a:p>
          <a:p>
            <a:pPr algn="just"/>
            <a:endParaRPr lang="en-US" sz="2300" dirty="0"/>
          </a:p>
          <a:p>
            <a:pPr algn="r"/>
            <a:r>
              <a:rPr lang="en-US" sz="2300" dirty="0">
                <a:latin typeface="Century Gothic" panose="020B0502020202020204" pitchFamily="34" charset="0"/>
              </a:rPr>
              <a:t>-- </a:t>
            </a:r>
            <a:r>
              <a:rPr lang="en-US" sz="2300" b="1" dirty="0">
                <a:latin typeface="Century Gothic" panose="020B0502020202020204" pitchFamily="34" charset="0"/>
              </a:rPr>
              <a:t>Douglas Campbell</a:t>
            </a:r>
            <a:r>
              <a:rPr lang="en-US" sz="2300" dirty="0">
                <a:latin typeface="Century Gothic" panose="020B0502020202020204" pitchFamily="34" charset="0"/>
              </a:rPr>
              <a:t>,</a:t>
            </a:r>
            <a:br>
              <a:rPr lang="en-US" sz="2300" dirty="0">
                <a:latin typeface="Century Gothic" panose="020B0502020202020204" pitchFamily="34" charset="0"/>
              </a:rPr>
            </a:br>
            <a:br>
              <a:rPr lang="en-US" sz="500" dirty="0">
                <a:latin typeface="Century Gothic" panose="020B0502020202020204" pitchFamily="34" charset="0"/>
              </a:rPr>
            </a:br>
            <a:r>
              <a:rPr lang="en-US" sz="1500" i="1" dirty="0">
                <a:latin typeface="Century Gothic" panose="020B0502020202020204" pitchFamily="34" charset="0"/>
              </a:rPr>
              <a:t>"The Puritan in Holland,</a:t>
            </a:r>
            <a:br>
              <a:rPr lang="en-US" sz="1500" i="1" dirty="0">
                <a:latin typeface="Century Gothic" panose="020B0502020202020204" pitchFamily="34" charset="0"/>
              </a:rPr>
            </a:br>
            <a:r>
              <a:rPr lang="en-US" sz="1500" i="1" dirty="0">
                <a:latin typeface="Century Gothic" panose="020B0502020202020204" pitchFamily="34" charset="0"/>
              </a:rPr>
              <a:t>England, and America" </a:t>
            </a:r>
          </a:p>
        </p:txBody>
      </p:sp>
      <p:sp>
        <p:nvSpPr>
          <p:cNvPr id="6" name="Rectangle 5">
            <a:extLst>
              <a:ext uri="{FF2B5EF4-FFF2-40B4-BE49-F238E27FC236}">
                <a16:creationId xmlns:a16="http://schemas.microsoft.com/office/drawing/2014/main" id="{25223A99-A14E-4C52-8AD1-383407D7AC77}"/>
              </a:ext>
            </a:extLst>
          </p:cNvPr>
          <p:cNvSpPr/>
          <p:nvPr/>
        </p:nvSpPr>
        <p:spPr>
          <a:xfrm>
            <a:off x="987887" y="5600193"/>
            <a:ext cx="10069974" cy="677108"/>
          </a:xfrm>
          <a:prstGeom prst="rect">
            <a:avLst/>
          </a:prstGeom>
        </p:spPr>
        <p:txBody>
          <a:bodyPr wrap="square">
            <a:spAutoFit/>
          </a:bodyPr>
          <a:lstStyle/>
          <a:p>
            <a:pPr algn="just"/>
            <a:r>
              <a:rPr lang="en-US" sz="1900" dirty="0"/>
              <a:t>* After 1678, the three most common household books are the Bible, Foxe’s Book of Martyrs, and Pilgrim’s Progress.</a:t>
            </a:r>
            <a:endParaRPr lang="en-US" sz="1900" i="1" dirty="0">
              <a:latin typeface="Century Gothic" panose="020B0502020202020204" pitchFamily="34" charset="0"/>
            </a:endParaRPr>
          </a:p>
        </p:txBody>
      </p:sp>
    </p:spTree>
    <p:extLst>
      <p:ext uri="{BB962C8B-B14F-4D97-AF65-F5344CB8AC3E}">
        <p14:creationId xmlns:p14="http://schemas.microsoft.com/office/powerpoint/2010/main" val="1509223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67FE176-A7CA-46C6-8AB5-50807F5B1C71}"/>
              </a:ext>
            </a:extLst>
          </p:cNvPr>
          <p:cNvSpPr/>
          <p:nvPr/>
        </p:nvSpPr>
        <p:spPr>
          <a:xfrm>
            <a:off x="928913" y="783771"/>
            <a:ext cx="6824965" cy="4888389"/>
          </a:xfrm>
          <a:prstGeom prst="rect">
            <a:avLst/>
          </a:prstGeom>
        </p:spPr>
        <p:txBody>
          <a:bodyPr wrap="square">
            <a:spAutoFit/>
          </a:bodyPr>
          <a:lstStyle/>
          <a:p>
            <a:pPr algn="just"/>
            <a:r>
              <a:rPr lang="en-US" sz="2300" b="1" dirty="0">
                <a:latin typeface="Century Gothic" panose="020B0502020202020204" pitchFamily="34" charset="0"/>
              </a:rPr>
              <a:t>Speaking of William Bradford’s childhood:</a:t>
            </a:r>
          </a:p>
          <a:p>
            <a:pPr algn="just"/>
            <a:endParaRPr lang="en-US" sz="600" i="1" dirty="0">
              <a:latin typeface="Century Gothic" panose="020B0502020202020204" pitchFamily="34" charset="0"/>
            </a:endParaRPr>
          </a:p>
          <a:p>
            <a:pPr algn="just"/>
            <a:endParaRPr lang="en-US" sz="600" i="1" dirty="0">
              <a:latin typeface="Century Gothic" panose="020B0502020202020204" pitchFamily="34" charset="0"/>
            </a:endParaRPr>
          </a:p>
          <a:p>
            <a:pPr algn="just"/>
            <a:r>
              <a:rPr lang="en-US" sz="2300" i="1" dirty="0">
                <a:latin typeface="Century Gothic" panose="020B0502020202020204" pitchFamily="34" charset="0"/>
              </a:rPr>
              <a:t>“Lonely and intelligent, he looked to the Bible for consolation and guidance.  For a boy in need of instruction, the Geneva Bible, translated in the previous century…was just the thing.  There was also John Foxe’s Book of Martyrs, an account of the Protestants killed by Queen Elizabeth’s Catholic predecessor on the throne, “Bloody Mary”...This had a deep and lasting influence on Bradford, and as Foxe made horrifyingly clear, to be a godly Englishman sometimes required a person to make the ultimate sacrifice.”</a:t>
            </a:r>
          </a:p>
        </p:txBody>
      </p:sp>
      <p:pic>
        <p:nvPicPr>
          <p:cNvPr id="3" name="Picture 2">
            <a:extLst>
              <a:ext uri="{FF2B5EF4-FFF2-40B4-BE49-F238E27FC236}">
                <a16:creationId xmlns:a16="http://schemas.microsoft.com/office/drawing/2014/main" id="{DDC7187D-7CF7-413C-AD56-C95428C3A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1247" y="855467"/>
            <a:ext cx="3358328" cy="5175505"/>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CE1F36EF-BF85-4743-94AE-D21F719EA079}"/>
              </a:ext>
            </a:extLst>
          </p:cNvPr>
          <p:cNvSpPr/>
          <p:nvPr/>
        </p:nvSpPr>
        <p:spPr>
          <a:xfrm>
            <a:off x="981740" y="5752218"/>
            <a:ext cx="6832390" cy="446276"/>
          </a:xfrm>
          <a:prstGeom prst="rect">
            <a:avLst/>
          </a:prstGeom>
        </p:spPr>
        <p:txBody>
          <a:bodyPr wrap="square">
            <a:spAutoFit/>
          </a:bodyPr>
          <a:lstStyle/>
          <a:p>
            <a:pPr algn="just"/>
            <a:r>
              <a:rPr lang="en-US" sz="2300" dirty="0">
                <a:latin typeface="Century Gothic" panose="020B0502020202020204" pitchFamily="34" charset="0"/>
              </a:rPr>
              <a:t>…or, to go to extreme lengths to worship God.</a:t>
            </a:r>
            <a:endParaRPr lang="en-US" sz="2300" i="1" dirty="0">
              <a:latin typeface="Century Gothic" panose="020B0502020202020204" pitchFamily="34" charset="0"/>
            </a:endParaRPr>
          </a:p>
        </p:txBody>
      </p:sp>
    </p:spTree>
    <p:extLst>
      <p:ext uri="{BB962C8B-B14F-4D97-AF65-F5344CB8AC3E}">
        <p14:creationId xmlns:p14="http://schemas.microsoft.com/office/powerpoint/2010/main" val="2045274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D968228-4B65-48C2-8B1F-825BDAD12A94}"/>
              </a:ext>
            </a:extLst>
          </p:cNvPr>
          <p:cNvSpPr/>
          <p:nvPr/>
        </p:nvSpPr>
        <p:spPr>
          <a:xfrm>
            <a:off x="819151" y="2314365"/>
            <a:ext cx="10401300" cy="1477328"/>
          </a:xfrm>
          <a:prstGeom prst="rect">
            <a:avLst/>
          </a:prstGeom>
        </p:spPr>
        <p:txBody>
          <a:bodyPr wrap="square">
            <a:spAutoFit/>
          </a:bodyPr>
          <a:lstStyle/>
          <a:p>
            <a:pPr algn="ctr"/>
            <a:r>
              <a:rPr lang="en-US" sz="4500" b="1" dirty="0">
                <a:latin typeface="Century Gothic" panose="020B0502020202020204" pitchFamily="34" charset="0"/>
              </a:rPr>
              <a:t>EXCERPTS FROM</a:t>
            </a:r>
            <a:br>
              <a:rPr lang="en-US" sz="4500" b="1" dirty="0">
                <a:latin typeface="Century Gothic" panose="020B0502020202020204" pitchFamily="34" charset="0"/>
              </a:rPr>
            </a:br>
            <a:r>
              <a:rPr lang="en-US" sz="4500" b="1" dirty="0">
                <a:latin typeface="Century Gothic" panose="020B0502020202020204" pitchFamily="34" charset="0"/>
              </a:rPr>
              <a:t>FOXE’S BOOK OF MARTYRS</a:t>
            </a:r>
          </a:p>
        </p:txBody>
      </p:sp>
    </p:spTree>
    <p:extLst>
      <p:ext uri="{BB962C8B-B14F-4D97-AF65-F5344CB8AC3E}">
        <p14:creationId xmlns:p14="http://schemas.microsoft.com/office/powerpoint/2010/main" val="847347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4868B79B-D031-4DD9-A9CE-194767D1F4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074" y="850247"/>
            <a:ext cx="3632925" cy="5251228"/>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603AB0B0-568C-4B24-8A57-81B03D4C207F}"/>
              </a:ext>
            </a:extLst>
          </p:cNvPr>
          <p:cNvSpPr/>
          <p:nvPr/>
        </p:nvSpPr>
        <p:spPr>
          <a:xfrm>
            <a:off x="4971143" y="850247"/>
            <a:ext cx="6528526" cy="5509200"/>
          </a:xfrm>
          <a:prstGeom prst="rect">
            <a:avLst/>
          </a:prstGeom>
        </p:spPr>
        <p:txBody>
          <a:bodyPr wrap="square">
            <a:spAutoFit/>
          </a:bodyPr>
          <a:lstStyle/>
          <a:p>
            <a:pPr algn="just"/>
            <a:r>
              <a:rPr lang="en-US" sz="2200" i="1" dirty="0">
                <a:latin typeface="Century Gothic" panose="020B0502020202020204" pitchFamily="34" charset="0"/>
              </a:rPr>
              <a:t>Thomas </a:t>
            </a:r>
            <a:r>
              <a:rPr lang="en-US" sz="2200" i="1" dirty="0" err="1">
                <a:latin typeface="Century Gothic" panose="020B0502020202020204" pitchFamily="34" charset="0"/>
              </a:rPr>
              <a:t>Bilney</a:t>
            </a:r>
            <a:r>
              <a:rPr lang="en-US" sz="2200" i="1" dirty="0">
                <a:latin typeface="Century Gothic" panose="020B0502020202020204" pitchFamily="34" charset="0"/>
              </a:rPr>
              <a:t>, professor of civil law at Cambridge, was brought before the bishop of London, and several other bishops, in the Chapter house, Westminster, and being several times threatened with the stake and flames, he was weak enough to recant; but he repented severely afterward. For this he was brought before the bishop a second time, and condemned to death. Before he went to the stake he confessed his adherence to those opinions which Luther held; and, when at it, he smiled, and said, "I have had many storms in this world, but now my vessel will soon be on shore in heaven. "He stood unmoved in the flames, crying out, "Jesus, I believe"; and these were the last words he was heard to utter.</a:t>
            </a:r>
          </a:p>
        </p:txBody>
      </p:sp>
    </p:spTree>
    <p:extLst>
      <p:ext uri="{BB962C8B-B14F-4D97-AF65-F5344CB8AC3E}">
        <p14:creationId xmlns:p14="http://schemas.microsoft.com/office/powerpoint/2010/main" val="2126009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03AB0B0-568C-4B24-8A57-81B03D4C207F}"/>
              </a:ext>
            </a:extLst>
          </p:cNvPr>
          <p:cNvSpPr/>
          <p:nvPr/>
        </p:nvSpPr>
        <p:spPr>
          <a:xfrm>
            <a:off x="4971143" y="828476"/>
            <a:ext cx="6734628" cy="5509200"/>
          </a:xfrm>
          <a:prstGeom prst="rect">
            <a:avLst/>
          </a:prstGeom>
        </p:spPr>
        <p:txBody>
          <a:bodyPr wrap="square">
            <a:spAutoFit/>
          </a:bodyPr>
          <a:lstStyle/>
          <a:p>
            <a:pPr algn="just"/>
            <a:r>
              <a:rPr lang="en-US" sz="2200" i="1" dirty="0" err="1">
                <a:latin typeface="Century Gothic" panose="020B0502020202020204" pitchFamily="34" charset="0"/>
              </a:rPr>
              <a:t>Wendelinuta</a:t>
            </a:r>
            <a:r>
              <a:rPr lang="en-US" sz="2200" i="1" dirty="0">
                <a:latin typeface="Century Gothic" panose="020B0502020202020204" pitchFamily="34" charset="0"/>
              </a:rPr>
              <a:t>, a pious Protestant widow, was apprehended on account of her religion, when several monks, unsuccessfully, endeavored to persuade her to recant. As they could not prevail, a Roman Catholic lady of her acquaintance desired to be admitted to the dungeon in which she was confined, and promised to exert herself strenuously towards inducing the prisoner to abjure the reformed religion. When she was admitted to the dungeon, she did her utmost to perform the task she had undertaken; but finding her endeavors ineffectual, she said, "Dear </a:t>
            </a:r>
            <a:r>
              <a:rPr lang="en-US" sz="2200" i="1" dirty="0" err="1">
                <a:latin typeface="Century Gothic" panose="020B0502020202020204" pitchFamily="34" charset="0"/>
              </a:rPr>
              <a:t>Wendelinuta</a:t>
            </a:r>
            <a:r>
              <a:rPr lang="en-US" sz="2200" i="1" dirty="0">
                <a:latin typeface="Century Gothic" panose="020B0502020202020204" pitchFamily="34" charset="0"/>
              </a:rPr>
              <a:t>, if you will not embrace our faith, at least keep the things which you profess secret within your own bosom, and strive to prolong your life” …</a:t>
            </a:r>
          </a:p>
        </p:txBody>
      </p:sp>
      <p:pic>
        <p:nvPicPr>
          <p:cNvPr id="4" name="Picture 3">
            <a:extLst>
              <a:ext uri="{FF2B5EF4-FFF2-40B4-BE49-F238E27FC236}">
                <a16:creationId xmlns:a16="http://schemas.microsoft.com/office/drawing/2014/main" id="{5A495214-3496-49E2-A2B0-BB23167E3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098" y="850247"/>
            <a:ext cx="3735389" cy="5341257"/>
          </a:xfrm>
          <a:prstGeom prst="rect">
            <a:avLst/>
          </a:prstGeom>
        </p:spPr>
      </p:pic>
    </p:spTree>
    <p:extLst>
      <p:ext uri="{BB962C8B-B14F-4D97-AF65-F5344CB8AC3E}">
        <p14:creationId xmlns:p14="http://schemas.microsoft.com/office/powerpoint/2010/main" val="3755831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03AB0B0-568C-4B24-8A57-81B03D4C207F}"/>
              </a:ext>
            </a:extLst>
          </p:cNvPr>
          <p:cNvSpPr/>
          <p:nvPr/>
        </p:nvSpPr>
        <p:spPr>
          <a:xfrm>
            <a:off x="4971143" y="828476"/>
            <a:ext cx="6734628" cy="4832092"/>
          </a:xfrm>
          <a:prstGeom prst="rect">
            <a:avLst/>
          </a:prstGeom>
        </p:spPr>
        <p:txBody>
          <a:bodyPr wrap="square">
            <a:spAutoFit/>
          </a:bodyPr>
          <a:lstStyle/>
          <a:p>
            <a:pPr algn="just"/>
            <a:r>
              <a:rPr lang="en-US" sz="2200" i="1" dirty="0">
                <a:latin typeface="Century Gothic" panose="020B0502020202020204" pitchFamily="34" charset="0"/>
              </a:rPr>
              <a:t>…to which the widow replied, "Madam, you know not what you say; for with the heart we believe to righteousness, but with the tongue confession is made unto salvation." As she positively refused to recant, her goods were confiscated, and she was condemned to be burnt. At the place of execution a monk held a cross to her, and bade her kiss and worship God. To which she answered, "I worship no wooden god, but the eternal God who is in heaven." She was then executed, but through the before-mentioned Roman Catholic lady, the favor was granted that she should be </a:t>
            </a:r>
            <a:r>
              <a:rPr lang="en-US" sz="2200" i="1" dirty="0" err="1">
                <a:latin typeface="Century Gothic" panose="020B0502020202020204" pitchFamily="34" charset="0"/>
              </a:rPr>
              <a:t>strangeled</a:t>
            </a:r>
            <a:r>
              <a:rPr lang="en-US" sz="2200" i="1" dirty="0">
                <a:latin typeface="Century Gothic" panose="020B0502020202020204" pitchFamily="34" charset="0"/>
              </a:rPr>
              <a:t> before fire was put to the fagots.</a:t>
            </a:r>
          </a:p>
        </p:txBody>
      </p:sp>
      <p:pic>
        <p:nvPicPr>
          <p:cNvPr id="4" name="Picture 3">
            <a:extLst>
              <a:ext uri="{FF2B5EF4-FFF2-40B4-BE49-F238E27FC236}">
                <a16:creationId xmlns:a16="http://schemas.microsoft.com/office/drawing/2014/main" id="{5A495214-3496-49E2-A2B0-BB23167E3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098" y="850247"/>
            <a:ext cx="3735389" cy="5341257"/>
          </a:xfrm>
          <a:prstGeom prst="rect">
            <a:avLst/>
          </a:prstGeom>
        </p:spPr>
      </p:pic>
    </p:spTree>
    <p:extLst>
      <p:ext uri="{BB962C8B-B14F-4D97-AF65-F5344CB8AC3E}">
        <p14:creationId xmlns:p14="http://schemas.microsoft.com/office/powerpoint/2010/main" val="1643082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D968228-4B65-48C2-8B1F-825BDAD12A94}"/>
              </a:ext>
            </a:extLst>
          </p:cNvPr>
          <p:cNvSpPr/>
          <p:nvPr/>
        </p:nvSpPr>
        <p:spPr>
          <a:xfrm>
            <a:off x="819151" y="2314365"/>
            <a:ext cx="10401300" cy="1938992"/>
          </a:xfrm>
          <a:prstGeom prst="rect">
            <a:avLst/>
          </a:prstGeom>
        </p:spPr>
        <p:txBody>
          <a:bodyPr wrap="square">
            <a:spAutoFit/>
          </a:bodyPr>
          <a:lstStyle/>
          <a:p>
            <a:pPr algn="ctr"/>
            <a:r>
              <a:rPr lang="en-US" sz="4500" b="1" dirty="0">
                <a:latin typeface="Century Gothic" panose="020B0502020202020204" pitchFamily="34" charset="0"/>
              </a:rPr>
              <a:t>ILLUSTRATIONS</a:t>
            </a:r>
            <a:br>
              <a:rPr lang="en-US" sz="4500" b="1" dirty="0">
                <a:latin typeface="Century Gothic" panose="020B0502020202020204" pitchFamily="34" charset="0"/>
              </a:rPr>
            </a:br>
            <a:r>
              <a:rPr lang="en-US" sz="4500" b="1" dirty="0">
                <a:latin typeface="Century Gothic" panose="020B0502020202020204" pitchFamily="34" charset="0"/>
              </a:rPr>
              <a:t>FROM FOXE’S BOOK OF MARTYRS:</a:t>
            </a:r>
          </a:p>
          <a:p>
            <a:pPr algn="ctr"/>
            <a:r>
              <a:rPr lang="en-US" sz="3000" b="1" dirty="0">
                <a:latin typeface="Century Gothic" panose="020B0502020202020204" pitchFamily="34" charset="0"/>
              </a:rPr>
              <a:t>(AN AID FOR THE YOUNG &amp; ILLETERATE)</a:t>
            </a:r>
          </a:p>
        </p:txBody>
      </p:sp>
    </p:spTree>
    <p:extLst>
      <p:ext uri="{BB962C8B-B14F-4D97-AF65-F5344CB8AC3E}">
        <p14:creationId xmlns:p14="http://schemas.microsoft.com/office/powerpoint/2010/main" val="2950545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615F31E-6716-4949-832B-7484C18E1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9825" y="619125"/>
            <a:ext cx="7372350" cy="5619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04421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D968228-4B65-48C2-8B1F-825BDAD12A94}"/>
              </a:ext>
            </a:extLst>
          </p:cNvPr>
          <p:cNvSpPr/>
          <p:nvPr/>
        </p:nvSpPr>
        <p:spPr>
          <a:xfrm>
            <a:off x="315686" y="1737035"/>
            <a:ext cx="11691256" cy="3323987"/>
          </a:xfrm>
          <a:prstGeom prst="rect">
            <a:avLst/>
          </a:prstGeom>
        </p:spPr>
        <p:txBody>
          <a:bodyPr wrap="square">
            <a:spAutoFit/>
          </a:bodyPr>
          <a:lstStyle/>
          <a:p>
            <a:pPr algn="ctr"/>
            <a:r>
              <a:rPr lang="en-US" sz="5000" b="1" dirty="0">
                <a:latin typeface="Century Gothic" panose="020B0502020202020204" pitchFamily="34" charset="0"/>
              </a:rPr>
              <a:t>YOUR ARE A PILGRIM LIVING IN</a:t>
            </a:r>
          </a:p>
          <a:p>
            <a:pPr algn="ctr"/>
            <a:r>
              <a:rPr lang="en-US" sz="8000" b="1" dirty="0">
                <a:latin typeface="Century Gothic" panose="020B0502020202020204" pitchFamily="34" charset="0"/>
              </a:rPr>
              <a:t>NEW PLYMOUTH</a:t>
            </a:r>
            <a:br>
              <a:rPr lang="en-US" sz="8000" b="1" dirty="0">
                <a:latin typeface="Century Gothic" panose="020B0502020202020204" pitchFamily="34" charset="0"/>
              </a:rPr>
            </a:br>
            <a:r>
              <a:rPr lang="en-US" sz="8000" b="1" dirty="0">
                <a:latin typeface="Century Gothic" panose="020B0502020202020204" pitchFamily="34" charset="0"/>
              </a:rPr>
              <a:t>COLONY, MA</a:t>
            </a:r>
          </a:p>
        </p:txBody>
      </p:sp>
    </p:spTree>
    <p:extLst>
      <p:ext uri="{BB962C8B-B14F-4D97-AF65-F5344CB8AC3E}">
        <p14:creationId xmlns:p14="http://schemas.microsoft.com/office/powerpoint/2010/main" val="2742177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C369DD9-7C8A-46BD-B27F-A2321A729199}"/>
              </a:ext>
            </a:extLst>
          </p:cNvPr>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2783244" y="820930"/>
            <a:ext cx="6625512" cy="52161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073C9FA8-3964-4CA4-B59A-82149ED13C46}"/>
              </a:ext>
            </a:extLst>
          </p:cNvPr>
          <p:cNvSpPr/>
          <p:nvPr/>
        </p:nvSpPr>
        <p:spPr>
          <a:xfrm>
            <a:off x="3898606" y="4758557"/>
            <a:ext cx="5564708" cy="618988"/>
          </a:xfrm>
          <a:prstGeom prst="rect">
            <a:avLst/>
          </a:prstGeom>
          <a:solidFill>
            <a:schemeClr val="bg1">
              <a:alpha val="74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4B2E22B-8200-45CB-B42E-D0FBF0F1C926}"/>
              </a:ext>
            </a:extLst>
          </p:cNvPr>
          <p:cNvSpPr/>
          <p:nvPr/>
        </p:nvSpPr>
        <p:spPr>
          <a:xfrm>
            <a:off x="3983665" y="4742077"/>
            <a:ext cx="5298221" cy="553998"/>
          </a:xfrm>
          <a:prstGeom prst="rect">
            <a:avLst/>
          </a:prstGeom>
        </p:spPr>
        <p:txBody>
          <a:bodyPr wrap="square">
            <a:spAutoFit/>
          </a:bodyPr>
          <a:lstStyle/>
          <a:p>
            <a:pPr algn="r"/>
            <a:r>
              <a:rPr lang="en-US" sz="3000" b="1" dirty="0">
                <a:effectLst>
                  <a:outerShdw blurRad="63500" sx="102000" sy="102000" algn="ctr" rotWithShape="0">
                    <a:prstClr val="black">
                      <a:alpha val="40000"/>
                    </a:prstClr>
                  </a:outerShdw>
                </a:effectLst>
                <a:latin typeface="Century Gothic" panose="020B0502020202020204" pitchFamily="34" charset="0"/>
              </a:rPr>
              <a:t>The Martyrdom of Polycarp</a:t>
            </a:r>
          </a:p>
        </p:txBody>
      </p:sp>
    </p:spTree>
    <p:extLst>
      <p:ext uri="{BB962C8B-B14F-4D97-AF65-F5344CB8AC3E}">
        <p14:creationId xmlns:p14="http://schemas.microsoft.com/office/powerpoint/2010/main" val="3449828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7F4C264-2944-4CA4-8AD5-3D6F0ED5DD61}"/>
              </a:ext>
            </a:extLst>
          </p:cNvPr>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2783244" y="902271"/>
            <a:ext cx="6620027" cy="5053456"/>
          </a:xfrm>
          <a:prstGeom prst="rect">
            <a:avLst/>
          </a:prstGeom>
        </p:spPr>
      </p:pic>
      <p:sp>
        <p:nvSpPr>
          <p:cNvPr id="6" name="Rectangle 5">
            <a:extLst>
              <a:ext uri="{FF2B5EF4-FFF2-40B4-BE49-F238E27FC236}">
                <a16:creationId xmlns:a16="http://schemas.microsoft.com/office/drawing/2014/main" id="{EE5289C0-314A-45E5-9441-2EAEE9653D1C}"/>
              </a:ext>
            </a:extLst>
          </p:cNvPr>
          <p:cNvSpPr/>
          <p:nvPr/>
        </p:nvSpPr>
        <p:spPr>
          <a:xfrm>
            <a:off x="3737429" y="4758556"/>
            <a:ext cx="5725885" cy="1015663"/>
          </a:xfrm>
          <a:prstGeom prst="rect">
            <a:avLst/>
          </a:prstGeom>
          <a:solidFill>
            <a:schemeClr val="bg1">
              <a:alpha val="74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4E16CD3-08BC-4115-9581-9C1757C60D31}"/>
              </a:ext>
            </a:extLst>
          </p:cNvPr>
          <p:cNvSpPr/>
          <p:nvPr/>
        </p:nvSpPr>
        <p:spPr>
          <a:xfrm>
            <a:off x="3737429" y="4742077"/>
            <a:ext cx="5544457" cy="1015663"/>
          </a:xfrm>
          <a:prstGeom prst="rect">
            <a:avLst/>
          </a:prstGeom>
        </p:spPr>
        <p:txBody>
          <a:bodyPr wrap="square">
            <a:spAutoFit/>
          </a:bodyPr>
          <a:lstStyle/>
          <a:p>
            <a:pPr algn="r"/>
            <a:r>
              <a:rPr lang="en-US" sz="3000" b="1" dirty="0">
                <a:effectLst>
                  <a:outerShdw blurRad="63500" sx="102000" sy="102000" algn="ctr" rotWithShape="0">
                    <a:prstClr val="black">
                      <a:alpha val="40000"/>
                    </a:prstClr>
                  </a:outerShdw>
                </a:effectLst>
                <a:latin typeface="Century Gothic" panose="020B0502020202020204" pitchFamily="34" charset="0"/>
              </a:rPr>
              <a:t>Peasants Bound by Ropes and Taken to Trial in London</a:t>
            </a:r>
          </a:p>
        </p:txBody>
      </p:sp>
    </p:spTree>
    <p:extLst>
      <p:ext uri="{BB962C8B-B14F-4D97-AF65-F5344CB8AC3E}">
        <p14:creationId xmlns:p14="http://schemas.microsoft.com/office/powerpoint/2010/main" val="478645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D968228-4B65-48C2-8B1F-825BDAD12A94}"/>
              </a:ext>
            </a:extLst>
          </p:cNvPr>
          <p:cNvSpPr/>
          <p:nvPr/>
        </p:nvSpPr>
        <p:spPr>
          <a:xfrm>
            <a:off x="819151" y="2082140"/>
            <a:ext cx="10538278" cy="2862322"/>
          </a:xfrm>
          <a:prstGeom prst="rect">
            <a:avLst/>
          </a:prstGeom>
        </p:spPr>
        <p:txBody>
          <a:bodyPr wrap="square">
            <a:spAutoFit/>
          </a:bodyPr>
          <a:lstStyle/>
          <a:p>
            <a:pPr algn="ctr"/>
            <a:r>
              <a:rPr lang="en-US" sz="4500" b="1" dirty="0">
                <a:latin typeface="Century Gothic" panose="020B0502020202020204" pitchFamily="34" charset="0"/>
              </a:rPr>
              <a:t>SPECIFICALLY…HOW WOULD/SHOULD A CHRISTIAN BE INFLUENCED BY A CONCENTRATED STUDY OF THE PERSECUTED CHURCH?</a:t>
            </a:r>
          </a:p>
        </p:txBody>
      </p:sp>
    </p:spTree>
    <p:extLst>
      <p:ext uri="{BB962C8B-B14F-4D97-AF65-F5344CB8AC3E}">
        <p14:creationId xmlns:p14="http://schemas.microsoft.com/office/powerpoint/2010/main" val="3371240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D968228-4B65-48C2-8B1F-825BDAD12A94}"/>
              </a:ext>
            </a:extLst>
          </p:cNvPr>
          <p:cNvSpPr/>
          <p:nvPr/>
        </p:nvSpPr>
        <p:spPr>
          <a:xfrm>
            <a:off x="2943225" y="1997839"/>
            <a:ext cx="8210550" cy="2862322"/>
          </a:xfrm>
          <a:prstGeom prst="rect">
            <a:avLst/>
          </a:prstGeom>
        </p:spPr>
        <p:txBody>
          <a:bodyPr wrap="square">
            <a:spAutoFit/>
          </a:bodyPr>
          <a:lstStyle/>
          <a:p>
            <a:r>
              <a:rPr lang="en-US" sz="4500" b="1" dirty="0">
                <a:latin typeface="Century Gothic" panose="020B0502020202020204" pitchFamily="34" charset="0"/>
              </a:rPr>
              <a:t>A study of the persecuted church brings us to terms with the realities of Christian persecution.</a:t>
            </a:r>
          </a:p>
        </p:txBody>
      </p:sp>
      <p:sp>
        <p:nvSpPr>
          <p:cNvPr id="7" name="Rectangle 6">
            <a:extLst>
              <a:ext uri="{FF2B5EF4-FFF2-40B4-BE49-F238E27FC236}">
                <a16:creationId xmlns:a16="http://schemas.microsoft.com/office/drawing/2014/main" id="{87BCD7AE-4DBF-4536-8F0A-1B17EA4C138E}"/>
              </a:ext>
            </a:extLst>
          </p:cNvPr>
          <p:cNvSpPr/>
          <p:nvPr/>
        </p:nvSpPr>
        <p:spPr>
          <a:xfrm>
            <a:off x="1174684" y="1497701"/>
            <a:ext cx="1768541" cy="3170099"/>
          </a:xfrm>
          <a:prstGeom prst="rect">
            <a:avLst/>
          </a:prstGeom>
        </p:spPr>
        <p:txBody>
          <a:bodyPr wrap="square">
            <a:spAutoFit/>
          </a:bodyPr>
          <a:lstStyle/>
          <a:p>
            <a:r>
              <a:rPr lang="en-US" sz="20000" b="1" dirty="0">
                <a:solidFill>
                  <a:srgbClr val="C00000"/>
                </a:solidFill>
                <a:latin typeface="Century Gothic" panose="020B0502020202020204" pitchFamily="34" charset="0"/>
              </a:rPr>
              <a:t>1</a:t>
            </a:r>
          </a:p>
        </p:txBody>
      </p:sp>
    </p:spTree>
    <p:extLst>
      <p:ext uri="{BB962C8B-B14F-4D97-AF65-F5344CB8AC3E}">
        <p14:creationId xmlns:p14="http://schemas.microsoft.com/office/powerpoint/2010/main" val="2356016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D968228-4B65-48C2-8B1F-825BDAD12A94}"/>
              </a:ext>
            </a:extLst>
          </p:cNvPr>
          <p:cNvSpPr/>
          <p:nvPr/>
        </p:nvSpPr>
        <p:spPr>
          <a:xfrm>
            <a:off x="819151" y="2532085"/>
            <a:ext cx="10538278" cy="1477328"/>
          </a:xfrm>
          <a:prstGeom prst="rect">
            <a:avLst/>
          </a:prstGeom>
        </p:spPr>
        <p:txBody>
          <a:bodyPr wrap="square">
            <a:spAutoFit/>
          </a:bodyPr>
          <a:lstStyle/>
          <a:p>
            <a:pPr algn="ctr"/>
            <a:r>
              <a:rPr lang="en-US" sz="4500" b="1" dirty="0">
                <a:latin typeface="Century Gothic" panose="020B0502020202020204" pitchFamily="34" charset="0"/>
              </a:rPr>
              <a:t>CHRISTIAN PERSECUTION</a:t>
            </a:r>
            <a:br>
              <a:rPr lang="en-US" sz="4500" b="1" dirty="0">
                <a:latin typeface="Century Gothic" panose="020B0502020202020204" pitchFamily="34" charset="0"/>
              </a:rPr>
            </a:br>
            <a:r>
              <a:rPr lang="en-US" sz="4500" b="1" dirty="0">
                <a:latin typeface="Century Gothic" panose="020B0502020202020204" pitchFamily="34" charset="0"/>
              </a:rPr>
              <a:t>IS AN AGELESS ISSUE</a:t>
            </a:r>
          </a:p>
        </p:txBody>
      </p:sp>
    </p:spTree>
    <p:extLst>
      <p:ext uri="{BB962C8B-B14F-4D97-AF65-F5344CB8AC3E}">
        <p14:creationId xmlns:p14="http://schemas.microsoft.com/office/powerpoint/2010/main" val="982215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278363"/>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D968228-4B65-48C2-8B1F-825BDAD12A94}"/>
              </a:ext>
            </a:extLst>
          </p:cNvPr>
          <p:cNvSpPr/>
          <p:nvPr/>
        </p:nvSpPr>
        <p:spPr>
          <a:xfrm>
            <a:off x="1161142" y="2076968"/>
            <a:ext cx="10196285" cy="2631490"/>
          </a:xfrm>
          <a:prstGeom prst="rect">
            <a:avLst/>
          </a:prstGeom>
        </p:spPr>
        <p:txBody>
          <a:bodyPr wrap="square">
            <a:spAutoFit/>
          </a:bodyPr>
          <a:lstStyle/>
          <a:p>
            <a:pPr algn="just"/>
            <a:r>
              <a:rPr lang="en-US" sz="4000" b="1" dirty="0">
                <a:solidFill>
                  <a:srgbClr val="C00000"/>
                </a:solidFill>
                <a:latin typeface="Century Gothic" panose="020B0502020202020204" pitchFamily="34" charset="0"/>
              </a:rPr>
              <a:t>John 15:20</a:t>
            </a:r>
            <a:r>
              <a:rPr lang="en-US" sz="4000" dirty="0">
                <a:latin typeface="Century Gothic" panose="020B0502020202020204" pitchFamily="34" charset="0"/>
              </a:rPr>
              <a:t> “Remember the word that I said to you: ‘A servant is not greater than his mater.’  If </a:t>
            </a:r>
            <a:r>
              <a:rPr lang="en-US" sz="4000" u="sng" dirty="0">
                <a:latin typeface="Century Gothic" panose="020B0502020202020204" pitchFamily="34" charset="0"/>
              </a:rPr>
              <a:t>they persecuted me</a:t>
            </a:r>
            <a:r>
              <a:rPr lang="en-US" sz="4000" dirty="0">
                <a:latin typeface="Century Gothic" panose="020B0502020202020204" pitchFamily="34" charset="0"/>
              </a:rPr>
              <a:t>, they will  also persecute you.’”</a:t>
            </a:r>
            <a:endParaRPr lang="en-US" sz="4000" b="1" dirty="0">
              <a:latin typeface="Century Gothic" panose="020B0502020202020204" pitchFamily="34" charset="0"/>
            </a:endParaRPr>
          </a:p>
          <a:p>
            <a:pPr algn="just"/>
            <a:endParaRPr lang="en-US" sz="500"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111813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278363"/>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AB2628E-AC31-4BC5-86DE-4351263A4624}"/>
              </a:ext>
            </a:extLst>
          </p:cNvPr>
          <p:cNvSpPr/>
          <p:nvPr/>
        </p:nvSpPr>
        <p:spPr>
          <a:xfrm>
            <a:off x="3686629" y="58057"/>
            <a:ext cx="5493657" cy="659881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2895500-F5F1-459A-9012-9EC18FBD6044}"/>
              </a:ext>
            </a:extLst>
          </p:cNvPr>
          <p:cNvPicPr>
            <a:picLocks noChangeAspect="1"/>
          </p:cNvPicPr>
          <p:nvPr/>
        </p:nvPicPr>
        <p:blipFill>
          <a:blip r:embed="rId2"/>
          <a:stretch>
            <a:fillRect/>
          </a:stretch>
        </p:blipFill>
        <p:spPr>
          <a:xfrm>
            <a:off x="3845987" y="518698"/>
            <a:ext cx="5189156" cy="4732599"/>
          </a:xfrm>
          <a:prstGeom prst="rect">
            <a:avLst/>
          </a:prstGeom>
        </p:spPr>
      </p:pic>
      <p:pic>
        <p:nvPicPr>
          <p:cNvPr id="7" name="Picture 6">
            <a:extLst>
              <a:ext uri="{FF2B5EF4-FFF2-40B4-BE49-F238E27FC236}">
                <a16:creationId xmlns:a16="http://schemas.microsoft.com/office/drawing/2014/main" id="{D26E1184-360E-4763-95EC-BCA71ACCCAF3}"/>
              </a:ext>
            </a:extLst>
          </p:cNvPr>
          <p:cNvPicPr>
            <a:picLocks noChangeAspect="1"/>
          </p:cNvPicPr>
          <p:nvPr/>
        </p:nvPicPr>
        <p:blipFill rotWithShape="1">
          <a:blip r:embed="rId3"/>
          <a:srcRect t="11139"/>
          <a:stretch/>
        </p:blipFill>
        <p:spPr>
          <a:xfrm>
            <a:off x="3845987" y="5077129"/>
            <a:ext cx="5189156" cy="1203992"/>
          </a:xfrm>
          <a:prstGeom prst="rect">
            <a:avLst/>
          </a:prstGeom>
        </p:spPr>
      </p:pic>
      <p:sp>
        <p:nvSpPr>
          <p:cNvPr id="8" name="Rectangle 7">
            <a:extLst>
              <a:ext uri="{FF2B5EF4-FFF2-40B4-BE49-F238E27FC236}">
                <a16:creationId xmlns:a16="http://schemas.microsoft.com/office/drawing/2014/main" id="{6287472F-A035-46D7-A59C-38DD17FEABB0}"/>
              </a:ext>
            </a:extLst>
          </p:cNvPr>
          <p:cNvSpPr/>
          <p:nvPr/>
        </p:nvSpPr>
        <p:spPr>
          <a:xfrm>
            <a:off x="4374108" y="2356167"/>
            <a:ext cx="2067636" cy="195939"/>
          </a:xfrm>
          <a:prstGeom prst="rect">
            <a:avLst/>
          </a:prstGeom>
          <a:solidFill>
            <a:srgbClr val="FFFF00">
              <a:alpha val="34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7DD43B-53F8-4F15-A36C-5732E72B792C}"/>
              </a:ext>
            </a:extLst>
          </p:cNvPr>
          <p:cNvSpPr/>
          <p:nvPr/>
        </p:nvSpPr>
        <p:spPr>
          <a:xfrm>
            <a:off x="4374107" y="1995906"/>
            <a:ext cx="4010167" cy="360261"/>
          </a:xfrm>
          <a:prstGeom prst="rect">
            <a:avLst/>
          </a:prstGeom>
          <a:solidFill>
            <a:srgbClr val="FFFF00">
              <a:alpha val="34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902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D968228-4B65-48C2-8B1F-825BDAD12A94}"/>
              </a:ext>
            </a:extLst>
          </p:cNvPr>
          <p:cNvSpPr/>
          <p:nvPr/>
        </p:nvSpPr>
        <p:spPr>
          <a:xfrm>
            <a:off x="819151" y="2532085"/>
            <a:ext cx="10538278" cy="1477328"/>
          </a:xfrm>
          <a:prstGeom prst="rect">
            <a:avLst/>
          </a:prstGeom>
        </p:spPr>
        <p:txBody>
          <a:bodyPr wrap="square">
            <a:spAutoFit/>
          </a:bodyPr>
          <a:lstStyle/>
          <a:p>
            <a:pPr algn="ctr"/>
            <a:r>
              <a:rPr lang="en-US" sz="4500" b="1" dirty="0">
                <a:latin typeface="Century Gothic" panose="020B0502020202020204" pitchFamily="34" charset="0"/>
              </a:rPr>
              <a:t>CHRISTIAN PERSECUTION</a:t>
            </a:r>
            <a:br>
              <a:rPr lang="en-US" sz="4500" b="1" dirty="0">
                <a:latin typeface="Century Gothic" panose="020B0502020202020204" pitchFamily="34" charset="0"/>
              </a:rPr>
            </a:br>
            <a:r>
              <a:rPr lang="en-US" sz="4500" b="1" dirty="0">
                <a:latin typeface="Century Gothic" panose="020B0502020202020204" pitchFamily="34" charset="0"/>
              </a:rPr>
              <a:t>IS AN GLOAL ISSUE</a:t>
            </a:r>
          </a:p>
        </p:txBody>
      </p:sp>
    </p:spTree>
    <p:extLst>
      <p:ext uri="{BB962C8B-B14F-4D97-AF65-F5344CB8AC3E}">
        <p14:creationId xmlns:p14="http://schemas.microsoft.com/office/powerpoint/2010/main" val="303571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278363"/>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D968228-4B65-48C2-8B1F-825BDAD12A94}"/>
              </a:ext>
            </a:extLst>
          </p:cNvPr>
          <p:cNvSpPr/>
          <p:nvPr/>
        </p:nvSpPr>
        <p:spPr>
          <a:xfrm>
            <a:off x="1124856" y="2108183"/>
            <a:ext cx="10072915" cy="2554545"/>
          </a:xfrm>
          <a:prstGeom prst="rect">
            <a:avLst/>
          </a:prstGeom>
        </p:spPr>
        <p:txBody>
          <a:bodyPr wrap="square">
            <a:spAutoFit/>
          </a:bodyPr>
          <a:lstStyle/>
          <a:p>
            <a:pPr algn="just"/>
            <a:r>
              <a:rPr lang="en-US" sz="4000" b="1" dirty="0">
                <a:solidFill>
                  <a:srgbClr val="C00000"/>
                </a:solidFill>
                <a:latin typeface="Century Gothic" panose="020B0502020202020204" pitchFamily="34" charset="0"/>
              </a:rPr>
              <a:t>I Peter 5:9</a:t>
            </a:r>
            <a:r>
              <a:rPr lang="en-US" sz="4000" dirty="0">
                <a:latin typeface="Century Gothic" panose="020B0502020202020204" pitchFamily="34" charset="0"/>
              </a:rPr>
              <a:t> “Resist him, firm in your faith, knowing that the same kinds of suffering are being </a:t>
            </a:r>
            <a:r>
              <a:rPr lang="en-US" sz="4000" u="sng" dirty="0">
                <a:latin typeface="Century Gothic" panose="020B0502020202020204" pitchFamily="34" charset="0"/>
              </a:rPr>
              <a:t>experienced by your brotherhood throughout the world</a:t>
            </a:r>
            <a:r>
              <a:rPr lang="en-US" sz="4000" dirty="0">
                <a:latin typeface="Century Gothic" panose="020B0502020202020204" pitchFamily="34" charset="0"/>
              </a:rPr>
              <a:t>.”</a:t>
            </a:r>
            <a:endParaRPr lang="en-US" sz="1000" dirty="0">
              <a:latin typeface="Century Gothic" panose="020B0502020202020204" pitchFamily="34" charset="0"/>
            </a:endParaRPr>
          </a:p>
        </p:txBody>
      </p:sp>
    </p:spTree>
    <p:extLst>
      <p:ext uri="{BB962C8B-B14F-4D97-AF65-F5344CB8AC3E}">
        <p14:creationId xmlns:p14="http://schemas.microsoft.com/office/powerpoint/2010/main" val="3844102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256592"/>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AB2628E-AC31-4BC5-86DE-4351263A4624}"/>
              </a:ext>
            </a:extLst>
          </p:cNvPr>
          <p:cNvSpPr/>
          <p:nvPr/>
        </p:nvSpPr>
        <p:spPr>
          <a:xfrm>
            <a:off x="3686629" y="58057"/>
            <a:ext cx="5493657" cy="659881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2895500-F5F1-459A-9012-9EC18FBD6044}"/>
              </a:ext>
            </a:extLst>
          </p:cNvPr>
          <p:cNvPicPr>
            <a:picLocks noChangeAspect="1"/>
          </p:cNvPicPr>
          <p:nvPr/>
        </p:nvPicPr>
        <p:blipFill>
          <a:blip r:embed="rId2"/>
          <a:stretch>
            <a:fillRect/>
          </a:stretch>
        </p:blipFill>
        <p:spPr>
          <a:xfrm>
            <a:off x="3845987" y="518698"/>
            <a:ext cx="5189156" cy="4732599"/>
          </a:xfrm>
          <a:prstGeom prst="rect">
            <a:avLst/>
          </a:prstGeom>
        </p:spPr>
      </p:pic>
      <p:pic>
        <p:nvPicPr>
          <p:cNvPr id="7" name="Picture 6">
            <a:extLst>
              <a:ext uri="{FF2B5EF4-FFF2-40B4-BE49-F238E27FC236}">
                <a16:creationId xmlns:a16="http://schemas.microsoft.com/office/drawing/2014/main" id="{D26E1184-360E-4763-95EC-BCA71ACCCAF3}"/>
              </a:ext>
            </a:extLst>
          </p:cNvPr>
          <p:cNvPicPr>
            <a:picLocks noChangeAspect="1"/>
          </p:cNvPicPr>
          <p:nvPr/>
        </p:nvPicPr>
        <p:blipFill rotWithShape="1">
          <a:blip r:embed="rId3"/>
          <a:srcRect t="11139"/>
          <a:stretch/>
        </p:blipFill>
        <p:spPr>
          <a:xfrm>
            <a:off x="3845987" y="5077129"/>
            <a:ext cx="5189156" cy="1203992"/>
          </a:xfrm>
          <a:prstGeom prst="rect">
            <a:avLst/>
          </a:prstGeom>
        </p:spPr>
      </p:pic>
      <p:sp>
        <p:nvSpPr>
          <p:cNvPr id="12" name="Rectangle 11">
            <a:extLst>
              <a:ext uri="{FF2B5EF4-FFF2-40B4-BE49-F238E27FC236}">
                <a16:creationId xmlns:a16="http://schemas.microsoft.com/office/drawing/2014/main" id="{EAD67732-D77D-4799-B749-0FF4798EC17C}"/>
              </a:ext>
            </a:extLst>
          </p:cNvPr>
          <p:cNvSpPr/>
          <p:nvPr/>
        </p:nvSpPr>
        <p:spPr>
          <a:xfrm>
            <a:off x="5591034" y="5123145"/>
            <a:ext cx="1574042" cy="195939"/>
          </a:xfrm>
          <a:prstGeom prst="rect">
            <a:avLst/>
          </a:prstGeom>
          <a:solidFill>
            <a:srgbClr val="FFFF00">
              <a:alpha val="34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C4016E-F173-41E6-9BB5-6E054F2C6D97}"/>
              </a:ext>
            </a:extLst>
          </p:cNvPr>
          <p:cNvSpPr/>
          <p:nvPr/>
        </p:nvSpPr>
        <p:spPr>
          <a:xfrm>
            <a:off x="4333166" y="5483186"/>
            <a:ext cx="1574042" cy="195939"/>
          </a:xfrm>
          <a:prstGeom prst="rect">
            <a:avLst/>
          </a:prstGeom>
          <a:solidFill>
            <a:srgbClr val="FFFF00">
              <a:alpha val="34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E097596-3CDF-4C42-B0E2-465CA237CE73}"/>
              </a:ext>
            </a:extLst>
          </p:cNvPr>
          <p:cNvSpPr/>
          <p:nvPr/>
        </p:nvSpPr>
        <p:spPr>
          <a:xfrm>
            <a:off x="5600132" y="4140970"/>
            <a:ext cx="2088108" cy="195939"/>
          </a:xfrm>
          <a:prstGeom prst="rect">
            <a:avLst/>
          </a:prstGeom>
          <a:solidFill>
            <a:srgbClr val="FFFF00">
              <a:alpha val="34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CFE8FC0-B03E-4062-A6E4-9FB799154AAE}"/>
              </a:ext>
            </a:extLst>
          </p:cNvPr>
          <p:cNvSpPr/>
          <p:nvPr/>
        </p:nvSpPr>
        <p:spPr>
          <a:xfrm>
            <a:off x="4938216" y="3951312"/>
            <a:ext cx="1574042" cy="195939"/>
          </a:xfrm>
          <a:prstGeom prst="rect">
            <a:avLst/>
          </a:prstGeom>
          <a:solidFill>
            <a:srgbClr val="FFFF00">
              <a:alpha val="34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B5C60B-6B1E-4443-97EF-CDAEC541C6CB}"/>
              </a:ext>
            </a:extLst>
          </p:cNvPr>
          <p:cNvSpPr/>
          <p:nvPr/>
        </p:nvSpPr>
        <p:spPr>
          <a:xfrm>
            <a:off x="5600132" y="3429000"/>
            <a:ext cx="1574042" cy="195939"/>
          </a:xfrm>
          <a:prstGeom prst="rect">
            <a:avLst/>
          </a:prstGeom>
          <a:solidFill>
            <a:srgbClr val="FFFF00">
              <a:alpha val="34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3033FAD-8A6F-4F61-A0B1-333463DDF00D}"/>
              </a:ext>
            </a:extLst>
          </p:cNvPr>
          <p:cNvSpPr/>
          <p:nvPr/>
        </p:nvSpPr>
        <p:spPr>
          <a:xfrm>
            <a:off x="5591034" y="3080963"/>
            <a:ext cx="1342029" cy="195939"/>
          </a:xfrm>
          <a:prstGeom prst="rect">
            <a:avLst/>
          </a:prstGeom>
          <a:solidFill>
            <a:srgbClr val="FFFF00">
              <a:alpha val="34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8FE5414-9A85-4D4C-A2B2-5BFD94D791B0}"/>
              </a:ext>
            </a:extLst>
          </p:cNvPr>
          <p:cNvSpPr/>
          <p:nvPr/>
        </p:nvSpPr>
        <p:spPr>
          <a:xfrm>
            <a:off x="4387755" y="2529039"/>
            <a:ext cx="2436125" cy="195939"/>
          </a:xfrm>
          <a:prstGeom prst="rect">
            <a:avLst/>
          </a:prstGeom>
          <a:solidFill>
            <a:srgbClr val="FFFF00">
              <a:alpha val="34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6716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8AA99761-D143-4A7F-9374-4056F6E3D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904" y="814032"/>
            <a:ext cx="9304191" cy="52299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9000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D968228-4B65-48C2-8B1F-825BDAD12A94}"/>
              </a:ext>
            </a:extLst>
          </p:cNvPr>
          <p:cNvSpPr/>
          <p:nvPr/>
        </p:nvSpPr>
        <p:spPr>
          <a:xfrm>
            <a:off x="3039801" y="1477700"/>
            <a:ext cx="8210550" cy="3554819"/>
          </a:xfrm>
          <a:prstGeom prst="rect">
            <a:avLst/>
          </a:prstGeom>
        </p:spPr>
        <p:txBody>
          <a:bodyPr wrap="square">
            <a:spAutoFit/>
          </a:bodyPr>
          <a:lstStyle/>
          <a:p>
            <a:r>
              <a:rPr lang="en-US" sz="4500" b="1" dirty="0">
                <a:latin typeface="Century Gothic" panose="020B0502020202020204" pitchFamily="34" charset="0"/>
              </a:rPr>
              <a:t>A study of the persecuted church confronts us with the  relevance of Protestant thinking* and its foundations in the Gospel.</a:t>
            </a:r>
          </a:p>
        </p:txBody>
      </p:sp>
      <p:sp>
        <p:nvSpPr>
          <p:cNvPr id="7" name="Rectangle 6">
            <a:extLst>
              <a:ext uri="{FF2B5EF4-FFF2-40B4-BE49-F238E27FC236}">
                <a16:creationId xmlns:a16="http://schemas.microsoft.com/office/drawing/2014/main" id="{87BCD7AE-4DBF-4536-8F0A-1B17EA4C138E}"/>
              </a:ext>
            </a:extLst>
          </p:cNvPr>
          <p:cNvSpPr/>
          <p:nvPr/>
        </p:nvSpPr>
        <p:spPr>
          <a:xfrm>
            <a:off x="1186200" y="998828"/>
            <a:ext cx="1768541" cy="3170099"/>
          </a:xfrm>
          <a:prstGeom prst="rect">
            <a:avLst/>
          </a:prstGeom>
        </p:spPr>
        <p:txBody>
          <a:bodyPr wrap="square">
            <a:spAutoFit/>
          </a:bodyPr>
          <a:lstStyle/>
          <a:p>
            <a:r>
              <a:rPr lang="en-US" sz="20000" b="1" dirty="0">
                <a:solidFill>
                  <a:srgbClr val="C00000"/>
                </a:solidFill>
                <a:latin typeface="Century Gothic" panose="020B0502020202020204" pitchFamily="34" charset="0"/>
              </a:rPr>
              <a:t>2</a:t>
            </a:r>
          </a:p>
        </p:txBody>
      </p:sp>
    </p:spTree>
    <p:extLst>
      <p:ext uri="{BB962C8B-B14F-4D97-AF65-F5344CB8AC3E}">
        <p14:creationId xmlns:p14="http://schemas.microsoft.com/office/powerpoint/2010/main" val="14397342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256592"/>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AB2628E-AC31-4BC5-86DE-4351263A4624}"/>
              </a:ext>
            </a:extLst>
          </p:cNvPr>
          <p:cNvSpPr/>
          <p:nvPr/>
        </p:nvSpPr>
        <p:spPr>
          <a:xfrm>
            <a:off x="3686629" y="58057"/>
            <a:ext cx="5493657" cy="659881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2895500-F5F1-459A-9012-9EC18FBD6044}"/>
              </a:ext>
            </a:extLst>
          </p:cNvPr>
          <p:cNvPicPr>
            <a:picLocks noChangeAspect="1"/>
          </p:cNvPicPr>
          <p:nvPr/>
        </p:nvPicPr>
        <p:blipFill>
          <a:blip r:embed="rId2"/>
          <a:stretch>
            <a:fillRect/>
          </a:stretch>
        </p:blipFill>
        <p:spPr>
          <a:xfrm>
            <a:off x="3845987" y="518698"/>
            <a:ext cx="5189156" cy="4732599"/>
          </a:xfrm>
          <a:prstGeom prst="rect">
            <a:avLst/>
          </a:prstGeom>
        </p:spPr>
      </p:pic>
      <p:pic>
        <p:nvPicPr>
          <p:cNvPr id="7" name="Picture 6">
            <a:extLst>
              <a:ext uri="{FF2B5EF4-FFF2-40B4-BE49-F238E27FC236}">
                <a16:creationId xmlns:a16="http://schemas.microsoft.com/office/drawing/2014/main" id="{D26E1184-360E-4763-95EC-BCA71ACCCAF3}"/>
              </a:ext>
            </a:extLst>
          </p:cNvPr>
          <p:cNvPicPr>
            <a:picLocks noChangeAspect="1"/>
          </p:cNvPicPr>
          <p:nvPr/>
        </p:nvPicPr>
        <p:blipFill rotWithShape="1">
          <a:blip r:embed="rId3"/>
          <a:srcRect t="11139"/>
          <a:stretch/>
        </p:blipFill>
        <p:spPr>
          <a:xfrm>
            <a:off x="3845987" y="5077129"/>
            <a:ext cx="5189156" cy="1203992"/>
          </a:xfrm>
          <a:prstGeom prst="rect">
            <a:avLst/>
          </a:prstGeom>
        </p:spPr>
      </p:pic>
      <p:sp>
        <p:nvSpPr>
          <p:cNvPr id="19" name="Rectangle 18">
            <a:extLst>
              <a:ext uri="{FF2B5EF4-FFF2-40B4-BE49-F238E27FC236}">
                <a16:creationId xmlns:a16="http://schemas.microsoft.com/office/drawing/2014/main" id="{E8FE5414-9A85-4D4C-A2B2-5BFD94D791B0}"/>
              </a:ext>
            </a:extLst>
          </p:cNvPr>
          <p:cNvSpPr/>
          <p:nvPr/>
        </p:nvSpPr>
        <p:spPr>
          <a:xfrm>
            <a:off x="4374108" y="2699944"/>
            <a:ext cx="1226024" cy="195939"/>
          </a:xfrm>
          <a:prstGeom prst="rect">
            <a:avLst/>
          </a:prstGeom>
          <a:solidFill>
            <a:srgbClr val="FFFF00">
              <a:alpha val="34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403B25-06AD-4DE9-BE8A-3A6BE26B627F}"/>
              </a:ext>
            </a:extLst>
          </p:cNvPr>
          <p:cNvSpPr/>
          <p:nvPr/>
        </p:nvSpPr>
        <p:spPr>
          <a:xfrm>
            <a:off x="4374107" y="2898479"/>
            <a:ext cx="1949355" cy="195939"/>
          </a:xfrm>
          <a:prstGeom prst="rect">
            <a:avLst/>
          </a:prstGeom>
          <a:solidFill>
            <a:srgbClr val="FFFF00">
              <a:alpha val="34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6BF103A-713D-414C-954B-523923E8DC98}"/>
              </a:ext>
            </a:extLst>
          </p:cNvPr>
          <p:cNvSpPr/>
          <p:nvPr/>
        </p:nvSpPr>
        <p:spPr>
          <a:xfrm>
            <a:off x="6905767" y="3059977"/>
            <a:ext cx="1164609" cy="195939"/>
          </a:xfrm>
          <a:prstGeom prst="rect">
            <a:avLst/>
          </a:prstGeom>
          <a:solidFill>
            <a:srgbClr val="FFFF00">
              <a:alpha val="34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2914288-2930-499D-BF44-485478DF4C90}"/>
              </a:ext>
            </a:extLst>
          </p:cNvPr>
          <p:cNvSpPr/>
          <p:nvPr/>
        </p:nvSpPr>
        <p:spPr>
          <a:xfrm>
            <a:off x="4404815" y="3602428"/>
            <a:ext cx="1164609" cy="195939"/>
          </a:xfrm>
          <a:prstGeom prst="rect">
            <a:avLst/>
          </a:prstGeom>
          <a:solidFill>
            <a:srgbClr val="FFFF00">
              <a:alpha val="34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2DF5237-75CF-4B55-B314-61883F93F4A3}"/>
              </a:ext>
            </a:extLst>
          </p:cNvPr>
          <p:cNvSpPr/>
          <p:nvPr/>
        </p:nvSpPr>
        <p:spPr>
          <a:xfrm>
            <a:off x="6161314" y="3787436"/>
            <a:ext cx="1909062" cy="195939"/>
          </a:xfrm>
          <a:prstGeom prst="rect">
            <a:avLst/>
          </a:prstGeom>
          <a:solidFill>
            <a:srgbClr val="FFFF00">
              <a:alpha val="34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2743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D968228-4B65-48C2-8B1F-825BDAD12A94}"/>
              </a:ext>
            </a:extLst>
          </p:cNvPr>
          <p:cNvSpPr/>
          <p:nvPr/>
        </p:nvSpPr>
        <p:spPr>
          <a:xfrm>
            <a:off x="1211945" y="959092"/>
            <a:ext cx="9581006" cy="4708981"/>
          </a:xfrm>
          <a:prstGeom prst="rect">
            <a:avLst/>
          </a:prstGeom>
        </p:spPr>
        <p:txBody>
          <a:bodyPr wrap="square">
            <a:spAutoFit/>
          </a:bodyPr>
          <a:lstStyle/>
          <a:p>
            <a:pPr algn="just"/>
            <a:r>
              <a:rPr lang="en-US" sz="4500" b="1" dirty="0">
                <a:latin typeface="Century Gothic" panose="020B0502020202020204" pitchFamily="34" charset="0"/>
              </a:rPr>
              <a:t>A study of Christian persecution raises the question, </a:t>
            </a:r>
            <a:r>
              <a:rPr lang="en-US" sz="4500" b="1" i="1" dirty="0">
                <a:latin typeface="Century Gothic" panose="020B0502020202020204" pitchFamily="34" charset="0"/>
              </a:rPr>
              <a:t>“Why are Christian’s persecuted?”</a:t>
            </a:r>
          </a:p>
          <a:p>
            <a:pPr algn="just"/>
            <a:endParaRPr lang="en-US" sz="600" b="1" i="1" dirty="0">
              <a:latin typeface="Century Gothic" panose="020B0502020202020204" pitchFamily="34" charset="0"/>
            </a:endParaRPr>
          </a:p>
          <a:p>
            <a:pPr algn="just"/>
            <a:endParaRPr lang="en-US" sz="600" b="1" i="1" dirty="0">
              <a:latin typeface="Century Gothic" panose="020B0502020202020204" pitchFamily="34" charset="0"/>
            </a:endParaRPr>
          </a:p>
          <a:p>
            <a:pPr algn="just"/>
            <a:endParaRPr lang="en-US" sz="600" b="1" i="1" dirty="0">
              <a:latin typeface="Century Gothic" panose="020B0502020202020204" pitchFamily="34" charset="0"/>
            </a:endParaRPr>
          </a:p>
          <a:p>
            <a:pPr algn="just"/>
            <a:endParaRPr lang="en-US" sz="600" b="1" i="1" dirty="0">
              <a:latin typeface="Century Gothic" panose="020B0502020202020204" pitchFamily="34" charset="0"/>
            </a:endParaRPr>
          </a:p>
          <a:p>
            <a:pPr algn="just"/>
            <a:endParaRPr lang="en-US" sz="600" b="1" i="1" dirty="0">
              <a:latin typeface="Century Gothic" panose="020B0502020202020204" pitchFamily="34" charset="0"/>
            </a:endParaRPr>
          </a:p>
          <a:p>
            <a:pPr algn="just"/>
            <a:r>
              <a:rPr lang="en-US" sz="4500" b="1" dirty="0">
                <a:latin typeface="Century Gothic" panose="020B0502020202020204" pitchFamily="34" charset="0"/>
              </a:rPr>
              <a:t>Whether at the hands of Emperors or Popes, the answer usually* lies with the claims of the Gospel.</a:t>
            </a:r>
          </a:p>
        </p:txBody>
      </p:sp>
    </p:spTree>
    <p:extLst>
      <p:ext uri="{BB962C8B-B14F-4D97-AF65-F5344CB8AC3E}">
        <p14:creationId xmlns:p14="http://schemas.microsoft.com/office/powerpoint/2010/main" val="2119450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03AB0B0-568C-4B24-8A57-81B03D4C207F}"/>
              </a:ext>
            </a:extLst>
          </p:cNvPr>
          <p:cNvSpPr/>
          <p:nvPr/>
        </p:nvSpPr>
        <p:spPr>
          <a:xfrm>
            <a:off x="928914" y="850247"/>
            <a:ext cx="10570755" cy="5370701"/>
          </a:xfrm>
          <a:prstGeom prst="rect">
            <a:avLst/>
          </a:prstGeom>
        </p:spPr>
        <p:txBody>
          <a:bodyPr wrap="square">
            <a:spAutoFit/>
          </a:bodyPr>
          <a:lstStyle/>
          <a:p>
            <a:pPr algn="just"/>
            <a:r>
              <a:rPr lang="en-US" sz="2500" i="1" dirty="0">
                <a:latin typeface="Century Gothic" panose="020B0502020202020204" pitchFamily="34" charset="0"/>
              </a:rPr>
              <a:t>“Persecution is, as Calvin said, a contention against God…Specifically, persecution is a retaliatory action against the righteousness of God in Christ, who is proclaimed and represented by his followers.  The reasons Christians have always faced persecution and the reason they will suffer until Christ’s return is simple: Jesus Christ is the Son of God who has established the kingdom of God and now reigns in righteousness over heaven and earth.  Jesus is at root the ultimate provocateur of Christian persecution.  The world despised and rejected Jesus when he first walked the earth, and the world…remains hostile to him still.”</a:t>
            </a:r>
          </a:p>
          <a:p>
            <a:pPr algn="just"/>
            <a:endParaRPr lang="en-US" sz="2200" i="1" dirty="0">
              <a:latin typeface="Century Gothic" panose="020B0502020202020204" pitchFamily="34" charset="0"/>
            </a:endParaRPr>
          </a:p>
          <a:p>
            <a:pPr algn="r"/>
            <a:r>
              <a:rPr lang="en-US" sz="2200" b="1" i="1" dirty="0">
                <a:latin typeface="Century Gothic" panose="020B0502020202020204" pitchFamily="34" charset="0"/>
              </a:rPr>
              <a:t>Gregory Cochran,</a:t>
            </a:r>
          </a:p>
          <a:p>
            <a:pPr algn="r"/>
            <a:r>
              <a:rPr lang="en-US" sz="500" i="1" dirty="0">
                <a:latin typeface="Century Gothic" panose="020B0502020202020204" pitchFamily="34" charset="0"/>
              </a:rPr>
              <a:t> </a:t>
            </a:r>
          </a:p>
          <a:p>
            <a:pPr algn="r"/>
            <a:r>
              <a:rPr lang="en-US" sz="2200" i="1" dirty="0">
                <a:latin typeface="Century Gothic" panose="020B0502020202020204" pitchFamily="34" charset="0"/>
              </a:rPr>
              <a:t>“Christian Persecution</a:t>
            </a:r>
          </a:p>
          <a:p>
            <a:pPr algn="r"/>
            <a:r>
              <a:rPr lang="en-US" sz="2200" i="1" dirty="0">
                <a:latin typeface="Century Gothic" panose="020B0502020202020204" pitchFamily="34" charset="0"/>
              </a:rPr>
              <a:t>as Explained by Jesus”</a:t>
            </a:r>
          </a:p>
        </p:txBody>
      </p:sp>
    </p:spTree>
    <p:extLst>
      <p:ext uri="{BB962C8B-B14F-4D97-AF65-F5344CB8AC3E}">
        <p14:creationId xmlns:p14="http://schemas.microsoft.com/office/powerpoint/2010/main" val="18887248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D968228-4B65-48C2-8B1F-825BDAD12A94}"/>
              </a:ext>
            </a:extLst>
          </p:cNvPr>
          <p:cNvSpPr/>
          <p:nvPr/>
        </p:nvSpPr>
        <p:spPr>
          <a:xfrm>
            <a:off x="2857499" y="1666665"/>
            <a:ext cx="8486775" cy="3554819"/>
          </a:xfrm>
          <a:prstGeom prst="rect">
            <a:avLst/>
          </a:prstGeom>
        </p:spPr>
        <p:txBody>
          <a:bodyPr wrap="square">
            <a:spAutoFit/>
          </a:bodyPr>
          <a:lstStyle/>
          <a:p>
            <a:r>
              <a:rPr lang="en-US" sz="4500" b="1" dirty="0">
                <a:latin typeface="Century Gothic" panose="020B0502020202020204" pitchFamily="34" charset="0"/>
              </a:rPr>
              <a:t>A study of the persecuted church gives us a greater appreciation for, and conviction to defend, the dissemination of God’s Word.</a:t>
            </a:r>
          </a:p>
        </p:txBody>
      </p:sp>
      <p:sp>
        <p:nvSpPr>
          <p:cNvPr id="7" name="Rectangle 6">
            <a:extLst>
              <a:ext uri="{FF2B5EF4-FFF2-40B4-BE49-F238E27FC236}">
                <a16:creationId xmlns:a16="http://schemas.microsoft.com/office/drawing/2014/main" id="{87BCD7AE-4DBF-4536-8F0A-1B17EA4C138E}"/>
              </a:ext>
            </a:extLst>
          </p:cNvPr>
          <p:cNvSpPr/>
          <p:nvPr/>
        </p:nvSpPr>
        <p:spPr>
          <a:xfrm>
            <a:off x="1088959" y="1166527"/>
            <a:ext cx="1768541" cy="3170099"/>
          </a:xfrm>
          <a:prstGeom prst="rect">
            <a:avLst/>
          </a:prstGeom>
        </p:spPr>
        <p:txBody>
          <a:bodyPr wrap="square">
            <a:spAutoFit/>
          </a:bodyPr>
          <a:lstStyle/>
          <a:p>
            <a:r>
              <a:rPr lang="en-US" sz="20000" b="1" dirty="0">
                <a:solidFill>
                  <a:srgbClr val="C00000"/>
                </a:solidFill>
                <a:latin typeface="Century Gothic" panose="020B0502020202020204" pitchFamily="34" charset="0"/>
              </a:rPr>
              <a:t>3</a:t>
            </a:r>
          </a:p>
        </p:txBody>
      </p:sp>
    </p:spTree>
    <p:extLst>
      <p:ext uri="{BB962C8B-B14F-4D97-AF65-F5344CB8AC3E}">
        <p14:creationId xmlns:p14="http://schemas.microsoft.com/office/powerpoint/2010/main" val="3633443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256592"/>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AB2628E-AC31-4BC5-86DE-4351263A4624}"/>
              </a:ext>
            </a:extLst>
          </p:cNvPr>
          <p:cNvSpPr/>
          <p:nvPr/>
        </p:nvSpPr>
        <p:spPr>
          <a:xfrm>
            <a:off x="3686629" y="58057"/>
            <a:ext cx="5493657" cy="659881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2895500-F5F1-459A-9012-9EC18FBD6044}"/>
              </a:ext>
            </a:extLst>
          </p:cNvPr>
          <p:cNvPicPr>
            <a:picLocks noChangeAspect="1"/>
          </p:cNvPicPr>
          <p:nvPr/>
        </p:nvPicPr>
        <p:blipFill>
          <a:blip r:embed="rId2"/>
          <a:stretch>
            <a:fillRect/>
          </a:stretch>
        </p:blipFill>
        <p:spPr>
          <a:xfrm>
            <a:off x="3845987" y="518698"/>
            <a:ext cx="5189156" cy="4732599"/>
          </a:xfrm>
          <a:prstGeom prst="rect">
            <a:avLst/>
          </a:prstGeom>
        </p:spPr>
      </p:pic>
      <p:pic>
        <p:nvPicPr>
          <p:cNvPr id="7" name="Picture 6">
            <a:extLst>
              <a:ext uri="{FF2B5EF4-FFF2-40B4-BE49-F238E27FC236}">
                <a16:creationId xmlns:a16="http://schemas.microsoft.com/office/drawing/2014/main" id="{D26E1184-360E-4763-95EC-BCA71ACCCAF3}"/>
              </a:ext>
            </a:extLst>
          </p:cNvPr>
          <p:cNvPicPr>
            <a:picLocks noChangeAspect="1"/>
          </p:cNvPicPr>
          <p:nvPr/>
        </p:nvPicPr>
        <p:blipFill rotWithShape="1">
          <a:blip r:embed="rId3"/>
          <a:srcRect t="11139"/>
          <a:stretch/>
        </p:blipFill>
        <p:spPr>
          <a:xfrm>
            <a:off x="3845987" y="5077129"/>
            <a:ext cx="5189156" cy="1203992"/>
          </a:xfrm>
          <a:prstGeom prst="rect">
            <a:avLst/>
          </a:prstGeom>
        </p:spPr>
      </p:pic>
      <p:sp>
        <p:nvSpPr>
          <p:cNvPr id="20" name="Rectangle 19">
            <a:extLst>
              <a:ext uri="{FF2B5EF4-FFF2-40B4-BE49-F238E27FC236}">
                <a16:creationId xmlns:a16="http://schemas.microsoft.com/office/drawing/2014/main" id="{C6BF103A-713D-414C-954B-523923E8DC98}"/>
              </a:ext>
            </a:extLst>
          </p:cNvPr>
          <p:cNvSpPr/>
          <p:nvPr/>
        </p:nvSpPr>
        <p:spPr>
          <a:xfrm>
            <a:off x="4404815" y="3236180"/>
            <a:ext cx="3914858" cy="232576"/>
          </a:xfrm>
          <a:prstGeom prst="rect">
            <a:avLst/>
          </a:prstGeom>
          <a:solidFill>
            <a:srgbClr val="FFFF00">
              <a:alpha val="34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2DF5237-75CF-4B55-B314-61883F93F4A3}"/>
              </a:ext>
            </a:extLst>
          </p:cNvPr>
          <p:cNvSpPr/>
          <p:nvPr/>
        </p:nvSpPr>
        <p:spPr>
          <a:xfrm>
            <a:off x="4394253" y="4308973"/>
            <a:ext cx="3914859" cy="388840"/>
          </a:xfrm>
          <a:prstGeom prst="rect">
            <a:avLst/>
          </a:prstGeom>
          <a:solidFill>
            <a:srgbClr val="FFFF00">
              <a:alpha val="34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29092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6C36D2EF-D9D1-46CC-8D92-D6006F6F8BDA}"/>
              </a:ext>
            </a:extLst>
          </p:cNvPr>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b="21194"/>
          <a:stretch/>
        </p:blipFill>
        <p:spPr>
          <a:xfrm>
            <a:off x="6096000" y="618854"/>
            <a:ext cx="4754525" cy="562029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8F67F441-04B6-45E7-8D0B-6BA6E8312C45}"/>
              </a:ext>
            </a:extLst>
          </p:cNvPr>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191979" y="675689"/>
            <a:ext cx="4478717" cy="55066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53314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F5403E4-A2E3-4C1A-A877-9655D3E37D8E}"/>
              </a:ext>
            </a:extLst>
          </p:cNvPr>
          <p:cNvSpPr/>
          <p:nvPr/>
        </p:nvSpPr>
        <p:spPr>
          <a:xfrm>
            <a:off x="3175592" y="836428"/>
            <a:ext cx="7896446" cy="5170646"/>
          </a:xfrm>
          <a:prstGeom prst="rect">
            <a:avLst/>
          </a:prstGeom>
        </p:spPr>
        <p:txBody>
          <a:bodyPr wrap="square">
            <a:spAutoFit/>
          </a:bodyPr>
          <a:lstStyle/>
          <a:p>
            <a:pPr algn="just"/>
            <a:r>
              <a:rPr lang="en-US" sz="2500" dirty="0">
                <a:latin typeface="Century Gothic" panose="020B0502020202020204" pitchFamily="34" charset="0"/>
              </a:rPr>
              <a:t>John Wycliffe is best known for being the first to translate the Bible from Latin into English. He believed everyone should have the Bible in his own language. In 1377, his first English Bible was printed by hand because there were no printing presses at that time. It was against the law to read Wycliffe’s Bible but many people risked everything to have one for themselves.</a:t>
            </a:r>
          </a:p>
          <a:p>
            <a:pPr algn="just"/>
            <a:endParaRPr lang="en-US" sz="2500" dirty="0">
              <a:latin typeface="Century Gothic" panose="020B0502020202020204" pitchFamily="34" charset="0"/>
            </a:endParaRPr>
          </a:p>
          <a:p>
            <a:pPr algn="just"/>
            <a:r>
              <a:rPr lang="en-US" sz="2500" b="1" dirty="0">
                <a:latin typeface="Century Gothic" panose="020B0502020202020204" pitchFamily="34" charset="0"/>
              </a:rPr>
              <a:t>Famous Quote:</a:t>
            </a:r>
          </a:p>
          <a:p>
            <a:pPr algn="just"/>
            <a:r>
              <a:rPr lang="en-US" sz="500" dirty="0">
                <a:latin typeface="Century Gothic" panose="020B0502020202020204" pitchFamily="34" charset="0"/>
              </a:rPr>
              <a:t>  </a:t>
            </a:r>
          </a:p>
          <a:p>
            <a:pPr algn="just"/>
            <a:r>
              <a:rPr lang="en-US" sz="2500" dirty="0">
                <a:latin typeface="Century Gothic" panose="020B0502020202020204" pitchFamily="34" charset="0"/>
              </a:rPr>
              <a:t>“Forasmuch as the Bible contains Christ, that is all that is necessary for salvation. It is necessary for ALL men, not for priests alone.”</a:t>
            </a:r>
          </a:p>
        </p:txBody>
      </p:sp>
      <p:pic>
        <p:nvPicPr>
          <p:cNvPr id="8" name="Picture 7">
            <a:extLst>
              <a:ext uri="{FF2B5EF4-FFF2-40B4-BE49-F238E27FC236}">
                <a16:creationId xmlns:a16="http://schemas.microsoft.com/office/drawing/2014/main" id="{25DE37AB-5D6D-4062-82A8-407F702EFBCB}"/>
              </a:ext>
            </a:extLst>
          </p:cNvPr>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806097" y="929455"/>
            <a:ext cx="1914524" cy="23539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2332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F5403E4-A2E3-4C1A-A877-9655D3E37D8E}"/>
              </a:ext>
            </a:extLst>
          </p:cNvPr>
          <p:cNvSpPr/>
          <p:nvPr/>
        </p:nvSpPr>
        <p:spPr>
          <a:xfrm>
            <a:off x="3175592" y="836428"/>
            <a:ext cx="8300482" cy="5324535"/>
          </a:xfrm>
          <a:prstGeom prst="rect">
            <a:avLst/>
          </a:prstGeom>
        </p:spPr>
        <p:txBody>
          <a:bodyPr wrap="square">
            <a:spAutoFit/>
          </a:bodyPr>
          <a:lstStyle/>
          <a:p>
            <a:pPr algn="just"/>
            <a:r>
              <a:rPr lang="en-US" sz="2500" dirty="0">
                <a:latin typeface="Century Gothic" panose="020B0502020202020204" pitchFamily="34" charset="0"/>
              </a:rPr>
              <a:t>William Tyndale, known by many as ‘The Father of the English Bible’, was the first person to translate the Bible </a:t>
            </a:r>
            <a:r>
              <a:rPr lang="en-US" sz="2500" u="sng" dirty="0">
                <a:latin typeface="Century Gothic" panose="020B0502020202020204" pitchFamily="34" charset="0"/>
              </a:rPr>
              <a:t>from the original Hebrew and Greek</a:t>
            </a:r>
            <a:r>
              <a:rPr lang="en-US" sz="2500" dirty="0">
                <a:latin typeface="Century Gothic" panose="020B0502020202020204" pitchFamily="34" charset="0"/>
              </a:rPr>
              <a:t> into English. His translation was accurate and easy to read. I n fact, some say that up to 90% of the King James Bible of 1611 is based on William Tyndale’s translation. </a:t>
            </a:r>
          </a:p>
          <a:p>
            <a:pPr algn="just"/>
            <a:r>
              <a:rPr lang="en-US" sz="500" dirty="0">
                <a:latin typeface="Century Gothic" panose="020B0502020202020204" pitchFamily="34" charset="0"/>
              </a:rPr>
              <a:t> </a:t>
            </a:r>
          </a:p>
          <a:p>
            <a:pPr algn="just"/>
            <a:r>
              <a:rPr lang="en-US" sz="500" dirty="0">
                <a:latin typeface="Century Gothic" panose="020B0502020202020204" pitchFamily="34" charset="0"/>
              </a:rPr>
              <a:t> </a:t>
            </a:r>
          </a:p>
          <a:p>
            <a:pPr algn="just"/>
            <a:r>
              <a:rPr lang="en-US" sz="2500" b="1" dirty="0">
                <a:latin typeface="Century Gothic" panose="020B0502020202020204" pitchFamily="34" charset="0"/>
              </a:rPr>
              <a:t>Famous Quote:</a:t>
            </a:r>
          </a:p>
          <a:p>
            <a:pPr algn="just"/>
            <a:r>
              <a:rPr lang="en-US" sz="500" dirty="0">
                <a:latin typeface="Century Gothic" panose="020B0502020202020204" pitchFamily="34" charset="0"/>
              </a:rPr>
              <a:t>  </a:t>
            </a:r>
          </a:p>
          <a:p>
            <a:pPr algn="just"/>
            <a:r>
              <a:rPr lang="en-US" sz="2500" dirty="0">
                <a:latin typeface="Century Gothic" panose="020B0502020202020204" pitchFamily="34" charset="0"/>
              </a:rPr>
              <a:t>In reply to a local priest who said “We are better to be without God’s laws than the Pope’s,”  Tyndale angrily replied, “If God spare my life, ere many years pass, I will cause a boy that </a:t>
            </a:r>
            <a:r>
              <a:rPr lang="en-US" sz="2500" dirty="0" err="1">
                <a:latin typeface="Century Gothic" panose="020B0502020202020204" pitchFamily="34" charset="0"/>
              </a:rPr>
              <a:t>driveth</a:t>
            </a:r>
            <a:r>
              <a:rPr lang="en-US" sz="2500" dirty="0">
                <a:latin typeface="Century Gothic" panose="020B0502020202020204" pitchFamily="34" charset="0"/>
              </a:rPr>
              <a:t> the plow to know more of the Scripture than thou dost.”</a:t>
            </a:r>
          </a:p>
        </p:txBody>
      </p:sp>
      <p:pic>
        <p:nvPicPr>
          <p:cNvPr id="6" name="Picture 5">
            <a:extLst>
              <a:ext uri="{FF2B5EF4-FFF2-40B4-BE49-F238E27FC236}">
                <a16:creationId xmlns:a16="http://schemas.microsoft.com/office/drawing/2014/main" id="{D520681D-CD1B-43AC-B1E1-85DC16E71A8D}"/>
              </a:ext>
            </a:extLst>
          </p:cNvPr>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b="21194"/>
          <a:stretch/>
        </p:blipFill>
        <p:spPr>
          <a:xfrm>
            <a:off x="806098" y="929455"/>
            <a:ext cx="1991318" cy="23539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4808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D968228-4B65-48C2-8B1F-825BDAD12A94}"/>
              </a:ext>
            </a:extLst>
          </p:cNvPr>
          <p:cNvSpPr/>
          <p:nvPr/>
        </p:nvSpPr>
        <p:spPr>
          <a:xfrm>
            <a:off x="3000375" y="1941029"/>
            <a:ext cx="8210550" cy="2862322"/>
          </a:xfrm>
          <a:prstGeom prst="rect">
            <a:avLst/>
          </a:prstGeom>
        </p:spPr>
        <p:txBody>
          <a:bodyPr wrap="square">
            <a:spAutoFit/>
          </a:bodyPr>
          <a:lstStyle/>
          <a:p>
            <a:r>
              <a:rPr lang="en-US" sz="4500" b="1" dirty="0">
                <a:latin typeface="Century Gothic" panose="020B0502020202020204" pitchFamily="34" charset="0"/>
              </a:rPr>
              <a:t>A study of the persecuted church prepares us to better endure and/or respond to contemporary trials.</a:t>
            </a:r>
          </a:p>
        </p:txBody>
      </p:sp>
      <p:sp>
        <p:nvSpPr>
          <p:cNvPr id="7" name="Rectangle 6">
            <a:extLst>
              <a:ext uri="{FF2B5EF4-FFF2-40B4-BE49-F238E27FC236}">
                <a16:creationId xmlns:a16="http://schemas.microsoft.com/office/drawing/2014/main" id="{87BCD7AE-4DBF-4536-8F0A-1B17EA4C138E}"/>
              </a:ext>
            </a:extLst>
          </p:cNvPr>
          <p:cNvSpPr/>
          <p:nvPr/>
        </p:nvSpPr>
        <p:spPr>
          <a:xfrm>
            <a:off x="1231834" y="1633252"/>
            <a:ext cx="1768541" cy="3170099"/>
          </a:xfrm>
          <a:prstGeom prst="rect">
            <a:avLst/>
          </a:prstGeom>
        </p:spPr>
        <p:txBody>
          <a:bodyPr wrap="square">
            <a:spAutoFit/>
          </a:bodyPr>
          <a:lstStyle/>
          <a:p>
            <a:r>
              <a:rPr lang="en-US" sz="20000" b="1" dirty="0">
                <a:solidFill>
                  <a:srgbClr val="C00000"/>
                </a:solidFill>
                <a:latin typeface="Century Gothic" panose="020B0502020202020204" pitchFamily="34" charset="0"/>
              </a:rPr>
              <a:t>4</a:t>
            </a:r>
          </a:p>
        </p:txBody>
      </p:sp>
    </p:spTree>
    <p:extLst>
      <p:ext uri="{BB962C8B-B14F-4D97-AF65-F5344CB8AC3E}">
        <p14:creationId xmlns:p14="http://schemas.microsoft.com/office/powerpoint/2010/main" val="3442928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A00A167-A0E1-42F6-9307-964B97F08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3714" y="928686"/>
            <a:ext cx="7315200" cy="50006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9089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256592"/>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AB2628E-AC31-4BC5-86DE-4351263A4624}"/>
              </a:ext>
            </a:extLst>
          </p:cNvPr>
          <p:cNvSpPr/>
          <p:nvPr/>
        </p:nvSpPr>
        <p:spPr>
          <a:xfrm>
            <a:off x="3686629" y="58057"/>
            <a:ext cx="5493657" cy="659881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2895500-F5F1-459A-9012-9EC18FBD6044}"/>
              </a:ext>
            </a:extLst>
          </p:cNvPr>
          <p:cNvPicPr>
            <a:picLocks noChangeAspect="1"/>
          </p:cNvPicPr>
          <p:nvPr/>
        </p:nvPicPr>
        <p:blipFill>
          <a:blip r:embed="rId2"/>
          <a:stretch>
            <a:fillRect/>
          </a:stretch>
        </p:blipFill>
        <p:spPr>
          <a:xfrm>
            <a:off x="3845987" y="518698"/>
            <a:ext cx="5189156" cy="4732599"/>
          </a:xfrm>
          <a:prstGeom prst="rect">
            <a:avLst/>
          </a:prstGeom>
        </p:spPr>
      </p:pic>
      <p:pic>
        <p:nvPicPr>
          <p:cNvPr id="7" name="Picture 6">
            <a:extLst>
              <a:ext uri="{FF2B5EF4-FFF2-40B4-BE49-F238E27FC236}">
                <a16:creationId xmlns:a16="http://schemas.microsoft.com/office/drawing/2014/main" id="{D26E1184-360E-4763-95EC-BCA71ACCCAF3}"/>
              </a:ext>
            </a:extLst>
          </p:cNvPr>
          <p:cNvPicPr>
            <a:picLocks noChangeAspect="1"/>
          </p:cNvPicPr>
          <p:nvPr/>
        </p:nvPicPr>
        <p:blipFill rotWithShape="1">
          <a:blip r:embed="rId3"/>
          <a:srcRect t="11139"/>
          <a:stretch/>
        </p:blipFill>
        <p:spPr>
          <a:xfrm>
            <a:off x="3845987" y="5077129"/>
            <a:ext cx="5189156" cy="1203992"/>
          </a:xfrm>
          <a:prstGeom prst="rect">
            <a:avLst/>
          </a:prstGeom>
        </p:spPr>
      </p:pic>
      <p:sp>
        <p:nvSpPr>
          <p:cNvPr id="13" name="Rectangle 12">
            <a:extLst>
              <a:ext uri="{FF2B5EF4-FFF2-40B4-BE49-F238E27FC236}">
                <a16:creationId xmlns:a16="http://schemas.microsoft.com/office/drawing/2014/main" id="{2F403B25-06AD-4DE9-BE8A-3A6BE26B627F}"/>
              </a:ext>
            </a:extLst>
          </p:cNvPr>
          <p:cNvSpPr/>
          <p:nvPr/>
        </p:nvSpPr>
        <p:spPr>
          <a:xfrm>
            <a:off x="4343942" y="5154685"/>
            <a:ext cx="4020830" cy="358717"/>
          </a:xfrm>
          <a:prstGeom prst="rect">
            <a:avLst/>
          </a:prstGeom>
          <a:solidFill>
            <a:srgbClr val="FFFF00">
              <a:alpha val="34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3B7D91A-2E32-4982-B19A-0F8B204B6961}"/>
              </a:ext>
            </a:extLst>
          </p:cNvPr>
          <p:cNvSpPr/>
          <p:nvPr/>
        </p:nvSpPr>
        <p:spPr>
          <a:xfrm>
            <a:off x="4343942" y="5499766"/>
            <a:ext cx="4020830" cy="212171"/>
          </a:xfrm>
          <a:prstGeom prst="rect">
            <a:avLst/>
          </a:prstGeom>
          <a:solidFill>
            <a:srgbClr val="FFFF00">
              <a:alpha val="34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3714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D968228-4B65-48C2-8B1F-825BDAD12A94}"/>
              </a:ext>
            </a:extLst>
          </p:cNvPr>
          <p:cNvSpPr/>
          <p:nvPr/>
        </p:nvSpPr>
        <p:spPr>
          <a:xfrm>
            <a:off x="1215572" y="2737092"/>
            <a:ext cx="9760855" cy="1477328"/>
          </a:xfrm>
          <a:prstGeom prst="rect">
            <a:avLst/>
          </a:prstGeom>
        </p:spPr>
        <p:txBody>
          <a:bodyPr wrap="square">
            <a:spAutoFit/>
          </a:bodyPr>
          <a:lstStyle/>
          <a:p>
            <a:pPr algn="ctr"/>
            <a:r>
              <a:rPr lang="en-US" sz="4500" b="1" dirty="0">
                <a:latin typeface="Century Gothic" panose="020B0502020202020204" pitchFamily="34" charset="0"/>
              </a:rPr>
              <a:t>Consider the account of</a:t>
            </a:r>
          </a:p>
          <a:p>
            <a:pPr algn="ctr"/>
            <a:r>
              <a:rPr lang="en-US" sz="4500" b="1" dirty="0">
                <a:latin typeface="Century Gothic" panose="020B0502020202020204" pitchFamily="34" charset="0"/>
              </a:rPr>
              <a:t>Mary and Elizabeth…</a:t>
            </a:r>
            <a:endParaRPr lang="en-US" sz="4500" b="1" i="1" dirty="0">
              <a:latin typeface="Century Gothic" panose="020B0502020202020204" pitchFamily="34" charset="0"/>
            </a:endParaRPr>
          </a:p>
        </p:txBody>
      </p:sp>
    </p:spTree>
    <p:extLst>
      <p:ext uri="{BB962C8B-B14F-4D97-AF65-F5344CB8AC3E}">
        <p14:creationId xmlns:p14="http://schemas.microsoft.com/office/powerpoint/2010/main" val="24191131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E134BD56-086E-459A-AF49-5A23DDEF8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669" y="874834"/>
            <a:ext cx="10216662" cy="5108331"/>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4DABCA4A-5B8F-445B-ABD0-8FE0FC2BA706}"/>
              </a:ext>
            </a:extLst>
          </p:cNvPr>
          <p:cNvSpPr/>
          <p:nvPr/>
        </p:nvSpPr>
        <p:spPr>
          <a:xfrm>
            <a:off x="5326743" y="4874671"/>
            <a:ext cx="5936342" cy="618988"/>
          </a:xfrm>
          <a:prstGeom prst="rect">
            <a:avLst/>
          </a:prstGeom>
          <a:solidFill>
            <a:schemeClr val="bg1">
              <a:alpha val="74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F0F5ABA-3C00-47BF-B1A6-5F671EE22EBC}"/>
              </a:ext>
            </a:extLst>
          </p:cNvPr>
          <p:cNvSpPr/>
          <p:nvPr/>
        </p:nvSpPr>
        <p:spPr>
          <a:xfrm>
            <a:off x="5326744" y="4879962"/>
            <a:ext cx="5754914" cy="553998"/>
          </a:xfrm>
          <a:prstGeom prst="rect">
            <a:avLst/>
          </a:prstGeom>
        </p:spPr>
        <p:txBody>
          <a:bodyPr wrap="square">
            <a:spAutoFit/>
          </a:bodyPr>
          <a:lstStyle/>
          <a:p>
            <a:pPr algn="r"/>
            <a:r>
              <a:rPr lang="en-US" sz="3000" b="1" dirty="0">
                <a:effectLst>
                  <a:outerShdw blurRad="63500" sx="102000" sy="102000" algn="ctr" rotWithShape="0">
                    <a:prstClr val="black">
                      <a:alpha val="40000"/>
                    </a:prstClr>
                  </a:outerShdw>
                </a:effectLst>
                <a:latin typeface="Century Gothic" panose="020B0502020202020204" pitchFamily="34" charset="0"/>
              </a:rPr>
              <a:t>…not this Mary and Elizabeth</a:t>
            </a:r>
          </a:p>
        </p:txBody>
      </p:sp>
    </p:spTree>
    <p:extLst>
      <p:ext uri="{BB962C8B-B14F-4D97-AF65-F5344CB8AC3E}">
        <p14:creationId xmlns:p14="http://schemas.microsoft.com/office/powerpoint/2010/main" val="20442544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E916893-0F35-4441-9C14-7579B4FA8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923" y="867965"/>
            <a:ext cx="9105900" cy="5122069"/>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6AB6CB75-8E1B-465D-BA19-4A0F395A70EC}"/>
              </a:ext>
            </a:extLst>
          </p:cNvPr>
          <p:cNvSpPr/>
          <p:nvPr/>
        </p:nvSpPr>
        <p:spPr>
          <a:xfrm>
            <a:off x="6444343" y="4831128"/>
            <a:ext cx="4470404" cy="923787"/>
          </a:xfrm>
          <a:prstGeom prst="rect">
            <a:avLst/>
          </a:prstGeom>
          <a:solidFill>
            <a:schemeClr val="bg1">
              <a:alpha val="74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7F9D5DA-EC9F-45BF-973B-4E4F75E124ED}"/>
              </a:ext>
            </a:extLst>
          </p:cNvPr>
          <p:cNvSpPr/>
          <p:nvPr/>
        </p:nvSpPr>
        <p:spPr>
          <a:xfrm>
            <a:off x="4978406" y="4879962"/>
            <a:ext cx="5754914" cy="784830"/>
          </a:xfrm>
          <a:prstGeom prst="rect">
            <a:avLst/>
          </a:prstGeom>
        </p:spPr>
        <p:txBody>
          <a:bodyPr wrap="square">
            <a:spAutoFit/>
          </a:bodyPr>
          <a:lstStyle/>
          <a:p>
            <a:pPr algn="r"/>
            <a:r>
              <a:rPr lang="en-US" sz="3000" b="1" dirty="0">
                <a:effectLst>
                  <a:outerShdw blurRad="63500" sx="102000" sy="102000" algn="ctr" rotWithShape="0">
                    <a:prstClr val="black">
                      <a:alpha val="40000"/>
                    </a:prstClr>
                  </a:outerShdw>
                </a:effectLst>
                <a:latin typeface="Century Gothic" panose="020B0502020202020204" pitchFamily="34" charset="0"/>
              </a:rPr>
              <a:t>Mary, Queen of Scots</a:t>
            </a:r>
          </a:p>
          <a:p>
            <a:pPr algn="r"/>
            <a:r>
              <a:rPr lang="en-US" sz="1500" b="1" dirty="0">
                <a:effectLst>
                  <a:outerShdw blurRad="63500" sx="102000" sy="102000" algn="ctr" rotWithShape="0">
                    <a:prstClr val="black">
                      <a:alpha val="40000"/>
                    </a:prstClr>
                  </a:outerShdw>
                </a:effectLst>
                <a:latin typeface="Century Gothic" panose="020B0502020202020204" pitchFamily="34" charset="0"/>
              </a:rPr>
              <a:t>1542 - 1587</a:t>
            </a:r>
          </a:p>
        </p:txBody>
      </p:sp>
      <p:sp>
        <p:nvSpPr>
          <p:cNvPr id="8" name="Rectangle 7">
            <a:extLst>
              <a:ext uri="{FF2B5EF4-FFF2-40B4-BE49-F238E27FC236}">
                <a16:creationId xmlns:a16="http://schemas.microsoft.com/office/drawing/2014/main" id="{F4C0B1BE-3A72-49B3-8237-8E390F5001CF}"/>
              </a:ext>
            </a:extLst>
          </p:cNvPr>
          <p:cNvSpPr/>
          <p:nvPr/>
        </p:nvSpPr>
        <p:spPr>
          <a:xfrm>
            <a:off x="1589340" y="4816617"/>
            <a:ext cx="4470404" cy="923787"/>
          </a:xfrm>
          <a:prstGeom prst="rect">
            <a:avLst/>
          </a:prstGeom>
          <a:solidFill>
            <a:schemeClr val="bg1">
              <a:alpha val="74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17C4598-394D-4B7F-970F-81354B0C7A8F}"/>
              </a:ext>
            </a:extLst>
          </p:cNvPr>
          <p:cNvSpPr/>
          <p:nvPr/>
        </p:nvSpPr>
        <p:spPr>
          <a:xfrm>
            <a:off x="1666911" y="4878136"/>
            <a:ext cx="5754914" cy="784830"/>
          </a:xfrm>
          <a:prstGeom prst="rect">
            <a:avLst/>
          </a:prstGeom>
        </p:spPr>
        <p:txBody>
          <a:bodyPr wrap="square">
            <a:spAutoFit/>
          </a:bodyPr>
          <a:lstStyle/>
          <a:p>
            <a:r>
              <a:rPr lang="en-US" sz="3000" b="1" dirty="0">
                <a:effectLst>
                  <a:outerShdw blurRad="63500" sx="102000" sy="102000" algn="ctr" rotWithShape="0">
                    <a:prstClr val="black">
                      <a:alpha val="40000"/>
                    </a:prstClr>
                  </a:outerShdw>
                </a:effectLst>
                <a:latin typeface="Century Gothic" panose="020B0502020202020204" pitchFamily="34" charset="0"/>
              </a:rPr>
              <a:t>Elizabeth I of England</a:t>
            </a:r>
          </a:p>
          <a:p>
            <a:r>
              <a:rPr lang="en-US" sz="1500" b="1" dirty="0">
                <a:effectLst>
                  <a:outerShdw blurRad="63500" sx="102000" sy="102000" algn="ctr" rotWithShape="0">
                    <a:prstClr val="black">
                      <a:alpha val="40000"/>
                    </a:prstClr>
                  </a:outerShdw>
                </a:effectLst>
                <a:latin typeface="Century Gothic" panose="020B0502020202020204" pitchFamily="34" charset="0"/>
              </a:rPr>
              <a:t>1533 - 1603</a:t>
            </a:r>
          </a:p>
        </p:txBody>
      </p:sp>
    </p:spTree>
    <p:extLst>
      <p:ext uri="{BB962C8B-B14F-4D97-AF65-F5344CB8AC3E}">
        <p14:creationId xmlns:p14="http://schemas.microsoft.com/office/powerpoint/2010/main" val="26077843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278363"/>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D968228-4B65-48C2-8B1F-825BDAD12A94}"/>
              </a:ext>
            </a:extLst>
          </p:cNvPr>
          <p:cNvSpPr/>
          <p:nvPr/>
        </p:nvSpPr>
        <p:spPr>
          <a:xfrm>
            <a:off x="1088571" y="870859"/>
            <a:ext cx="10348686" cy="5170646"/>
          </a:xfrm>
          <a:prstGeom prst="rect">
            <a:avLst/>
          </a:prstGeom>
        </p:spPr>
        <p:txBody>
          <a:bodyPr wrap="square">
            <a:spAutoFit/>
          </a:bodyPr>
          <a:lstStyle/>
          <a:p>
            <a:pPr algn="just"/>
            <a:r>
              <a:rPr lang="en-US" sz="3000" dirty="0">
                <a:latin typeface="Century Gothic" panose="020B0502020202020204" pitchFamily="34" charset="0"/>
              </a:rPr>
              <a:t>“Queen Elizabeth of England and Mary, Queen of Scots were two of the greatest, most legendary rivals in recorded history—although they never met.  In one castle was Elizabeth (a Protestant), the childless “virgin” queen: bawdy, brilliant and cynical.  In the other, Mary (a Catholic): feminine, charming, romantic and reckless…”</a:t>
            </a:r>
          </a:p>
          <a:p>
            <a:pPr algn="just"/>
            <a:endParaRPr lang="en-US" sz="3000" dirty="0">
              <a:latin typeface="Century Gothic" panose="020B0502020202020204" pitchFamily="34" charset="0"/>
            </a:endParaRPr>
          </a:p>
          <a:p>
            <a:pPr algn="just"/>
            <a:r>
              <a:rPr lang="en-US" sz="3000" dirty="0">
                <a:latin typeface="Century Gothic" panose="020B0502020202020204" pitchFamily="34" charset="0"/>
              </a:rPr>
              <a:t>Earning the nickname “Bloody Mary,” Mary of Scots violently persecuted her Protestant opponents having hundreds of “dissenters” burned at the stake.</a:t>
            </a:r>
          </a:p>
        </p:txBody>
      </p:sp>
    </p:spTree>
    <p:extLst>
      <p:ext uri="{BB962C8B-B14F-4D97-AF65-F5344CB8AC3E}">
        <p14:creationId xmlns:p14="http://schemas.microsoft.com/office/powerpoint/2010/main" val="28968697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278363"/>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D968228-4B65-48C2-8B1F-825BDAD12A94}"/>
              </a:ext>
            </a:extLst>
          </p:cNvPr>
          <p:cNvSpPr/>
          <p:nvPr/>
        </p:nvSpPr>
        <p:spPr>
          <a:xfrm>
            <a:off x="878116" y="1647372"/>
            <a:ext cx="10348686" cy="3323987"/>
          </a:xfrm>
          <a:prstGeom prst="rect">
            <a:avLst/>
          </a:prstGeom>
        </p:spPr>
        <p:txBody>
          <a:bodyPr wrap="square">
            <a:spAutoFit/>
          </a:bodyPr>
          <a:lstStyle/>
          <a:p>
            <a:pPr algn="ctr"/>
            <a:r>
              <a:rPr lang="en-US" sz="4000" dirty="0">
                <a:latin typeface="Century Gothic" panose="020B0502020202020204" pitchFamily="34" charset="0"/>
              </a:rPr>
              <a:t>Mary of Scots reigned</a:t>
            </a:r>
          </a:p>
          <a:p>
            <a:pPr algn="ctr"/>
            <a:r>
              <a:rPr lang="en-US" sz="4000" dirty="0">
                <a:latin typeface="Century Gothic" panose="020B0502020202020204" pitchFamily="34" charset="0"/>
              </a:rPr>
              <a:t>from </a:t>
            </a:r>
            <a:r>
              <a:rPr lang="en-US" sz="4000" b="1" dirty="0">
                <a:latin typeface="Century Gothic" panose="020B0502020202020204" pitchFamily="34" charset="0"/>
              </a:rPr>
              <a:t>1542</a:t>
            </a:r>
            <a:r>
              <a:rPr lang="en-US" sz="4000" dirty="0">
                <a:latin typeface="Century Gothic" panose="020B0502020202020204" pitchFamily="34" charset="0"/>
              </a:rPr>
              <a:t> to </a:t>
            </a:r>
            <a:r>
              <a:rPr lang="en-US" sz="4000" b="1" dirty="0">
                <a:latin typeface="Century Gothic" panose="020B0502020202020204" pitchFamily="34" charset="0"/>
              </a:rPr>
              <a:t>1567</a:t>
            </a:r>
          </a:p>
          <a:p>
            <a:pPr algn="ctr"/>
            <a:endParaRPr lang="en-US" sz="4000" b="1" dirty="0">
              <a:latin typeface="Century Gothic" panose="020B0502020202020204" pitchFamily="34" charset="0"/>
            </a:endParaRPr>
          </a:p>
          <a:p>
            <a:pPr algn="ctr"/>
            <a:r>
              <a:rPr lang="en-US" sz="4000" dirty="0">
                <a:latin typeface="Century Gothic" panose="020B0502020202020204" pitchFamily="34" charset="0"/>
              </a:rPr>
              <a:t>Foxes Book of Martyrs</a:t>
            </a:r>
          </a:p>
          <a:p>
            <a:pPr algn="ctr"/>
            <a:r>
              <a:rPr lang="en-US" sz="4000" dirty="0">
                <a:latin typeface="Century Gothic" panose="020B0502020202020204" pitchFamily="34" charset="0"/>
              </a:rPr>
              <a:t>was published </a:t>
            </a:r>
            <a:r>
              <a:rPr lang="en-US" sz="4000" b="1" dirty="0">
                <a:latin typeface="Century Gothic" panose="020B0502020202020204" pitchFamily="34" charset="0"/>
              </a:rPr>
              <a:t>1563</a:t>
            </a:r>
            <a:r>
              <a:rPr lang="en-US" sz="4000" dirty="0">
                <a:latin typeface="Century Gothic" panose="020B0502020202020204" pitchFamily="34" charset="0"/>
              </a:rPr>
              <a:t>!</a:t>
            </a:r>
          </a:p>
          <a:p>
            <a:pPr algn="ctr"/>
            <a:endParaRPr lang="en-US" sz="1000" b="1" dirty="0">
              <a:latin typeface="Century Gothic" panose="020B0502020202020204" pitchFamily="34" charset="0"/>
            </a:endParaRPr>
          </a:p>
        </p:txBody>
      </p:sp>
    </p:spTree>
    <p:extLst>
      <p:ext uri="{BB962C8B-B14F-4D97-AF65-F5344CB8AC3E}">
        <p14:creationId xmlns:p14="http://schemas.microsoft.com/office/powerpoint/2010/main" val="99647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fade">
                                      <p:cBhvr>
                                        <p:cTn id="1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278363"/>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D968228-4B65-48C2-8B1F-825BDAD12A94}"/>
              </a:ext>
            </a:extLst>
          </p:cNvPr>
          <p:cNvSpPr/>
          <p:nvPr/>
        </p:nvSpPr>
        <p:spPr>
          <a:xfrm>
            <a:off x="878116" y="3026226"/>
            <a:ext cx="10348686" cy="707886"/>
          </a:xfrm>
          <a:prstGeom prst="rect">
            <a:avLst/>
          </a:prstGeom>
        </p:spPr>
        <p:txBody>
          <a:bodyPr wrap="square">
            <a:spAutoFit/>
          </a:bodyPr>
          <a:lstStyle/>
          <a:p>
            <a:pPr algn="ctr"/>
            <a:r>
              <a:rPr lang="en-US" sz="4000" dirty="0">
                <a:latin typeface="Century Gothic" panose="020B0502020202020204" pitchFamily="34" charset="0"/>
              </a:rPr>
              <a:t>An abbreviated timeline.</a:t>
            </a:r>
            <a:endParaRPr lang="en-US" sz="1000" b="1" dirty="0">
              <a:latin typeface="Century Gothic" panose="020B0502020202020204" pitchFamily="34" charset="0"/>
            </a:endParaRPr>
          </a:p>
        </p:txBody>
      </p:sp>
    </p:spTree>
    <p:extLst>
      <p:ext uri="{BB962C8B-B14F-4D97-AF65-F5344CB8AC3E}">
        <p14:creationId xmlns:p14="http://schemas.microsoft.com/office/powerpoint/2010/main" val="16706379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0589CA8-601C-49CB-AB71-3CFFAC835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2280" y="663565"/>
            <a:ext cx="8427440" cy="5511546"/>
          </a:xfrm>
          <a:prstGeom prst="rect">
            <a:avLst/>
          </a:prstGeom>
        </p:spPr>
      </p:pic>
      <p:sp>
        <p:nvSpPr>
          <p:cNvPr id="8" name="Rectangle 7">
            <a:extLst>
              <a:ext uri="{FF2B5EF4-FFF2-40B4-BE49-F238E27FC236}">
                <a16:creationId xmlns:a16="http://schemas.microsoft.com/office/drawing/2014/main" id="{B1B63CEF-E2CE-4F1C-8B01-542DDDC99CEA}"/>
              </a:ext>
            </a:extLst>
          </p:cNvPr>
          <p:cNvSpPr/>
          <p:nvPr/>
        </p:nvSpPr>
        <p:spPr>
          <a:xfrm>
            <a:off x="7394898" y="4794841"/>
            <a:ext cx="3055339" cy="977309"/>
          </a:xfrm>
          <a:prstGeom prst="rect">
            <a:avLst/>
          </a:prstGeom>
          <a:solidFill>
            <a:schemeClr val="bg1">
              <a:alpha val="74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BF1E731-1B22-4A40-8292-C2CC9BF8D6DF}"/>
              </a:ext>
            </a:extLst>
          </p:cNvPr>
          <p:cNvSpPr/>
          <p:nvPr/>
        </p:nvSpPr>
        <p:spPr>
          <a:xfrm>
            <a:off x="8049158" y="4742077"/>
            <a:ext cx="2200275" cy="784830"/>
          </a:xfrm>
          <a:prstGeom prst="rect">
            <a:avLst/>
          </a:prstGeom>
        </p:spPr>
        <p:txBody>
          <a:bodyPr wrap="square">
            <a:spAutoFit/>
          </a:bodyPr>
          <a:lstStyle/>
          <a:p>
            <a:pPr algn="r"/>
            <a:r>
              <a:rPr lang="en-US" sz="4500" b="1" dirty="0">
                <a:effectLst>
                  <a:outerShdw blurRad="63500" sx="102000" sy="102000" algn="ctr" rotWithShape="0">
                    <a:prstClr val="black">
                      <a:alpha val="40000"/>
                    </a:prstClr>
                  </a:outerShdw>
                </a:effectLst>
                <a:latin typeface="Century Gothic" panose="020B0502020202020204" pitchFamily="34" charset="0"/>
              </a:rPr>
              <a:t>1517</a:t>
            </a:r>
          </a:p>
        </p:txBody>
      </p:sp>
      <p:sp>
        <p:nvSpPr>
          <p:cNvPr id="11" name="Rectangle 10">
            <a:extLst>
              <a:ext uri="{FF2B5EF4-FFF2-40B4-BE49-F238E27FC236}">
                <a16:creationId xmlns:a16="http://schemas.microsoft.com/office/drawing/2014/main" id="{8189FF1E-71B8-4B96-A60F-0BCC31D3CAA7}"/>
              </a:ext>
            </a:extLst>
          </p:cNvPr>
          <p:cNvSpPr/>
          <p:nvPr/>
        </p:nvSpPr>
        <p:spPr>
          <a:xfrm>
            <a:off x="7307254" y="5370726"/>
            <a:ext cx="3055339" cy="323165"/>
          </a:xfrm>
          <a:prstGeom prst="rect">
            <a:avLst/>
          </a:prstGeom>
        </p:spPr>
        <p:txBody>
          <a:bodyPr wrap="square">
            <a:spAutoFit/>
          </a:bodyPr>
          <a:lstStyle/>
          <a:p>
            <a:pPr algn="r"/>
            <a:r>
              <a:rPr lang="en-US" sz="1500" b="1" dirty="0">
                <a:effectLst>
                  <a:outerShdw blurRad="63500" sx="102000" sy="102000" algn="ctr" rotWithShape="0">
                    <a:prstClr val="black">
                      <a:alpha val="40000"/>
                    </a:prstClr>
                  </a:outerShdw>
                </a:effectLst>
                <a:latin typeface="Century Gothic" panose="020B0502020202020204" pitchFamily="34" charset="0"/>
              </a:rPr>
              <a:t>Martin Luther Posts 95 Theses</a:t>
            </a:r>
          </a:p>
        </p:txBody>
      </p:sp>
    </p:spTree>
    <p:extLst>
      <p:ext uri="{BB962C8B-B14F-4D97-AF65-F5344CB8AC3E}">
        <p14:creationId xmlns:p14="http://schemas.microsoft.com/office/powerpoint/2010/main" val="34337602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E916893-0F35-4441-9C14-7579B4FA8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923" y="867965"/>
            <a:ext cx="9105900" cy="5122069"/>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6AB6CB75-8E1B-465D-BA19-4A0F395A70EC}"/>
              </a:ext>
            </a:extLst>
          </p:cNvPr>
          <p:cNvSpPr/>
          <p:nvPr/>
        </p:nvSpPr>
        <p:spPr>
          <a:xfrm>
            <a:off x="6444343" y="4831128"/>
            <a:ext cx="4470404" cy="923787"/>
          </a:xfrm>
          <a:prstGeom prst="rect">
            <a:avLst/>
          </a:prstGeom>
          <a:solidFill>
            <a:schemeClr val="bg1">
              <a:alpha val="74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7F9D5DA-EC9F-45BF-973B-4E4F75E124ED}"/>
              </a:ext>
            </a:extLst>
          </p:cNvPr>
          <p:cNvSpPr/>
          <p:nvPr/>
        </p:nvSpPr>
        <p:spPr>
          <a:xfrm>
            <a:off x="4978406" y="4879962"/>
            <a:ext cx="5754914" cy="784830"/>
          </a:xfrm>
          <a:prstGeom prst="rect">
            <a:avLst/>
          </a:prstGeom>
        </p:spPr>
        <p:txBody>
          <a:bodyPr wrap="square">
            <a:spAutoFit/>
          </a:bodyPr>
          <a:lstStyle/>
          <a:p>
            <a:pPr algn="r"/>
            <a:r>
              <a:rPr lang="en-US" sz="3000" b="1" dirty="0">
                <a:effectLst>
                  <a:outerShdw blurRad="63500" sx="102000" sy="102000" algn="ctr" rotWithShape="0">
                    <a:prstClr val="black">
                      <a:alpha val="40000"/>
                    </a:prstClr>
                  </a:outerShdw>
                </a:effectLst>
                <a:latin typeface="Century Gothic" panose="020B0502020202020204" pitchFamily="34" charset="0"/>
              </a:rPr>
              <a:t>1530s to 1600s</a:t>
            </a:r>
          </a:p>
          <a:p>
            <a:pPr algn="r"/>
            <a:r>
              <a:rPr lang="en-US" sz="1500" b="1" dirty="0">
                <a:effectLst>
                  <a:outerShdw blurRad="63500" sx="102000" sy="102000" algn="ctr" rotWithShape="0">
                    <a:prstClr val="black">
                      <a:alpha val="40000"/>
                    </a:prstClr>
                  </a:outerShdw>
                </a:effectLst>
                <a:latin typeface="Century Gothic" panose="020B0502020202020204" pitchFamily="34" charset="0"/>
              </a:rPr>
              <a:t>Mary and Elizabeth</a:t>
            </a:r>
          </a:p>
        </p:txBody>
      </p:sp>
    </p:spTree>
    <p:extLst>
      <p:ext uri="{BB962C8B-B14F-4D97-AF65-F5344CB8AC3E}">
        <p14:creationId xmlns:p14="http://schemas.microsoft.com/office/powerpoint/2010/main" val="19057455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302056E-2343-4BDA-98A2-362E92E89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607" y="1110207"/>
            <a:ext cx="8250383" cy="4637584"/>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ED6C1149-EE6A-43C8-B906-3B31A0291349}"/>
              </a:ext>
            </a:extLst>
          </p:cNvPr>
          <p:cNvSpPr/>
          <p:nvPr/>
        </p:nvSpPr>
        <p:spPr>
          <a:xfrm>
            <a:off x="7261476" y="4495800"/>
            <a:ext cx="3055339" cy="948848"/>
          </a:xfrm>
          <a:prstGeom prst="rect">
            <a:avLst/>
          </a:prstGeom>
          <a:solidFill>
            <a:schemeClr val="bg1">
              <a:alpha val="74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C78E79C-D1D5-44A3-A8D2-B68E1002361C}"/>
              </a:ext>
            </a:extLst>
          </p:cNvPr>
          <p:cNvSpPr/>
          <p:nvPr/>
        </p:nvSpPr>
        <p:spPr>
          <a:xfrm>
            <a:off x="7899549" y="4454654"/>
            <a:ext cx="2200275" cy="784830"/>
          </a:xfrm>
          <a:prstGeom prst="rect">
            <a:avLst/>
          </a:prstGeom>
        </p:spPr>
        <p:txBody>
          <a:bodyPr wrap="square">
            <a:spAutoFit/>
          </a:bodyPr>
          <a:lstStyle/>
          <a:p>
            <a:pPr algn="r"/>
            <a:r>
              <a:rPr lang="en-US" sz="4500" b="1" dirty="0">
                <a:effectLst>
                  <a:outerShdw blurRad="63500" sx="102000" sy="102000" algn="ctr" rotWithShape="0">
                    <a:prstClr val="black">
                      <a:alpha val="40000"/>
                    </a:prstClr>
                  </a:outerShdw>
                </a:effectLst>
                <a:latin typeface="Century Gothic" panose="020B0502020202020204" pitchFamily="34" charset="0"/>
              </a:rPr>
              <a:t>1620</a:t>
            </a:r>
          </a:p>
        </p:txBody>
      </p:sp>
      <p:sp>
        <p:nvSpPr>
          <p:cNvPr id="7" name="Rectangle 6">
            <a:extLst>
              <a:ext uri="{FF2B5EF4-FFF2-40B4-BE49-F238E27FC236}">
                <a16:creationId xmlns:a16="http://schemas.microsoft.com/office/drawing/2014/main" id="{05FCFC1C-954E-40A8-A50E-9E25898F234D}"/>
              </a:ext>
            </a:extLst>
          </p:cNvPr>
          <p:cNvSpPr/>
          <p:nvPr/>
        </p:nvSpPr>
        <p:spPr>
          <a:xfrm>
            <a:off x="7163176" y="5090909"/>
            <a:ext cx="3055339" cy="323165"/>
          </a:xfrm>
          <a:prstGeom prst="rect">
            <a:avLst/>
          </a:prstGeom>
        </p:spPr>
        <p:txBody>
          <a:bodyPr wrap="square">
            <a:spAutoFit/>
          </a:bodyPr>
          <a:lstStyle/>
          <a:p>
            <a:pPr algn="r"/>
            <a:r>
              <a:rPr lang="en-US" sz="1500" b="1" dirty="0">
                <a:effectLst>
                  <a:outerShdw blurRad="63500" sx="102000" sy="102000" algn="ctr" rotWithShape="0">
                    <a:prstClr val="black">
                      <a:alpha val="40000"/>
                    </a:prstClr>
                  </a:outerShdw>
                </a:effectLst>
                <a:latin typeface="Century Gothic" panose="020B0502020202020204" pitchFamily="34" charset="0"/>
              </a:rPr>
              <a:t>Mayflower sails to New World</a:t>
            </a:r>
          </a:p>
        </p:txBody>
      </p:sp>
    </p:spTree>
    <p:extLst>
      <p:ext uri="{BB962C8B-B14F-4D97-AF65-F5344CB8AC3E}">
        <p14:creationId xmlns:p14="http://schemas.microsoft.com/office/powerpoint/2010/main" val="3412207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767F905F-91D7-416D-97FF-227BC2B5F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755650"/>
            <a:ext cx="7620000" cy="5346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61275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558A85A-51EA-41AA-815E-72ABB0031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321" y="753557"/>
            <a:ext cx="7829356" cy="5449232"/>
          </a:xfrm>
          <a:prstGeom prst="rect">
            <a:avLst/>
          </a:prstGeom>
        </p:spPr>
      </p:pic>
      <p:sp>
        <p:nvSpPr>
          <p:cNvPr id="4" name="Rectangle 3">
            <a:extLst>
              <a:ext uri="{FF2B5EF4-FFF2-40B4-BE49-F238E27FC236}">
                <a16:creationId xmlns:a16="http://schemas.microsoft.com/office/drawing/2014/main" id="{3812452D-956B-4DB9-9D22-F026F552FA62}"/>
              </a:ext>
            </a:extLst>
          </p:cNvPr>
          <p:cNvSpPr/>
          <p:nvPr/>
        </p:nvSpPr>
        <p:spPr>
          <a:xfrm>
            <a:off x="7007477" y="4495800"/>
            <a:ext cx="3055339" cy="948848"/>
          </a:xfrm>
          <a:prstGeom prst="rect">
            <a:avLst/>
          </a:prstGeom>
          <a:solidFill>
            <a:schemeClr val="bg1">
              <a:alpha val="74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4654F74-BD82-4B19-879B-E277AB29F170}"/>
              </a:ext>
            </a:extLst>
          </p:cNvPr>
          <p:cNvSpPr/>
          <p:nvPr/>
        </p:nvSpPr>
        <p:spPr>
          <a:xfrm>
            <a:off x="7645550" y="4454654"/>
            <a:ext cx="2200275" cy="784830"/>
          </a:xfrm>
          <a:prstGeom prst="rect">
            <a:avLst/>
          </a:prstGeom>
        </p:spPr>
        <p:txBody>
          <a:bodyPr wrap="square">
            <a:spAutoFit/>
          </a:bodyPr>
          <a:lstStyle/>
          <a:p>
            <a:pPr algn="r"/>
            <a:r>
              <a:rPr lang="en-US" sz="4500" b="1" dirty="0">
                <a:effectLst>
                  <a:outerShdw blurRad="63500" sx="102000" sy="102000" algn="ctr" rotWithShape="0">
                    <a:prstClr val="black">
                      <a:alpha val="40000"/>
                    </a:prstClr>
                  </a:outerShdw>
                </a:effectLst>
                <a:latin typeface="Century Gothic" panose="020B0502020202020204" pitchFamily="34" charset="0"/>
              </a:rPr>
              <a:t>1678</a:t>
            </a:r>
          </a:p>
        </p:txBody>
      </p:sp>
      <p:sp>
        <p:nvSpPr>
          <p:cNvPr id="8" name="Rectangle 7">
            <a:extLst>
              <a:ext uri="{FF2B5EF4-FFF2-40B4-BE49-F238E27FC236}">
                <a16:creationId xmlns:a16="http://schemas.microsoft.com/office/drawing/2014/main" id="{BB092597-BD42-409B-AE97-AB9484A782D1}"/>
              </a:ext>
            </a:extLst>
          </p:cNvPr>
          <p:cNvSpPr/>
          <p:nvPr/>
        </p:nvSpPr>
        <p:spPr>
          <a:xfrm>
            <a:off x="6909177" y="5090909"/>
            <a:ext cx="3055339" cy="323165"/>
          </a:xfrm>
          <a:prstGeom prst="rect">
            <a:avLst/>
          </a:prstGeom>
        </p:spPr>
        <p:txBody>
          <a:bodyPr wrap="square">
            <a:spAutoFit/>
          </a:bodyPr>
          <a:lstStyle/>
          <a:p>
            <a:pPr algn="r"/>
            <a:r>
              <a:rPr lang="en-US" sz="1500" b="1" dirty="0">
                <a:effectLst>
                  <a:outerShdw blurRad="63500" sx="102000" sy="102000" algn="ctr" rotWithShape="0">
                    <a:prstClr val="black">
                      <a:alpha val="40000"/>
                    </a:prstClr>
                  </a:outerShdw>
                </a:effectLst>
                <a:latin typeface="Century Gothic" panose="020B0502020202020204" pitchFamily="34" charset="0"/>
              </a:rPr>
              <a:t>Pilgrim’s Progress Written</a:t>
            </a:r>
          </a:p>
        </p:txBody>
      </p:sp>
    </p:spTree>
    <p:extLst>
      <p:ext uri="{BB962C8B-B14F-4D97-AF65-F5344CB8AC3E}">
        <p14:creationId xmlns:p14="http://schemas.microsoft.com/office/powerpoint/2010/main" val="20736368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67FE176-A7CA-46C6-8AB5-50807F5B1C71}"/>
              </a:ext>
            </a:extLst>
          </p:cNvPr>
          <p:cNvSpPr/>
          <p:nvPr/>
        </p:nvSpPr>
        <p:spPr>
          <a:xfrm>
            <a:off x="961053" y="1065371"/>
            <a:ext cx="10030409" cy="4324261"/>
          </a:xfrm>
          <a:prstGeom prst="rect">
            <a:avLst/>
          </a:prstGeom>
        </p:spPr>
        <p:txBody>
          <a:bodyPr wrap="square">
            <a:spAutoFit/>
          </a:bodyPr>
          <a:lstStyle/>
          <a:p>
            <a:pPr algn="just"/>
            <a:r>
              <a:rPr lang="en-US" sz="3400" i="1" dirty="0">
                <a:latin typeface="Century Gothic" panose="020B0502020202020204" pitchFamily="34" charset="0"/>
              </a:rPr>
              <a:t>“…Take a people just awakening to a new intellectual and religious life; let several generations of them, from childhood to old age, pore over such a book, and its stories become traditions as individual and almost as potent as songs and customs on a nation's life."</a:t>
            </a:r>
            <a:r>
              <a:rPr lang="en-US" sz="3400" dirty="0">
                <a:latin typeface="Century Gothic" panose="020B0502020202020204" pitchFamily="34" charset="0"/>
              </a:rPr>
              <a:t> </a:t>
            </a:r>
          </a:p>
          <a:p>
            <a:endParaRPr lang="en-US" dirty="0"/>
          </a:p>
          <a:p>
            <a:pPr algn="r"/>
            <a:r>
              <a:rPr lang="en-US" dirty="0">
                <a:latin typeface="Century Gothic" panose="020B0502020202020204" pitchFamily="34" charset="0"/>
              </a:rPr>
              <a:t>-- </a:t>
            </a:r>
            <a:r>
              <a:rPr lang="en-US" b="1" dirty="0">
                <a:latin typeface="Century Gothic" panose="020B0502020202020204" pitchFamily="34" charset="0"/>
              </a:rPr>
              <a:t>Douglas Campbell</a:t>
            </a:r>
            <a:r>
              <a:rPr lang="en-US" dirty="0">
                <a:latin typeface="Century Gothic" panose="020B0502020202020204" pitchFamily="34" charset="0"/>
              </a:rPr>
              <a:t>,</a:t>
            </a:r>
            <a:br>
              <a:rPr lang="en-US" dirty="0">
                <a:latin typeface="Century Gothic" panose="020B0502020202020204" pitchFamily="34" charset="0"/>
              </a:rPr>
            </a:br>
            <a:br>
              <a:rPr lang="en-US" sz="500" dirty="0">
                <a:latin typeface="Century Gothic" panose="020B0502020202020204" pitchFamily="34" charset="0"/>
              </a:rPr>
            </a:br>
            <a:r>
              <a:rPr lang="en-US" sz="1500" i="1" dirty="0">
                <a:latin typeface="Century Gothic" panose="020B0502020202020204" pitchFamily="34" charset="0"/>
              </a:rPr>
              <a:t>"The Puritan in Holland,</a:t>
            </a:r>
            <a:br>
              <a:rPr lang="en-US" sz="1500" i="1" dirty="0">
                <a:latin typeface="Century Gothic" panose="020B0502020202020204" pitchFamily="34" charset="0"/>
              </a:rPr>
            </a:br>
            <a:r>
              <a:rPr lang="en-US" sz="1500" i="1" dirty="0">
                <a:latin typeface="Century Gothic" panose="020B0502020202020204" pitchFamily="34" charset="0"/>
              </a:rPr>
              <a:t>England, and America" </a:t>
            </a:r>
          </a:p>
        </p:txBody>
      </p:sp>
    </p:spTree>
    <p:extLst>
      <p:ext uri="{BB962C8B-B14F-4D97-AF65-F5344CB8AC3E}">
        <p14:creationId xmlns:p14="http://schemas.microsoft.com/office/powerpoint/2010/main" val="14628102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D968228-4B65-48C2-8B1F-825BDAD12A94}"/>
              </a:ext>
            </a:extLst>
          </p:cNvPr>
          <p:cNvSpPr/>
          <p:nvPr/>
        </p:nvSpPr>
        <p:spPr>
          <a:xfrm>
            <a:off x="1146109" y="2028615"/>
            <a:ext cx="10030409" cy="3016210"/>
          </a:xfrm>
          <a:prstGeom prst="rect">
            <a:avLst/>
          </a:prstGeom>
        </p:spPr>
        <p:txBody>
          <a:bodyPr wrap="square">
            <a:spAutoFit/>
          </a:bodyPr>
          <a:lstStyle/>
          <a:p>
            <a:pPr algn="ctr"/>
            <a:r>
              <a:rPr lang="en-US" sz="5000" b="1" dirty="0">
                <a:latin typeface="Century Gothic" panose="020B0502020202020204" pitchFamily="34" charset="0"/>
              </a:rPr>
              <a:t>FAST-FORWARD TO</a:t>
            </a:r>
          </a:p>
          <a:p>
            <a:pPr algn="ctr"/>
            <a:r>
              <a:rPr lang="en-US" sz="14000" b="1" dirty="0">
                <a:latin typeface="Century Gothic" panose="020B0502020202020204" pitchFamily="34" charset="0"/>
              </a:rPr>
              <a:t>TODAY</a:t>
            </a:r>
          </a:p>
        </p:txBody>
      </p:sp>
    </p:spTree>
    <p:extLst>
      <p:ext uri="{BB962C8B-B14F-4D97-AF65-F5344CB8AC3E}">
        <p14:creationId xmlns:p14="http://schemas.microsoft.com/office/powerpoint/2010/main" val="38177175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67FE176-A7CA-46C6-8AB5-50807F5B1C71}"/>
              </a:ext>
            </a:extLst>
          </p:cNvPr>
          <p:cNvSpPr/>
          <p:nvPr/>
        </p:nvSpPr>
        <p:spPr>
          <a:xfrm>
            <a:off x="1146109" y="2028615"/>
            <a:ext cx="10030409" cy="3293209"/>
          </a:xfrm>
          <a:prstGeom prst="rect">
            <a:avLst/>
          </a:prstGeom>
        </p:spPr>
        <p:txBody>
          <a:bodyPr wrap="square">
            <a:spAutoFit/>
          </a:bodyPr>
          <a:lstStyle/>
          <a:p>
            <a:pPr algn="just"/>
            <a:r>
              <a:rPr lang="en-US" sz="2500" i="1" dirty="0">
                <a:latin typeface="Century Gothic" panose="020B0502020202020204" pitchFamily="34" charset="0"/>
              </a:rPr>
              <a:t>"After the Bible itself, no book so profoundly influenced early Protestant sentiment as the Book of Martyrs.  </a:t>
            </a:r>
            <a:r>
              <a:rPr lang="en-US" sz="2500" i="1" u="sng" dirty="0">
                <a:latin typeface="Century Gothic" panose="020B0502020202020204" pitchFamily="34" charset="0"/>
              </a:rPr>
              <a:t>Even in our own time it is still a living force</a:t>
            </a:r>
            <a:r>
              <a:rPr lang="en-US" sz="2500" i="1" dirty="0">
                <a:latin typeface="Century Gothic" panose="020B0502020202020204" pitchFamily="34" charset="0"/>
              </a:rPr>
              <a:t>. It is more than a record of persecution. It is an arsenal of controversy, a storehouse of romance, as well as a source of edification."</a:t>
            </a:r>
            <a:r>
              <a:rPr lang="en-US" sz="2500" dirty="0">
                <a:latin typeface="Century Gothic" panose="020B0502020202020204" pitchFamily="34" charset="0"/>
              </a:rPr>
              <a:t> </a:t>
            </a:r>
          </a:p>
          <a:p>
            <a:endParaRPr lang="en-US" dirty="0"/>
          </a:p>
          <a:p>
            <a:pPr algn="r"/>
            <a:r>
              <a:rPr lang="en-US" sz="2500" dirty="0">
                <a:latin typeface="Century Gothic" panose="020B0502020202020204" pitchFamily="34" charset="0"/>
              </a:rPr>
              <a:t>-- </a:t>
            </a:r>
            <a:r>
              <a:rPr lang="en-US" sz="2500" b="1" dirty="0">
                <a:latin typeface="Century Gothic" panose="020B0502020202020204" pitchFamily="34" charset="0"/>
              </a:rPr>
              <a:t>James Miller </a:t>
            </a:r>
            <a:r>
              <a:rPr lang="en-US" sz="2500" b="1" dirty="0" err="1">
                <a:latin typeface="Century Gothic" panose="020B0502020202020204" pitchFamily="34" charset="0"/>
              </a:rPr>
              <a:t>Dodds</a:t>
            </a:r>
            <a:r>
              <a:rPr lang="en-US" sz="2500" b="1" dirty="0">
                <a:latin typeface="Century Gothic" panose="020B0502020202020204" pitchFamily="34" charset="0"/>
              </a:rPr>
              <a:t>,</a:t>
            </a:r>
            <a:br>
              <a:rPr lang="en-US" sz="2500" b="1" dirty="0">
                <a:latin typeface="Century Gothic" panose="020B0502020202020204" pitchFamily="34" charset="0"/>
              </a:rPr>
            </a:br>
            <a:br>
              <a:rPr lang="en-US" sz="2500" b="1" dirty="0">
                <a:latin typeface="Century Gothic" panose="020B0502020202020204" pitchFamily="34" charset="0"/>
              </a:rPr>
            </a:br>
            <a:r>
              <a:rPr lang="en-US" sz="1500" i="1" dirty="0">
                <a:latin typeface="Century Gothic" panose="020B0502020202020204" pitchFamily="34" charset="0"/>
              </a:rPr>
              <a:t>“English Prose" </a:t>
            </a:r>
          </a:p>
        </p:txBody>
      </p:sp>
    </p:spTree>
    <p:extLst>
      <p:ext uri="{BB962C8B-B14F-4D97-AF65-F5344CB8AC3E}">
        <p14:creationId xmlns:p14="http://schemas.microsoft.com/office/powerpoint/2010/main" val="26624831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278363"/>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D968228-4B65-48C2-8B1F-825BDAD12A94}"/>
              </a:ext>
            </a:extLst>
          </p:cNvPr>
          <p:cNvSpPr/>
          <p:nvPr/>
        </p:nvSpPr>
        <p:spPr>
          <a:xfrm>
            <a:off x="1088571" y="2075542"/>
            <a:ext cx="10348686" cy="2785378"/>
          </a:xfrm>
          <a:prstGeom prst="rect">
            <a:avLst/>
          </a:prstGeom>
        </p:spPr>
        <p:txBody>
          <a:bodyPr wrap="square">
            <a:spAutoFit/>
          </a:bodyPr>
          <a:lstStyle/>
          <a:p>
            <a:pPr algn="just"/>
            <a:r>
              <a:rPr lang="en-US" sz="4000" b="1" dirty="0">
                <a:solidFill>
                  <a:srgbClr val="C00000"/>
                </a:solidFill>
                <a:latin typeface="Century Gothic" panose="020B0502020202020204" pitchFamily="34" charset="0"/>
              </a:rPr>
              <a:t>I Peter 4:12</a:t>
            </a:r>
            <a:r>
              <a:rPr lang="en-US" sz="4000" dirty="0">
                <a:latin typeface="Century Gothic" panose="020B0502020202020204" pitchFamily="34" charset="0"/>
              </a:rPr>
              <a:t> “Beloved, do not be surprised at the fiery trial when it comes upon you to test you, as though something strange were happening to you.</a:t>
            </a:r>
          </a:p>
          <a:p>
            <a:pPr algn="just"/>
            <a:endParaRPr lang="en-US" sz="1000" dirty="0">
              <a:latin typeface="Century Gothic" panose="020B0502020202020204" pitchFamily="34" charset="0"/>
            </a:endParaRPr>
          </a:p>
        </p:txBody>
      </p:sp>
    </p:spTree>
    <p:extLst>
      <p:ext uri="{BB962C8B-B14F-4D97-AF65-F5344CB8AC3E}">
        <p14:creationId xmlns:p14="http://schemas.microsoft.com/office/powerpoint/2010/main" val="3842084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8C1FE4F-6DA4-4492-AFFD-7A7FB734C7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6272" y="1064553"/>
            <a:ext cx="8399456" cy="4728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F665F233-ACDF-4AC7-B3A5-23FB81F3FA55}"/>
              </a:ext>
            </a:extLst>
          </p:cNvPr>
          <p:cNvSpPr/>
          <p:nvPr/>
        </p:nvSpPr>
        <p:spPr>
          <a:xfrm>
            <a:off x="7081935" y="5887770"/>
            <a:ext cx="3129818" cy="276999"/>
          </a:xfrm>
          <a:prstGeom prst="rect">
            <a:avLst/>
          </a:prstGeom>
        </p:spPr>
        <p:txBody>
          <a:bodyPr wrap="square">
            <a:spAutoFit/>
          </a:bodyPr>
          <a:lstStyle/>
          <a:p>
            <a:pPr algn="just"/>
            <a:r>
              <a:rPr lang="en-US" sz="1200" b="1" dirty="0">
                <a:latin typeface="Century Gothic" panose="020B0502020202020204" pitchFamily="34" charset="0"/>
              </a:rPr>
              <a:t>20 Christian Egyptians Martyred in 2017</a:t>
            </a:r>
          </a:p>
        </p:txBody>
      </p:sp>
    </p:spTree>
    <p:extLst>
      <p:ext uri="{BB962C8B-B14F-4D97-AF65-F5344CB8AC3E}">
        <p14:creationId xmlns:p14="http://schemas.microsoft.com/office/powerpoint/2010/main" val="2143892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04A1F7C-3C74-44DC-BF44-E2E21C33D5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9766" y="641220"/>
            <a:ext cx="7272468" cy="5575559"/>
          </a:xfrm>
          <a:prstGeom prst="rect">
            <a:avLst/>
          </a:prstGeom>
        </p:spPr>
      </p:pic>
    </p:spTree>
    <p:extLst>
      <p:ext uri="{BB962C8B-B14F-4D97-AF65-F5344CB8AC3E}">
        <p14:creationId xmlns:p14="http://schemas.microsoft.com/office/powerpoint/2010/main" val="169048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5603FAF-66F8-4CB9-B009-9D231D39C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838200"/>
            <a:ext cx="7620000" cy="5181600"/>
          </a:xfrm>
          <a:prstGeom prst="rect">
            <a:avLst/>
          </a:prstGeom>
        </p:spPr>
      </p:pic>
    </p:spTree>
    <p:extLst>
      <p:ext uri="{BB962C8B-B14F-4D97-AF65-F5344CB8AC3E}">
        <p14:creationId xmlns:p14="http://schemas.microsoft.com/office/powerpoint/2010/main" val="1358329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4625F2-813E-424A-B302-8E615ABFEF0F}"/>
              </a:ext>
            </a:extLst>
          </p:cNvPr>
          <p:cNvSpPr/>
          <p:nvPr/>
        </p:nvSpPr>
        <p:spPr>
          <a:xfrm>
            <a:off x="315686" y="321906"/>
            <a:ext cx="11691257" cy="6214187"/>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5204B1BA-CDA9-4594-A03B-C193C1092A92}"/>
              </a:ext>
            </a:extLst>
          </p:cNvPr>
          <p:cNvPicPr>
            <a:picLocks noChangeAspect="1"/>
          </p:cNvPicPr>
          <p:nvPr/>
        </p:nvPicPr>
        <p:blipFill>
          <a:blip r:embed="rId2">
            <a:extLst>
              <a:ext uri="{BEBA8EAE-BF5A-486C-A8C5-ECC9F3942E4B}">
                <a14:imgProps xmlns:a14="http://schemas.microsoft.com/office/drawing/2010/main">
                  <a14:imgLayer r:embed="rId3">
                    <a14:imgEffect>
                      <a14:artisticPaintBrush trans="50000"/>
                    </a14:imgEffect>
                  </a14:imgLayer>
                </a14:imgProps>
              </a:ext>
              <a:ext uri="{28A0092B-C50C-407E-A947-70E740481C1C}">
                <a14:useLocalDpi xmlns:a14="http://schemas.microsoft.com/office/drawing/2010/main" val="0"/>
              </a:ext>
            </a:extLst>
          </a:blip>
          <a:stretch>
            <a:fillRect/>
          </a:stretch>
        </p:blipFill>
        <p:spPr>
          <a:xfrm>
            <a:off x="1598044" y="941068"/>
            <a:ext cx="8995912" cy="4975864"/>
          </a:xfrm>
          <a:prstGeom prst="rect">
            <a:avLst/>
          </a:prstGeom>
        </p:spPr>
      </p:pic>
    </p:spTree>
    <p:extLst>
      <p:ext uri="{BB962C8B-B14F-4D97-AF65-F5344CB8AC3E}">
        <p14:creationId xmlns:p14="http://schemas.microsoft.com/office/powerpoint/2010/main" val="2191156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1342</TotalTime>
  <Words>2176</Words>
  <Application>Microsoft Office PowerPoint</Application>
  <PresentationFormat>Widescreen</PresentationFormat>
  <Paragraphs>118</Paragraphs>
  <Slides>65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Kinnard</dc:creator>
  <cp:lastModifiedBy>Timothy Kinnard</cp:lastModifiedBy>
  <cp:revision>57</cp:revision>
  <dcterms:created xsi:type="dcterms:W3CDTF">2019-02-20T13:06:38Z</dcterms:created>
  <dcterms:modified xsi:type="dcterms:W3CDTF">2019-03-01T21:13:50Z</dcterms:modified>
</cp:coreProperties>
</file>