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84" r:id="rId2"/>
  </p:sldMasterIdLst>
  <p:notesMasterIdLst>
    <p:notesMasterId r:id="rId25"/>
  </p:notesMasterIdLst>
  <p:sldIdLst>
    <p:sldId id="1254" r:id="rId3"/>
    <p:sldId id="1255" r:id="rId4"/>
    <p:sldId id="1256" r:id="rId5"/>
    <p:sldId id="1257" r:id="rId6"/>
    <p:sldId id="1258" r:id="rId7"/>
    <p:sldId id="1249" r:id="rId8"/>
    <p:sldId id="1260" r:id="rId9"/>
    <p:sldId id="1262" r:id="rId10"/>
    <p:sldId id="1259" r:id="rId11"/>
    <p:sldId id="1261" r:id="rId12"/>
    <p:sldId id="1265" r:id="rId13"/>
    <p:sldId id="1276" r:id="rId14"/>
    <p:sldId id="1277" r:id="rId15"/>
    <p:sldId id="1268" r:id="rId16"/>
    <p:sldId id="1267" r:id="rId17"/>
    <p:sldId id="1269" r:id="rId18"/>
    <p:sldId id="1270" r:id="rId19"/>
    <p:sldId id="1271" r:id="rId20"/>
    <p:sldId id="1272" r:id="rId21"/>
    <p:sldId id="1273" r:id="rId22"/>
    <p:sldId id="1278" r:id="rId23"/>
    <p:sldId id="127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4BF6"/>
    <a:srgbClr val="5731F9"/>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0" d="100"/>
          <a:sy n="110" d="100"/>
        </p:scale>
        <p:origin x="-1560" y="-72"/>
      </p:cViewPr>
      <p:guideLst>
        <p:guide orient="horz" pos="2160"/>
        <p:guide pos="2880"/>
      </p:guideLst>
    </p:cSldViewPr>
  </p:slideViewPr>
  <p:notesTextViewPr>
    <p:cViewPr>
      <p:scale>
        <a:sx n="1" d="1"/>
        <a:sy n="1" d="1"/>
      </p:scale>
      <p:origin x="0" y="0"/>
    </p:cViewPr>
  </p:notesTextViewPr>
  <p:sorterViewPr>
    <p:cViewPr>
      <p:scale>
        <a:sx n="100" d="100"/>
        <a:sy n="100" d="100"/>
      </p:scale>
      <p:origin x="0" y="472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EC55D-DF11-4B6E-B8E2-8ED8B7CB6743}" type="datetimeFigureOut">
              <a:rPr lang="en-US" smtClean="0"/>
              <a:t>3/3/2019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3/3/2019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3/3/2019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3/3/2019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87072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91569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3522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90275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092001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352142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77765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71295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t>3/3/2019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701029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589468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20091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3/3/2019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t>3/3/2019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t>3/3/2019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t>3/3/2019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3/3/2019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3/3/2019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3/3/2019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31014267"/>
      </p:ext>
    </p:extLst>
  </p:cSld>
  <p:clrMap bg1="lt1" tx1="dk1" bg2="lt2" tx2="dk2" accent1="accent1" accent2="accent2" accent3="accent3" accent4="accent4" accent5="accent5" accent6="accent6" hlink="hlink" folHlink="folHlink"/>
  <p:sldLayoutIdLst>
    <p:sldLayoutId id="2147484885" r:id="rId1"/>
    <p:sldLayoutId id="2147484886" r:id="rId2"/>
    <p:sldLayoutId id="2147484887" r:id="rId3"/>
    <p:sldLayoutId id="2147484888" r:id="rId4"/>
    <p:sldLayoutId id="2147484889" r:id="rId5"/>
    <p:sldLayoutId id="2147484890" r:id="rId6"/>
    <p:sldLayoutId id="2147484891" r:id="rId7"/>
    <p:sldLayoutId id="2147484892" r:id="rId8"/>
    <p:sldLayoutId id="2147484893" r:id="rId9"/>
    <p:sldLayoutId id="2147484894" r:id="rId10"/>
    <p:sldLayoutId id="21474848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17.xml"/><Relationship Id="rId1" Type="http://schemas.openxmlformats.org/officeDocument/2006/relationships/themeOverride" Target="../theme/themeOverride6.xml"/><Relationship Id="rId4" Type="http://schemas.openxmlformats.org/officeDocument/2006/relationships/hyperlink" Target="http://myocn.net/faith-seeking-understanding-part-ii-clement-alexandria/"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1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2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13.xml"/><Relationship Id="rId1" Type="http://schemas.openxmlformats.org/officeDocument/2006/relationships/themeOverride" Target="../theme/themeOverride16.xml"/></Relationships>
</file>

<file path=ppt/slides/_rels/slide2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slideLayout" Target="../slideLayouts/slideLayout6.xml"/><Relationship Id="rId1" Type="http://schemas.openxmlformats.org/officeDocument/2006/relationships/themeOverride" Target="../theme/themeOverride17.xml"/><Relationship Id="rId4" Type="http://schemas.openxmlformats.org/officeDocument/2006/relationships/hyperlink" Target="http://myocn.net/faith-seeking-understanding-part-ii-clement-alexandria/"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openxmlformats.org/officeDocument/2006/relationships/hyperlink" Target="http://www.instahu.com/p/1907459568511173538_861382524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6.xml"/><Relationship Id="rId1" Type="http://schemas.openxmlformats.org/officeDocument/2006/relationships/themeOverride" Target="../theme/themeOverride2.xml"/><Relationship Id="rId4" Type="http://schemas.openxmlformats.org/officeDocument/2006/relationships/hyperlink" Target="https://www.ancient.eu/image/5436/roman-theatre-alexandria/"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3.xml"/><Relationship Id="rId5" Type="http://schemas.openxmlformats.org/officeDocument/2006/relationships/hyperlink" Target="https://romeprojetlogan.weebly.com/christianity.html" TargetMode="Externa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276642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08608"/>
          </a:xfrm>
        </p:spPr>
        <p:txBody>
          <a:bodyPr>
            <a:normAutofit/>
          </a:bodyPr>
          <a:lstStyle/>
          <a:p>
            <a:r>
              <a:rPr lang="en-US" b="1" dirty="0"/>
              <a:t>*Alexandria</a:t>
            </a:r>
            <a:endParaRPr lang="en-US" sz="4800" b="1" dirty="0"/>
          </a:p>
        </p:txBody>
      </p:sp>
      <p:sp>
        <p:nvSpPr>
          <p:cNvPr id="4" name="Content Placeholder 3"/>
          <p:cNvSpPr>
            <a:spLocks noGrp="1"/>
          </p:cNvSpPr>
          <p:nvPr>
            <p:ph idx="1"/>
          </p:nvPr>
        </p:nvSpPr>
        <p:spPr>
          <a:xfrm>
            <a:off x="457200" y="838200"/>
            <a:ext cx="8229600" cy="5486400"/>
          </a:xfrm>
        </p:spPr>
        <p:txBody>
          <a:bodyPr>
            <a:normAutofit lnSpcReduction="10000"/>
          </a:bodyPr>
          <a:lstStyle/>
          <a:p>
            <a:r>
              <a:rPr lang="en-US" sz="3200" dirty="0" smtClean="0"/>
              <a:t>We </a:t>
            </a:r>
            <a:r>
              <a:rPr lang="en-US" sz="3200" dirty="0"/>
              <a:t>do not know anything about the beginnings of Christianity in Alexandria, although the New Testament says that Apollos came from there (Acts 18: </a:t>
            </a:r>
            <a:r>
              <a:rPr lang="en-US" sz="3200" dirty="0" smtClean="0"/>
              <a:t>24). </a:t>
            </a:r>
          </a:p>
          <a:p>
            <a:r>
              <a:rPr lang="en-US" sz="3200" dirty="0" smtClean="0"/>
              <a:t>Probably </a:t>
            </a:r>
            <a:r>
              <a:rPr lang="en-US" sz="3200" dirty="0"/>
              <a:t>the Christian faith </a:t>
            </a:r>
            <a:r>
              <a:rPr lang="en-US" sz="3200" dirty="0" smtClean="0"/>
              <a:t>spread to Alexandria through the evangelism of </a:t>
            </a:r>
            <a:r>
              <a:rPr lang="en-US" sz="3200" dirty="0"/>
              <a:t>Hellenistic Jews. </a:t>
            </a:r>
            <a:endParaRPr lang="en-US" sz="3200" dirty="0" smtClean="0"/>
          </a:p>
          <a:p>
            <a:r>
              <a:rPr lang="en-US" sz="3200" dirty="0" smtClean="0"/>
              <a:t>The </a:t>
            </a:r>
            <a:r>
              <a:rPr lang="en-US" sz="3200" dirty="0"/>
              <a:t>Gnostic movement also had strong Alexandrian roots: the influential Gnostic leaders Basilides and Valentinus both came from the Egyptian capital.</a:t>
            </a:r>
          </a:p>
          <a:p>
            <a:endParaRPr lang="en-US" dirty="0"/>
          </a:p>
          <a:p>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t> Needham, Nick. 2,000 Years of Christ's Power Vol. 1: The Age of the Early Church Fathers </a:t>
            </a:r>
            <a:endParaRPr lang="en-US" sz="1600" dirty="0">
              <a:solidFill>
                <a:prstClr val="black"/>
              </a:solidFill>
            </a:endParaRPr>
          </a:p>
        </p:txBody>
      </p:sp>
    </p:spTree>
    <p:extLst>
      <p:ext uri="{BB962C8B-B14F-4D97-AF65-F5344CB8AC3E}">
        <p14:creationId xmlns:p14="http://schemas.microsoft.com/office/powerpoint/2010/main" val="171826036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r>
              <a:rPr lang="en-US" sz="1600" dirty="0">
                <a:solidFill>
                  <a:prstClr val="black"/>
                </a:solidFill>
                <a:hlinkClick r:id="rId4"/>
              </a:rPr>
              <a:t>http://</a:t>
            </a:r>
            <a:r>
              <a:rPr lang="en-US" sz="1600" dirty="0" smtClean="0">
                <a:solidFill>
                  <a:prstClr val="black"/>
                </a:solidFill>
                <a:hlinkClick r:id="rId4"/>
              </a:rPr>
              <a:t>myocn.net/faith-seeking-understanding-part-ii-clement-alexandria/</a:t>
            </a:r>
            <a:r>
              <a:rPr lang="en-US" sz="1600" dirty="0" smtClean="0">
                <a:solidFill>
                  <a:prstClr val="black"/>
                </a:solidFill>
              </a:rPr>
              <a:t>  </a:t>
            </a:r>
            <a:endParaRPr lang="en-US" sz="1600" dirty="0">
              <a:solidFill>
                <a:prstClr val="black"/>
              </a:solidFill>
            </a:endParaRPr>
          </a:p>
        </p:txBody>
      </p:sp>
      <p:sp>
        <p:nvSpPr>
          <p:cNvPr id="7" name="Title 2"/>
          <p:cNvSpPr>
            <a:spLocks noGrp="1"/>
          </p:cNvSpPr>
          <p:nvPr>
            <p:ph type="title"/>
          </p:nvPr>
        </p:nvSpPr>
        <p:spPr>
          <a:xfrm>
            <a:off x="0" y="25879"/>
            <a:ext cx="9144000" cy="1269521"/>
          </a:xfrm>
          <a:effectLst/>
        </p:spPr>
        <p:txBody>
          <a:bodyPr>
            <a:noAutofit/>
          </a:bodyPr>
          <a:lstStyle/>
          <a:p>
            <a:r>
              <a:rPr lang="en-US" sz="6600" b="1" dirty="0" smtClean="0">
                <a:solidFill>
                  <a:schemeClr val="bg1"/>
                </a:solidFill>
                <a:effectLst>
                  <a:glow rad="139700">
                    <a:srgbClr val="C00000">
                      <a:alpha val="40000"/>
                    </a:srgbClr>
                  </a:glow>
                  <a:outerShdw blurRad="114300" dist="38100" dir="13500000" algn="br" rotWithShape="0">
                    <a:prstClr val="black"/>
                  </a:outerShdw>
                </a:effectLst>
              </a:rPr>
              <a:t>Clement of Alexandria </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4275777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000" b="-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4000" b="1" dirty="0"/>
              <a:t>*Clement of Alexandria</a:t>
            </a:r>
          </a:p>
        </p:txBody>
      </p:sp>
      <p:sp>
        <p:nvSpPr>
          <p:cNvPr id="4" name="Content Placeholder 3"/>
          <p:cNvSpPr>
            <a:spLocks noGrp="1"/>
          </p:cNvSpPr>
          <p:nvPr>
            <p:ph idx="1"/>
          </p:nvPr>
        </p:nvSpPr>
        <p:spPr>
          <a:xfrm>
            <a:off x="457200" y="838200"/>
            <a:ext cx="8229600" cy="5486400"/>
          </a:xfrm>
        </p:spPr>
        <p:txBody>
          <a:bodyPr>
            <a:normAutofit/>
          </a:bodyPr>
          <a:lstStyle/>
          <a:p>
            <a:r>
              <a:rPr lang="en-US" dirty="0" smtClean="0"/>
              <a:t>Clement </a:t>
            </a:r>
            <a:r>
              <a:rPr lang="en-US" dirty="0"/>
              <a:t>was </a:t>
            </a:r>
            <a:r>
              <a:rPr lang="en-US" dirty="0" smtClean="0"/>
              <a:t>born around AD 150 in </a:t>
            </a:r>
            <a:r>
              <a:rPr lang="en-US" dirty="0"/>
              <a:t>Athens, </a:t>
            </a:r>
            <a:r>
              <a:rPr lang="en-US" dirty="0" smtClean="0"/>
              <a:t>a </a:t>
            </a:r>
            <a:r>
              <a:rPr lang="en-US" dirty="0"/>
              <a:t>city that had long been famous for its philosophers. </a:t>
            </a:r>
            <a:endParaRPr lang="en-US" dirty="0" smtClean="0"/>
          </a:p>
          <a:p>
            <a:r>
              <a:rPr lang="en-US" dirty="0" smtClean="0"/>
              <a:t>His </a:t>
            </a:r>
            <a:r>
              <a:rPr lang="en-US" dirty="0"/>
              <a:t>parents were pagans; but young Clement was converted in unknown circumstances, and then undertook a vast search for a teacher who could give him deeper instruction in the Christian faith. </a:t>
            </a:r>
            <a:endParaRPr lang="en-US" dirty="0" smtClean="0"/>
          </a:p>
          <a:p>
            <a:r>
              <a:rPr lang="en-US" dirty="0"/>
              <a:t>After extensive travels, he found in Alexandria a teacher named Pantaenus who satisfied his thirst for knowledge. </a:t>
            </a:r>
          </a:p>
          <a:p>
            <a:endParaRPr lang="en-US" dirty="0" smtClean="0"/>
          </a:p>
        </p:txBody>
      </p:sp>
      <p:sp>
        <p:nvSpPr>
          <p:cNvPr id="6" name="TextBox 5"/>
          <p:cNvSpPr txBox="1"/>
          <p:nvPr/>
        </p:nvSpPr>
        <p:spPr>
          <a:xfrm>
            <a:off x="0" y="6519446"/>
            <a:ext cx="9144000" cy="307777"/>
          </a:xfrm>
          <a:prstGeom prst="rect">
            <a:avLst/>
          </a:prstGeom>
          <a:noFill/>
        </p:spPr>
        <p:txBody>
          <a:bodyPr wrap="square" rtlCol="0">
            <a:spAutoFit/>
          </a:bodyPr>
          <a:lstStyle/>
          <a:p>
            <a:r>
              <a:rPr lang="en-US" sz="1400" dirty="0" smtClean="0">
                <a:solidFill>
                  <a:prstClr val="black"/>
                </a:solidFill>
              </a:rPr>
              <a:t>*</a:t>
            </a:r>
            <a:r>
              <a:rPr lang="en-US" sz="1400" dirty="0" smtClean="0"/>
              <a:t>Gonzalez</a:t>
            </a:r>
            <a:r>
              <a:rPr lang="en-US" sz="1400" dirty="0"/>
              <a:t>, Justo L.. The Story of Christianity: Volume 1: The Early Church to the Dawn of the Reformation </a:t>
            </a:r>
            <a:r>
              <a:rPr lang="en-US" sz="1400" dirty="0" smtClean="0"/>
              <a:t>p</a:t>
            </a:r>
            <a:r>
              <a:rPr lang="en-US" sz="1400" dirty="0"/>
              <a:t>. 86</a:t>
            </a:r>
            <a:endParaRPr lang="en-US" sz="1400" dirty="0">
              <a:solidFill>
                <a:prstClr val="black"/>
              </a:solidFill>
            </a:endParaRPr>
          </a:p>
        </p:txBody>
      </p:sp>
    </p:spTree>
    <p:extLst>
      <p:ext uri="{BB962C8B-B14F-4D97-AF65-F5344CB8AC3E}">
        <p14:creationId xmlns:p14="http://schemas.microsoft.com/office/powerpoint/2010/main" val="137742798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000" b="-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4000" b="1" dirty="0"/>
              <a:t>*Clement of Alexandria</a:t>
            </a:r>
          </a:p>
        </p:txBody>
      </p:sp>
      <p:sp>
        <p:nvSpPr>
          <p:cNvPr id="4" name="Content Placeholder 3"/>
          <p:cNvSpPr>
            <a:spLocks noGrp="1"/>
          </p:cNvSpPr>
          <p:nvPr>
            <p:ph idx="1"/>
          </p:nvPr>
        </p:nvSpPr>
        <p:spPr>
          <a:xfrm>
            <a:off x="457200" y="838200"/>
            <a:ext cx="8229600" cy="5486400"/>
          </a:xfrm>
        </p:spPr>
        <p:txBody>
          <a:bodyPr>
            <a:normAutofit fontScale="92500" lnSpcReduction="20000"/>
          </a:bodyPr>
          <a:lstStyle/>
          <a:p>
            <a:r>
              <a:rPr lang="en-US" dirty="0" smtClean="0"/>
              <a:t>Clement </a:t>
            </a:r>
            <a:r>
              <a:rPr lang="en-US" dirty="0"/>
              <a:t>remained in Alexandria, and when his teacher died Clement took his place as the main Christian instructor in Alexandria. </a:t>
            </a:r>
            <a:endParaRPr lang="en-US" dirty="0" smtClean="0"/>
          </a:p>
          <a:p>
            <a:r>
              <a:rPr lang="en-US" dirty="0" smtClean="0"/>
              <a:t>In </a:t>
            </a:r>
            <a:r>
              <a:rPr lang="en-US" dirty="0"/>
              <a:t>202, when Septimius Severus was emperor, persecution broke out, and Clement had to leave the city. </a:t>
            </a:r>
            <a:endParaRPr lang="en-US" dirty="0" smtClean="0"/>
          </a:p>
          <a:p>
            <a:r>
              <a:rPr lang="en-US" dirty="0" smtClean="0"/>
              <a:t>He </a:t>
            </a:r>
            <a:r>
              <a:rPr lang="en-US" dirty="0"/>
              <a:t>then traveled along the Eastern Mediterranean— particularly Syria and Asia Minor— until his death in 215</a:t>
            </a:r>
            <a:r>
              <a:rPr lang="en-US" dirty="0" smtClean="0"/>
              <a:t>.</a:t>
            </a:r>
          </a:p>
          <a:p>
            <a:r>
              <a:rPr lang="en-US" dirty="0"/>
              <a:t>Clement </a:t>
            </a:r>
            <a:r>
              <a:rPr lang="en-US" dirty="0" smtClean="0"/>
              <a:t>was </a:t>
            </a:r>
            <a:r>
              <a:rPr lang="en-US" dirty="0"/>
              <a:t>not a </a:t>
            </a:r>
            <a:r>
              <a:rPr lang="en-US" dirty="0" smtClean="0"/>
              <a:t>pastor (like his contemporary Irenaeus, for example), </a:t>
            </a:r>
            <a:r>
              <a:rPr lang="en-US" dirty="0"/>
              <a:t>but rather a thinker and a </a:t>
            </a:r>
            <a:r>
              <a:rPr lang="en-US" dirty="0" smtClean="0"/>
              <a:t>searcher.</a:t>
            </a:r>
          </a:p>
          <a:p>
            <a:r>
              <a:rPr lang="en-US" dirty="0"/>
              <a:t>A</a:t>
            </a:r>
            <a:r>
              <a:rPr lang="en-US" dirty="0" smtClean="0"/>
              <a:t>nd </a:t>
            </a:r>
            <a:r>
              <a:rPr lang="en-US" dirty="0"/>
              <a:t>his goal was not so much to expound the traditional faith of the church— although he did hold that faith— as to help those in quest of deeper truth, and to convince pagan intellectuals that Christianity was not the absurd superstition that some claimed it was</a:t>
            </a:r>
            <a:r>
              <a:rPr lang="en-US" dirty="0" smtClean="0"/>
              <a:t>.</a:t>
            </a:r>
            <a:endParaRPr lang="en-US" dirty="0"/>
          </a:p>
        </p:txBody>
      </p:sp>
      <p:sp>
        <p:nvSpPr>
          <p:cNvPr id="6" name="TextBox 5"/>
          <p:cNvSpPr txBox="1"/>
          <p:nvPr/>
        </p:nvSpPr>
        <p:spPr>
          <a:xfrm>
            <a:off x="0" y="6519446"/>
            <a:ext cx="9144000" cy="307777"/>
          </a:xfrm>
          <a:prstGeom prst="rect">
            <a:avLst/>
          </a:prstGeom>
          <a:noFill/>
        </p:spPr>
        <p:txBody>
          <a:bodyPr wrap="square" rtlCol="0">
            <a:spAutoFit/>
          </a:bodyPr>
          <a:lstStyle/>
          <a:p>
            <a:r>
              <a:rPr lang="en-US" sz="1400" dirty="0" smtClean="0">
                <a:solidFill>
                  <a:prstClr val="black"/>
                </a:solidFill>
              </a:rPr>
              <a:t>*</a:t>
            </a:r>
            <a:r>
              <a:rPr lang="en-US" sz="1400" dirty="0" smtClean="0"/>
              <a:t>Gonzalez</a:t>
            </a:r>
            <a:r>
              <a:rPr lang="en-US" sz="1400" dirty="0"/>
              <a:t>, Justo L.. The Story of Christianity: Volume 1: The Early Church to the Dawn of the Reformation </a:t>
            </a:r>
            <a:r>
              <a:rPr lang="en-US" sz="1400" dirty="0" smtClean="0"/>
              <a:t>p</a:t>
            </a:r>
            <a:r>
              <a:rPr lang="en-US" sz="1400" dirty="0"/>
              <a:t>. </a:t>
            </a:r>
            <a:r>
              <a:rPr lang="en-US" sz="1400" dirty="0" smtClean="0"/>
              <a:t>86-7</a:t>
            </a:r>
            <a:endParaRPr lang="en-US" sz="1400" dirty="0">
              <a:solidFill>
                <a:prstClr val="black"/>
              </a:solidFill>
            </a:endParaRPr>
          </a:p>
        </p:txBody>
      </p:sp>
    </p:spTree>
    <p:extLst>
      <p:ext uri="{BB962C8B-B14F-4D97-AF65-F5344CB8AC3E}">
        <p14:creationId xmlns:p14="http://schemas.microsoft.com/office/powerpoint/2010/main" val="29345098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000" b="-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4000" b="1" dirty="0"/>
              <a:t>*Clement of Alexandria</a:t>
            </a:r>
          </a:p>
        </p:txBody>
      </p:sp>
      <p:sp>
        <p:nvSpPr>
          <p:cNvPr id="4" name="Content Placeholder 3"/>
          <p:cNvSpPr>
            <a:spLocks noGrp="1"/>
          </p:cNvSpPr>
          <p:nvPr>
            <p:ph idx="1"/>
          </p:nvPr>
        </p:nvSpPr>
        <p:spPr>
          <a:xfrm>
            <a:off x="457200" y="838200"/>
            <a:ext cx="8229600" cy="5486400"/>
          </a:xfrm>
        </p:spPr>
        <p:txBody>
          <a:bodyPr>
            <a:normAutofit/>
          </a:bodyPr>
          <a:lstStyle/>
          <a:p>
            <a:r>
              <a:rPr lang="en-US" sz="3200" b="1" i="1" dirty="0"/>
              <a:t>Three</a:t>
            </a:r>
            <a:r>
              <a:rPr lang="en-US" sz="3200" dirty="0"/>
              <a:t> main writings of Clement have come down to us: </a:t>
            </a:r>
            <a:endParaRPr lang="en-US" sz="3200" dirty="0" smtClean="0"/>
          </a:p>
          <a:p>
            <a:pPr lvl="1"/>
            <a:r>
              <a:rPr lang="en-US" sz="2800" i="1" dirty="0"/>
              <a:t>Exhortation to the </a:t>
            </a:r>
            <a:r>
              <a:rPr lang="en-US" sz="2800" i="1" dirty="0" smtClean="0"/>
              <a:t>Greeks</a:t>
            </a:r>
          </a:p>
          <a:p>
            <a:pPr lvl="1"/>
            <a:r>
              <a:rPr lang="en-US" sz="2800" i="1" dirty="0" smtClean="0"/>
              <a:t>Instructor</a:t>
            </a:r>
          </a:p>
          <a:p>
            <a:pPr lvl="1"/>
            <a:r>
              <a:rPr lang="en-US" sz="2800" i="1" dirty="0"/>
              <a:t>Miscellanies</a:t>
            </a:r>
          </a:p>
          <a:p>
            <a:pPr marL="0" indent="0">
              <a:buNone/>
            </a:pP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a:t>
            </a:r>
            <a:r>
              <a:rPr lang="en-US" sz="1600" dirty="0"/>
              <a:t>Galli, Mark. 131 Christians Everyone Should Know (p. 53). B&amp;H Publishing Group</a:t>
            </a:r>
            <a:endParaRPr lang="en-US" sz="1600" dirty="0">
              <a:solidFill>
                <a:prstClr val="black"/>
              </a:solidFill>
            </a:endParaRPr>
          </a:p>
        </p:txBody>
      </p:sp>
    </p:spTree>
    <p:extLst>
      <p:ext uri="{BB962C8B-B14F-4D97-AF65-F5344CB8AC3E}">
        <p14:creationId xmlns:p14="http://schemas.microsoft.com/office/powerpoint/2010/main" val="26674635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000" b="-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4000" b="1" dirty="0"/>
              <a:t>*Clement of Alexandria</a:t>
            </a:r>
          </a:p>
        </p:txBody>
      </p:sp>
      <p:sp>
        <p:nvSpPr>
          <p:cNvPr id="4" name="Content Placeholder 3"/>
          <p:cNvSpPr>
            <a:spLocks noGrp="1"/>
          </p:cNvSpPr>
          <p:nvPr>
            <p:ph idx="1"/>
          </p:nvPr>
        </p:nvSpPr>
        <p:spPr>
          <a:xfrm>
            <a:off x="457200" y="838200"/>
            <a:ext cx="8229600" cy="5486400"/>
          </a:xfrm>
        </p:spPr>
        <p:txBody>
          <a:bodyPr>
            <a:normAutofit/>
          </a:bodyPr>
          <a:lstStyle/>
          <a:p>
            <a:pPr marL="0" indent="0">
              <a:buNone/>
            </a:pPr>
            <a:r>
              <a:rPr lang="en-US" sz="3200" b="1" i="1" dirty="0" smtClean="0"/>
              <a:t>Exhortation </a:t>
            </a:r>
            <a:r>
              <a:rPr lang="en-US" sz="3200" b="1" i="1" dirty="0"/>
              <a:t>to the </a:t>
            </a:r>
            <a:r>
              <a:rPr lang="en-US" sz="3200" b="1" i="1" dirty="0" smtClean="0"/>
              <a:t>Greeks</a:t>
            </a:r>
            <a:r>
              <a:rPr lang="en-US" sz="3200" i="1" dirty="0" smtClean="0"/>
              <a:t> </a:t>
            </a:r>
          </a:p>
          <a:p>
            <a:r>
              <a:rPr lang="en-US" dirty="0" smtClean="0"/>
              <a:t>This work was a defense of Christianity </a:t>
            </a:r>
            <a:r>
              <a:rPr lang="en-US" dirty="0"/>
              <a:t>which </a:t>
            </a:r>
            <a:r>
              <a:rPr lang="en-US" dirty="0" smtClean="0"/>
              <a:t>criticized </a:t>
            </a:r>
            <a:r>
              <a:rPr lang="en-US" dirty="0"/>
              <a:t>Pagan religion and sought to convert the reader to Christ. </a:t>
            </a:r>
            <a:endParaRPr lang="en-US" dirty="0" smtClean="0"/>
          </a:p>
          <a:p>
            <a:r>
              <a:rPr lang="en-US" dirty="0" smtClean="0"/>
              <a:t>Like </a:t>
            </a:r>
            <a:r>
              <a:rPr lang="en-US" dirty="0"/>
              <a:t>Justin Martyr, </a:t>
            </a:r>
            <a:r>
              <a:rPr lang="en-US" dirty="0" smtClean="0"/>
              <a:t>Clement </a:t>
            </a:r>
            <a:r>
              <a:rPr lang="en-US" dirty="0"/>
              <a:t>presented Christ as the eternal </a:t>
            </a:r>
            <a:r>
              <a:rPr lang="en-US" i="1" dirty="0"/>
              <a:t>Logos</a:t>
            </a:r>
            <a:r>
              <a:rPr lang="en-US" dirty="0"/>
              <a:t> who is educating the whole human race, Jew and Gentile, into a true knowledge of God. </a:t>
            </a:r>
            <a:endParaRPr lang="en-US"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 </a:t>
            </a:r>
          </a:p>
        </p:txBody>
      </p:sp>
    </p:spTree>
    <p:extLst>
      <p:ext uri="{BB962C8B-B14F-4D97-AF65-F5344CB8AC3E}">
        <p14:creationId xmlns:p14="http://schemas.microsoft.com/office/powerpoint/2010/main" val="46083157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000" b="-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4000" b="1" dirty="0"/>
              <a:t>*Clement of Alexandria</a:t>
            </a:r>
          </a:p>
        </p:txBody>
      </p:sp>
      <p:sp>
        <p:nvSpPr>
          <p:cNvPr id="4" name="Content Placeholder 3"/>
          <p:cNvSpPr>
            <a:spLocks noGrp="1"/>
          </p:cNvSpPr>
          <p:nvPr>
            <p:ph idx="1"/>
          </p:nvPr>
        </p:nvSpPr>
        <p:spPr>
          <a:xfrm>
            <a:off x="457200" y="838200"/>
            <a:ext cx="8229600" cy="5486400"/>
          </a:xfrm>
        </p:spPr>
        <p:txBody>
          <a:bodyPr>
            <a:normAutofit/>
          </a:bodyPr>
          <a:lstStyle/>
          <a:p>
            <a:pPr marL="0" indent="0">
              <a:buNone/>
            </a:pPr>
            <a:r>
              <a:rPr lang="en-US" sz="3200" b="1" i="1" dirty="0"/>
              <a:t>Instructor</a:t>
            </a:r>
            <a:endParaRPr lang="en-US" b="1" i="1" dirty="0"/>
          </a:p>
          <a:p>
            <a:r>
              <a:rPr lang="en-US" dirty="0" smtClean="0"/>
              <a:t>This </a:t>
            </a:r>
            <a:r>
              <a:rPr lang="en-US" dirty="0"/>
              <a:t>was a sequel to the </a:t>
            </a:r>
            <a:r>
              <a:rPr lang="en-US" i="1" dirty="0" smtClean="0"/>
              <a:t>Exhortation to the Greeks</a:t>
            </a:r>
            <a:r>
              <a:rPr lang="en-US" dirty="0" smtClean="0"/>
              <a:t>, </a:t>
            </a:r>
            <a:r>
              <a:rPr lang="en-US" dirty="0"/>
              <a:t>a handbook of instruction for the new convert. </a:t>
            </a:r>
            <a:endParaRPr lang="en-US" dirty="0" smtClean="0"/>
          </a:p>
          <a:p>
            <a:r>
              <a:rPr lang="en-US" dirty="0" smtClean="0"/>
              <a:t>Its </a:t>
            </a:r>
            <a:r>
              <a:rPr lang="en-US" dirty="0"/>
              <a:t>concern was with how the Christian should conduct himself in the world. </a:t>
            </a:r>
            <a:endParaRPr lang="en-US" dirty="0" smtClean="0"/>
          </a:p>
          <a:p>
            <a:r>
              <a:rPr lang="en-US" dirty="0" smtClean="0"/>
              <a:t>Clement </a:t>
            </a:r>
            <a:r>
              <a:rPr lang="en-US" dirty="0"/>
              <a:t>examined every area of life – food and drink, the home, marriage, recreation, music, dancing – and stated how the Christian should behave in each area. </a:t>
            </a:r>
            <a:endParaRPr lang="en-US" dirty="0" smtClean="0"/>
          </a:p>
          <a:p>
            <a:r>
              <a:rPr lang="en-US" dirty="0" smtClean="0"/>
              <a:t>He </a:t>
            </a:r>
            <a:r>
              <a:rPr lang="en-US" dirty="0"/>
              <a:t>recommended a simple lifestyle, midway between luxury and poverty</a:t>
            </a:r>
            <a:r>
              <a:rPr lang="en-US" dirty="0" smtClean="0"/>
              <a:t>.</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 </a:t>
            </a:r>
          </a:p>
        </p:txBody>
      </p:sp>
    </p:spTree>
    <p:extLst>
      <p:ext uri="{BB962C8B-B14F-4D97-AF65-F5344CB8AC3E}">
        <p14:creationId xmlns:p14="http://schemas.microsoft.com/office/powerpoint/2010/main" val="183204079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000" b="-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4000" b="1" dirty="0"/>
              <a:t>*Clement of Alexandria</a:t>
            </a:r>
          </a:p>
        </p:txBody>
      </p:sp>
      <p:sp>
        <p:nvSpPr>
          <p:cNvPr id="4" name="Content Placeholder 3"/>
          <p:cNvSpPr>
            <a:spLocks noGrp="1"/>
          </p:cNvSpPr>
          <p:nvPr>
            <p:ph idx="1"/>
          </p:nvPr>
        </p:nvSpPr>
        <p:spPr>
          <a:xfrm>
            <a:off x="457200" y="838200"/>
            <a:ext cx="8229600" cy="5486400"/>
          </a:xfrm>
        </p:spPr>
        <p:txBody>
          <a:bodyPr>
            <a:normAutofit fontScale="85000" lnSpcReduction="10000"/>
          </a:bodyPr>
          <a:lstStyle/>
          <a:p>
            <a:pPr marL="0" indent="0">
              <a:buNone/>
            </a:pPr>
            <a:r>
              <a:rPr lang="en-US" sz="3500" b="1" i="1" dirty="0" smtClean="0"/>
              <a:t>Miscellanies</a:t>
            </a:r>
          </a:p>
          <a:p>
            <a:r>
              <a:rPr lang="en-US" dirty="0" smtClean="0"/>
              <a:t>This is a strange book, in which Clement seems deliberately to wander about over a great variety of themes.</a:t>
            </a:r>
          </a:p>
          <a:p>
            <a:r>
              <a:rPr lang="en-US" dirty="0"/>
              <a:t>In the course of his wanderings, Clement offered his ideal of the perfect Christian. </a:t>
            </a:r>
            <a:endParaRPr lang="en-US" dirty="0" smtClean="0"/>
          </a:p>
          <a:p>
            <a:r>
              <a:rPr lang="en-US" dirty="0" smtClean="0"/>
              <a:t>He </a:t>
            </a:r>
            <a:r>
              <a:rPr lang="en-US" dirty="0"/>
              <a:t>taught that faith – believing what the Bible says – was only the </a:t>
            </a:r>
            <a:r>
              <a:rPr lang="en-US" b="1" i="1" dirty="0"/>
              <a:t>first</a:t>
            </a:r>
            <a:r>
              <a:rPr lang="en-US" dirty="0"/>
              <a:t> step in the Christian life. </a:t>
            </a:r>
            <a:endParaRPr lang="en-US" dirty="0" smtClean="0"/>
          </a:p>
          <a:p>
            <a:r>
              <a:rPr lang="en-US" dirty="0" smtClean="0"/>
              <a:t>After this first step of faith </a:t>
            </a:r>
            <a:r>
              <a:rPr lang="en-US" dirty="0"/>
              <a:t>came </a:t>
            </a:r>
            <a:r>
              <a:rPr lang="en-US" b="1" i="1" dirty="0"/>
              <a:t>knowledge</a:t>
            </a:r>
            <a:r>
              <a:rPr lang="en-US" dirty="0"/>
              <a:t> (Clement used the Greek word </a:t>
            </a:r>
            <a:r>
              <a:rPr lang="en-US" b="1" i="1" dirty="0"/>
              <a:t>gnosis</a:t>
            </a:r>
            <a:r>
              <a:rPr lang="en-US" dirty="0"/>
              <a:t>): a growing spiritual knowledge of God which transformed the human mind into God’s likeness. </a:t>
            </a:r>
            <a:endParaRPr lang="en-US" dirty="0" smtClean="0"/>
          </a:p>
          <a:p>
            <a:r>
              <a:rPr lang="en-US" dirty="0" smtClean="0"/>
              <a:t>Clement </a:t>
            </a:r>
            <a:r>
              <a:rPr lang="en-US" dirty="0"/>
              <a:t>described the Christian as the “true Gnostic”. Gnostics claimed a special knowledge of spiritual truth, but </a:t>
            </a:r>
            <a:r>
              <a:rPr lang="en-US" dirty="0" smtClean="0"/>
              <a:t>Clement taught that only </a:t>
            </a:r>
            <a:r>
              <a:rPr lang="en-US" dirty="0"/>
              <a:t>the </a:t>
            </a:r>
            <a:r>
              <a:rPr lang="en-US" dirty="0" smtClean="0"/>
              <a:t>Orthodox (Catholic) </a:t>
            </a:r>
            <a:r>
              <a:rPr lang="en-US" dirty="0"/>
              <a:t>Christian really possessed it. </a:t>
            </a:r>
            <a:endParaRPr lang="en-US"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 </a:t>
            </a:r>
          </a:p>
        </p:txBody>
      </p:sp>
    </p:spTree>
    <p:extLst>
      <p:ext uri="{BB962C8B-B14F-4D97-AF65-F5344CB8AC3E}">
        <p14:creationId xmlns:p14="http://schemas.microsoft.com/office/powerpoint/2010/main" val="24376962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000" b="-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4000" b="1" dirty="0"/>
              <a:t>*Clement of Alexandria</a:t>
            </a:r>
          </a:p>
        </p:txBody>
      </p:sp>
      <p:sp>
        <p:nvSpPr>
          <p:cNvPr id="4" name="Content Placeholder 3"/>
          <p:cNvSpPr>
            <a:spLocks noGrp="1"/>
          </p:cNvSpPr>
          <p:nvPr>
            <p:ph idx="1"/>
          </p:nvPr>
        </p:nvSpPr>
        <p:spPr>
          <a:xfrm>
            <a:off x="457200" y="838200"/>
            <a:ext cx="8229600" cy="5486400"/>
          </a:xfrm>
        </p:spPr>
        <p:txBody>
          <a:bodyPr>
            <a:normAutofit/>
          </a:bodyPr>
          <a:lstStyle/>
          <a:p>
            <a:pPr marL="0" indent="0">
              <a:buNone/>
            </a:pPr>
            <a:r>
              <a:rPr lang="en-US" sz="3200" b="1" i="1" dirty="0" smtClean="0"/>
              <a:t>Miscellanies</a:t>
            </a:r>
          </a:p>
          <a:p>
            <a:r>
              <a:rPr lang="en-US" dirty="0" smtClean="0"/>
              <a:t>Sharing </a:t>
            </a:r>
            <a:r>
              <a:rPr lang="en-US" dirty="0"/>
              <a:t>Justin Martyr’s view of Christ as the </a:t>
            </a:r>
            <a:r>
              <a:rPr lang="en-US" i="1" dirty="0"/>
              <a:t>Logos</a:t>
            </a:r>
            <a:r>
              <a:rPr lang="en-US" dirty="0"/>
              <a:t>, Clement also </a:t>
            </a:r>
            <a:r>
              <a:rPr lang="en-US" dirty="0" smtClean="0"/>
              <a:t>shared Justin Martyr’s high regard for </a:t>
            </a:r>
            <a:r>
              <a:rPr lang="en-US" dirty="0"/>
              <a:t>Greek philosophy. </a:t>
            </a:r>
            <a:endParaRPr lang="en-US" dirty="0" smtClean="0"/>
          </a:p>
          <a:p>
            <a:r>
              <a:rPr lang="en-US" dirty="0"/>
              <a:t>Clement argued that </a:t>
            </a:r>
            <a:r>
              <a:rPr lang="en-US" b="1" i="1" dirty="0"/>
              <a:t>philosophy</a:t>
            </a:r>
            <a:r>
              <a:rPr lang="en-US" dirty="0"/>
              <a:t> </a:t>
            </a:r>
            <a:r>
              <a:rPr lang="en-US" dirty="0" smtClean="0"/>
              <a:t>had prepared </a:t>
            </a:r>
            <a:r>
              <a:rPr lang="en-US" dirty="0"/>
              <a:t>the </a:t>
            </a:r>
            <a:r>
              <a:rPr lang="en-US" b="1" i="1" dirty="0"/>
              <a:t>Greeks</a:t>
            </a:r>
            <a:r>
              <a:rPr lang="en-US" dirty="0"/>
              <a:t> to receive Christ, just as the </a:t>
            </a:r>
            <a:r>
              <a:rPr lang="en-US" b="1" i="1" dirty="0"/>
              <a:t>Old </a:t>
            </a:r>
            <a:r>
              <a:rPr lang="en-US" b="1" i="1" dirty="0" smtClean="0"/>
              <a:t>Testament Law </a:t>
            </a:r>
            <a:r>
              <a:rPr lang="en-US" dirty="0" smtClean="0"/>
              <a:t>had prepared </a:t>
            </a:r>
            <a:r>
              <a:rPr lang="en-US" dirty="0"/>
              <a:t>the </a:t>
            </a:r>
            <a:r>
              <a:rPr lang="en-US" b="1" i="1" dirty="0" smtClean="0"/>
              <a:t>Jews</a:t>
            </a:r>
            <a:r>
              <a:rPr lang="en-US" dirty="0" smtClean="0"/>
              <a:t> to receive Christ! </a:t>
            </a:r>
          </a:p>
          <a:p>
            <a:r>
              <a:rPr lang="en-US" dirty="0" smtClean="0"/>
              <a:t>According to Clement, the </a:t>
            </a:r>
            <a:r>
              <a:rPr lang="en-US" i="1" dirty="0"/>
              <a:t>Logos</a:t>
            </a:r>
            <a:r>
              <a:rPr lang="en-US" dirty="0"/>
              <a:t> </a:t>
            </a:r>
            <a:r>
              <a:rPr lang="en-US" dirty="0" smtClean="0"/>
              <a:t>has </a:t>
            </a:r>
            <a:r>
              <a:rPr lang="en-US" dirty="0"/>
              <a:t>always been at work among all peoples, leading them by different paths towards the knowledge of the one true Creator God</a:t>
            </a:r>
            <a:r>
              <a:rPr lang="en-US" dirty="0" smtClean="0"/>
              <a:t>.</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 </a:t>
            </a:r>
          </a:p>
        </p:txBody>
      </p:sp>
    </p:spTree>
    <p:extLst>
      <p:ext uri="{BB962C8B-B14F-4D97-AF65-F5344CB8AC3E}">
        <p14:creationId xmlns:p14="http://schemas.microsoft.com/office/powerpoint/2010/main" val="3231429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p:cTn id="13"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 calcmode="lin" valueType="num">
                                      <p:cBhvr>
                                        <p:cTn id="20"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000" b="-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4000" b="1" dirty="0"/>
              <a:t>*Clement of Alexandria</a:t>
            </a:r>
          </a:p>
        </p:txBody>
      </p:sp>
      <p:sp>
        <p:nvSpPr>
          <p:cNvPr id="4" name="Content Placeholder 3"/>
          <p:cNvSpPr>
            <a:spLocks noGrp="1"/>
          </p:cNvSpPr>
          <p:nvPr>
            <p:ph idx="1"/>
          </p:nvPr>
        </p:nvSpPr>
        <p:spPr>
          <a:xfrm>
            <a:off x="457200" y="838200"/>
            <a:ext cx="8229600" cy="5486400"/>
          </a:xfrm>
        </p:spPr>
        <p:txBody>
          <a:bodyPr>
            <a:normAutofit/>
          </a:bodyPr>
          <a:lstStyle/>
          <a:p>
            <a:r>
              <a:rPr lang="en-US" dirty="0"/>
              <a:t>Clement’s positive approach to Greek philosophy involved him in some controversial ideas. </a:t>
            </a:r>
            <a:endParaRPr lang="en-US" dirty="0" smtClean="0"/>
          </a:p>
          <a:p>
            <a:r>
              <a:rPr lang="en-US" dirty="0" smtClean="0"/>
              <a:t>When </a:t>
            </a:r>
            <a:r>
              <a:rPr lang="en-US" dirty="0"/>
              <a:t>he contrasted simple faith with advanced spiritual knowledge, “faith” often appeared to mean “orthodox Christianity”, while “knowledge” meant “Greek philosophical knowledge”. </a:t>
            </a:r>
            <a:endParaRPr lang="en-US" dirty="0" smtClean="0"/>
          </a:p>
          <a:p>
            <a:r>
              <a:rPr lang="en-US" dirty="0" smtClean="0"/>
              <a:t>Clement </a:t>
            </a:r>
            <a:r>
              <a:rPr lang="en-US" dirty="0"/>
              <a:t>freely used both Platonic and Stoic ideas and writings in his discussions of the Christian view of life. </a:t>
            </a:r>
            <a:endParaRPr lang="en-US"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 </a:t>
            </a:r>
          </a:p>
        </p:txBody>
      </p:sp>
    </p:spTree>
    <p:extLst>
      <p:ext uri="{BB962C8B-B14F-4D97-AF65-F5344CB8AC3E}">
        <p14:creationId xmlns:p14="http://schemas.microsoft.com/office/powerpoint/2010/main" val="214714204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757687"/>
            <a:ext cx="8610600" cy="6096000"/>
          </a:xfrm>
          <a:effectLst>
            <a:glow rad="228600">
              <a:schemeClr val="accent3">
                <a:satMod val="175000"/>
                <a:alpha val="40000"/>
              </a:schemeClr>
            </a:glow>
            <a:innerShdw blurRad="63500" dist="50800" dir="13500000">
              <a:prstClr val="black">
                <a:alpha val="50000"/>
              </a:prstClr>
            </a:innerShdw>
          </a:effectLst>
        </p:spPr>
        <p:txBody>
          <a:bodyPr>
            <a:normAutofit fontScale="92500" lnSpcReduction="20000"/>
          </a:bodyPr>
          <a:lstStyle/>
          <a:p>
            <a:r>
              <a:rPr lang="en-US" dirty="0" smtClean="0"/>
              <a:t>We saw last time that in the early church there </a:t>
            </a:r>
            <a:r>
              <a:rPr lang="en-US" dirty="0"/>
              <a:t>were </a:t>
            </a:r>
            <a:r>
              <a:rPr lang="en-US" dirty="0" smtClean="0"/>
              <a:t>some who actually </a:t>
            </a:r>
            <a:r>
              <a:rPr lang="en-US" b="1" i="1" dirty="0"/>
              <a:t>sought out </a:t>
            </a:r>
            <a:r>
              <a:rPr lang="en-US" dirty="0"/>
              <a:t>persecution. </a:t>
            </a:r>
            <a:endParaRPr lang="en-US" dirty="0" smtClean="0"/>
          </a:p>
          <a:p>
            <a:r>
              <a:rPr lang="en-US" dirty="0" smtClean="0"/>
              <a:t>What did the earlier church leaders advise concerning </a:t>
            </a:r>
            <a:r>
              <a:rPr lang="en-US" b="1" i="1" dirty="0" smtClean="0"/>
              <a:t>seeking out </a:t>
            </a:r>
            <a:r>
              <a:rPr lang="en-US" dirty="0" smtClean="0"/>
              <a:t>persecution and what scripture did they offer in support of their advice?</a:t>
            </a:r>
            <a:endParaRPr lang="en-US" dirty="0"/>
          </a:p>
          <a:p>
            <a:pPr lvl="1"/>
            <a:r>
              <a:rPr lang="en-US" dirty="0" smtClean="0"/>
              <a:t>The church </a:t>
            </a:r>
            <a:r>
              <a:rPr lang="en-US" dirty="0"/>
              <a:t>leaders generally advised </a:t>
            </a:r>
            <a:r>
              <a:rPr lang="en-US" b="1" i="1" dirty="0"/>
              <a:t>against</a:t>
            </a:r>
            <a:r>
              <a:rPr lang="en-US" dirty="0"/>
              <a:t> seeking out persecution.</a:t>
            </a:r>
          </a:p>
          <a:p>
            <a:pPr lvl="1"/>
            <a:r>
              <a:rPr lang="en-US" dirty="0"/>
              <a:t>They pointed out that Jesus had instructed his disciples that if </a:t>
            </a:r>
            <a:r>
              <a:rPr lang="en-US" dirty="0" smtClean="0"/>
              <a:t>they </a:t>
            </a:r>
            <a:r>
              <a:rPr lang="en-US" dirty="0"/>
              <a:t>persecute you in one city, go to another (Mat. 10:11-14</a:t>
            </a:r>
            <a:r>
              <a:rPr lang="en-US" dirty="0" smtClean="0"/>
              <a:t>).</a:t>
            </a:r>
          </a:p>
          <a:p>
            <a:r>
              <a:rPr lang="en-US" dirty="0"/>
              <a:t>Cyprian, </a:t>
            </a:r>
            <a:r>
              <a:rPr lang="en-US" dirty="0" smtClean="0"/>
              <a:t>bishop </a:t>
            </a:r>
            <a:r>
              <a:rPr lang="en-US" dirty="0"/>
              <a:t>of Carthage </a:t>
            </a:r>
            <a:r>
              <a:rPr lang="en-US" dirty="0" smtClean="0"/>
              <a:t>during </a:t>
            </a:r>
            <a:r>
              <a:rPr lang="en-US" dirty="0"/>
              <a:t>a time of persecution, believed it was his </a:t>
            </a:r>
            <a:r>
              <a:rPr lang="en-US" b="1" i="1" dirty="0"/>
              <a:t>duty</a:t>
            </a:r>
            <a:r>
              <a:rPr lang="en-US" dirty="0"/>
              <a:t> to flee to a secure place </a:t>
            </a:r>
            <a:r>
              <a:rPr lang="en-US" dirty="0" smtClean="0"/>
              <a:t>while </a:t>
            </a:r>
            <a:r>
              <a:rPr lang="en-US" dirty="0"/>
              <a:t>guiding the flock through an extensive correspondence</a:t>
            </a:r>
            <a:r>
              <a:rPr lang="en-US" dirty="0" smtClean="0"/>
              <a:t>.</a:t>
            </a:r>
            <a:endParaRPr lang="en-US" dirty="0"/>
          </a:p>
          <a:p>
            <a:r>
              <a:rPr lang="en-US" dirty="0" smtClean="0"/>
              <a:t>Although many considered Cyprian’s behavior to be cowardly, what later event in Cyprian’s life proved otherwise?</a:t>
            </a:r>
          </a:p>
          <a:p>
            <a:pPr lvl="1"/>
            <a:r>
              <a:rPr lang="en-US" dirty="0" smtClean="0"/>
              <a:t>Cyprian’s valor </a:t>
            </a:r>
            <a:r>
              <a:rPr lang="en-US" dirty="0"/>
              <a:t>and conviction were amply proven a few years later, when he gave his life as a martyr</a:t>
            </a:r>
          </a:p>
        </p:txBody>
      </p:sp>
    </p:spTree>
    <p:extLst>
      <p:ext uri="{BB962C8B-B14F-4D97-AF65-F5344CB8AC3E}">
        <p14:creationId xmlns:p14="http://schemas.microsoft.com/office/powerpoint/2010/main" val="26237267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p:cTn id="49"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000" b="-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4000" b="1" dirty="0"/>
              <a:t>*Clement of Alexandria</a:t>
            </a:r>
          </a:p>
        </p:txBody>
      </p:sp>
      <p:sp>
        <p:nvSpPr>
          <p:cNvPr id="4" name="Content Placeholder 3"/>
          <p:cNvSpPr>
            <a:spLocks noGrp="1"/>
          </p:cNvSpPr>
          <p:nvPr>
            <p:ph idx="1"/>
          </p:nvPr>
        </p:nvSpPr>
        <p:spPr>
          <a:xfrm>
            <a:off x="457200" y="838200"/>
            <a:ext cx="8229600" cy="5486400"/>
          </a:xfrm>
        </p:spPr>
        <p:txBody>
          <a:bodyPr>
            <a:normAutofit/>
          </a:bodyPr>
          <a:lstStyle/>
          <a:p>
            <a:r>
              <a:rPr lang="en-US" dirty="0" smtClean="0"/>
              <a:t>Even </a:t>
            </a:r>
            <a:r>
              <a:rPr lang="en-US" dirty="0"/>
              <a:t>in opposing the Gnostics, Clement seems to have absorbed some of their </a:t>
            </a:r>
            <a:r>
              <a:rPr lang="en-US" dirty="0" smtClean="0"/>
              <a:t>attitudes. </a:t>
            </a:r>
          </a:p>
          <a:p>
            <a:r>
              <a:rPr lang="en-US" dirty="0"/>
              <a:t>F</a:t>
            </a:r>
            <a:r>
              <a:rPr lang="en-US" dirty="0" smtClean="0"/>
              <a:t>or </a:t>
            </a:r>
            <a:r>
              <a:rPr lang="en-US" dirty="0"/>
              <a:t>instance, Clement defended the goodness of marriage against Gnostic criticism, but he still could not believe that the ideal Christian husband and wife would ever have sex for enjoyment, rather than for the “pure” purpose of producing offspring. </a:t>
            </a:r>
            <a:endParaRPr lang="en-US" dirty="0" smtClean="0"/>
          </a:p>
          <a:p>
            <a:r>
              <a:rPr lang="en-US" dirty="0" smtClean="0"/>
              <a:t>This </a:t>
            </a:r>
            <a:r>
              <a:rPr lang="en-US" dirty="0"/>
              <a:t>was a view repeated by many of the early Church fathers, </a:t>
            </a:r>
            <a:r>
              <a:rPr lang="en-US" dirty="0" smtClean="0"/>
              <a:t>perhaps most notably, </a:t>
            </a:r>
            <a:r>
              <a:rPr lang="en-US" dirty="0"/>
              <a:t>Augustine of Hippo</a:t>
            </a:r>
            <a:r>
              <a:rPr lang="en-US" dirty="0" smtClean="0"/>
              <a:t>.</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 </a:t>
            </a:r>
          </a:p>
        </p:txBody>
      </p:sp>
    </p:spTree>
    <p:extLst>
      <p:ext uri="{BB962C8B-B14F-4D97-AF65-F5344CB8AC3E}">
        <p14:creationId xmlns:p14="http://schemas.microsoft.com/office/powerpoint/2010/main" val="420875718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000" b="-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fontScale="90000"/>
          </a:bodyPr>
          <a:lstStyle/>
          <a:p>
            <a:r>
              <a:rPr lang="en-US" sz="4000" b="1" dirty="0"/>
              <a:t>*Clement of Alexandria</a:t>
            </a:r>
          </a:p>
        </p:txBody>
      </p:sp>
      <p:sp>
        <p:nvSpPr>
          <p:cNvPr id="4" name="Content Placeholder 3"/>
          <p:cNvSpPr>
            <a:spLocks noGrp="1"/>
          </p:cNvSpPr>
          <p:nvPr>
            <p:ph idx="1"/>
          </p:nvPr>
        </p:nvSpPr>
        <p:spPr>
          <a:xfrm>
            <a:off x="457200" y="685800"/>
            <a:ext cx="8229600" cy="5833646"/>
          </a:xfrm>
        </p:spPr>
        <p:txBody>
          <a:bodyPr>
            <a:normAutofit fontScale="92500"/>
          </a:bodyPr>
          <a:lstStyle/>
          <a:p>
            <a:r>
              <a:rPr lang="en-US" dirty="0"/>
              <a:t>Clement’s importance does not lie </a:t>
            </a:r>
            <a:r>
              <a:rPr lang="en-US" dirty="0" smtClean="0"/>
              <a:t>so much in </a:t>
            </a:r>
            <a:r>
              <a:rPr lang="en-US" dirty="0"/>
              <a:t>the manner in which he understands one doctrine or another, but rather in that his thought is characteristic of an entire atmosphere and tradition that developed in Alexandria and that would be of great significance for the subsequent course of theology. </a:t>
            </a:r>
            <a:endParaRPr lang="en-US" dirty="0" smtClean="0"/>
          </a:p>
          <a:p>
            <a:r>
              <a:rPr lang="en-US" dirty="0" smtClean="0"/>
              <a:t>Later </a:t>
            </a:r>
            <a:r>
              <a:rPr lang="en-US" dirty="0"/>
              <a:t>in this </a:t>
            </a:r>
            <a:r>
              <a:rPr lang="en-US" dirty="0" smtClean="0"/>
              <a:t>study, </a:t>
            </a:r>
            <a:r>
              <a:rPr lang="en-US" dirty="0"/>
              <a:t>when discussing Origen, we </a:t>
            </a:r>
            <a:r>
              <a:rPr lang="en-US" dirty="0" smtClean="0"/>
              <a:t>will </a:t>
            </a:r>
            <a:r>
              <a:rPr lang="en-US" dirty="0"/>
              <a:t>see the next step in the development of that theological tradition. </a:t>
            </a:r>
            <a:endParaRPr lang="en-US" dirty="0" smtClean="0"/>
          </a:p>
          <a:p>
            <a:r>
              <a:rPr lang="en-US" dirty="0" smtClean="0"/>
              <a:t>It </a:t>
            </a:r>
            <a:r>
              <a:rPr lang="en-US" dirty="0"/>
              <a:t>is also interesting to note that Clement is the author of the oldest Christian hymn whose authorship is known— a hymn whose translation by Lowell Mason in 1831, now commonly sung, begins “Shepherd of tender youth, guiding in love and truth</a:t>
            </a:r>
            <a:r>
              <a:rPr lang="en-US" dirty="0" smtClean="0"/>
              <a:t>.”</a:t>
            </a:r>
            <a:endParaRPr lang="en-US" dirty="0"/>
          </a:p>
        </p:txBody>
      </p:sp>
      <p:sp>
        <p:nvSpPr>
          <p:cNvPr id="6" name="TextBox 5"/>
          <p:cNvSpPr txBox="1"/>
          <p:nvPr/>
        </p:nvSpPr>
        <p:spPr>
          <a:xfrm>
            <a:off x="0" y="6519446"/>
            <a:ext cx="9144000" cy="307777"/>
          </a:xfrm>
          <a:prstGeom prst="rect">
            <a:avLst/>
          </a:prstGeom>
          <a:noFill/>
        </p:spPr>
        <p:txBody>
          <a:bodyPr wrap="square" rtlCol="0">
            <a:spAutoFit/>
          </a:bodyPr>
          <a:lstStyle/>
          <a:p>
            <a:r>
              <a:rPr lang="en-US" sz="1400" dirty="0">
                <a:solidFill>
                  <a:prstClr val="black"/>
                </a:solidFill>
              </a:rPr>
              <a:t>*</a:t>
            </a:r>
            <a:r>
              <a:rPr lang="en-US" sz="1400" dirty="0"/>
              <a:t>Gonzalez, Justo L.. The Story of Christianity: Volume 1: The Early Church to the Dawn of the Reformation p. </a:t>
            </a:r>
            <a:r>
              <a:rPr lang="en-US" sz="1400" dirty="0" smtClean="0"/>
              <a:t>88</a:t>
            </a:r>
            <a:endParaRPr lang="en-US" sz="1400" dirty="0">
              <a:solidFill>
                <a:prstClr val="black"/>
              </a:solidFill>
            </a:endParaRPr>
          </a:p>
        </p:txBody>
      </p:sp>
    </p:spTree>
    <p:extLst>
      <p:ext uri="{BB962C8B-B14F-4D97-AF65-F5344CB8AC3E}">
        <p14:creationId xmlns:p14="http://schemas.microsoft.com/office/powerpoint/2010/main" val="10410094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r>
              <a:rPr lang="en-US" sz="1600" dirty="0">
                <a:solidFill>
                  <a:prstClr val="black"/>
                </a:solidFill>
                <a:hlinkClick r:id="rId4"/>
              </a:rPr>
              <a:t>http://</a:t>
            </a:r>
            <a:r>
              <a:rPr lang="en-US" sz="1600" dirty="0" smtClean="0">
                <a:solidFill>
                  <a:prstClr val="black"/>
                </a:solidFill>
                <a:hlinkClick r:id="rId4"/>
              </a:rPr>
              <a:t>myocn.net/faith-seeking-understanding-part-ii-clement-alexandria/</a:t>
            </a:r>
            <a:r>
              <a:rPr lang="en-US" sz="1600" dirty="0" smtClean="0">
                <a:solidFill>
                  <a:prstClr val="black"/>
                </a:solidFill>
              </a:rPr>
              <a:t>  </a:t>
            </a:r>
            <a:endParaRPr lang="en-US" sz="1600" dirty="0">
              <a:solidFill>
                <a:prstClr val="black"/>
              </a:solidFill>
            </a:endParaRPr>
          </a:p>
        </p:txBody>
      </p:sp>
      <p:sp>
        <p:nvSpPr>
          <p:cNvPr id="7" name="Title 2"/>
          <p:cNvSpPr>
            <a:spLocks noGrp="1"/>
          </p:cNvSpPr>
          <p:nvPr>
            <p:ph type="title"/>
          </p:nvPr>
        </p:nvSpPr>
        <p:spPr>
          <a:xfrm>
            <a:off x="0" y="25879"/>
            <a:ext cx="9144000" cy="1269521"/>
          </a:xfrm>
          <a:effectLst/>
        </p:spPr>
        <p:txBody>
          <a:bodyPr>
            <a:noAutofit/>
          </a:bodyPr>
          <a:lstStyle/>
          <a:p>
            <a:r>
              <a:rPr lang="en-US" sz="6600" b="1" dirty="0" smtClean="0">
                <a:solidFill>
                  <a:schemeClr val="bg1"/>
                </a:solidFill>
                <a:effectLst>
                  <a:glow rad="139700">
                    <a:srgbClr val="C00000">
                      <a:alpha val="40000"/>
                    </a:srgbClr>
                  </a:glow>
                  <a:outerShdw blurRad="114300" dist="38100" dir="13500000" algn="br" rotWithShape="0">
                    <a:prstClr val="black"/>
                  </a:outerShdw>
                </a:effectLst>
              </a:rPr>
              <a:t>Origen of Alexandria </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75774551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757687"/>
            <a:ext cx="8610600" cy="6096000"/>
          </a:xfrm>
          <a:effectLst>
            <a:glow rad="228600">
              <a:schemeClr val="accent3">
                <a:satMod val="175000"/>
                <a:alpha val="40000"/>
              </a:schemeClr>
            </a:glow>
            <a:innerShdw blurRad="63500" dist="50800" dir="13500000">
              <a:prstClr val="black">
                <a:alpha val="50000"/>
              </a:prstClr>
            </a:innerShdw>
          </a:effectLst>
        </p:spPr>
        <p:txBody>
          <a:bodyPr>
            <a:normAutofit fontScale="92500"/>
          </a:bodyPr>
          <a:lstStyle/>
          <a:p>
            <a:r>
              <a:rPr lang="en-US" dirty="0"/>
              <a:t>By the end of the 300 years of persecution</a:t>
            </a:r>
            <a:r>
              <a:rPr lang="en-US" dirty="0" smtClean="0"/>
              <a:t>, what </a:t>
            </a:r>
            <a:r>
              <a:rPr lang="en-US" b="1" i="1" dirty="0"/>
              <a:t>three</a:t>
            </a:r>
            <a:r>
              <a:rPr lang="en-US" dirty="0"/>
              <a:t> groups of the “lapsed” were identified in the </a:t>
            </a:r>
            <a:r>
              <a:rPr lang="en-US" dirty="0" smtClean="0"/>
              <a:t>church (give </a:t>
            </a:r>
            <a:r>
              <a:rPr lang="en-US" dirty="0"/>
              <a:t>a brief definition of </a:t>
            </a:r>
            <a:r>
              <a:rPr lang="en-US" dirty="0" smtClean="0"/>
              <a:t>each and as a bonus give the Latin terms):</a:t>
            </a:r>
            <a:endParaRPr lang="en-US" dirty="0"/>
          </a:p>
          <a:p>
            <a:pPr lvl="1"/>
            <a:r>
              <a:rPr lang="en-US" b="1" dirty="0"/>
              <a:t>The Sacrificati </a:t>
            </a:r>
            <a:r>
              <a:rPr lang="en-US" dirty="0"/>
              <a:t>– those who had made sacrifice to the emperor</a:t>
            </a:r>
          </a:p>
          <a:p>
            <a:pPr lvl="1"/>
            <a:r>
              <a:rPr lang="en-US" b="1" dirty="0"/>
              <a:t>The Libellatici </a:t>
            </a:r>
            <a:r>
              <a:rPr lang="en-US" dirty="0"/>
              <a:t>– those who obtained a </a:t>
            </a:r>
            <a:r>
              <a:rPr lang="en-US" i="1" dirty="0"/>
              <a:t>libellus</a:t>
            </a:r>
            <a:r>
              <a:rPr lang="en-US" dirty="0"/>
              <a:t> saying that they had offered the sacrifice. They would often get this by bribes.</a:t>
            </a:r>
          </a:p>
          <a:p>
            <a:pPr lvl="1"/>
            <a:r>
              <a:rPr lang="en-US" b="1" dirty="0"/>
              <a:t>The Traditores </a:t>
            </a:r>
            <a:r>
              <a:rPr lang="en-US" dirty="0"/>
              <a:t>– Those who surrendered sacred books to the authorities. Some had offered </a:t>
            </a:r>
            <a:r>
              <a:rPr lang="en-US" b="1" i="1" dirty="0"/>
              <a:t>secular</a:t>
            </a:r>
            <a:r>
              <a:rPr lang="en-US" dirty="0"/>
              <a:t> books, </a:t>
            </a:r>
            <a:r>
              <a:rPr lang="en-US" b="1" i="1" dirty="0"/>
              <a:t>pretending</a:t>
            </a:r>
            <a:r>
              <a:rPr lang="en-US" dirty="0"/>
              <a:t> they were the scriptures that the authorities were seeking to destroy</a:t>
            </a:r>
            <a:r>
              <a:rPr lang="en-US" dirty="0" smtClean="0"/>
              <a:t>.</a:t>
            </a:r>
          </a:p>
          <a:p>
            <a:r>
              <a:rPr lang="en-US" dirty="0" smtClean="0"/>
              <a:t>What are some of the ways that lapsed believers were treated by the early church?</a:t>
            </a:r>
          </a:p>
          <a:p>
            <a:pPr lvl="1"/>
            <a:r>
              <a:rPr lang="en-US" dirty="0" smtClean="0"/>
              <a:t>Some were forbidden to become members</a:t>
            </a:r>
          </a:p>
          <a:p>
            <a:pPr lvl="1"/>
            <a:r>
              <a:rPr lang="en-US" dirty="0" smtClean="0"/>
              <a:t>Some were made to do penance</a:t>
            </a:r>
          </a:p>
          <a:p>
            <a:pPr lvl="1"/>
            <a:r>
              <a:rPr lang="en-US" dirty="0" smtClean="0"/>
              <a:t>As a rule, none were ever allowed to serve as leaders</a:t>
            </a:r>
            <a:endParaRPr lang="en-US" dirty="0"/>
          </a:p>
        </p:txBody>
      </p:sp>
    </p:spTree>
    <p:extLst>
      <p:ext uri="{BB962C8B-B14F-4D97-AF65-F5344CB8AC3E}">
        <p14:creationId xmlns:p14="http://schemas.microsoft.com/office/powerpoint/2010/main" val="10429215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757687"/>
            <a:ext cx="8610600" cy="6096000"/>
          </a:xfrm>
          <a:effectLst>
            <a:glow rad="228600">
              <a:schemeClr val="accent3">
                <a:satMod val="175000"/>
                <a:alpha val="40000"/>
              </a:schemeClr>
            </a:glow>
            <a:innerShdw blurRad="63500" dist="50800" dir="13500000">
              <a:prstClr val="black">
                <a:alpha val="50000"/>
              </a:prstClr>
            </a:innerShdw>
          </a:effectLst>
        </p:spPr>
        <p:txBody>
          <a:bodyPr>
            <a:normAutofit fontScale="92500" lnSpcReduction="20000"/>
          </a:bodyPr>
          <a:lstStyle/>
          <a:p>
            <a:r>
              <a:rPr lang="en-US" dirty="0" smtClean="0"/>
              <a:t>While serving as bishop of Rome (AD 251 – 253), </a:t>
            </a:r>
            <a:r>
              <a:rPr lang="en-US" dirty="0"/>
              <a:t>Cornelius offered penance and re-admission to the lapsed. </a:t>
            </a:r>
            <a:endParaRPr lang="en-US" dirty="0" smtClean="0"/>
          </a:p>
          <a:p>
            <a:r>
              <a:rPr lang="en-US" dirty="0" smtClean="0"/>
              <a:t>One </a:t>
            </a:r>
            <a:r>
              <a:rPr lang="en-US" dirty="0"/>
              <a:t>of the leading clergy in the </a:t>
            </a:r>
            <a:r>
              <a:rPr lang="en-US" dirty="0" smtClean="0"/>
              <a:t>city </a:t>
            </a:r>
            <a:r>
              <a:rPr lang="en-US" b="1" i="1" dirty="0" smtClean="0"/>
              <a:t>rejected</a:t>
            </a:r>
            <a:r>
              <a:rPr lang="en-US" dirty="0" smtClean="0"/>
              <a:t> </a:t>
            </a:r>
            <a:r>
              <a:rPr lang="en-US" dirty="0"/>
              <a:t>Cornelius’ action and split from his </a:t>
            </a:r>
            <a:r>
              <a:rPr lang="en-US" dirty="0" smtClean="0"/>
              <a:t>authority.  What was his name?</a:t>
            </a:r>
          </a:p>
          <a:p>
            <a:pPr lvl="1"/>
            <a:r>
              <a:rPr lang="en-US" dirty="0"/>
              <a:t>Novatian</a:t>
            </a:r>
            <a:endParaRPr lang="en-US" dirty="0" smtClean="0"/>
          </a:p>
          <a:p>
            <a:r>
              <a:rPr lang="en-US" dirty="0"/>
              <a:t>Cyprian, </a:t>
            </a:r>
            <a:r>
              <a:rPr lang="en-US" dirty="0" smtClean="0"/>
              <a:t>Bishop </a:t>
            </a:r>
            <a:r>
              <a:rPr lang="en-US" dirty="0"/>
              <a:t>of Carthage (AD 248 – 258), taught something known as </a:t>
            </a:r>
            <a:r>
              <a:rPr lang="en-US" b="1" i="1" dirty="0"/>
              <a:t>Ex opere operantis</a:t>
            </a:r>
            <a:r>
              <a:rPr lang="en-US" b="1" dirty="0"/>
              <a:t> </a:t>
            </a:r>
            <a:r>
              <a:rPr lang="en-US" dirty="0"/>
              <a:t>(literally, “from the work of the doer”) – </a:t>
            </a:r>
            <a:r>
              <a:rPr lang="en-US" dirty="0" smtClean="0"/>
              <a:t>Give a brief explanation of what this means.</a:t>
            </a:r>
          </a:p>
          <a:p>
            <a:pPr lvl="1"/>
            <a:r>
              <a:rPr lang="en-US" dirty="0" smtClean="0"/>
              <a:t>The </a:t>
            </a:r>
            <a:r>
              <a:rPr lang="en-US" b="1" i="1" dirty="0"/>
              <a:t>spiritual state</a:t>
            </a:r>
            <a:r>
              <a:rPr lang="en-US" dirty="0"/>
              <a:t> of a person performing a spiritual act is </a:t>
            </a:r>
            <a:r>
              <a:rPr lang="en-US" b="1" i="1" dirty="0"/>
              <a:t>vital</a:t>
            </a:r>
            <a:r>
              <a:rPr lang="en-US" dirty="0"/>
              <a:t> to the blessing and recognition of that act by God. </a:t>
            </a:r>
          </a:p>
          <a:p>
            <a:r>
              <a:rPr lang="en-US" dirty="0" smtClean="0"/>
              <a:t>Stephen, bishop of Rome, held </a:t>
            </a:r>
            <a:r>
              <a:rPr lang="en-US" dirty="0"/>
              <a:t>to an opposing view known as </a:t>
            </a:r>
            <a:r>
              <a:rPr lang="en-US" b="1" i="1" dirty="0"/>
              <a:t>Ex opere operato</a:t>
            </a:r>
            <a:r>
              <a:rPr lang="en-US" dirty="0"/>
              <a:t> (literally “from the work worked</a:t>
            </a:r>
            <a:r>
              <a:rPr lang="en-US" dirty="0" smtClean="0"/>
              <a:t>”). Explain what this means and how it contrasts with the above teaching.</a:t>
            </a:r>
          </a:p>
          <a:p>
            <a:pPr lvl="1"/>
            <a:r>
              <a:rPr lang="en-US" dirty="0" smtClean="0"/>
              <a:t>A </a:t>
            </a:r>
            <a:r>
              <a:rPr lang="en-US" dirty="0"/>
              <a:t>person receives the blessing of God by the function of the spiritual act itself, </a:t>
            </a:r>
            <a:r>
              <a:rPr lang="en-US" b="1" i="1" dirty="0"/>
              <a:t>regardless</a:t>
            </a:r>
            <a:r>
              <a:rPr lang="en-US" dirty="0"/>
              <a:t> of the spiritual state of the one performing it.</a:t>
            </a:r>
          </a:p>
          <a:p>
            <a:endParaRPr lang="en-US" dirty="0"/>
          </a:p>
        </p:txBody>
      </p:sp>
    </p:spTree>
    <p:extLst>
      <p:ext uri="{BB962C8B-B14F-4D97-AF65-F5344CB8AC3E}">
        <p14:creationId xmlns:p14="http://schemas.microsoft.com/office/powerpoint/2010/main" val="42385467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757687"/>
            <a:ext cx="8610600" cy="6096000"/>
          </a:xfrm>
          <a:effectLst>
            <a:glow rad="228600">
              <a:schemeClr val="accent3">
                <a:satMod val="175000"/>
                <a:alpha val="40000"/>
              </a:schemeClr>
            </a:glow>
            <a:innerShdw blurRad="63500" dist="50800" dir="13500000">
              <a:prstClr val="black">
                <a:alpha val="50000"/>
              </a:prstClr>
            </a:innerShdw>
          </a:effectLst>
        </p:spPr>
        <p:txBody>
          <a:bodyPr>
            <a:normAutofit/>
          </a:bodyPr>
          <a:lstStyle/>
          <a:p>
            <a:r>
              <a:rPr lang="en-US" dirty="0"/>
              <a:t>In AD 311, </a:t>
            </a:r>
            <a:r>
              <a:rPr lang="en-US" dirty="0" smtClean="0"/>
              <a:t>some of </a:t>
            </a:r>
            <a:r>
              <a:rPr lang="en-US" dirty="0"/>
              <a:t>those </a:t>
            </a:r>
            <a:r>
              <a:rPr lang="en-US" dirty="0" smtClean="0"/>
              <a:t>in </a:t>
            </a:r>
            <a:r>
              <a:rPr lang="en-US" dirty="0"/>
              <a:t>the </a:t>
            </a:r>
            <a:r>
              <a:rPr lang="en-US" dirty="0" smtClean="0"/>
              <a:t>church</a:t>
            </a:r>
            <a:r>
              <a:rPr lang="en-US" dirty="0"/>
              <a:t> at Carthage</a:t>
            </a:r>
            <a:r>
              <a:rPr lang="en-US" dirty="0" smtClean="0"/>
              <a:t> </a:t>
            </a:r>
            <a:r>
              <a:rPr lang="en-US" dirty="0"/>
              <a:t>who held to teaching of </a:t>
            </a:r>
            <a:r>
              <a:rPr lang="en-US" i="1" dirty="0"/>
              <a:t>Ex opere operantis</a:t>
            </a:r>
            <a:r>
              <a:rPr lang="en-US" dirty="0"/>
              <a:t> </a:t>
            </a:r>
            <a:r>
              <a:rPr lang="en-US" b="1" i="1" dirty="0"/>
              <a:t>claimed</a:t>
            </a:r>
            <a:r>
              <a:rPr lang="en-US" dirty="0"/>
              <a:t> that one of the men laying hands on </a:t>
            </a:r>
            <a:r>
              <a:rPr lang="en-US" dirty="0" smtClean="0"/>
              <a:t>their bishop, Caecilian </a:t>
            </a:r>
            <a:r>
              <a:rPr lang="en-US" dirty="0"/>
              <a:t>(during his ordination) was an apostate, a </a:t>
            </a:r>
            <a:r>
              <a:rPr lang="en-US" i="1" dirty="0"/>
              <a:t>Traditor</a:t>
            </a:r>
            <a:r>
              <a:rPr lang="en-US" dirty="0"/>
              <a:t>, and therefore they believed that Caecilian’s ordination should be considered null and void</a:t>
            </a:r>
            <a:r>
              <a:rPr lang="en-US" dirty="0" smtClean="0"/>
              <a:t>.</a:t>
            </a:r>
          </a:p>
          <a:p>
            <a:r>
              <a:rPr lang="en-US" dirty="0"/>
              <a:t>Those who did not recognize Caecilian’s ordination as valid ordained </a:t>
            </a:r>
            <a:r>
              <a:rPr lang="en-US" b="1" i="1" dirty="0"/>
              <a:t>their own</a:t>
            </a:r>
            <a:r>
              <a:rPr lang="en-US" dirty="0"/>
              <a:t> </a:t>
            </a:r>
            <a:r>
              <a:rPr lang="en-US" dirty="0" smtClean="0"/>
              <a:t>bishop. What was the successor this this bishop’s name and what large Christian movement grew out of these events?</a:t>
            </a:r>
          </a:p>
          <a:p>
            <a:pPr lvl="1"/>
            <a:r>
              <a:rPr lang="en-US" dirty="0" smtClean="0"/>
              <a:t>The successor’s name was Donatist</a:t>
            </a:r>
            <a:r>
              <a:rPr lang="en-US" dirty="0"/>
              <a:t>. </a:t>
            </a:r>
            <a:endParaRPr lang="en-US" dirty="0" smtClean="0"/>
          </a:p>
          <a:p>
            <a:pPr lvl="1"/>
            <a:r>
              <a:rPr lang="en-US" dirty="0"/>
              <a:t>This became known as the Donatist controversy</a:t>
            </a:r>
            <a:r>
              <a:rPr lang="en-US" dirty="0" smtClean="0"/>
              <a:t>. </a:t>
            </a:r>
            <a:endParaRPr lang="en-US" dirty="0"/>
          </a:p>
          <a:p>
            <a:endParaRPr lang="en-US" dirty="0"/>
          </a:p>
          <a:p>
            <a:endParaRPr lang="en-US" dirty="0"/>
          </a:p>
        </p:txBody>
      </p:sp>
    </p:spTree>
    <p:extLst>
      <p:ext uri="{BB962C8B-B14F-4D97-AF65-F5344CB8AC3E}">
        <p14:creationId xmlns:p14="http://schemas.microsoft.com/office/powerpoint/2010/main" val="30578724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53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338554"/>
          </a:xfrm>
          <a:prstGeom prst="rect">
            <a:avLst/>
          </a:prstGeom>
        </p:spPr>
        <p:txBody>
          <a:bodyPr wrap="square">
            <a:spAutoFit/>
          </a:bodyPr>
          <a:lstStyle/>
          <a:p>
            <a:r>
              <a:rPr lang="en-US" sz="1600" dirty="0">
                <a:solidFill>
                  <a:prstClr val="black"/>
                </a:solidFill>
                <a:hlinkClick r:id="rId4"/>
              </a:rPr>
              <a:t>http://</a:t>
            </a:r>
            <a:r>
              <a:rPr lang="en-US" sz="1600" dirty="0" smtClean="0">
                <a:solidFill>
                  <a:prstClr val="black"/>
                </a:solidFill>
                <a:hlinkClick r:id="rId4"/>
              </a:rPr>
              <a:t>www.instahu.com/p/1907459568511173538_8613825243</a:t>
            </a:r>
            <a:r>
              <a:rPr lang="en-US" sz="1600" dirty="0" smtClean="0">
                <a:solidFill>
                  <a:prstClr val="black"/>
                </a:solidFill>
              </a:rPr>
              <a:t> </a:t>
            </a:r>
            <a:endParaRPr lang="en-US" sz="1600" dirty="0">
              <a:solidFill>
                <a:prstClr val="black"/>
              </a:solidFill>
            </a:endParaRPr>
          </a:p>
        </p:txBody>
      </p:sp>
      <p:sp>
        <p:nvSpPr>
          <p:cNvPr id="7" name="Title 2"/>
          <p:cNvSpPr>
            <a:spLocks noGrp="1"/>
          </p:cNvSpPr>
          <p:nvPr>
            <p:ph type="title"/>
          </p:nvPr>
        </p:nvSpPr>
        <p:spPr>
          <a:xfrm>
            <a:off x="0" y="25879"/>
            <a:ext cx="9144000" cy="2206101"/>
          </a:xfrm>
          <a:effectLst/>
        </p:spPr>
        <p:txBody>
          <a:bodyPr>
            <a:noAutofit/>
          </a:bodyPr>
          <a:lstStyle/>
          <a:p>
            <a:r>
              <a:rPr lang="en-US" sz="7200" b="1" dirty="0" smtClean="0">
                <a:solidFill>
                  <a:schemeClr val="bg1"/>
                </a:solidFill>
                <a:effectLst>
                  <a:glow rad="139700">
                    <a:srgbClr val="C00000">
                      <a:alpha val="40000"/>
                    </a:srgbClr>
                  </a:glow>
                  <a:outerShdw blurRad="114300" dist="38100" dir="13500000" algn="br" rotWithShape="0">
                    <a:prstClr val="black"/>
                  </a:outerShdw>
                </a:effectLst>
              </a:rPr>
              <a:t>The Third Century Church Fathers</a:t>
            </a:r>
            <a:endParaRPr lang="en-US"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40464137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338554"/>
          </a:xfrm>
          <a:prstGeom prst="rect">
            <a:avLst/>
          </a:prstGeom>
        </p:spPr>
        <p:txBody>
          <a:bodyPr wrap="square">
            <a:spAutoFit/>
          </a:bodyPr>
          <a:lstStyle/>
          <a:p>
            <a:r>
              <a:rPr lang="en-US" sz="1600" dirty="0">
                <a:solidFill>
                  <a:prstClr val="black"/>
                </a:solidFill>
                <a:hlinkClick r:id="rId4"/>
              </a:rPr>
              <a:t>https://www.ancient.eu/image/5436/roman-theatre-alexandria</a:t>
            </a:r>
            <a:r>
              <a:rPr lang="en-US" sz="1600" dirty="0" smtClean="0">
                <a:solidFill>
                  <a:prstClr val="black"/>
                </a:solidFill>
                <a:hlinkClick r:id="rId4"/>
              </a:rPr>
              <a:t>/</a:t>
            </a:r>
            <a:r>
              <a:rPr lang="en-US" sz="1600" dirty="0" smtClean="0">
                <a:solidFill>
                  <a:prstClr val="black"/>
                </a:solidFill>
              </a:rPr>
              <a:t> </a:t>
            </a:r>
            <a:endParaRPr lang="en-US" sz="1600" dirty="0">
              <a:solidFill>
                <a:prstClr val="black"/>
              </a:solidFill>
            </a:endParaRPr>
          </a:p>
        </p:txBody>
      </p:sp>
      <p:sp>
        <p:nvSpPr>
          <p:cNvPr id="7" name="Title 2"/>
          <p:cNvSpPr>
            <a:spLocks noGrp="1"/>
          </p:cNvSpPr>
          <p:nvPr>
            <p:ph type="title"/>
          </p:nvPr>
        </p:nvSpPr>
        <p:spPr>
          <a:xfrm>
            <a:off x="0" y="25879"/>
            <a:ext cx="9144000" cy="2206101"/>
          </a:xfrm>
          <a:effectLst/>
        </p:spPr>
        <p:txBody>
          <a:bodyPr>
            <a:noAutofit/>
          </a:bodyPr>
          <a:lstStyle/>
          <a:p>
            <a:r>
              <a:rPr lang="en-US" sz="6600" b="1" dirty="0">
                <a:solidFill>
                  <a:schemeClr val="bg1"/>
                </a:solidFill>
                <a:effectLst>
                  <a:glow rad="139700">
                    <a:srgbClr val="C00000">
                      <a:alpha val="40000"/>
                    </a:srgbClr>
                  </a:glow>
                  <a:outerShdw blurRad="114300" dist="38100" dir="13500000" algn="br" rotWithShape="0">
                    <a:prstClr val="black"/>
                  </a:outerShdw>
                </a:effectLst>
              </a:rPr>
              <a:t>The Church in Alexandria: </a:t>
            </a:r>
            <a:r>
              <a:rPr lang="en-US" sz="6600" b="1" dirty="0" smtClean="0">
                <a:solidFill>
                  <a:schemeClr val="bg1"/>
                </a:solidFill>
                <a:effectLst>
                  <a:glow rad="139700">
                    <a:srgbClr val="C00000">
                      <a:alpha val="40000"/>
                    </a:srgbClr>
                  </a:glow>
                  <a:outerShdw blurRad="114300" dist="38100" dir="13500000" algn="br" rotWithShape="0">
                    <a:prstClr val="black"/>
                  </a:outerShdw>
                </a:effectLst>
              </a:rPr>
              <a:t/>
            </a:r>
            <a:br>
              <a:rPr lang="en-US" sz="6600" b="1" dirty="0" smtClean="0">
                <a:solidFill>
                  <a:schemeClr val="bg1"/>
                </a:solidFill>
                <a:effectLst>
                  <a:glow rad="139700">
                    <a:srgbClr val="C00000">
                      <a:alpha val="40000"/>
                    </a:srgbClr>
                  </a:glow>
                  <a:outerShdw blurRad="114300" dist="38100" dir="13500000" algn="br" rotWithShape="0">
                    <a:prstClr val="black"/>
                  </a:outerShdw>
                </a:effectLst>
              </a:rPr>
            </a:br>
            <a:r>
              <a:rPr lang="en-US" sz="6600" b="1" dirty="0" smtClean="0">
                <a:solidFill>
                  <a:schemeClr val="bg1"/>
                </a:solidFill>
                <a:effectLst>
                  <a:glow rad="139700">
                    <a:srgbClr val="C00000">
                      <a:alpha val="40000"/>
                    </a:srgbClr>
                  </a:glow>
                  <a:outerShdw blurRad="114300" dist="38100" dir="13500000" algn="br" rotWithShape="0">
                    <a:prstClr val="black"/>
                  </a:outerShdw>
                </a:effectLst>
              </a:rPr>
              <a:t>Clement </a:t>
            </a:r>
            <a:r>
              <a:rPr lang="en-US" sz="6600" b="1" dirty="0">
                <a:solidFill>
                  <a:schemeClr val="bg1"/>
                </a:solidFill>
                <a:effectLst>
                  <a:glow rad="139700">
                    <a:srgbClr val="C00000">
                      <a:alpha val="40000"/>
                    </a:srgbClr>
                  </a:glow>
                  <a:outerShdw blurRad="114300" dist="38100" dir="13500000" algn="br" rotWithShape="0">
                    <a:prstClr val="black"/>
                  </a:outerShdw>
                </a:effectLst>
              </a:rPr>
              <a:t>and Origen</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43615818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1494408"/>
          </a:xfrm>
        </p:spPr>
        <p:txBody>
          <a:bodyPr>
            <a:normAutofit/>
          </a:bodyPr>
          <a:lstStyle/>
          <a:p>
            <a:r>
              <a:rPr lang="en-US" sz="5400" b="1" dirty="0" smtClean="0"/>
              <a:t>*Alexandria</a:t>
            </a:r>
            <a:endParaRPr lang="en-US" sz="5400" b="1" dirty="0"/>
          </a:p>
        </p:txBody>
      </p:sp>
      <p:pic>
        <p:nvPicPr>
          <p:cNvPr id="2" name="Content Placeholder 1"/>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600200" y="1752600"/>
            <a:ext cx="6191251" cy="3810000"/>
          </a:xfrm>
        </p:spPr>
      </p:pic>
      <p:sp>
        <p:nvSpPr>
          <p:cNvPr id="6" name="TextBox 5"/>
          <p:cNvSpPr txBox="1"/>
          <p:nvPr/>
        </p:nvSpPr>
        <p:spPr>
          <a:xfrm>
            <a:off x="0" y="6519446"/>
            <a:ext cx="9144000" cy="338554"/>
          </a:xfrm>
          <a:prstGeom prst="rect">
            <a:avLst/>
          </a:prstGeom>
          <a:noFill/>
        </p:spPr>
        <p:txBody>
          <a:bodyPr wrap="square" rtlCol="0">
            <a:spAutoFit/>
          </a:bodyPr>
          <a:lstStyle/>
          <a:p>
            <a:r>
              <a:rPr lang="en-US" sz="1600" dirty="0">
                <a:solidFill>
                  <a:prstClr val="black"/>
                </a:solidFill>
                <a:hlinkClick r:id="rId5"/>
              </a:rPr>
              <a:t>https://</a:t>
            </a:r>
            <a:r>
              <a:rPr lang="en-US" sz="1600" dirty="0" smtClean="0">
                <a:solidFill>
                  <a:prstClr val="black"/>
                </a:solidFill>
                <a:hlinkClick r:id="rId5"/>
              </a:rPr>
              <a:t>romeprojetlogan.weebly.com/christianity.html</a:t>
            </a:r>
            <a:r>
              <a:rPr lang="en-US" sz="1600" dirty="0" smtClean="0">
                <a:solidFill>
                  <a:prstClr val="black"/>
                </a:solidFill>
              </a:rPr>
              <a:t> </a:t>
            </a:r>
            <a:endParaRPr lang="en-US" sz="1600" dirty="0">
              <a:solidFill>
                <a:prstClr val="black"/>
              </a:solidFill>
            </a:endParaRPr>
          </a:p>
        </p:txBody>
      </p:sp>
      <p:sp>
        <p:nvSpPr>
          <p:cNvPr id="7" name="Oval 6"/>
          <p:cNvSpPr/>
          <p:nvPr/>
        </p:nvSpPr>
        <p:spPr>
          <a:xfrm>
            <a:off x="5410200" y="4572000"/>
            <a:ext cx="1442582" cy="7620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4576974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08608"/>
          </a:xfrm>
        </p:spPr>
        <p:txBody>
          <a:bodyPr>
            <a:normAutofit/>
          </a:bodyPr>
          <a:lstStyle/>
          <a:p>
            <a:r>
              <a:rPr lang="en-US" b="1" dirty="0" smtClean="0"/>
              <a:t>*Alexandria</a:t>
            </a:r>
            <a:endParaRPr lang="en-US" b="1" dirty="0"/>
          </a:p>
        </p:txBody>
      </p:sp>
      <p:sp>
        <p:nvSpPr>
          <p:cNvPr id="4" name="Content Placeholder 3"/>
          <p:cNvSpPr>
            <a:spLocks noGrp="1"/>
          </p:cNvSpPr>
          <p:nvPr>
            <p:ph idx="1"/>
          </p:nvPr>
        </p:nvSpPr>
        <p:spPr>
          <a:xfrm>
            <a:off x="457200" y="838200"/>
            <a:ext cx="8229600" cy="5486400"/>
          </a:xfrm>
        </p:spPr>
        <p:txBody>
          <a:bodyPr>
            <a:normAutofit lnSpcReduction="10000"/>
          </a:bodyPr>
          <a:lstStyle/>
          <a:p>
            <a:r>
              <a:rPr lang="en-US" dirty="0"/>
              <a:t>The Egyptian city of Alexandria was, after Rome, the greatest city in the Roman Empire. </a:t>
            </a:r>
            <a:endParaRPr lang="en-US" dirty="0" smtClean="0"/>
          </a:p>
          <a:p>
            <a:r>
              <a:rPr lang="en-US" dirty="0" smtClean="0"/>
              <a:t>If </a:t>
            </a:r>
            <a:r>
              <a:rPr lang="en-US" dirty="0"/>
              <a:t>Rome was the Empire’s </a:t>
            </a:r>
            <a:r>
              <a:rPr lang="en-US" b="1" i="1" dirty="0"/>
              <a:t>legal and administrative capital</a:t>
            </a:r>
            <a:r>
              <a:rPr lang="en-US" dirty="0"/>
              <a:t>, Alexandria acted as its </a:t>
            </a:r>
            <a:r>
              <a:rPr lang="en-US" b="1" i="1" dirty="0"/>
              <a:t>intellectual and cultural capital</a:t>
            </a:r>
            <a:r>
              <a:rPr lang="en-US" dirty="0"/>
              <a:t>, as well as being one of its most important trading ports. </a:t>
            </a:r>
            <a:endParaRPr lang="en-US" dirty="0" smtClean="0"/>
          </a:p>
          <a:p>
            <a:r>
              <a:rPr lang="en-US" dirty="0" smtClean="0"/>
              <a:t>It </a:t>
            </a:r>
            <a:r>
              <a:rPr lang="en-US" dirty="0"/>
              <a:t>was the liveliest </a:t>
            </a:r>
            <a:r>
              <a:rPr lang="en-US" dirty="0" smtClean="0"/>
              <a:t>center </a:t>
            </a:r>
            <a:r>
              <a:rPr lang="en-US" dirty="0"/>
              <a:t>of artistic, scientific and philosophical activity in the Greek and Roman world. </a:t>
            </a:r>
            <a:endParaRPr lang="en-US" dirty="0" smtClean="0"/>
          </a:p>
          <a:p>
            <a:r>
              <a:rPr lang="en-US" dirty="0" smtClean="0"/>
              <a:t>A </a:t>
            </a:r>
            <a:r>
              <a:rPr lang="en-US" dirty="0"/>
              <a:t>deeply Hellenistic community, it also had a vast Jewish population. </a:t>
            </a:r>
            <a:endParaRPr lang="en-US" dirty="0" smtClean="0"/>
          </a:p>
          <a:p>
            <a:r>
              <a:rPr lang="en-US" dirty="0" smtClean="0"/>
              <a:t>Religious </a:t>
            </a:r>
            <a:r>
              <a:rPr lang="en-US" dirty="0"/>
              <a:t>movements and ideas of every variety met and circulated in Alexandria, influenced each other, and were influenced by Greek philosophy. </a:t>
            </a:r>
          </a:p>
          <a:p>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t> Needham, Nick. 2,000 Years of Christ's Power Vol. 1: The Age of the Early Church Fathers </a:t>
            </a:r>
            <a:endParaRPr lang="en-US" sz="1600" dirty="0">
              <a:solidFill>
                <a:prstClr val="black"/>
              </a:solidFill>
            </a:endParaRPr>
          </a:p>
        </p:txBody>
      </p:sp>
    </p:spTree>
    <p:extLst>
      <p:ext uri="{BB962C8B-B14F-4D97-AF65-F5344CB8AC3E}">
        <p14:creationId xmlns:p14="http://schemas.microsoft.com/office/powerpoint/2010/main" val="313041856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8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135231</TotalTime>
  <Words>1917</Words>
  <Application>Microsoft Office PowerPoint</Application>
  <PresentationFormat>On-screen Show (4:3)</PresentationFormat>
  <Paragraphs>111</Paragraphs>
  <Slides>22</Slides>
  <Notes>0</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Office Theme</vt:lpstr>
      <vt:lpstr>86_Office Theme</vt:lpstr>
      <vt:lpstr>PowerPoint Presentation</vt:lpstr>
      <vt:lpstr>Review</vt:lpstr>
      <vt:lpstr>Review</vt:lpstr>
      <vt:lpstr>Review</vt:lpstr>
      <vt:lpstr>Review</vt:lpstr>
      <vt:lpstr>The Third Century Church Fathers</vt:lpstr>
      <vt:lpstr>The Church in Alexandria:  Clement and Origen</vt:lpstr>
      <vt:lpstr>*Alexandria</vt:lpstr>
      <vt:lpstr>*Alexandria</vt:lpstr>
      <vt:lpstr>*Alexandria</vt:lpstr>
      <vt:lpstr>Clement of Alexandria </vt:lpstr>
      <vt:lpstr>*Clement of Alexandria</vt:lpstr>
      <vt:lpstr>*Clement of Alexandria</vt:lpstr>
      <vt:lpstr>*Clement of Alexandria</vt:lpstr>
      <vt:lpstr>*Clement of Alexandria</vt:lpstr>
      <vt:lpstr>*Clement of Alexandria</vt:lpstr>
      <vt:lpstr>*Clement of Alexandria</vt:lpstr>
      <vt:lpstr>*Clement of Alexandria</vt:lpstr>
      <vt:lpstr>*Clement of Alexandria</vt:lpstr>
      <vt:lpstr>*Clement of Alexandria</vt:lpstr>
      <vt:lpstr>*Clement of Alexandria</vt:lpstr>
      <vt:lpstr>Origen of Alexandria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2179</cp:revision>
  <dcterms:created xsi:type="dcterms:W3CDTF">2018-06-08T00:19:32Z</dcterms:created>
  <dcterms:modified xsi:type="dcterms:W3CDTF">2019-03-04T01:15:19Z</dcterms:modified>
</cp:coreProperties>
</file>