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96" r:id="rId2"/>
    <p:sldMasterId id="2147484920" r:id="rId3"/>
    <p:sldMasterId id="2147484932" r:id="rId4"/>
    <p:sldMasterId id="2147484944" r:id="rId5"/>
    <p:sldMasterId id="2147484956" r:id="rId6"/>
  </p:sldMasterIdLst>
  <p:notesMasterIdLst>
    <p:notesMasterId r:id="rId35"/>
  </p:notesMasterIdLst>
  <p:handoutMasterIdLst>
    <p:handoutMasterId r:id="rId36"/>
  </p:handoutMasterIdLst>
  <p:sldIdLst>
    <p:sldId id="1279" r:id="rId7"/>
    <p:sldId id="1280" r:id="rId8"/>
    <p:sldId id="1285" r:id="rId9"/>
    <p:sldId id="1286" r:id="rId10"/>
    <p:sldId id="1287" r:id="rId11"/>
    <p:sldId id="1288" r:id="rId12"/>
    <p:sldId id="1289" r:id="rId13"/>
    <p:sldId id="1290" r:id="rId14"/>
    <p:sldId id="1291" r:id="rId15"/>
    <p:sldId id="1292" r:id="rId16"/>
    <p:sldId id="1293" r:id="rId17"/>
    <p:sldId id="1284" r:id="rId18"/>
    <p:sldId id="1282" r:id="rId19"/>
    <p:sldId id="1283" r:id="rId20"/>
    <p:sldId id="1301" r:id="rId21"/>
    <p:sldId id="1300" r:id="rId22"/>
    <p:sldId id="1275" r:id="rId23"/>
    <p:sldId id="1302" r:id="rId24"/>
    <p:sldId id="1303" r:id="rId25"/>
    <p:sldId id="1304" r:id="rId26"/>
    <p:sldId id="1305" r:id="rId27"/>
    <p:sldId id="1306" r:id="rId28"/>
    <p:sldId id="1307" r:id="rId29"/>
    <p:sldId id="1308" r:id="rId30"/>
    <p:sldId id="1311" r:id="rId31"/>
    <p:sldId id="1312" r:id="rId32"/>
    <p:sldId id="1309" r:id="rId33"/>
    <p:sldId id="1310"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3/10/2019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3/10/2019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634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208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83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354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042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14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340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34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7413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1211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04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1630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5625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9861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0443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291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563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064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225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732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3067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6229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6925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826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316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038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2555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9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030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90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545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009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053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835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5399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623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3195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47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0224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346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89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991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610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0303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1777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60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509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6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5525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9950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64193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487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8357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91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69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7957933"/>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404486"/>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43118"/>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9394547"/>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151739"/>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myocn.net/faith-seeking-understanding-part-ii-clement-alexandri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61.xml"/><Relationship Id="rId1" Type="http://schemas.openxmlformats.org/officeDocument/2006/relationships/themeOverride" Target="../theme/themeOverride9.xml"/><Relationship Id="rId4" Type="http://schemas.openxmlformats.org/officeDocument/2006/relationships/hyperlink" Target="https://en.wikipedia.org/wiki/Hippolytus_of_Rome#/media/File:Hippolytus_martyrdom.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9.xml"/><Relationship Id="rId1" Type="http://schemas.openxmlformats.org/officeDocument/2006/relationships/themeOverride" Target="../theme/themeOverride11.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46.xml"/><Relationship Id="rId1" Type="http://schemas.openxmlformats.org/officeDocument/2006/relationships/themeOverride" Target="../theme/themeOverride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181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755"/>
            <a:ext cx="8229600" cy="733245"/>
          </a:xfrm>
        </p:spPr>
        <p:txBody>
          <a:bodyPr>
            <a:normAutofit/>
          </a:bodyPr>
          <a:lstStyle/>
          <a:p>
            <a:r>
              <a:rPr lang="en-US" sz="4000" b="1" dirty="0" smtClean="0"/>
              <a:t>Results from Last Week’s Survey</a:t>
            </a:r>
            <a:endParaRPr lang="en-US" sz="3100" b="1" dirty="0"/>
          </a:p>
        </p:txBody>
      </p:sp>
      <p:sp>
        <p:nvSpPr>
          <p:cNvPr id="2" name="Content Placeholder 1"/>
          <p:cNvSpPr>
            <a:spLocks noGrp="1"/>
          </p:cNvSpPr>
          <p:nvPr>
            <p:ph idx="1"/>
          </p:nvPr>
        </p:nvSpPr>
        <p:spPr>
          <a:xfrm>
            <a:off x="457200" y="2133600"/>
            <a:ext cx="8229600" cy="4648200"/>
          </a:xfrm>
        </p:spPr>
        <p:txBody>
          <a:bodyPr>
            <a:normAutofit/>
          </a:bodyPr>
          <a:lstStyle/>
          <a:p>
            <a:r>
              <a:rPr lang="en-US" dirty="0" smtClean="0"/>
              <a:t>Less review </a:t>
            </a:r>
            <a:r>
              <a:rPr lang="en-US" dirty="0"/>
              <a:t>and less detail with more of an overview approach</a:t>
            </a:r>
            <a:r>
              <a:rPr lang="en-US" dirty="0" smtClean="0"/>
              <a:t>.</a:t>
            </a:r>
          </a:p>
          <a:p>
            <a:r>
              <a:rPr lang="en-US" dirty="0"/>
              <a:t>Fewer questions on "note taker" level. Questions should be where we all think and are benefitted</a:t>
            </a:r>
            <a:r>
              <a:rPr lang="en-US" dirty="0" smtClean="0"/>
              <a:t>.</a:t>
            </a:r>
          </a:p>
          <a:p>
            <a:r>
              <a:rPr lang="en-US" dirty="0"/>
              <a:t>Constant clearing of the throat.</a:t>
            </a:r>
            <a:endParaRPr lang="en-US" dirty="0" smtClean="0"/>
          </a:p>
          <a:p>
            <a:endParaRPr lang="en-US" dirty="0" smtClean="0"/>
          </a:p>
          <a:p>
            <a:endParaRPr lang="en-US" dirty="0" smtClean="0"/>
          </a:p>
          <a:p>
            <a:endParaRPr lang="en-US" dirty="0"/>
          </a:p>
        </p:txBody>
      </p:sp>
      <p:sp>
        <p:nvSpPr>
          <p:cNvPr id="1031" name="TextBox 1030"/>
          <p:cNvSpPr txBox="1"/>
          <p:nvPr/>
        </p:nvSpPr>
        <p:spPr>
          <a:xfrm>
            <a:off x="0" y="838200"/>
            <a:ext cx="9144000" cy="1077218"/>
          </a:xfrm>
          <a:prstGeom prst="rect">
            <a:avLst/>
          </a:prstGeom>
          <a:noFill/>
        </p:spPr>
        <p:txBody>
          <a:bodyPr wrap="square" rtlCol="0">
            <a:spAutoFit/>
          </a:bodyPr>
          <a:lstStyle/>
          <a:p>
            <a:pPr algn="ctr"/>
            <a:r>
              <a:rPr lang="en-US" sz="3200" dirty="0" smtClean="0"/>
              <a:t>Question # 9 </a:t>
            </a:r>
            <a:r>
              <a:rPr lang="en-US" sz="3200" dirty="0"/>
              <a:t>– </a:t>
            </a:r>
            <a:r>
              <a:rPr lang="en-US" sz="3200" dirty="0" smtClean="0"/>
              <a:t>Things Bob could </a:t>
            </a:r>
            <a:r>
              <a:rPr lang="en-US" sz="3200" b="1" i="1" dirty="0" smtClean="0"/>
              <a:t>stop</a:t>
            </a:r>
            <a:r>
              <a:rPr lang="en-US" sz="3200" b="1" dirty="0" smtClean="0"/>
              <a:t> doing to improve</a:t>
            </a:r>
            <a:r>
              <a:rPr lang="en-US" sz="3200" dirty="0" smtClean="0"/>
              <a:t> the class</a:t>
            </a:r>
            <a:endParaRPr lang="en-US" sz="3200" dirty="0"/>
          </a:p>
        </p:txBody>
      </p:sp>
    </p:spTree>
    <p:extLst>
      <p:ext uri="{BB962C8B-B14F-4D97-AF65-F5344CB8AC3E}">
        <p14:creationId xmlns:p14="http://schemas.microsoft.com/office/powerpoint/2010/main" val="2680139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755"/>
            <a:ext cx="8229600" cy="733245"/>
          </a:xfrm>
        </p:spPr>
        <p:txBody>
          <a:bodyPr>
            <a:normAutofit fontScale="90000"/>
          </a:bodyPr>
          <a:lstStyle/>
          <a:p>
            <a:r>
              <a:rPr lang="en-US" sz="4000" b="1" dirty="0" smtClean="0"/>
              <a:t>My Takeaways from Last Week’s Survey</a:t>
            </a:r>
            <a:endParaRPr lang="en-US" sz="3100" b="1" dirty="0"/>
          </a:p>
        </p:txBody>
      </p:sp>
      <p:sp>
        <p:nvSpPr>
          <p:cNvPr id="2" name="Content Placeholder 1"/>
          <p:cNvSpPr>
            <a:spLocks noGrp="1"/>
          </p:cNvSpPr>
          <p:nvPr>
            <p:ph idx="1"/>
          </p:nvPr>
        </p:nvSpPr>
        <p:spPr>
          <a:xfrm>
            <a:off x="457200" y="838200"/>
            <a:ext cx="8229600" cy="5943600"/>
          </a:xfrm>
        </p:spPr>
        <p:txBody>
          <a:bodyPr>
            <a:normAutofit fontScale="92500" lnSpcReduction="20000"/>
          </a:bodyPr>
          <a:lstStyle/>
          <a:p>
            <a:r>
              <a:rPr lang="en-US" dirty="0" smtClean="0"/>
              <a:t>I plan to start making handouts available at the beginning of each class.</a:t>
            </a:r>
          </a:p>
          <a:p>
            <a:r>
              <a:rPr lang="en-US" dirty="0" smtClean="0"/>
              <a:t>I plan to shorten the amount of time I spend reviewing to about 5-7 minutes, while still trying to cover the main ideas from the previous week.</a:t>
            </a:r>
          </a:p>
          <a:p>
            <a:r>
              <a:rPr lang="en-US" dirty="0" smtClean="0"/>
              <a:t>I plan to make a regular practice of showing some “big picture” timelines to remind the class of what we’ve covered and show how this weeks class fits into the big picture.</a:t>
            </a:r>
          </a:p>
          <a:p>
            <a:r>
              <a:rPr lang="en-US" dirty="0" smtClean="0"/>
              <a:t>I plan to try to cover 2-3 topics (or individuals) per class in an effort to speed things up a little.</a:t>
            </a:r>
          </a:p>
          <a:p>
            <a:r>
              <a:rPr lang="en-US" dirty="0"/>
              <a:t>At the end of each class, I will ask for a volunteer to bring a snack for the class on the following week</a:t>
            </a:r>
            <a:r>
              <a:rPr lang="en-US" dirty="0" smtClean="0"/>
              <a:t>. </a:t>
            </a:r>
            <a:r>
              <a:rPr lang="en-US" dirty="0" smtClean="0">
                <a:sym typeface="Wingdings" panose="05000000000000000000" pitchFamily="2" charset="2"/>
              </a:rPr>
              <a:t></a:t>
            </a:r>
            <a:endParaRPr lang="en-US" dirty="0"/>
          </a:p>
          <a:p>
            <a:r>
              <a:rPr lang="en-US" dirty="0" smtClean="0"/>
              <a:t>I will set aside the last ten minutes (or so) of each class for a discussion time where we can, as a class, further explore the ideas taught in class and how we might apply them to our lives today.</a:t>
            </a:r>
          </a:p>
          <a:p>
            <a:endParaRPr lang="en-US" dirty="0" smtClean="0"/>
          </a:p>
          <a:p>
            <a:endParaRPr lang="en-US" dirty="0" smtClean="0"/>
          </a:p>
          <a:p>
            <a:endParaRPr lang="en-US" dirty="0"/>
          </a:p>
        </p:txBody>
      </p:sp>
    </p:spTree>
    <p:extLst>
      <p:ext uri="{BB962C8B-B14F-4D97-AF65-F5344CB8AC3E}">
        <p14:creationId xmlns:p14="http://schemas.microsoft.com/office/powerpoint/2010/main" val="1382389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99157" y="3488710"/>
            <a:ext cx="367408" cy="1074008"/>
            <a:chOff x="591295" y="2057111"/>
            <a:chExt cx="367408" cy="1074008"/>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5799" y="2057111"/>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1295" y="2823342"/>
              <a:ext cx="367408" cy="307777"/>
            </a:xfrm>
            <a:prstGeom prst="rect">
              <a:avLst/>
            </a:prstGeom>
            <a:noFill/>
          </p:spPr>
          <p:txBody>
            <a:bodyPr wrap="none" rtlCol="0">
              <a:spAutoFit/>
            </a:bodyPr>
            <a:lstStyle/>
            <a:p>
              <a:r>
                <a:rPr lang="en-US" sz="1400" b="1" dirty="0" smtClean="0"/>
                <a:t>33</a:t>
              </a:r>
              <a:endParaRPr lang="en-US" sz="1400" b="1" dirty="0"/>
            </a:p>
          </p:txBody>
        </p:sp>
      </p:grpSp>
      <p:grpSp>
        <p:nvGrpSpPr>
          <p:cNvPr id="20" name="Group 19"/>
          <p:cNvGrpSpPr/>
          <p:nvPr/>
        </p:nvGrpSpPr>
        <p:grpSpPr>
          <a:xfrm>
            <a:off x="2348340" y="4022110"/>
            <a:ext cx="2639670" cy="540608"/>
            <a:chOff x="2340478" y="2590511"/>
            <a:chExt cx="2639670" cy="540608"/>
          </a:xfrm>
        </p:grpSpPr>
        <p:sp>
          <p:nvSpPr>
            <p:cNvPr id="5" name="Rectangle 4"/>
            <p:cNvSpPr/>
            <p:nvPr/>
          </p:nvSpPr>
          <p:spPr>
            <a:xfrm>
              <a:off x="2569868" y="2590511"/>
              <a:ext cx="2410280" cy="2286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Second Century</a:t>
              </a:r>
              <a:endParaRPr lang="en-US" dirty="0">
                <a:solidFill>
                  <a:schemeClr val="tx1"/>
                </a:solidFill>
              </a:endParaRPr>
            </a:p>
          </p:txBody>
        </p:sp>
        <p:sp>
          <p:nvSpPr>
            <p:cNvPr id="10" name="TextBox 9"/>
            <p:cNvSpPr txBox="1"/>
            <p:nvPr/>
          </p:nvSpPr>
          <p:spPr>
            <a:xfrm>
              <a:off x="2340478" y="2823342"/>
              <a:ext cx="458780" cy="307777"/>
            </a:xfrm>
            <a:prstGeom prst="rect">
              <a:avLst/>
            </a:prstGeom>
            <a:noFill/>
          </p:spPr>
          <p:txBody>
            <a:bodyPr wrap="none" rtlCol="0">
              <a:spAutoFit/>
            </a:bodyPr>
            <a:lstStyle/>
            <a:p>
              <a:r>
                <a:rPr lang="en-US" sz="1400" b="1" dirty="0" smtClean="0"/>
                <a:t>100</a:t>
              </a:r>
              <a:endParaRPr lang="en-US" sz="1400" b="1" dirty="0"/>
            </a:p>
          </p:txBody>
        </p:sp>
      </p:grpSp>
      <p:grpSp>
        <p:nvGrpSpPr>
          <p:cNvPr id="23" name="Group 22"/>
          <p:cNvGrpSpPr/>
          <p:nvPr/>
        </p:nvGrpSpPr>
        <p:grpSpPr>
          <a:xfrm>
            <a:off x="4752869" y="4019665"/>
            <a:ext cx="2639670" cy="538820"/>
            <a:chOff x="4745007" y="2588066"/>
            <a:chExt cx="2639670" cy="538820"/>
          </a:xfrm>
        </p:grpSpPr>
        <p:sp>
          <p:nvSpPr>
            <p:cNvPr id="6" name="Rectangle 5"/>
            <p:cNvSpPr/>
            <p:nvPr/>
          </p:nvSpPr>
          <p:spPr>
            <a:xfrm>
              <a:off x="4974397" y="2588066"/>
              <a:ext cx="241028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Third Century</a:t>
              </a:r>
              <a:endParaRPr lang="en-US" dirty="0">
                <a:solidFill>
                  <a:schemeClr val="tx1"/>
                </a:solidFill>
              </a:endParaRPr>
            </a:p>
          </p:txBody>
        </p:sp>
        <p:sp>
          <p:nvSpPr>
            <p:cNvPr id="11" name="TextBox 10"/>
            <p:cNvSpPr txBox="1"/>
            <p:nvPr/>
          </p:nvSpPr>
          <p:spPr>
            <a:xfrm>
              <a:off x="4745007" y="2819109"/>
              <a:ext cx="458780" cy="307777"/>
            </a:xfrm>
            <a:prstGeom prst="rect">
              <a:avLst/>
            </a:prstGeom>
            <a:noFill/>
          </p:spPr>
          <p:txBody>
            <a:bodyPr wrap="none" rtlCol="0">
              <a:spAutoFit/>
            </a:bodyPr>
            <a:lstStyle/>
            <a:p>
              <a:r>
                <a:rPr lang="en-US" sz="1400" b="1" dirty="0" smtClean="0"/>
                <a:t>200</a:t>
              </a:r>
              <a:endParaRPr lang="en-US" sz="1400" b="1" dirty="0"/>
            </a:p>
          </p:txBody>
        </p:sp>
      </p:grpSp>
      <p:grpSp>
        <p:nvGrpSpPr>
          <p:cNvPr id="41" name="Group 40"/>
          <p:cNvGrpSpPr/>
          <p:nvPr/>
        </p:nvGrpSpPr>
        <p:grpSpPr>
          <a:xfrm>
            <a:off x="7168900" y="4019665"/>
            <a:ext cx="2135362" cy="538822"/>
            <a:chOff x="7161038" y="2588066"/>
            <a:chExt cx="2135362" cy="538822"/>
          </a:xfrm>
        </p:grpSpPr>
        <p:sp>
          <p:nvSpPr>
            <p:cNvPr id="7" name="Rectangle 6"/>
            <p:cNvSpPr/>
            <p:nvPr/>
          </p:nvSpPr>
          <p:spPr>
            <a:xfrm>
              <a:off x="7390428" y="2588066"/>
              <a:ext cx="1905972" cy="228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Fourth Century</a:t>
              </a:r>
              <a:endParaRPr lang="en-US" dirty="0">
                <a:solidFill>
                  <a:schemeClr val="tx1"/>
                </a:solidFill>
              </a:endParaRPr>
            </a:p>
          </p:txBody>
        </p:sp>
        <p:sp>
          <p:nvSpPr>
            <p:cNvPr id="12" name="TextBox 11"/>
            <p:cNvSpPr txBox="1"/>
            <p:nvPr/>
          </p:nvSpPr>
          <p:spPr>
            <a:xfrm>
              <a:off x="7161038" y="2819111"/>
              <a:ext cx="458780" cy="307777"/>
            </a:xfrm>
            <a:prstGeom prst="rect">
              <a:avLst/>
            </a:prstGeom>
            <a:noFill/>
          </p:spPr>
          <p:txBody>
            <a:bodyPr wrap="none" rtlCol="0">
              <a:spAutoFit/>
            </a:bodyPr>
            <a:lstStyle/>
            <a:p>
              <a:r>
                <a:rPr lang="en-US" sz="1400" b="1" dirty="0" smtClean="0"/>
                <a:t>300</a:t>
              </a:r>
              <a:endParaRPr lang="en-US" sz="1400" b="1" dirty="0"/>
            </a:p>
          </p:txBody>
        </p:sp>
      </p:grpSp>
      <p:sp>
        <p:nvSpPr>
          <p:cNvPr id="4" name="Title 3"/>
          <p:cNvSpPr>
            <a:spLocks noGrp="1"/>
          </p:cNvSpPr>
          <p:nvPr>
            <p:ph type="title"/>
          </p:nvPr>
        </p:nvSpPr>
        <p:spPr>
          <a:xfrm>
            <a:off x="357633" y="28755"/>
            <a:ext cx="8229600" cy="792162"/>
          </a:xfrm>
        </p:spPr>
        <p:txBody>
          <a:bodyPr>
            <a:normAutofit fontScale="90000"/>
          </a:bodyPr>
          <a:lstStyle/>
          <a:p>
            <a:r>
              <a:rPr lang="en-US" sz="4000" b="1" dirty="0" smtClean="0"/>
              <a:t>Overview of Church History </a:t>
            </a:r>
            <a:br>
              <a:rPr lang="en-US" sz="4000" b="1" dirty="0" smtClean="0"/>
            </a:br>
            <a:r>
              <a:rPr lang="en-US" sz="3100" b="1" dirty="0" smtClean="0"/>
              <a:t>From the Cross to Nicaea</a:t>
            </a:r>
            <a:endParaRPr lang="en-US" sz="3100" b="1" dirty="0"/>
          </a:p>
        </p:txBody>
      </p:sp>
      <p:grpSp>
        <p:nvGrpSpPr>
          <p:cNvPr id="42" name="Group 41"/>
          <p:cNvGrpSpPr/>
          <p:nvPr/>
        </p:nvGrpSpPr>
        <p:grpSpPr>
          <a:xfrm>
            <a:off x="8061953" y="2809784"/>
            <a:ext cx="1015761" cy="1752934"/>
            <a:chOff x="7795571" y="1399751"/>
            <a:chExt cx="1015761" cy="1752934"/>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4109" y="1399751"/>
              <a:ext cx="947816" cy="66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088627" y="2844908"/>
              <a:ext cx="458780" cy="307777"/>
            </a:xfrm>
            <a:prstGeom prst="rect">
              <a:avLst/>
            </a:prstGeom>
            <a:noFill/>
          </p:spPr>
          <p:txBody>
            <a:bodyPr wrap="none" rtlCol="0">
              <a:spAutoFit/>
            </a:bodyPr>
            <a:lstStyle/>
            <a:p>
              <a:r>
                <a:rPr lang="en-US" sz="1400" b="1" dirty="0" smtClean="0"/>
                <a:t>325</a:t>
              </a:r>
              <a:endParaRPr lang="en-US" sz="1400" b="1" dirty="0"/>
            </a:p>
          </p:txBody>
        </p:sp>
        <p:sp>
          <p:nvSpPr>
            <p:cNvPr id="8" name="TextBox 7"/>
            <p:cNvSpPr txBox="1"/>
            <p:nvPr/>
          </p:nvSpPr>
          <p:spPr>
            <a:xfrm>
              <a:off x="7795571" y="2033031"/>
              <a:ext cx="1015761" cy="523220"/>
            </a:xfrm>
            <a:prstGeom prst="rect">
              <a:avLst/>
            </a:prstGeom>
            <a:noFill/>
          </p:spPr>
          <p:txBody>
            <a:bodyPr wrap="square" rtlCol="0">
              <a:spAutoFit/>
            </a:bodyPr>
            <a:lstStyle/>
            <a:p>
              <a:pPr algn="ctr"/>
              <a:r>
                <a:rPr lang="en-US" sz="1400" dirty="0" smtClean="0"/>
                <a:t>Council of Nicaea</a:t>
              </a:r>
              <a:endParaRPr lang="en-US" sz="1400" dirty="0"/>
            </a:p>
          </p:txBody>
        </p:sp>
      </p:grpSp>
      <p:sp>
        <p:nvSpPr>
          <p:cNvPr id="27" name="TextBox 26"/>
          <p:cNvSpPr txBox="1"/>
          <p:nvPr/>
        </p:nvSpPr>
        <p:spPr>
          <a:xfrm rot="-2700000">
            <a:off x="2062763" y="3275174"/>
            <a:ext cx="1428165" cy="523220"/>
          </a:xfrm>
          <a:prstGeom prst="rect">
            <a:avLst/>
          </a:prstGeom>
          <a:noFill/>
        </p:spPr>
        <p:txBody>
          <a:bodyPr vert="horz" wrap="square" rtlCol="0">
            <a:spAutoFit/>
          </a:bodyPr>
          <a:lstStyle/>
          <a:p>
            <a:pPr algn="ctr"/>
            <a:r>
              <a:rPr lang="en-US" sz="1400" dirty="0"/>
              <a:t>Death of </a:t>
            </a:r>
            <a:endParaRPr lang="en-US" sz="1400" dirty="0" smtClean="0"/>
          </a:p>
          <a:p>
            <a:pPr algn="ctr"/>
            <a:r>
              <a:rPr lang="en-US" sz="1400" dirty="0" smtClean="0"/>
              <a:t>Apostle John</a:t>
            </a:r>
            <a:endParaRPr lang="en-US" sz="1400" dirty="0"/>
          </a:p>
        </p:txBody>
      </p:sp>
      <p:grpSp>
        <p:nvGrpSpPr>
          <p:cNvPr id="36" name="Group 35"/>
          <p:cNvGrpSpPr/>
          <p:nvPr/>
        </p:nvGrpSpPr>
        <p:grpSpPr>
          <a:xfrm>
            <a:off x="1016203" y="3290213"/>
            <a:ext cx="1613734" cy="1270713"/>
            <a:chOff x="1008341" y="1858614"/>
            <a:chExt cx="1613734" cy="1270713"/>
          </a:xfrm>
        </p:grpSpPr>
        <p:sp>
          <p:nvSpPr>
            <p:cNvPr id="19" name="TextBox 18"/>
            <p:cNvSpPr txBox="1"/>
            <p:nvPr/>
          </p:nvSpPr>
          <p:spPr>
            <a:xfrm rot="-2700000">
              <a:off x="1008341" y="1858614"/>
              <a:ext cx="1613734" cy="523220"/>
            </a:xfrm>
            <a:prstGeom prst="rect">
              <a:avLst/>
            </a:prstGeom>
            <a:noFill/>
          </p:spPr>
          <p:txBody>
            <a:bodyPr vert="horz" wrap="square" rtlCol="0">
              <a:spAutoFit/>
            </a:bodyPr>
            <a:lstStyle/>
            <a:p>
              <a:pPr algn="ctr"/>
              <a:r>
                <a:rPr lang="en-US" sz="1400" dirty="0" smtClean="0"/>
                <a:t>Martyrdom of </a:t>
              </a:r>
            </a:p>
            <a:p>
              <a:pPr algn="ctr"/>
              <a:r>
                <a:rPr lang="en-US" sz="1400" dirty="0" smtClean="0"/>
                <a:t>Peter </a:t>
              </a:r>
              <a:r>
                <a:rPr lang="en-US" sz="1400" dirty="0"/>
                <a:t>&amp; </a:t>
              </a:r>
              <a:r>
                <a:rPr lang="en-US" sz="1400" dirty="0" smtClean="0"/>
                <a:t>Paul</a:t>
              </a:r>
              <a:endParaRPr lang="en-US" sz="1400" dirty="0"/>
            </a:p>
          </p:txBody>
        </p:sp>
        <p:sp>
          <p:nvSpPr>
            <p:cNvPr id="28" name="TextBox 27"/>
            <p:cNvSpPr txBox="1"/>
            <p:nvPr/>
          </p:nvSpPr>
          <p:spPr>
            <a:xfrm>
              <a:off x="1447800" y="2821550"/>
              <a:ext cx="367408" cy="307777"/>
            </a:xfrm>
            <a:prstGeom prst="rect">
              <a:avLst/>
            </a:prstGeom>
            <a:noFill/>
          </p:spPr>
          <p:txBody>
            <a:bodyPr wrap="none" rtlCol="0">
              <a:spAutoFit/>
            </a:bodyPr>
            <a:lstStyle/>
            <a:p>
              <a:r>
                <a:rPr lang="en-US" sz="1400" b="1" dirty="0" smtClean="0"/>
                <a:t>68</a:t>
              </a:r>
              <a:endParaRPr lang="en-US" sz="1400" b="1" dirty="0"/>
            </a:p>
          </p:txBody>
        </p:sp>
      </p:grpSp>
      <p:grpSp>
        <p:nvGrpSpPr>
          <p:cNvPr id="37" name="Group 36"/>
          <p:cNvGrpSpPr/>
          <p:nvPr/>
        </p:nvGrpSpPr>
        <p:grpSpPr>
          <a:xfrm>
            <a:off x="2854287" y="3338106"/>
            <a:ext cx="1597295" cy="1220380"/>
            <a:chOff x="2846425" y="1906507"/>
            <a:chExt cx="1597295" cy="1220380"/>
          </a:xfrm>
        </p:grpSpPr>
        <p:sp>
          <p:nvSpPr>
            <p:cNvPr id="29" name="TextBox 28"/>
            <p:cNvSpPr txBox="1"/>
            <p:nvPr/>
          </p:nvSpPr>
          <p:spPr>
            <a:xfrm rot="18900000">
              <a:off x="2846425" y="1906507"/>
              <a:ext cx="1597295" cy="307777"/>
            </a:xfrm>
            <a:prstGeom prst="rect">
              <a:avLst/>
            </a:prstGeom>
            <a:noFill/>
          </p:spPr>
          <p:txBody>
            <a:bodyPr vert="horz" wrap="square" rtlCol="0">
              <a:spAutoFit/>
            </a:bodyPr>
            <a:lstStyle/>
            <a:p>
              <a:pPr algn="ctr"/>
              <a:r>
                <a:rPr lang="en-US" sz="1400" dirty="0" smtClean="0"/>
                <a:t>Rise of Gnosticism</a:t>
              </a:r>
              <a:endParaRPr lang="en-US" sz="1400" dirty="0"/>
            </a:p>
          </p:txBody>
        </p:sp>
        <p:sp>
          <p:nvSpPr>
            <p:cNvPr id="33" name="TextBox 32"/>
            <p:cNvSpPr txBox="1"/>
            <p:nvPr/>
          </p:nvSpPr>
          <p:spPr>
            <a:xfrm>
              <a:off x="2892072" y="2819110"/>
              <a:ext cx="458780" cy="307777"/>
            </a:xfrm>
            <a:prstGeom prst="rect">
              <a:avLst/>
            </a:prstGeom>
            <a:noFill/>
          </p:spPr>
          <p:txBody>
            <a:bodyPr wrap="none" rtlCol="0">
              <a:spAutoFit/>
            </a:bodyPr>
            <a:lstStyle/>
            <a:p>
              <a:r>
                <a:rPr lang="en-US" sz="1400" b="1" dirty="0" smtClean="0"/>
                <a:t>130</a:t>
              </a:r>
              <a:endParaRPr lang="en-US" sz="1400" b="1" dirty="0"/>
            </a:p>
          </p:txBody>
        </p:sp>
      </p:grpSp>
      <p:grpSp>
        <p:nvGrpSpPr>
          <p:cNvPr id="38" name="Group 37"/>
          <p:cNvGrpSpPr/>
          <p:nvPr/>
        </p:nvGrpSpPr>
        <p:grpSpPr>
          <a:xfrm>
            <a:off x="3402369" y="3611473"/>
            <a:ext cx="978573" cy="947014"/>
            <a:chOff x="3394507" y="2179874"/>
            <a:chExt cx="978573" cy="947014"/>
          </a:xfrm>
        </p:grpSpPr>
        <p:sp>
          <p:nvSpPr>
            <p:cNvPr id="31" name="TextBox 30"/>
            <p:cNvSpPr txBox="1"/>
            <p:nvPr/>
          </p:nvSpPr>
          <p:spPr>
            <a:xfrm rot="18900000">
              <a:off x="3394507" y="2179874"/>
              <a:ext cx="978573" cy="307777"/>
            </a:xfrm>
            <a:prstGeom prst="rect">
              <a:avLst/>
            </a:prstGeom>
            <a:noFill/>
          </p:spPr>
          <p:txBody>
            <a:bodyPr vert="horz" wrap="square" rtlCol="0">
              <a:spAutoFit/>
            </a:bodyPr>
            <a:lstStyle/>
            <a:p>
              <a:pPr algn="ctr"/>
              <a:r>
                <a:rPr lang="en-US" sz="1400" dirty="0" smtClean="0"/>
                <a:t>Marcion</a:t>
              </a:r>
              <a:endParaRPr lang="en-US" sz="1400" dirty="0"/>
            </a:p>
          </p:txBody>
        </p:sp>
        <p:sp>
          <p:nvSpPr>
            <p:cNvPr id="34" name="TextBox 33"/>
            <p:cNvSpPr txBox="1"/>
            <p:nvPr/>
          </p:nvSpPr>
          <p:spPr>
            <a:xfrm>
              <a:off x="3458903" y="2819111"/>
              <a:ext cx="458780" cy="307777"/>
            </a:xfrm>
            <a:prstGeom prst="rect">
              <a:avLst/>
            </a:prstGeom>
            <a:noFill/>
          </p:spPr>
          <p:txBody>
            <a:bodyPr wrap="none" rtlCol="0">
              <a:spAutoFit/>
            </a:bodyPr>
            <a:lstStyle/>
            <a:p>
              <a:r>
                <a:rPr lang="en-US" sz="1400" b="1" dirty="0" smtClean="0"/>
                <a:t>140</a:t>
              </a:r>
              <a:endParaRPr lang="en-US" sz="1400" b="1" dirty="0"/>
            </a:p>
          </p:txBody>
        </p:sp>
      </p:grpSp>
      <p:grpSp>
        <p:nvGrpSpPr>
          <p:cNvPr id="39" name="Group 38"/>
          <p:cNvGrpSpPr/>
          <p:nvPr/>
        </p:nvGrpSpPr>
        <p:grpSpPr>
          <a:xfrm>
            <a:off x="3944122" y="3352314"/>
            <a:ext cx="1557110" cy="1210404"/>
            <a:chOff x="3936260" y="1920715"/>
            <a:chExt cx="1557110" cy="1210404"/>
          </a:xfrm>
        </p:grpSpPr>
        <p:sp>
          <p:nvSpPr>
            <p:cNvPr id="32" name="TextBox 31"/>
            <p:cNvSpPr txBox="1"/>
            <p:nvPr/>
          </p:nvSpPr>
          <p:spPr>
            <a:xfrm rot="18900000">
              <a:off x="3936260" y="1920715"/>
              <a:ext cx="1557110" cy="307777"/>
            </a:xfrm>
            <a:prstGeom prst="rect">
              <a:avLst/>
            </a:prstGeom>
            <a:noFill/>
          </p:spPr>
          <p:txBody>
            <a:bodyPr vert="horz" wrap="square" rtlCol="0">
              <a:spAutoFit/>
            </a:bodyPr>
            <a:lstStyle/>
            <a:p>
              <a:pPr algn="ctr"/>
              <a:r>
                <a:rPr lang="en-US" sz="1400" dirty="0"/>
                <a:t>Rise </a:t>
              </a:r>
              <a:r>
                <a:rPr lang="en-US" sz="1400" dirty="0" smtClean="0"/>
                <a:t>of Montanism</a:t>
              </a:r>
              <a:endParaRPr lang="en-US" sz="1400" dirty="0"/>
            </a:p>
          </p:txBody>
        </p:sp>
        <p:sp>
          <p:nvSpPr>
            <p:cNvPr id="35" name="TextBox 34"/>
            <p:cNvSpPr txBox="1"/>
            <p:nvPr/>
          </p:nvSpPr>
          <p:spPr>
            <a:xfrm>
              <a:off x="4013653" y="2823342"/>
              <a:ext cx="458780" cy="307777"/>
            </a:xfrm>
            <a:prstGeom prst="rect">
              <a:avLst/>
            </a:prstGeom>
            <a:noFill/>
          </p:spPr>
          <p:txBody>
            <a:bodyPr wrap="none" rtlCol="0">
              <a:spAutoFit/>
            </a:bodyPr>
            <a:lstStyle/>
            <a:p>
              <a:r>
                <a:rPr lang="en-US" sz="1400" b="1" dirty="0" smtClean="0"/>
                <a:t>165</a:t>
              </a:r>
              <a:endParaRPr lang="en-US" sz="1400" b="1" dirty="0"/>
            </a:p>
          </p:txBody>
        </p:sp>
      </p:grpSp>
      <p:grpSp>
        <p:nvGrpSpPr>
          <p:cNvPr id="123" name="Group 122"/>
          <p:cNvGrpSpPr/>
          <p:nvPr/>
        </p:nvGrpSpPr>
        <p:grpSpPr>
          <a:xfrm>
            <a:off x="1350864" y="1144844"/>
            <a:ext cx="6494688" cy="1651451"/>
            <a:chOff x="1350864" y="1144844"/>
            <a:chExt cx="6494688" cy="1651451"/>
          </a:xfrm>
        </p:grpSpPr>
        <p:sp>
          <p:nvSpPr>
            <p:cNvPr id="43" name="Rectangle 42"/>
            <p:cNvSpPr/>
            <p:nvPr/>
          </p:nvSpPr>
          <p:spPr>
            <a:xfrm>
              <a:off x="1350864" y="1427337"/>
              <a:ext cx="6491061" cy="13689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53312" y="1144844"/>
              <a:ext cx="6492240" cy="461665"/>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pPr algn="ctr"/>
              <a:r>
                <a:rPr lang="en-US" sz="2400" b="1" spc="50" dirty="0" smtClean="0">
                  <a:ln w="12700" cmpd="sng">
                    <a:solidFill>
                      <a:schemeClr val="accent6">
                        <a:satMod val="120000"/>
                        <a:shade val="80000"/>
                      </a:schemeClr>
                    </a:solidFill>
                    <a:prstDash val="solid"/>
                  </a:ln>
                  <a:effectLst>
                    <a:glow rad="228600">
                      <a:schemeClr val="accent6">
                        <a:satMod val="175000"/>
                        <a:alpha val="40000"/>
                      </a:schemeClr>
                    </a:glow>
                    <a:innerShdw blurRad="63500" dist="50800" dir="18900000">
                      <a:prstClr val="black">
                        <a:alpha val="50000"/>
                      </a:prstClr>
                    </a:innerShdw>
                  </a:effectLst>
                </a:rPr>
                <a:t>Roman Persecution</a:t>
              </a:r>
              <a:endParaRPr lang="en-US" sz="2400" b="1" spc="50" dirty="0">
                <a:ln w="12700" cmpd="sng">
                  <a:solidFill>
                    <a:schemeClr val="accent6">
                      <a:satMod val="120000"/>
                      <a:shade val="80000"/>
                    </a:schemeClr>
                  </a:solidFill>
                  <a:prstDash val="solid"/>
                </a:ln>
                <a:effectLst>
                  <a:glow rad="228600">
                    <a:schemeClr val="accent6">
                      <a:satMod val="175000"/>
                      <a:alpha val="40000"/>
                    </a:schemeClr>
                  </a:glow>
                  <a:innerShdw blurRad="63500" dist="50800" dir="18900000">
                    <a:prstClr val="black">
                      <a:alpha val="50000"/>
                    </a:prstClr>
                  </a:innerShdw>
                </a:effectLst>
              </a:endParaRPr>
            </a:p>
          </p:txBody>
        </p:sp>
      </p:grpSp>
      <p:grpSp>
        <p:nvGrpSpPr>
          <p:cNvPr id="62" name="Group 61"/>
          <p:cNvGrpSpPr/>
          <p:nvPr/>
        </p:nvGrpSpPr>
        <p:grpSpPr>
          <a:xfrm>
            <a:off x="6789943" y="2962719"/>
            <a:ext cx="1593477" cy="1601552"/>
            <a:chOff x="6782081" y="2548258"/>
            <a:chExt cx="1593477" cy="1601552"/>
          </a:xfrm>
        </p:grpSpPr>
        <p:sp>
          <p:nvSpPr>
            <p:cNvPr id="63" name="TextBox 62"/>
            <p:cNvSpPr txBox="1"/>
            <p:nvPr/>
          </p:nvSpPr>
          <p:spPr>
            <a:xfrm>
              <a:off x="7643849" y="3842033"/>
              <a:ext cx="458780" cy="307777"/>
            </a:xfrm>
            <a:prstGeom prst="rect">
              <a:avLst/>
            </a:prstGeom>
            <a:noFill/>
          </p:spPr>
          <p:txBody>
            <a:bodyPr wrap="none" rtlCol="0">
              <a:spAutoFit/>
            </a:bodyPr>
            <a:lstStyle/>
            <a:p>
              <a:r>
                <a:rPr lang="en-US" sz="1400" b="1" dirty="0" smtClean="0"/>
                <a:t>313</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3089" y="2548258"/>
              <a:ext cx="320204" cy="5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6782081" y="3028603"/>
              <a:ext cx="1593477" cy="523220"/>
            </a:xfrm>
            <a:prstGeom prst="rect">
              <a:avLst/>
            </a:prstGeom>
            <a:noFill/>
          </p:spPr>
          <p:txBody>
            <a:bodyPr wrap="square" rtlCol="0">
              <a:spAutoFit/>
            </a:bodyPr>
            <a:lstStyle/>
            <a:p>
              <a:pPr algn="ctr"/>
              <a:r>
                <a:rPr lang="en-US" sz="1400" dirty="0" smtClean="0"/>
                <a:t>Constantine</a:t>
              </a:r>
            </a:p>
            <a:p>
              <a:pPr algn="ctr"/>
              <a:r>
                <a:rPr lang="en-US" sz="1400" dirty="0" smtClean="0"/>
                <a:t>Edict of Toleration</a:t>
              </a:r>
              <a:endParaRPr lang="en-US" sz="1400" dirty="0"/>
            </a:p>
          </p:txBody>
        </p:sp>
      </p:grpSp>
      <p:grpSp>
        <p:nvGrpSpPr>
          <p:cNvPr id="46" name="Group 45"/>
          <p:cNvGrpSpPr/>
          <p:nvPr/>
        </p:nvGrpSpPr>
        <p:grpSpPr>
          <a:xfrm>
            <a:off x="5817422" y="3319100"/>
            <a:ext cx="1224725" cy="1245509"/>
            <a:chOff x="5809560" y="2904639"/>
            <a:chExt cx="1224725" cy="1245509"/>
          </a:xfrm>
        </p:grpSpPr>
        <p:sp>
          <p:nvSpPr>
            <p:cNvPr id="68" name="TextBox 67"/>
            <p:cNvSpPr txBox="1"/>
            <p:nvPr/>
          </p:nvSpPr>
          <p:spPr>
            <a:xfrm>
              <a:off x="5963142" y="3842371"/>
              <a:ext cx="458780" cy="307777"/>
            </a:xfrm>
            <a:prstGeom prst="rect">
              <a:avLst/>
            </a:prstGeom>
            <a:noFill/>
          </p:spPr>
          <p:txBody>
            <a:bodyPr wrap="none" rtlCol="0">
              <a:spAutoFit/>
            </a:bodyPr>
            <a:lstStyle/>
            <a:p>
              <a:r>
                <a:rPr lang="en-US" sz="1400" b="1" dirty="0" smtClean="0"/>
                <a:t>251</a:t>
              </a:r>
              <a:endParaRPr lang="en-US" sz="1400" b="1" dirty="0"/>
            </a:p>
          </p:txBody>
        </p:sp>
        <p:sp>
          <p:nvSpPr>
            <p:cNvPr id="69" name="TextBox 68"/>
            <p:cNvSpPr txBox="1"/>
            <p:nvPr/>
          </p:nvSpPr>
          <p:spPr>
            <a:xfrm rot="18900000">
              <a:off x="5809560" y="2904639"/>
              <a:ext cx="1224725" cy="523220"/>
            </a:xfrm>
            <a:prstGeom prst="rect">
              <a:avLst/>
            </a:prstGeom>
            <a:noFill/>
          </p:spPr>
          <p:txBody>
            <a:bodyPr vert="horz" wrap="square" rtlCol="0">
              <a:spAutoFit/>
            </a:bodyPr>
            <a:lstStyle/>
            <a:p>
              <a:pPr algn="ctr"/>
              <a:r>
                <a:rPr lang="en-US" sz="1400" dirty="0"/>
                <a:t>Novatianist Controversy</a:t>
              </a:r>
            </a:p>
          </p:txBody>
        </p:sp>
      </p:grpSp>
      <p:grpSp>
        <p:nvGrpSpPr>
          <p:cNvPr id="105" name="Group 104"/>
          <p:cNvGrpSpPr/>
          <p:nvPr/>
        </p:nvGrpSpPr>
        <p:grpSpPr>
          <a:xfrm>
            <a:off x="1205493" y="1894293"/>
            <a:ext cx="745095" cy="976852"/>
            <a:chOff x="1205493" y="1894293"/>
            <a:chExt cx="745095" cy="976852"/>
          </a:xfrm>
        </p:grpSpPr>
        <p:sp>
          <p:nvSpPr>
            <p:cNvPr id="44" name="TextBox 43"/>
            <p:cNvSpPr txBox="1"/>
            <p:nvPr/>
          </p:nvSpPr>
          <p:spPr>
            <a:xfrm rot="-2700000">
              <a:off x="1366454" y="1894293"/>
              <a:ext cx="584134" cy="307777"/>
            </a:xfrm>
            <a:prstGeom prst="rect">
              <a:avLst/>
            </a:prstGeom>
            <a:noFill/>
          </p:spPr>
          <p:txBody>
            <a:bodyPr wrap="none" rtlCol="0">
              <a:spAutoFit/>
            </a:bodyPr>
            <a:lstStyle/>
            <a:p>
              <a:pPr algn="ctr"/>
              <a:r>
                <a:rPr lang="en-US" sz="1400" dirty="0"/>
                <a:t>Nero </a:t>
              </a:r>
              <a:endParaRPr lang="en-US" sz="1400" dirty="0" smtClean="0"/>
            </a:p>
          </p:txBody>
        </p:sp>
        <p:sp>
          <p:nvSpPr>
            <p:cNvPr id="47" name="Double Brace 46"/>
            <p:cNvSpPr/>
            <p:nvPr/>
          </p:nvSpPr>
          <p:spPr>
            <a:xfrm>
              <a:off x="1350863" y="2198284"/>
              <a:ext cx="395061" cy="26085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64" name="Group 63"/>
            <p:cNvGrpSpPr/>
            <p:nvPr/>
          </p:nvGrpSpPr>
          <p:grpSpPr>
            <a:xfrm>
              <a:off x="1205493" y="2377440"/>
              <a:ext cx="685800" cy="493705"/>
              <a:chOff x="1371600" y="5181600"/>
              <a:chExt cx="685800" cy="493705"/>
            </a:xfrm>
          </p:grpSpPr>
          <p:sp>
            <p:nvSpPr>
              <p:cNvPr id="72" name="TextBox 71"/>
              <p:cNvSpPr txBox="1"/>
              <p:nvPr/>
            </p:nvSpPr>
            <p:spPr>
              <a:xfrm>
                <a:off x="1371600" y="5181600"/>
                <a:ext cx="685800" cy="307777"/>
              </a:xfrm>
              <a:prstGeom prst="rect">
                <a:avLst/>
              </a:prstGeom>
              <a:noFill/>
            </p:spPr>
            <p:txBody>
              <a:bodyPr wrap="none" rtlCol="0">
                <a:spAutoFit/>
              </a:bodyPr>
              <a:lstStyle/>
              <a:p>
                <a:pPr algn="ctr"/>
                <a:r>
                  <a:rPr lang="en-US" sz="1400" dirty="0" smtClean="0"/>
                  <a:t>54</a:t>
                </a:r>
              </a:p>
            </p:txBody>
          </p:sp>
          <p:sp>
            <p:nvSpPr>
              <p:cNvPr id="75" name="TextBox 74"/>
              <p:cNvSpPr txBox="1"/>
              <p:nvPr/>
            </p:nvSpPr>
            <p:spPr>
              <a:xfrm>
                <a:off x="1371600" y="5367528"/>
                <a:ext cx="685800" cy="307777"/>
              </a:xfrm>
              <a:prstGeom prst="rect">
                <a:avLst/>
              </a:prstGeom>
              <a:noFill/>
            </p:spPr>
            <p:txBody>
              <a:bodyPr wrap="none" rtlCol="0">
                <a:spAutoFit/>
              </a:bodyPr>
              <a:lstStyle/>
              <a:p>
                <a:pPr algn="ctr"/>
                <a:r>
                  <a:rPr lang="en-US" sz="1400" dirty="0" smtClean="0"/>
                  <a:t>68</a:t>
                </a:r>
                <a:endParaRPr lang="en-US" sz="1400" dirty="0"/>
              </a:p>
            </p:txBody>
          </p:sp>
          <p:sp>
            <p:nvSpPr>
              <p:cNvPr id="76" name="TextBox 75"/>
              <p:cNvSpPr txBox="1"/>
              <p:nvPr/>
            </p:nvSpPr>
            <p:spPr>
              <a:xfrm>
                <a:off x="1576481" y="5327904"/>
                <a:ext cx="276038" cy="215444"/>
              </a:xfrm>
              <a:prstGeom prst="rect">
                <a:avLst/>
              </a:prstGeom>
              <a:noFill/>
            </p:spPr>
            <p:txBody>
              <a:bodyPr wrap="none" rtlCol="0">
                <a:spAutoFit/>
              </a:bodyPr>
              <a:lstStyle/>
              <a:p>
                <a:pPr algn="ctr"/>
                <a:r>
                  <a:rPr lang="en-US" sz="800" dirty="0" smtClean="0">
                    <a:latin typeface="Wingdings" panose="05000000000000000000" pitchFamily="2" charset="2"/>
                  </a:rPr>
                  <a:t>â</a:t>
                </a:r>
                <a:endParaRPr lang="en-US" sz="1000" dirty="0">
                  <a:latin typeface="Wingdings" panose="05000000000000000000" pitchFamily="2" charset="2"/>
                </a:endParaRPr>
              </a:p>
            </p:txBody>
          </p:sp>
        </p:grpSp>
      </p:grpSp>
      <p:grpSp>
        <p:nvGrpSpPr>
          <p:cNvPr id="109" name="Group 108"/>
          <p:cNvGrpSpPr/>
          <p:nvPr/>
        </p:nvGrpSpPr>
        <p:grpSpPr>
          <a:xfrm>
            <a:off x="2109865" y="1830684"/>
            <a:ext cx="921349" cy="1040461"/>
            <a:chOff x="2109865" y="1830684"/>
            <a:chExt cx="921349" cy="1040461"/>
          </a:xfrm>
        </p:grpSpPr>
        <p:sp>
          <p:nvSpPr>
            <p:cNvPr id="48" name="TextBox 47"/>
            <p:cNvSpPr txBox="1"/>
            <p:nvPr/>
          </p:nvSpPr>
          <p:spPr>
            <a:xfrm rot="-2700000">
              <a:off x="2109865" y="1830684"/>
              <a:ext cx="921349" cy="307777"/>
            </a:xfrm>
            <a:prstGeom prst="rect">
              <a:avLst/>
            </a:prstGeom>
            <a:noFill/>
          </p:spPr>
          <p:txBody>
            <a:bodyPr wrap="square" rtlCol="0">
              <a:spAutoFit/>
            </a:bodyPr>
            <a:lstStyle/>
            <a:p>
              <a:pPr algn="ctr"/>
              <a:r>
                <a:rPr lang="en-US" sz="1400" dirty="0" smtClean="0"/>
                <a:t>Domitian</a:t>
              </a:r>
              <a:endParaRPr lang="en-US" sz="1400" dirty="0"/>
            </a:p>
          </p:txBody>
        </p:sp>
        <p:sp>
          <p:nvSpPr>
            <p:cNvPr id="49" name="Double Brace 48"/>
            <p:cNvSpPr/>
            <p:nvPr/>
          </p:nvSpPr>
          <p:spPr>
            <a:xfrm>
              <a:off x="2145391" y="2198284"/>
              <a:ext cx="395061" cy="26085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83" name="Group 82"/>
            <p:cNvGrpSpPr/>
            <p:nvPr/>
          </p:nvGrpSpPr>
          <p:grpSpPr>
            <a:xfrm>
              <a:off x="2159216" y="2377440"/>
              <a:ext cx="367408" cy="493705"/>
              <a:chOff x="1798561" y="5410200"/>
              <a:chExt cx="367408" cy="493705"/>
            </a:xfrm>
          </p:grpSpPr>
          <p:sp>
            <p:nvSpPr>
              <p:cNvPr id="84" name="TextBox 83"/>
              <p:cNvSpPr txBox="1"/>
              <p:nvPr/>
            </p:nvSpPr>
            <p:spPr>
              <a:xfrm>
                <a:off x="1798561" y="5410200"/>
                <a:ext cx="367408" cy="307777"/>
              </a:xfrm>
              <a:prstGeom prst="rect">
                <a:avLst/>
              </a:prstGeom>
              <a:noFill/>
            </p:spPr>
            <p:txBody>
              <a:bodyPr wrap="none" rtlCol="0">
                <a:spAutoFit/>
              </a:bodyPr>
              <a:lstStyle/>
              <a:p>
                <a:pPr algn="ctr"/>
                <a:r>
                  <a:rPr lang="en-US" sz="1400" dirty="0" smtClean="0"/>
                  <a:t>81</a:t>
                </a:r>
              </a:p>
            </p:txBody>
          </p:sp>
          <p:sp>
            <p:nvSpPr>
              <p:cNvPr id="85" name="TextBox 84"/>
              <p:cNvSpPr txBox="1"/>
              <p:nvPr/>
            </p:nvSpPr>
            <p:spPr>
              <a:xfrm>
                <a:off x="1798561" y="5596128"/>
                <a:ext cx="367408" cy="307777"/>
              </a:xfrm>
              <a:prstGeom prst="rect">
                <a:avLst/>
              </a:prstGeom>
              <a:noFill/>
            </p:spPr>
            <p:txBody>
              <a:bodyPr wrap="none" rtlCol="0">
                <a:spAutoFit/>
              </a:bodyPr>
              <a:lstStyle/>
              <a:p>
                <a:pPr algn="ctr"/>
                <a:r>
                  <a:rPr lang="en-US" sz="1400" dirty="0" smtClean="0"/>
                  <a:t>96</a:t>
                </a:r>
                <a:endParaRPr lang="en-US" sz="1400" dirty="0"/>
              </a:p>
            </p:txBody>
          </p:sp>
          <p:sp>
            <p:nvSpPr>
              <p:cNvPr id="86" name="TextBox 85"/>
              <p:cNvSpPr txBox="1"/>
              <p:nvPr/>
            </p:nvSpPr>
            <p:spPr>
              <a:xfrm>
                <a:off x="1844246" y="5556504"/>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14" name="Group 113"/>
          <p:cNvGrpSpPr/>
          <p:nvPr/>
        </p:nvGrpSpPr>
        <p:grpSpPr>
          <a:xfrm>
            <a:off x="2469045" y="1906641"/>
            <a:ext cx="830186" cy="964504"/>
            <a:chOff x="2469045" y="1906641"/>
            <a:chExt cx="830186" cy="964504"/>
          </a:xfrm>
        </p:grpSpPr>
        <p:sp>
          <p:nvSpPr>
            <p:cNvPr id="60" name="TextBox 59"/>
            <p:cNvSpPr txBox="1"/>
            <p:nvPr/>
          </p:nvSpPr>
          <p:spPr>
            <a:xfrm rot="-2700000">
              <a:off x="2469045" y="1906641"/>
              <a:ext cx="830186" cy="307777"/>
            </a:xfrm>
            <a:prstGeom prst="rect">
              <a:avLst/>
            </a:prstGeom>
            <a:noFill/>
          </p:spPr>
          <p:txBody>
            <a:bodyPr wrap="square" rtlCol="0">
              <a:spAutoFit/>
            </a:bodyPr>
            <a:lstStyle/>
            <a:p>
              <a:pPr algn="ctr"/>
              <a:r>
                <a:rPr lang="en-US" sz="1400" dirty="0" smtClean="0"/>
                <a:t>Trajan</a:t>
              </a:r>
              <a:endParaRPr lang="en-US" sz="1400" dirty="0"/>
            </a:p>
          </p:txBody>
        </p:sp>
        <p:grpSp>
          <p:nvGrpSpPr>
            <p:cNvPr id="113" name="Group 112"/>
            <p:cNvGrpSpPr/>
            <p:nvPr/>
          </p:nvGrpSpPr>
          <p:grpSpPr>
            <a:xfrm>
              <a:off x="2527694" y="2196502"/>
              <a:ext cx="458780" cy="674643"/>
              <a:chOff x="2527694" y="2196502"/>
              <a:chExt cx="458780" cy="674643"/>
            </a:xfrm>
          </p:grpSpPr>
          <p:sp>
            <p:nvSpPr>
              <p:cNvPr id="61" name="Double Brace 60"/>
              <p:cNvSpPr/>
              <p:nvPr/>
            </p:nvSpPr>
            <p:spPr>
              <a:xfrm>
                <a:off x="2549321" y="2196502"/>
                <a:ext cx="415531"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71" name="Group 70"/>
              <p:cNvGrpSpPr/>
              <p:nvPr/>
            </p:nvGrpSpPr>
            <p:grpSpPr>
              <a:xfrm>
                <a:off x="2527694" y="2377440"/>
                <a:ext cx="458780" cy="493705"/>
                <a:chOff x="3841305" y="5487888"/>
                <a:chExt cx="458780" cy="493705"/>
              </a:xfrm>
            </p:grpSpPr>
            <p:sp>
              <p:nvSpPr>
                <p:cNvPr id="87" name="TextBox 86"/>
                <p:cNvSpPr txBox="1"/>
                <p:nvPr/>
              </p:nvSpPr>
              <p:spPr>
                <a:xfrm>
                  <a:off x="3886992" y="5487888"/>
                  <a:ext cx="367408" cy="307777"/>
                </a:xfrm>
                <a:prstGeom prst="rect">
                  <a:avLst/>
                </a:prstGeom>
                <a:noFill/>
              </p:spPr>
              <p:txBody>
                <a:bodyPr wrap="none" rtlCol="0">
                  <a:spAutoFit/>
                </a:bodyPr>
                <a:lstStyle/>
                <a:p>
                  <a:pPr algn="ctr"/>
                  <a:r>
                    <a:rPr lang="en-US" sz="1400" dirty="0" smtClean="0"/>
                    <a:t>98</a:t>
                  </a:r>
                </a:p>
              </p:txBody>
            </p:sp>
            <p:sp>
              <p:nvSpPr>
                <p:cNvPr id="88" name="TextBox 87"/>
                <p:cNvSpPr txBox="1"/>
                <p:nvPr/>
              </p:nvSpPr>
              <p:spPr>
                <a:xfrm>
                  <a:off x="3841305" y="5673816"/>
                  <a:ext cx="458780" cy="307777"/>
                </a:xfrm>
                <a:prstGeom prst="rect">
                  <a:avLst/>
                </a:prstGeom>
                <a:noFill/>
              </p:spPr>
              <p:txBody>
                <a:bodyPr wrap="none" rtlCol="0">
                  <a:spAutoFit/>
                </a:bodyPr>
                <a:lstStyle/>
                <a:p>
                  <a:pPr algn="ctr"/>
                  <a:r>
                    <a:rPr lang="en-US" sz="1400" dirty="0" smtClean="0"/>
                    <a:t>117</a:t>
                  </a:r>
                  <a:endParaRPr lang="en-US" sz="1400" dirty="0"/>
                </a:p>
              </p:txBody>
            </p:sp>
            <p:sp>
              <p:nvSpPr>
                <p:cNvPr id="89" name="TextBox 88"/>
                <p:cNvSpPr txBox="1"/>
                <p:nvPr/>
              </p:nvSpPr>
              <p:spPr>
                <a:xfrm>
                  <a:off x="3932677" y="5634192"/>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grpSp>
        <p:nvGrpSpPr>
          <p:cNvPr id="115" name="Group 114"/>
          <p:cNvGrpSpPr/>
          <p:nvPr/>
        </p:nvGrpSpPr>
        <p:grpSpPr>
          <a:xfrm>
            <a:off x="3941713" y="1729104"/>
            <a:ext cx="921349" cy="1142041"/>
            <a:chOff x="3941713" y="1729104"/>
            <a:chExt cx="921349" cy="1142041"/>
          </a:xfrm>
        </p:grpSpPr>
        <p:sp>
          <p:nvSpPr>
            <p:cNvPr id="50" name="TextBox 49"/>
            <p:cNvSpPr txBox="1"/>
            <p:nvPr/>
          </p:nvSpPr>
          <p:spPr>
            <a:xfrm rot="-2700000">
              <a:off x="3941713" y="1729104"/>
              <a:ext cx="921349" cy="523220"/>
            </a:xfrm>
            <a:prstGeom prst="rect">
              <a:avLst/>
            </a:prstGeom>
            <a:noFill/>
          </p:spPr>
          <p:txBody>
            <a:bodyPr wrap="square" rtlCol="0">
              <a:spAutoFit/>
            </a:bodyPr>
            <a:lstStyle/>
            <a:p>
              <a:pPr algn="ctr"/>
              <a:r>
                <a:rPr lang="en-US" sz="1400" dirty="0"/>
                <a:t>Marcus </a:t>
              </a:r>
              <a:r>
                <a:rPr lang="en-US" sz="1400" dirty="0" smtClean="0"/>
                <a:t>Aurelius</a:t>
              </a:r>
              <a:endParaRPr lang="en-US" sz="1400" dirty="0"/>
            </a:p>
          </p:txBody>
        </p:sp>
        <p:sp>
          <p:nvSpPr>
            <p:cNvPr id="51" name="Double Brace 50"/>
            <p:cNvSpPr/>
            <p:nvPr/>
          </p:nvSpPr>
          <p:spPr>
            <a:xfrm>
              <a:off x="4070697" y="2198284"/>
              <a:ext cx="525697"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77" name="Group 76"/>
            <p:cNvGrpSpPr/>
            <p:nvPr/>
          </p:nvGrpSpPr>
          <p:grpSpPr>
            <a:xfrm>
              <a:off x="4097088" y="2377440"/>
              <a:ext cx="458781" cy="493705"/>
              <a:chOff x="4250903" y="5398697"/>
              <a:chExt cx="458781" cy="493705"/>
            </a:xfrm>
          </p:grpSpPr>
          <p:sp>
            <p:nvSpPr>
              <p:cNvPr id="91" name="TextBox 90"/>
              <p:cNvSpPr txBox="1"/>
              <p:nvPr/>
            </p:nvSpPr>
            <p:spPr>
              <a:xfrm>
                <a:off x="4250904" y="5398697"/>
                <a:ext cx="458780" cy="307777"/>
              </a:xfrm>
              <a:prstGeom prst="rect">
                <a:avLst/>
              </a:prstGeom>
              <a:noFill/>
            </p:spPr>
            <p:txBody>
              <a:bodyPr wrap="none" rtlCol="0">
                <a:spAutoFit/>
              </a:bodyPr>
              <a:lstStyle/>
              <a:p>
                <a:pPr algn="ctr"/>
                <a:r>
                  <a:rPr lang="en-US" sz="1400" dirty="0" smtClean="0"/>
                  <a:t>161</a:t>
                </a:r>
              </a:p>
            </p:txBody>
          </p:sp>
          <p:sp>
            <p:nvSpPr>
              <p:cNvPr id="92" name="TextBox 91"/>
              <p:cNvSpPr txBox="1"/>
              <p:nvPr/>
            </p:nvSpPr>
            <p:spPr>
              <a:xfrm>
                <a:off x="4250903" y="5584625"/>
                <a:ext cx="458780" cy="307777"/>
              </a:xfrm>
              <a:prstGeom prst="rect">
                <a:avLst/>
              </a:prstGeom>
              <a:noFill/>
            </p:spPr>
            <p:txBody>
              <a:bodyPr wrap="none" rtlCol="0">
                <a:spAutoFit/>
              </a:bodyPr>
              <a:lstStyle/>
              <a:p>
                <a:pPr algn="ctr"/>
                <a:r>
                  <a:rPr lang="en-US" sz="1400" dirty="0" smtClean="0"/>
                  <a:t>180</a:t>
                </a:r>
                <a:endParaRPr lang="en-US" sz="1400" dirty="0"/>
              </a:p>
            </p:txBody>
          </p:sp>
          <p:sp>
            <p:nvSpPr>
              <p:cNvPr id="93" name="TextBox 92"/>
              <p:cNvSpPr txBox="1"/>
              <p:nvPr/>
            </p:nvSpPr>
            <p:spPr>
              <a:xfrm>
                <a:off x="4342275" y="5545001"/>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16" name="Group 115"/>
          <p:cNvGrpSpPr/>
          <p:nvPr/>
        </p:nvGrpSpPr>
        <p:grpSpPr>
          <a:xfrm>
            <a:off x="4678532" y="1755611"/>
            <a:ext cx="921349" cy="1115534"/>
            <a:chOff x="4678532" y="1755611"/>
            <a:chExt cx="921349" cy="1115534"/>
          </a:xfrm>
        </p:grpSpPr>
        <p:sp>
          <p:nvSpPr>
            <p:cNvPr id="52" name="TextBox 51"/>
            <p:cNvSpPr txBox="1"/>
            <p:nvPr/>
          </p:nvSpPr>
          <p:spPr>
            <a:xfrm rot="-2700000">
              <a:off x="4678532" y="1755611"/>
              <a:ext cx="921349" cy="523220"/>
            </a:xfrm>
            <a:prstGeom prst="rect">
              <a:avLst/>
            </a:prstGeom>
            <a:noFill/>
          </p:spPr>
          <p:txBody>
            <a:bodyPr wrap="square" rtlCol="0">
              <a:spAutoFit/>
            </a:bodyPr>
            <a:lstStyle/>
            <a:p>
              <a:pPr algn="ctr"/>
              <a:r>
                <a:rPr lang="en-US" sz="1400" dirty="0"/>
                <a:t>Septimius </a:t>
              </a:r>
              <a:r>
                <a:rPr lang="en-US" sz="1400" dirty="0" smtClean="0"/>
                <a:t>Severus</a:t>
              </a:r>
              <a:endParaRPr lang="en-US" sz="1400" dirty="0"/>
            </a:p>
          </p:txBody>
        </p:sp>
        <p:sp>
          <p:nvSpPr>
            <p:cNvPr id="53" name="Double Brace 52"/>
            <p:cNvSpPr/>
            <p:nvPr/>
          </p:nvSpPr>
          <p:spPr>
            <a:xfrm>
              <a:off x="4738332" y="2194560"/>
              <a:ext cx="588993" cy="264561"/>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82" name="Group 81"/>
            <p:cNvGrpSpPr/>
            <p:nvPr/>
          </p:nvGrpSpPr>
          <p:grpSpPr>
            <a:xfrm>
              <a:off x="4816037" y="2377440"/>
              <a:ext cx="458780" cy="493705"/>
              <a:chOff x="5045096" y="5407324"/>
              <a:chExt cx="458780" cy="493705"/>
            </a:xfrm>
          </p:grpSpPr>
          <p:sp>
            <p:nvSpPr>
              <p:cNvPr id="95" name="TextBox 94"/>
              <p:cNvSpPr txBox="1"/>
              <p:nvPr/>
            </p:nvSpPr>
            <p:spPr>
              <a:xfrm>
                <a:off x="5045096" y="5407324"/>
                <a:ext cx="458780" cy="307777"/>
              </a:xfrm>
              <a:prstGeom prst="rect">
                <a:avLst/>
              </a:prstGeom>
              <a:noFill/>
            </p:spPr>
            <p:txBody>
              <a:bodyPr wrap="none" rtlCol="0">
                <a:spAutoFit/>
              </a:bodyPr>
              <a:lstStyle/>
              <a:p>
                <a:pPr algn="ctr"/>
                <a:r>
                  <a:rPr lang="en-US" sz="1400" dirty="0" smtClean="0"/>
                  <a:t>193</a:t>
                </a:r>
              </a:p>
            </p:txBody>
          </p:sp>
          <p:sp>
            <p:nvSpPr>
              <p:cNvPr id="96" name="TextBox 95"/>
              <p:cNvSpPr txBox="1"/>
              <p:nvPr/>
            </p:nvSpPr>
            <p:spPr>
              <a:xfrm>
                <a:off x="5045096" y="5593252"/>
                <a:ext cx="458780" cy="307777"/>
              </a:xfrm>
              <a:prstGeom prst="rect">
                <a:avLst/>
              </a:prstGeom>
              <a:noFill/>
            </p:spPr>
            <p:txBody>
              <a:bodyPr wrap="none" rtlCol="0">
                <a:spAutoFit/>
              </a:bodyPr>
              <a:lstStyle/>
              <a:p>
                <a:pPr algn="ctr"/>
                <a:r>
                  <a:rPr lang="en-US" sz="1400" dirty="0" smtClean="0"/>
                  <a:t>211</a:t>
                </a:r>
                <a:endParaRPr lang="en-US" sz="1400" dirty="0"/>
              </a:p>
            </p:txBody>
          </p:sp>
          <p:sp>
            <p:nvSpPr>
              <p:cNvPr id="97" name="TextBox 96"/>
              <p:cNvSpPr txBox="1"/>
              <p:nvPr/>
            </p:nvSpPr>
            <p:spPr>
              <a:xfrm>
                <a:off x="5136468" y="5553628"/>
                <a:ext cx="276037" cy="215444"/>
              </a:xfrm>
              <a:prstGeom prst="rect">
                <a:avLst/>
              </a:prstGeom>
              <a:noFill/>
            </p:spPr>
            <p:txBody>
              <a:bodyPr wrap="none" rtlCol="0">
                <a:spAutoFit/>
              </a:bodyPr>
              <a:lstStyle/>
              <a:p>
                <a:pPr algn="ctr"/>
                <a:r>
                  <a:rPr lang="en-US" sz="800" strike="sngStrike" dirty="0">
                    <a:latin typeface="Wingdings" panose="05000000000000000000" pitchFamily="2" charset="2"/>
                  </a:rPr>
                  <a:t>â</a:t>
                </a:r>
              </a:p>
            </p:txBody>
          </p:sp>
        </p:grpSp>
      </p:grpSp>
      <p:grpSp>
        <p:nvGrpSpPr>
          <p:cNvPr id="1027" name="Group 1026"/>
          <p:cNvGrpSpPr/>
          <p:nvPr/>
        </p:nvGrpSpPr>
        <p:grpSpPr>
          <a:xfrm>
            <a:off x="5373986" y="1796064"/>
            <a:ext cx="921349" cy="1075081"/>
            <a:chOff x="5373986" y="1796064"/>
            <a:chExt cx="921349" cy="1075081"/>
          </a:xfrm>
        </p:grpSpPr>
        <p:grpSp>
          <p:nvGrpSpPr>
            <p:cNvPr id="1025" name="Group 1024"/>
            <p:cNvGrpSpPr/>
            <p:nvPr/>
          </p:nvGrpSpPr>
          <p:grpSpPr>
            <a:xfrm>
              <a:off x="5373986" y="1796064"/>
              <a:ext cx="921349" cy="662915"/>
              <a:chOff x="5373986" y="1796064"/>
              <a:chExt cx="921349" cy="662915"/>
            </a:xfrm>
          </p:grpSpPr>
          <p:sp>
            <p:nvSpPr>
              <p:cNvPr id="66" name="Double Brace 65"/>
              <p:cNvSpPr/>
              <p:nvPr/>
            </p:nvSpPr>
            <p:spPr>
              <a:xfrm>
                <a:off x="5561085" y="2194560"/>
                <a:ext cx="197530"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sp>
            <p:nvSpPr>
              <p:cNvPr id="67" name="TextBox 66"/>
              <p:cNvSpPr txBox="1"/>
              <p:nvPr/>
            </p:nvSpPr>
            <p:spPr>
              <a:xfrm rot="-2700000">
                <a:off x="5373986" y="1796064"/>
                <a:ext cx="921349" cy="307777"/>
              </a:xfrm>
              <a:prstGeom prst="rect">
                <a:avLst/>
              </a:prstGeom>
              <a:noFill/>
            </p:spPr>
            <p:txBody>
              <a:bodyPr wrap="square" rtlCol="0">
                <a:spAutoFit/>
              </a:bodyPr>
              <a:lstStyle/>
              <a:p>
                <a:pPr algn="ctr"/>
                <a:r>
                  <a:rPr lang="en-US" sz="1400" dirty="0" smtClean="0"/>
                  <a:t>Maximin</a:t>
                </a:r>
                <a:endParaRPr lang="en-US" sz="1400" dirty="0"/>
              </a:p>
            </p:txBody>
          </p:sp>
        </p:grpSp>
        <p:grpSp>
          <p:nvGrpSpPr>
            <p:cNvPr id="124" name="Group 123"/>
            <p:cNvGrpSpPr/>
            <p:nvPr/>
          </p:nvGrpSpPr>
          <p:grpSpPr>
            <a:xfrm>
              <a:off x="5430458" y="2377440"/>
              <a:ext cx="458780" cy="493705"/>
              <a:chOff x="5430458" y="2377440"/>
              <a:chExt cx="458780" cy="493705"/>
            </a:xfrm>
          </p:grpSpPr>
          <p:sp>
            <p:nvSpPr>
              <p:cNvPr id="99" name="TextBox 98"/>
              <p:cNvSpPr txBox="1"/>
              <p:nvPr/>
            </p:nvSpPr>
            <p:spPr>
              <a:xfrm>
                <a:off x="5430458" y="2377440"/>
                <a:ext cx="458780" cy="307777"/>
              </a:xfrm>
              <a:prstGeom prst="rect">
                <a:avLst/>
              </a:prstGeom>
              <a:noFill/>
            </p:spPr>
            <p:txBody>
              <a:bodyPr wrap="none" rtlCol="0">
                <a:spAutoFit/>
              </a:bodyPr>
              <a:lstStyle/>
              <a:p>
                <a:pPr algn="ctr"/>
                <a:r>
                  <a:rPr lang="en-US" sz="1400" dirty="0" smtClean="0"/>
                  <a:t>235</a:t>
                </a:r>
              </a:p>
            </p:txBody>
          </p:sp>
          <p:sp>
            <p:nvSpPr>
              <p:cNvPr id="100" name="TextBox 99"/>
              <p:cNvSpPr txBox="1"/>
              <p:nvPr/>
            </p:nvSpPr>
            <p:spPr>
              <a:xfrm>
                <a:off x="5430458" y="2563368"/>
                <a:ext cx="458780" cy="307777"/>
              </a:xfrm>
              <a:prstGeom prst="rect">
                <a:avLst/>
              </a:prstGeom>
              <a:noFill/>
            </p:spPr>
            <p:txBody>
              <a:bodyPr wrap="none" rtlCol="0">
                <a:spAutoFit/>
              </a:bodyPr>
              <a:lstStyle/>
              <a:p>
                <a:pPr algn="ctr"/>
                <a:r>
                  <a:rPr lang="en-US" sz="1400" dirty="0" smtClean="0"/>
                  <a:t>238</a:t>
                </a:r>
                <a:endParaRPr lang="en-US" sz="1400" dirty="0"/>
              </a:p>
            </p:txBody>
          </p:sp>
          <p:sp>
            <p:nvSpPr>
              <p:cNvPr id="101" name="TextBox 100"/>
              <p:cNvSpPr txBox="1"/>
              <p:nvPr/>
            </p:nvSpPr>
            <p:spPr>
              <a:xfrm>
                <a:off x="5532205" y="2523744"/>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0" name="Group 119"/>
          <p:cNvGrpSpPr/>
          <p:nvPr/>
        </p:nvGrpSpPr>
        <p:grpSpPr>
          <a:xfrm>
            <a:off x="6139354" y="1836825"/>
            <a:ext cx="857139" cy="1034320"/>
            <a:chOff x="6139354" y="1836825"/>
            <a:chExt cx="857139" cy="1034320"/>
          </a:xfrm>
        </p:grpSpPr>
        <p:sp>
          <p:nvSpPr>
            <p:cNvPr id="56" name="TextBox 55"/>
            <p:cNvSpPr txBox="1"/>
            <p:nvPr/>
          </p:nvSpPr>
          <p:spPr>
            <a:xfrm rot="-2700000">
              <a:off x="6139354" y="1836825"/>
              <a:ext cx="857139" cy="307777"/>
            </a:xfrm>
            <a:prstGeom prst="rect">
              <a:avLst/>
            </a:prstGeom>
            <a:noFill/>
          </p:spPr>
          <p:txBody>
            <a:bodyPr wrap="square" rtlCol="0">
              <a:spAutoFit/>
            </a:bodyPr>
            <a:lstStyle/>
            <a:p>
              <a:pPr algn="ctr"/>
              <a:r>
                <a:rPr lang="en-US" sz="1400" dirty="0" smtClean="0"/>
                <a:t>Valerian </a:t>
              </a:r>
              <a:endParaRPr lang="en-US" sz="1400" dirty="0"/>
            </a:p>
          </p:txBody>
        </p:sp>
        <p:sp>
          <p:nvSpPr>
            <p:cNvPr id="57" name="Double Brace 56"/>
            <p:cNvSpPr/>
            <p:nvPr/>
          </p:nvSpPr>
          <p:spPr>
            <a:xfrm>
              <a:off x="6172862" y="2194720"/>
              <a:ext cx="395061"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98" name="Group 97"/>
            <p:cNvGrpSpPr/>
            <p:nvPr/>
          </p:nvGrpSpPr>
          <p:grpSpPr>
            <a:xfrm>
              <a:off x="6163642" y="2377440"/>
              <a:ext cx="458780" cy="493705"/>
              <a:chOff x="5520192" y="5451485"/>
              <a:chExt cx="458780" cy="493705"/>
            </a:xfrm>
          </p:grpSpPr>
          <p:sp>
            <p:nvSpPr>
              <p:cNvPr id="106" name="TextBox 105"/>
              <p:cNvSpPr txBox="1"/>
              <p:nvPr/>
            </p:nvSpPr>
            <p:spPr>
              <a:xfrm>
                <a:off x="5520192" y="5451485"/>
                <a:ext cx="458780" cy="307777"/>
              </a:xfrm>
              <a:prstGeom prst="rect">
                <a:avLst/>
              </a:prstGeom>
              <a:noFill/>
            </p:spPr>
            <p:txBody>
              <a:bodyPr wrap="none" rtlCol="0">
                <a:spAutoFit/>
              </a:bodyPr>
              <a:lstStyle/>
              <a:p>
                <a:pPr algn="ctr"/>
                <a:r>
                  <a:rPr lang="en-US" sz="1400" dirty="0" smtClean="0"/>
                  <a:t>253</a:t>
                </a:r>
              </a:p>
            </p:txBody>
          </p:sp>
          <p:sp>
            <p:nvSpPr>
              <p:cNvPr id="107" name="TextBox 106"/>
              <p:cNvSpPr txBox="1"/>
              <p:nvPr/>
            </p:nvSpPr>
            <p:spPr>
              <a:xfrm>
                <a:off x="5520192" y="5637413"/>
                <a:ext cx="458780" cy="307777"/>
              </a:xfrm>
              <a:prstGeom prst="rect">
                <a:avLst/>
              </a:prstGeom>
              <a:noFill/>
            </p:spPr>
            <p:txBody>
              <a:bodyPr wrap="none" rtlCol="0">
                <a:spAutoFit/>
              </a:bodyPr>
              <a:lstStyle/>
              <a:p>
                <a:pPr algn="ctr"/>
                <a:r>
                  <a:rPr lang="en-US" sz="1400" dirty="0" smtClean="0"/>
                  <a:t>260</a:t>
                </a:r>
                <a:endParaRPr lang="en-US" sz="1400" dirty="0"/>
              </a:p>
            </p:txBody>
          </p:sp>
          <p:sp>
            <p:nvSpPr>
              <p:cNvPr id="108" name="TextBox 107"/>
              <p:cNvSpPr txBox="1"/>
              <p:nvPr/>
            </p:nvSpPr>
            <p:spPr>
              <a:xfrm>
                <a:off x="5611564" y="5597789"/>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1" name="Group 120"/>
          <p:cNvGrpSpPr/>
          <p:nvPr/>
        </p:nvGrpSpPr>
        <p:grpSpPr>
          <a:xfrm>
            <a:off x="6809398" y="1780467"/>
            <a:ext cx="981940" cy="1090678"/>
            <a:chOff x="6809398" y="1780467"/>
            <a:chExt cx="981940" cy="1090678"/>
          </a:xfrm>
        </p:grpSpPr>
        <p:sp>
          <p:nvSpPr>
            <p:cNvPr id="58" name="TextBox 57"/>
            <p:cNvSpPr txBox="1"/>
            <p:nvPr/>
          </p:nvSpPr>
          <p:spPr>
            <a:xfrm rot="-2700000">
              <a:off x="6861237" y="1780467"/>
              <a:ext cx="930101" cy="307777"/>
            </a:xfrm>
            <a:prstGeom prst="rect">
              <a:avLst/>
            </a:prstGeom>
            <a:noFill/>
          </p:spPr>
          <p:txBody>
            <a:bodyPr wrap="square" rtlCol="0">
              <a:spAutoFit/>
            </a:bodyPr>
            <a:lstStyle/>
            <a:p>
              <a:pPr algn="ctr"/>
              <a:r>
                <a:rPr lang="en-US" sz="1400" dirty="0" smtClean="0"/>
                <a:t>Diocletian </a:t>
              </a:r>
              <a:endParaRPr lang="en-US" sz="1400" dirty="0"/>
            </a:p>
          </p:txBody>
        </p:sp>
        <p:sp>
          <p:nvSpPr>
            <p:cNvPr id="59" name="Double Brace 58"/>
            <p:cNvSpPr/>
            <p:nvPr/>
          </p:nvSpPr>
          <p:spPr>
            <a:xfrm>
              <a:off x="6809398" y="2194560"/>
              <a:ext cx="651527"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102" name="Group 101"/>
            <p:cNvGrpSpPr/>
            <p:nvPr/>
          </p:nvGrpSpPr>
          <p:grpSpPr>
            <a:xfrm>
              <a:off x="6888633" y="2377440"/>
              <a:ext cx="458780" cy="493705"/>
              <a:chOff x="5143637" y="5485013"/>
              <a:chExt cx="458780" cy="493705"/>
            </a:xfrm>
          </p:grpSpPr>
          <p:sp>
            <p:nvSpPr>
              <p:cNvPr id="110" name="TextBox 109"/>
              <p:cNvSpPr txBox="1"/>
              <p:nvPr/>
            </p:nvSpPr>
            <p:spPr>
              <a:xfrm>
                <a:off x="5143637" y="5485013"/>
                <a:ext cx="458780" cy="307777"/>
              </a:xfrm>
              <a:prstGeom prst="rect">
                <a:avLst/>
              </a:prstGeom>
              <a:noFill/>
            </p:spPr>
            <p:txBody>
              <a:bodyPr wrap="none" rtlCol="0">
                <a:spAutoFit/>
              </a:bodyPr>
              <a:lstStyle/>
              <a:p>
                <a:pPr algn="ctr"/>
                <a:r>
                  <a:rPr lang="en-US" sz="1400" dirty="0" smtClean="0"/>
                  <a:t>284</a:t>
                </a:r>
              </a:p>
            </p:txBody>
          </p:sp>
          <p:sp>
            <p:nvSpPr>
              <p:cNvPr id="111" name="TextBox 110"/>
              <p:cNvSpPr txBox="1"/>
              <p:nvPr/>
            </p:nvSpPr>
            <p:spPr>
              <a:xfrm>
                <a:off x="5143637" y="5670941"/>
                <a:ext cx="458780" cy="307777"/>
              </a:xfrm>
              <a:prstGeom prst="rect">
                <a:avLst/>
              </a:prstGeom>
              <a:noFill/>
            </p:spPr>
            <p:txBody>
              <a:bodyPr wrap="none" rtlCol="0">
                <a:spAutoFit/>
              </a:bodyPr>
              <a:lstStyle/>
              <a:p>
                <a:pPr algn="ctr"/>
                <a:r>
                  <a:rPr lang="en-US" sz="1400" dirty="0" smtClean="0"/>
                  <a:t>305</a:t>
                </a:r>
                <a:endParaRPr lang="en-US" sz="1400" dirty="0"/>
              </a:p>
            </p:txBody>
          </p:sp>
          <p:sp>
            <p:nvSpPr>
              <p:cNvPr id="112" name="TextBox 111"/>
              <p:cNvSpPr txBox="1"/>
              <p:nvPr/>
            </p:nvSpPr>
            <p:spPr>
              <a:xfrm>
                <a:off x="5235009" y="5631317"/>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2" name="Group 121"/>
          <p:cNvGrpSpPr/>
          <p:nvPr/>
        </p:nvGrpSpPr>
        <p:grpSpPr>
          <a:xfrm>
            <a:off x="2943253" y="1847088"/>
            <a:ext cx="833462" cy="1023581"/>
            <a:chOff x="3603146" y="5161758"/>
            <a:chExt cx="833462" cy="1023581"/>
          </a:xfrm>
        </p:grpSpPr>
        <p:sp>
          <p:nvSpPr>
            <p:cNvPr id="126" name="TextBox 125"/>
            <p:cNvSpPr txBox="1"/>
            <p:nvPr/>
          </p:nvSpPr>
          <p:spPr>
            <a:xfrm rot="18900000">
              <a:off x="3606422" y="5161758"/>
              <a:ext cx="830186" cy="307777"/>
            </a:xfrm>
            <a:prstGeom prst="rect">
              <a:avLst/>
            </a:prstGeom>
            <a:noFill/>
          </p:spPr>
          <p:txBody>
            <a:bodyPr wrap="square" rtlCol="0">
              <a:spAutoFit/>
            </a:bodyPr>
            <a:lstStyle/>
            <a:p>
              <a:pPr algn="ctr"/>
              <a:r>
                <a:rPr lang="en-US" sz="1400" dirty="0" smtClean="0"/>
                <a:t>Hadrian</a:t>
              </a:r>
              <a:endParaRPr lang="en-US" sz="1400" dirty="0"/>
            </a:p>
          </p:txBody>
        </p:sp>
        <p:grpSp>
          <p:nvGrpSpPr>
            <p:cNvPr id="127" name="Group 126"/>
            <p:cNvGrpSpPr/>
            <p:nvPr/>
          </p:nvGrpSpPr>
          <p:grpSpPr>
            <a:xfrm>
              <a:off x="3603146" y="5510696"/>
              <a:ext cx="458780" cy="674643"/>
              <a:chOff x="2527694" y="2196502"/>
              <a:chExt cx="458780" cy="674643"/>
            </a:xfrm>
          </p:grpSpPr>
          <p:sp>
            <p:nvSpPr>
              <p:cNvPr id="128" name="Double Brace 127"/>
              <p:cNvSpPr/>
              <p:nvPr/>
            </p:nvSpPr>
            <p:spPr>
              <a:xfrm>
                <a:off x="2549321" y="2196502"/>
                <a:ext cx="415531"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129" name="Group 128"/>
              <p:cNvGrpSpPr/>
              <p:nvPr/>
            </p:nvGrpSpPr>
            <p:grpSpPr>
              <a:xfrm>
                <a:off x="2527694" y="2377440"/>
                <a:ext cx="458780" cy="493705"/>
                <a:chOff x="3841305" y="5487888"/>
                <a:chExt cx="458780" cy="493705"/>
              </a:xfrm>
            </p:grpSpPr>
            <p:sp>
              <p:nvSpPr>
                <p:cNvPr id="130" name="TextBox 129"/>
                <p:cNvSpPr txBox="1"/>
                <p:nvPr/>
              </p:nvSpPr>
              <p:spPr>
                <a:xfrm>
                  <a:off x="3841305" y="5487888"/>
                  <a:ext cx="458780" cy="307777"/>
                </a:xfrm>
                <a:prstGeom prst="rect">
                  <a:avLst/>
                </a:prstGeom>
                <a:noFill/>
              </p:spPr>
              <p:txBody>
                <a:bodyPr wrap="none" rtlCol="0">
                  <a:spAutoFit/>
                </a:bodyPr>
                <a:lstStyle/>
                <a:p>
                  <a:pPr algn="ctr"/>
                  <a:r>
                    <a:rPr lang="en-US" sz="1400" dirty="0" smtClean="0"/>
                    <a:t>117</a:t>
                  </a:r>
                </a:p>
              </p:txBody>
            </p:sp>
            <p:sp>
              <p:nvSpPr>
                <p:cNvPr id="131" name="TextBox 130"/>
                <p:cNvSpPr txBox="1"/>
                <p:nvPr/>
              </p:nvSpPr>
              <p:spPr>
                <a:xfrm>
                  <a:off x="3841305" y="5673816"/>
                  <a:ext cx="458780" cy="307777"/>
                </a:xfrm>
                <a:prstGeom prst="rect">
                  <a:avLst/>
                </a:prstGeom>
                <a:noFill/>
              </p:spPr>
              <p:txBody>
                <a:bodyPr wrap="none" rtlCol="0">
                  <a:spAutoFit/>
                </a:bodyPr>
                <a:lstStyle/>
                <a:p>
                  <a:pPr algn="ctr"/>
                  <a:r>
                    <a:rPr lang="en-US" sz="1400" dirty="0" smtClean="0"/>
                    <a:t>138</a:t>
                  </a:r>
                  <a:endParaRPr lang="en-US" sz="1400" dirty="0"/>
                </a:p>
              </p:txBody>
            </p:sp>
            <p:sp>
              <p:nvSpPr>
                <p:cNvPr id="132" name="TextBox 131"/>
                <p:cNvSpPr txBox="1"/>
                <p:nvPr/>
              </p:nvSpPr>
              <p:spPr>
                <a:xfrm>
                  <a:off x="3932677" y="5634668"/>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grpSp>
        <p:nvGrpSpPr>
          <p:cNvPr id="1030" name="Group 1029"/>
          <p:cNvGrpSpPr/>
          <p:nvPr/>
        </p:nvGrpSpPr>
        <p:grpSpPr>
          <a:xfrm>
            <a:off x="5759187" y="1878917"/>
            <a:ext cx="699754" cy="991752"/>
            <a:chOff x="5500639" y="4724400"/>
            <a:chExt cx="699754" cy="991752"/>
          </a:xfrm>
        </p:grpSpPr>
        <p:grpSp>
          <p:nvGrpSpPr>
            <p:cNvPr id="119" name="Group 118"/>
            <p:cNvGrpSpPr/>
            <p:nvPr/>
          </p:nvGrpSpPr>
          <p:grpSpPr>
            <a:xfrm>
              <a:off x="5500639" y="4724400"/>
              <a:ext cx="699754" cy="991752"/>
              <a:chOff x="5834661" y="1876975"/>
              <a:chExt cx="699754" cy="991752"/>
            </a:xfrm>
          </p:grpSpPr>
          <p:grpSp>
            <p:nvGrpSpPr>
              <p:cNvPr id="94" name="Group 93"/>
              <p:cNvGrpSpPr/>
              <p:nvPr/>
            </p:nvGrpSpPr>
            <p:grpSpPr>
              <a:xfrm>
                <a:off x="5834661" y="2375022"/>
                <a:ext cx="458780" cy="493705"/>
                <a:chOff x="4968920" y="5390071"/>
                <a:chExt cx="458780" cy="493705"/>
              </a:xfrm>
            </p:grpSpPr>
            <p:sp>
              <p:nvSpPr>
                <p:cNvPr id="103" name="TextBox 102"/>
                <p:cNvSpPr txBox="1"/>
                <p:nvPr/>
              </p:nvSpPr>
              <p:spPr>
                <a:xfrm>
                  <a:off x="4968920" y="5390071"/>
                  <a:ext cx="458780" cy="307777"/>
                </a:xfrm>
                <a:prstGeom prst="rect">
                  <a:avLst/>
                </a:prstGeom>
                <a:noFill/>
              </p:spPr>
              <p:txBody>
                <a:bodyPr wrap="none" rtlCol="0">
                  <a:spAutoFit/>
                </a:bodyPr>
                <a:lstStyle/>
                <a:p>
                  <a:pPr algn="ctr"/>
                  <a:r>
                    <a:rPr lang="en-US" sz="1400" dirty="0" smtClean="0"/>
                    <a:t>249</a:t>
                  </a:r>
                </a:p>
              </p:txBody>
            </p:sp>
            <p:sp>
              <p:nvSpPr>
                <p:cNvPr id="104" name="TextBox 103"/>
                <p:cNvSpPr txBox="1"/>
                <p:nvPr/>
              </p:nvSpPr>
              <p:spPr>
                <a:xfrm>
                  <a:off x="4968920" y="5575999"/>
                  <a:ext cx="458780" cy="307777"/>
                </a:xfrm>
                <a:prstGeom prst="rect">
                  <a:avLst/>
                </a:prstGeom>
                <a:noFill/>
              </p:spPr>
              <p:txBody>
                <a:bodyPr wrap="none" rtlCol="0">
                  <a:spAutoFit/>
                </a:bodyPr>
                <a:lstStyle/>
                <a:p>
                  <a:pPr algn="ctr"/>
                  <a:r>
                    <a:rPr lang="en-US" sz="1400" dirty="0" smtClean="0"/>
                    <a:t>251</a:t>
                  </a:r>
                  <a:endParaRPr lang="en-US" sz="1400" dirty="0"/>
                </a:p>
              </p:txBody>
            </p:sp>
          </p:grpSp>
          <p:sp>
            <p:nvSpPr>
              <p:cNvPr id="54" name="TextBox 53"/>
              <p:cNvSpPr txBox="1"/>
              <p:nvPr/>
            </p:nvSpPr>
            <p:spPr>
              <a:xfrm rot="-2700000">
                <a:off x="5866372" y="1876975"/>
                <a:ext cx="668043" cy="307777"/>
              </a:xfrm>
              <a:prstGeom prst="rect">
                <a:avLst/>
              </a:prstGeom>
              <a:noFill/>
            </p:spPr>
            <p:txBody>
              <a:bodyPr wrap="square" rtlCol="0">
                <a:spAutoFit/>
              </a:bodyPr>
              <a:lstStyle/>
              <a:p>
                <a:pPr algn="ctr"/>
                <a:r>
                  <a:rPr lang="en-US" sz="1400" dirty="0" smtClean="0"/>
                  <a:t>Decius</a:t>
                </a:r>
                <a:endParaRPr lang="en-US" sz="1400" dirty="0"/>
              </a:p>
            </p:txBody>
          </p:sp>
          <p:sp>
            <p:nvSpPr>
              <p:cNvPr id="55" name="Double Brace 54"/>
              <p:cNvSpPr/>
              <p:nvPr/>
            </p:nvSpPr>
            <p:spPr>
              <a:xfrm>
                <a:off x="5963142" y="2194560"/>
                <a:ext cx="197530"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sp>
          <p:nvSpPr>
            <p:cNvPr id="139" name="TextBox 138"/>
            <p:cNvSpPr txBox="1"/>
            <p:nvPr/>
          </p:nvSpPr>
          <p:spPr>
            <a:xfrm>
              <a:off x="5604978" y="5369227"/>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sp>
        <p:nvSpPr>
          <p:cNvPr id="141" name="Double Brace 140"/>
          <p:cNvSpPr/>
          <p:nvPr/>
        </p:nvSpPr>
        <p:spPr>
          <a:xfrm>
            <a:off x="2348340" y="4558485"/>
            <a:ext cx="1347815" cy="72523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t>The Apostolic Fathers </a:t>
            </a:r>
          </a:p>
          <a:p>
            <a:pPr algn="ctr"/>
            <a:r>
              <a:rPr lang="en-US" sz="1400" b="1" dirty="0" smtClean="0"/>
              <a:t>95 </a:t>
            </a:r>
            <a:r>
              <a:rPr lang="en-US" sz="1400" b="1" dirty="0"/>
              <a:t>to </a:t>
            </a:r>
            <a:r>
              <a:rPr lang="en-US" sz="1400" b="1" dirty="0" smtClean="0"/>
              <a:t>140</a:t>
            </a:r>
            <a:endParaRPr lang="en-US" sz="1400" b="1" dirty="0"/>
          </a:p>
        </p:txBody>
      </p:sp>
      <p:sp>
        <p:nvSpPr>
          <p:cNvPr id="142" name="TextBox 141"/>
          <p:cNvSpPr txBox="1"/>
          <p:nvPr/>
        </p:nvSpPr>
        <p:spPr>
          <a:xfrm>
            <a:off x="2034611" y="5283719"/>
            <a:ext cx="1940981" cy="1569660"/>
          </a:xfrm>
          <a:prstGeom prst="rect">
            <a:avLst/>
          </a:prstGeom>
          <a:noFill/>
        </p:spPr>
        <p:txBody>
          <a:bodyPr wrap="none" rtlCol="0">
            <a:spAutoFit/>
          </a:bodyPr>
          <a:lstStyle/>
          <a:p>
            <a:pPr algn="ctr"/>
            <a:r>
              <a:rPr lang="en-US" sz="1200" dirty="0"/>
              <a:t>1 Clement 70-140</a:t>
            </a:r>
          </a:p>
          <a:p>
            <a:pPr algn="ctr"/>
            <a:r>
              <a:rPr lang="en-US" sz="1200" dirty="0"/>
              <a:t>The Didache 100</a:t>
            </a:r>
          </a:p>
          <a:p>
            <a:pPr algn="ctr"/>
            <a:r>
              <a:rPr lang="en-US" sz="1200" dirty="0"/>
              <a:t>Ignatius of Antioch 107</a:t>
            </a:r>
          </a:p>
          <a:p>
            <a:pPr algn="ctr"/>
            <a:r>
              <a:rPr lang="en-US" sz="1200" dirty="0" smtClean="0"/>
              <a:t>Letter </a:t>
            </a:r>
            <a:r>
              <a:rPr lang="en-US" sz="1200" dirty="0"/>
              <a:t>of Barnabas 120</a:t>
            </a:r>
          </a:p>
          <a:p>
            <a:pPr algn="ctr"/>
            <a:r>
              <a:rPr lang="en-US" sz="1200" dirty="0"/>
              <a:t>Papias 130</a:t>
            </a:r>
          </a:p>
          <a:p>
            <a:pPr algn="ctr"/>
            <a:r>
              <a:rPr lang="en-US" sz="1200" dirty="0" smtClean="0"/>
              <a:t>Letter </a:t>
            </a:r>
            <a:r>
              <a:rPr lang="en-US" sz="1200" dirty="0"/>
              <a:t>to Diognetus 100-150</a:t>
            </a:r>
          </a:p>
          <a:p>
            <a:pPr algn="ctr"/>
            <a:r>
              <a:rPr lang="en-US" sz="1200" dirty="0"/>
              <a:t>Shepherd of Hermas 150</a:t>
            </a:r>
          </a:p>
          <a:p>
            <a:pPr algn="ctr"/>
            <a:r>
              <a:rPr lang="en-US" sz="1200" dirty="0"/>
              <a:t>Polycarp 156</a:t>
            </a:r>
          </a:p>
        </p:txBody>
      </p:sp>
      <p:grpSp>
        <p:nvGrpSpPr>
          <p:cNvPr id="9" name="Group 8"/>
          <p:cNvGrpSpPr/>
          <p:nvPr/>
        </p:nvGrpSpPr>
        <p:grpSpPr>
          <a:xfrm>
            <a:off x="0" y="4022110"/>
            <a:ext cx="2570541" cy="542499"/>
            <a:chOff x="0" y="4022110"/>
            <a:chExt cx="2570541" cy="542499"/>
          </a:xfrm>
        </p:grpSpPr>
        <p:sp>
          <p:nvSpPr>
            <p:cNvPr id="2" name="Rectangle 1"/>
            <p:cNvSpPr/>
            <p:nvPr/>
          </p:nvSpPr>
          <p:spPr>
            <a:xfrm>
              <a:off x="160261" y="4022110"/>
              <a:ext cx="2410280" cy="2286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First Century</a:t>
              </a:r>
              <a:endParaRPr lang="en-US" dirty="0">
                <a:solidFill>
                  <a:schemeClr val="tx1"/>
                </a:solidFill>
              </a:endParaRPr>
            </a:p>
          </p:txBody>
        </p:sp>
        <p:sp>
          <p:nvSpPr>
            <p:cNvPr id="125" name="TextBox 124"/>
            <p:cNvSpPr txBox="1"/>
            <p:nvPr/>
          </p:nvSpPr>
          <p:spPr>
            <a:xfrm>
              <a:off x="0" y="4256832"/>
              <a:ext cx="538930" cy="307777"/>
            </a:xfrm>
            <a:prstGeom prst="rect">
              <a:avLst/>
            </a:prstGeom>
            <a:noFill/>
          </p:spPr>
          <p:txBody>
            <a:bodyPr wrap="none" rtlCol="0">
              <a:spAutoFit/>
            </a:bodyPr>
            <a:lstStyle/>
            <a:p>
              <a:r>
                <a:rPr lang="en-US" sz="1400" b="1" dirty="0" smtClean="0"/>
                <a:t>AD 1</a:t>
              </a:r>
              <a:endParaRPr lang="en-US" sz="1400" b="1" dirty="0"/>
            </a:p>
          </p:txBody>
        </p:sp>
      </p:grpSp>
      <p:sp>
        <p:nvSpPr>
          <p:cNvPr id="13" name="Rectangle 12"/>
          <p:cNvSpPr/>
          <p:nvPr/>
        </p:nvSpPr>
        <p:spPr>
          <a:xfrm rot="-5400000">
            <a:off x="189020" y="1649486"/>
            <a:ext cx="1651451" cy="6421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Jewish</a:t>
            </a:r>
          </a:p>
          <a:p>
            <a:pPr algn="ctr"/>
            <a:r>
              <a:rPr lang="en-US" dirty="0" smtClean="0">
                <a:solidFill>
                  <a:schemeClr val="tx1"/>
                </a:solidFill>
              </a:rPr>
              <a:t>Persecution</a:t>
            </a:r>
            <a:endParaRPr lang="en-US" dirty="0">
              <a:solidFill>
                <a:schemeClr val="tx1"/>
              </a:solidFill>
            </a:endParaRPr>
          </a:p>
        </p:txBody>
      </p:sp>
    </p:spTree>
    <p:extLst>
      <p:ext uri="{BB962C8B-B14F-4D97-AF65-F5344CB8AC3E}">
        <p14:creationId xmlns:p14="http://schemas.microsoft.com/office/powerpoint/2010/main" val="3027289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1+#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1+#ppt_w/2"/>
                                          </p:val>
                                        </p:tav>
                                        <p:tav tm="100000">
                                          <p:val>
                                            <p:strVal val="#ppt_x"/>
                                          </p:val>
                                        </p:tav>
                                      </p:tavLst>
                                    </p:anim>
                                    <p:anim calcmode="lin" valueType="num">
                                      <p:cBhvr additive="base">
                                        <p:cTn id="6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23"/>
                                        </p:tgtEl>
                                        <p:attrNameLst>
                                          <p:attrName>style.visibility</p:attrName>
                                        </p:attrNameLst>
                                      </p:cBhvr>
                                      <p:to>
                                        <p:strVal val="visible"/>
                                      </p:to>
                                    </p:set>
                                    <p:anim calcmode="lin" valueType="num">
                                      <p:cBhvr>
                                        <p:cTn id="78" dur="500" fill="hold"/>
                                        <p:tgtEl>
                                          <p:spTgt spid="123"/>
                                        </p:tgtEl>
                                        <p:attrNameLst>
                                          <p:attrName>ppt_w</p:attrName>
                                        </p:attrNameLst>
                                      </p:cBhvr>
                                      <p:tavLst>
                                        <p:tav tm="0">
                                          <p:val>
                                            <p:fltVal val="0"/>
                                          </p:val>
                                        </p:tav>
                                        <p:tav tm="100000">
                                          <p:val>
                                            <p:strVal val="#ppt_w"/>
                                          </p:val>
                                        </p:tav>
                                      </p:tavLst>
                                    </p:anim>
                                    <p:anim calcmode="lin" valueType="num">
                                      <p:cBhvr>
                                        <p:cTn id="79" dur="500" fill="hold"/>
                                        <p:tgtEl>
                                          <p:spTgt spid="123"/>
                                        </p:tgtEl>
                                        <p:attrNameLst>
                                          <p:attrName>ppt_h</p:attrName>
                                        </p:attrNameLst>
                                      </p:cBhvr>
                                      <p:tavLst>
                                        <p:tav tm="0">
                                          <p:val>
                                            <p:fltVal val="0"/>
                                          </p:val>
                                        </p:tav>
                                        <p:tav tm="100000">
                                          <p:val>
                                            <p:strVal val="#ppt_h"/>
                                          </p:val>
                                        </p:tav>
                                      </p:tavLst>
                                    </p:anim>
                                    <p:animEffect transition="in" filter="fade">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additive="base">
                                        <p:cTn id="85" dur="500" fill="hold"/>
                                        <p:tgtEl>
                                          <p:spTgt spid="105"/>
                                        </p:tgtEl>
                                        <p:attrNameLst>
                                          <p:attrName>ppt_x</p:attrName>
                                        </p:attrNameLst>
                                      </p:cBhvr>
                                      <p:tavLst>
                                        <p:tav tm="0">
                                          <p:val>
                                            <p:strVal val="1+#ppt_w/2"/>
                                          </p:val>
                                        </p:tav>
                                        <p:tav tm="100000">
                                          <p:val>
                                            <p:strVal val="#ppt_x"/>
                                          </p:val>
                                        </p:tav>
                                      </p:tavLst>
                                    </p:anim>
                                    <p:anim calcmode="lin" valueType="num">
                                      <p:cBhvr additive="base">
                                        <p:cTn id="86" dur="5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1+#ppt_w/2"/>
                                          </p:val>
                                        </p:tav>
                                        <p:tav tm="100000">
                                          <p:val>
                                            <p:strVal val="#ppt_x"/>
                                          </p:val>
                                        </p:tav>
                                      </p:tavLst>
                                    </p:anim>
                                    <p:anim calcmode="lin" valueType="num">
                                      <p:cBhvr additive="base">
                                        <p:cTn id="92"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114"/>
                                        </p:tgtEl>
                                        <p:attrNameLst>
                                          <p:attrName>style.visibility</p:attrName>
                                        </p:attrNameLst>
                                      </p:cBhvr>
                                      <p:to>
                                        <p:strVal val="visible"/>
                                      </p:to>
                                    </p:set>
                                    <p:anim calcmode="lin" valueType="num">
                                      <p:cBhvr additive="base">
                                        <p:cTn id="97" dur="500" fill="hold"/>
                                        <p:tgtEl>
                                          <p:spTgt spid="114"/>
                                        </p:tgtEl>
                                        <p:attrNameLst>
                                          <p:attrName>ppt_x</p:attrName>
                                        </p:attrNameLst>
                                      </p:cBhvr>
                                      <p:tavLst>
                                        <p:tav tm="0">
                                          <p:val>
                                            <p:strVal val="1+#ppt_w/2"/>
                                          </p:val>
                                        </p:tav>
                                        <p:tav tm="100000">
                                          <p:val>
                                            <p:strVal val="#ppt_x"/>
                                          </p:val>
                                        </p:tav>
                                      </p:tavLst>
                                    </p:anim>
                                    <p:anim calcmode="lin" valueType="num">
                                      <p:cBhvr additive="base">
                                        <p:cTn id="9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22"/>
                                        </p:tgtEl>
                                        <p:attrNameLst>
                                          <p:attrName>style.visibility</p:attrName>
                                        </p:attrNameLst>
                                      </p:cBhvr>
                                      <p:to>
                                        <p:strVal val="visible"/>
                                      </p:to>
                                    </p:set>
                                    <p:anim calcmode="lin" valueType="num">
                                      <p:cBhvr additive="base">
                                        <p:cTn id="103" dur="500" fill="hold"/>
                                        <p:tgtEl>
                                          <p:spTgt spid="122"/>
                                        </p:tgtEl>
                                        <p:attrNameLst>
                                          <p:attrName>ppt_x</p:attrName>
                                        </p:attrNameLst>
                                      </p:cBhvr>
                                      <p:tavLst>
                                        <p:tav tm="0">
                                          <p:val>
                                            <p:strVal val="1+#ppt_w/2"/>
                                          </p:val>
                                        </p:tav>
                                        <p:tav tm="100000">
                                          <p:val>
                                            <p:strVal val="#ppt_x"/>
                                          </p:val>
                                        </p:tav>
                                      </p:tavLst>
                                    </p:anim>
                                    <p:anim calcmode="lin" valueType="num">
                                      <p:cBhvr additive="base">
                                        <p:cTn id="104"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nodeType="clickEffect">
                                  <p:stCondLst>
                                    <p:cond delay="0"/>
                                  </p:stCondLst>
                                  <p:childTnLst>
                                    <p:set>
                                      <p:cBhvr>
                                        <p:cTn id="108" dur="1" fill="hold">
                                          <p:stCondLst>
                                            <p:cond delay="0"/>
                                          </p:stCondLst>
                                        </p:cTn>
                                        <p:tgtEl>
                                          <p:spTgt spid="115"/>
                                        </p:tgtEl>
                                        <p:attrNameLst>
                                          <p:attrName>style.visibility</p:attrName>
                                        </p:attrNameLst>
                                      </p:cBhvr>
                                      <p:to>
                                        <p:strVal val="visible"/>
                                      </p:to>
                                    </p:set>
                                    <p:anim calcmode="lin" valueType="num">
                                      <p:cBhvr additive="base">
                                        <p:cTn id="109" dur="500" fill="hold"/>
                                        <p:tgtEl>
                                          <p:spTgt spid="115"/>
                                        </p:tgtEl>
                                        <p:attrNameLst>
                                          <p:attrName>ppt_x</p:attrName>
                                        </p:attrNameLst>
                                      </p:cBhvr>
                                      <p:tavLst>
                                        <p:tav tm="0">
                                          <p:val>
                                            <p:strVal val="1+#ppt_w/2"/>
                                          </p:val>
                                        </p:tav>
                                        <p:tav tm="100000">
                                          <p:val>
                                            <p:strVal val="#ppt_x"/>
                                          </p:val>
                                        </p:tav>
                                      </p:tavLst>
                                    </p:anim>
                                    <p:anim calcmode="lin" valueType="num">
                                      <p:cBhvr additive="base">
                                        <p:cTn id="110"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116"/>
                                        </p:tgtEl>
                                        <p:attrNameLst>
                                          <p:attrName>style.visibility</p:attrName>
                                        </p:attrNameLst>
                                      </p:cBhvr>
                                      <p:to>
                                        <p:strVal val="visible"/>
                                      </p:to>
                                    </p:set>
                                    <p:anim calcmode="lin" valueType="num">
                                      <p:cBhvr additive="base">
                                        <p:cTn id="115" dur="500" fill="hold"/>
                                        <p:tgtEl>
                                          <p:spTgt spid="116"/>
                                        </p:tgtEl>
                                        <p:attrNameLst>
                                          <p:attrName>ppt_x</p:attrName>
                                        </p:attrNameLst>
                                      </p:cBhvr>
                                      <p:tavLst>
                                        <p:tav tm="0">
                                          <p:val>
                                            <p:strVal val="1+#ppt_w/2"/>
                                          </p:val>
                                        </p:tav>
                                        <p:tav tm="100000">
                                          <p:val>
                                            <p:strVal val="#ppt_x"/>
                                          </p:val>
                                        </p:tav>
                                      </p:tavLst>
                                    </p:anim>
                                    <p:anim calcmode="lin" valueType="num">
                                      <p:cBhvr additive="base">
                                        <p:cTn id="116"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1027"/>
                                        </p:tgtEl>
                                        <p:attrNameLst>
                                          <p:attrName>style.visibility</p:attrName>
                                        </p:attrNameLst>
                                      </p:cBhvr>
                                      <p:to>
                                        <p:strVal val="visible"/>
                                      </p:to>
                                    </p:set>
                                    <p:anim calcmode="lin" valueType="num">
                                      <p:cBhvr additive="base">
                                        <p:cTn id="121" dur="500" fill="hold"/>
                                        <p:tgtEl>
                                          <p:spTgt spid="1027"/>
                                        </p:tgtEl>
                                        <p:attrNameLst>
                                          <p:attrName>ppt_x</p:attrName>
                                        </p:attrNameLst>
                                      </p:cBhvr>
                                      <p:tavLst>
                                        <p:tav tm="0">
                                          <p:val>
                                            <p:strVal val="1+#ppt_w/2"/>
                                          </p:val>
                                        </p:tav>
                                        <p:tav tm="100000">
                                          <p:val>
                                            <p:strVal val="#ppt_x"/>
                                          </p:val>
                                        </p:tav>
                                      </p:tavLst>
                                    </p:anim>
                                    <p:anim calcmode="lin" valueType="num">
                                      <p:cBhvr additive="base">
                                        <p:cTn id="122"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nodeType="clickEffect">
                                  <p:stCondLst>
                                    <p:cond delay="0"/>
                                  </p:stCondLst>
                                  <p:childTnLst>
                                    <p:set>
                                      <p:cBhvr>
                                        <p:cTn id="126" dur="1" fill="hold">
                                          <p:stCondLst>
                                            <p:cond delay="0"/>
                                          </p:stCondLst>
                                        </p:cTn>
                                        <p:tgtEl>
                                          <p:spTgt spid="1030"/>
                                        </p:tgtEl>
                                        <p:attrNameLst>
                                          <p:attrName>style.visibility</p:attrName>
                                        </p:attrNameLst>
                                      </p:cBhvr>
                                      <p:to>
                                        <p:strVal val="visible"/>
                                      </p:to>
                                    </p:set>
                                    <p:anim calcmode="lin" valueType="num">
                                      <p:cBhvr additive="base">
                                        <p:cTn id="127" dur="500" fill="hold"/>
                                        <p:tgtEl>
                                          <p:spTgt spid="1030"/>
                                        </p:tgtEl>
                                        <p:attrNameLst>
                                          <p:attrName>ppt_x</p:attrName>
                                        </p:attrNameLst>
                                      </p:cBhvr>
                                      <p:tavLst>
                                        <p:tav tm="0">
                                          <p:val>
                                            <p:strVal val="1+#ppt_w/2"/>
                                          </p:val>
                                        </p:tav>
                                        <p:tav tm="100000">
                                          <p:val>
                                            <p:strVal val="#ppt_x"/>
                                          </p:val>
                                        </p:tav>
                                      </p:tavLst>
                                    </p:anim>
                                    <p:anim calcmode="lin" valueType="num">
                                      <p:cBhvr additive="base">
                                        <p:cTn id="12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120"/>
                                        </p:tgtEl>
                                        <p:attrNameLst>
                                          <p:attrName>style.visibility</p:attrName>
                                        </p:attrNameLst>
                                      </p:cBhvr>
                                      <p:to>
                                        <p:strVal val="visible"/>
                                      </p:to>
                                    </p:set>
                                    <p:anim calcmode="lin" valueType="num">
                                      <p:cBhvr additive="base">
                                        <p:cTn id="133" dur="500" fill="hold"/>
                                        <p:tgtEl>
                                          <p:spTgt spid="120"/>
                                        </p:tgtEl>
                                        <p:attrNameLst>
                                          <p:attrName>ppt_x</p:attrName>
                                        </p:attrNameLst>
                                      </p:cBhvr>
                                      <p:tavLst>
                                        <p:tav tm="0">
                                          <p:val>
                                            <p:strVal val="1+#ppt_w/2"/>
                                          </p:val>
                                        </p:tav>
                                        <p:tav tm="100000">
                                          <p:val>
                                            <p:strVal val="#ppt_x"/>
                                          </p:val>
                                        </p:tav>
                                      </p:tavLst>
                                    </p:anim>
                                    <p:anim calcmode="lin" valueType="num">
                                      <p:cBhvr additive="base">
                                        <p:cTn id="134" dur="5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nodeType="clickEffect">
                                  <p:stCondLst>
                                    <p:cond delay="0"/>
                                  </p:stCondLst>
                                  <p:childTnLst>
                                    <p:set>
                                      <p:cBhvr>
                                        <p:cTn id="138" dur="1" fill="hold">
                                          <p:stCondLst>
                                            <p:cond delay="0"/>
                                          </p:stCondLst>
                                        </p:cTn>
                                        <p:tgtEl>
                                          <p:spTgt spid="121"/>
                                        </p:tgtEl>
                                        <p:attrNameLst>
                                          <p:attrName>style.visibility</p:attrName>
                                        </p:attrNameLst>
                                      </p:cBhvr>
                                      <p:to>
                                        <p:strVal val="visible"/>
                                      </p:to>
                                    </p:set>
                                    <p:anim calcmode="lin" valueType="num">
                                      <p:cBhvr additive="base">
                                        <p:cTn id="139" dur="500" fill="hold"/>
                                        <p:tgtEl>
                                          <p:spTgt spid="121"/>
                                        </p:tgtEl>
                                        <p:attrNameLst>
                                          <p:attrName>ppt_x</p:attrName>
                                        </p:attrNameLst>
                                      </p:cBhvr>
                                      <p:tavLst>
                                        <p:tav tm="0">
                                          <p:val>
                                            <p:strVal val="1+#ppt_w/2"/>
                                          </p:val>
                                        </p:tav>
                                        <p:tav tm="100000">
                                          <p:val>
                                            <p:strVal val="#ppt_x"/>
                                          </p:val>
                                        </p:tav>
                                      </p:tavLst>
                                    </p:anim>
                                    <p:anim calcmode="lin" valueType="num">
                                      <p:cBhvr additive="base">
                                        <p:cTn id="140"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2" fill="hold" nodeType="click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additive="base">
                                        <p:cTn id="145" dur="500" fill="hold"/>
                                        <p:tgtEl>
                                          <p:spTgt spid="62"/>
                                        </p:tgtEl>
                                        <p:attrNameLst>
                                          <p:attrName>ppt_x</p:attrName>
                                        </p:attrNameLst>
                                      </p:cBhvr>
                                      <p:tavLst>
                                        <p:tav tm="0">
                                          <p:val>
                                            <p:strVal val="1+#ppt_w/2"/>
                                          </p:val>
                                        </p:tav>
                                        <p:tav tm="100000">
                                          <p:val>
                                            <p:strVal val="#ppt_x"/>
                                          </p:val>
                                        </p:tav>
                                      </p:tavLst>
                                    </p:anim>
                                    <p:anim calcmode="lin" valueType="num">
                                      <p:cBhvr additive="base">
                                        <p:cTn id="146"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42"/>
                                        </p:tgtEl>
                                        <p:attrNameLst>
                                          <p:attrName>style.visibility</p:attrName>
                                        </p:attrNameLst>
                                      </p:cBhvr>
                                      <p:to>
                                        <p:strVal val="visible"/>
                                      </p:to>
                                    </p:set>
                                    <p:anim calcmode="lin" valueType="num">
                                      <p:cBhvr additive="base">
                                        <p:cTn id="151" dur="500" fill="hold"/>
                                        <p:tgtEl>
                                          <p:spTgt spid="42"/>
                                        </p:tgtEl>
                                        <p:attrNameLst>
                                          <p:attrName>ppt_x</p:attrName>
                                        </p:attrNameLst>
                                      </p:cBhvr>
                                      <p:tavLst>
                                        <p:tav tm="0">
                                          <p:val>
                                            <p:strVal val="1+#ppt_w/2"/>
                                          </p:val>
                                        </p:tav>
                                        <p:tav tm="100000">
                                          <p:val>
                                            <p:strVal val="#ppt_x"/>
                                          </p:val>
                                        </p:tav>
                                      </p:tavLst>
                                    </p:anim>
                                    <p:anim calcmode="lin" valueType="num">
                                      <p:cBhvr additive="base">
                                        <p:cTn id="15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141"/>
                                        </p:tgtEl>
                                        <p:attrNameLst>
                                          <p:attrName>style.visibility</p:attrName>
                                        </p:attrNameLst>
                                      </p:cBhvr>
                                      <p:to>
                                        <p:strVal val="visible"/>
                                      </p:to>
                                    </p:set>
                                    <p:anim calcmode="lin" valueType="num">
                                      <p:cBhvr>
                                        <p:cTn id="157" dur="500" fill="hold"/>
                                        <p:tgtEl>
                                          <p:spTgt spid="141"/>
                                        </p:tgtEl>
                                        <p:attrNameLst>
                                          <p:attrName>ppt_w</p:attrName>
                                        </p:attrNameLst>
                                      </p:cBhvr>
                                      <p:tavLst>
                                        <p:tav tm="0">
                                          <p:val>
                                            <p:fltVal val="0"/>
                                          </p:val>
                                        </p:tav>
                                        <p:tav tm="100000">
                                          <p:val>
                                            <p:strVal val="#ppt_w"/>
                                          </p:val>
                                        </p:tav>
                                      </p:tavLst>
                                    </p:anim>
                                    <p:anim calcmode="lin" valueType="num">
                                      <p:cBhvr>
                                        <p:cTn id="158" dur="500" fill="hold"/>
                                        <p:tgtEl>
                                          <p:spTgt spid="141"/>
                                        </p:tgtEl>
                                        <p:attrNameLst>
                                          <p:attrName>ppt_h</p:attrName>
                                        </p:attrNameLst>
                                      </p:cBhvr>
                                      <p:tavLst>
                                        <p:tav tm="0">
                                          <p:val>
                                            <p:fltVal val="0"/>
                                          </p:val>
                                        </p:tav>
                                        <p:tav tm="100000">
                                          <p:val>
                                            <p:strVal val="#ppt_h"/>
                                          </p:val>
                                        </p:tav>
                                      </p:tavLst>
                                    </p:anim>
                                    <p:animEffect transition="in" filter="fade">
                                      <p:cBhvr>
                                        <p:cTn id="159" dur="500"/>
                                        <p:tgtEl>
                                          <p:spTgt spid="141"/>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142">
                                            <p:txEl>
                                              <p:pRg st="0" end="0"/>
                                            </p:txEl>
                                          </p:spTgt>
                                        </p:tgtEl>
                                        <p:attrNameLst>
                                          <p:attrName>style.visibility</p:attrName>
                                        </p:attrNameLst>
                                      </p:cBhvr>
                                      <p:to>
                                        <p:strVal val="visible"/>
                                      </p:to>
                                    </p:set>
                                    <p:anim calcmode="lin" valueType="num">
                                      <p:cBhvr>
                                        <p:cTn id="164" dur="500" fill="hold"/>
                                        <p:tgtEl>
                                          <p:spTgt spid="142">
                                            <p:txEl>
                                              <p:pRg st="0" end="0"/>
                                            </p:txEl>
                                          </p:spTgt>
                                        </p:tgtEl>
                                        <p:attrNameLst>
                                          <p:attrName>ppt_w</p:attrName>
                                        </p:attrNameLst>
                                      </p:cBhvr>
                                      <p:tavLst>
                                        <p:tav tm="0">
                                          <p:val>
                                            <p:fltVal val="0"/>
                                          </p:val>
                                        </p:tav>
                                        <p:tav tm="100000">
                                          <p:val>
                                            <p:strVal val="#ppt_w"/>
                                          </p:val>
                                        </p:tav>
                                      </p:tavLst>
                                    </p:anim>
                                    <p:anim calcmode="lin" valueType="num">
                                      <p:cBhvr>
                                        <p:cTn id="165" dur="500" fill="hold"/>
                                        <p:tgtEl>
                                          <p:spTgt spid="142">
                                            <p:txEl>
                                              <p:pRg st="0" end="0"/>
                                            </p:txEl>
                                          </p:spTgt>
                                        </p:tgtEl>
                                        <p:attrNameLst>
                                          <p:attrName>ppt_h</p:attrName>
                                        </p:attrNameLst>
                                      </p:cBhvr>
                                      <p:tavLst>
                                        <p:tav tm="0">
                                          <p:val>
                                            <p:fltVal val="0"/>
                                          </p:val>
                                        </p:tav>
                                        <p:tav tm="100000">
                                          <p:val>
                                            <p:strVal val="#ppt_h"/>
                                          </p:val>
                                        </p:tav>
                                      </p:tavLst>
                                    </p:anim>
                                    <p:animEffect transition="in" filter="fade">
                                      <p:cBhvr>
                                        <p:cTn id="166" dur="500"/>
                                        <p:tgtEl>
                                          <p:spTgt spid="142">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142">
                                            <p:txEl>
                                              <p:pRg st="1" end="1"/>
                                            </p:txEl>
                                          </p:spTgt>
                                        </p:tgtEl>
                                        <p:attrNameLst>
                                          <p:attrName>style.visibility</p:attrName>
                                        </p:attrNameLst>
                                      </p:cBhvr>
                                      <p:to>
                                        <p:strVal val="visible"/>
                                      </p:to>
                                    </p:set>
                                    <p:anim calcmode="lin" valueType="num">
                                      <p:cBhvr>
                                        <p:cTn id="171" dur="500" fill="hold"/>
                                        <p:tgtEl>
                                          <p:spTgt spid="142">
                                            <p:txEl>
                                              <p:pRg st="1" end="1"/>
                                            </p:txEl>
                                          </p:spTgt>
                                        </p:tgtEl>
                                        <p:attrNameLst>
                                          <p:attrName>ppt_w</p:attrName>
                                        </p:attrNameLst>
                                      </p:cBhvr>
                                      <p:tavLst>
                                        <p:tav tm="0">
                                          <p:val>
                                            <p:fltVal val="0"/>
                                          </p:val>
                                        </p:tav>
                                        <p:tav tm="100000">
                                          <p:val>
                                            <p:strVal val="#ppt_w"/>
                                          </p:val>
                                        </p:tav>
                                      </p:tavLst>
                                    </p:anim>
                                    <p:anim calcmode="lin" valueType="num">
                                      <p:cBhvr>
                                        <p:cTn id="172" dur="500" fill="hold"/>
                                        <p:tgtEl>
                                          <p:spTgt spid="142">
                                            <p:txEl>
                                              <p:pRg st="1" end="1"/>
                                            </p:txEl>
                                          </p:spTgt>
                                        </p:tgtEl>
                                        <p:attrNameLst>
                                          <p:attrName>ppt_h</p:attrName>
                                        </p:attrNameLst>
                                      </p:cBhvr>
                                      <p:tavLst>
                                        <p:tav tm="0">
                                          <p:val>
                                            <p:fltVal val="0"/>
                                          </p:val>
                                        </p:tav>
                                        <p:tav tm="100000">
                                          <p:val>
                                            <p:strVal val="#ppt_h"/>
                                          </p:val>
                                        </p:tav>
                                      </p:tavLst>
                                    </p:anim>
                                    <p:animEffect transition="in" filter="fade">
                                      <p:cBhvr>
                                        <p:cTn id="173" dur="500"/>
                                        <p:tgtEl>
                                          <p:spTgt spid="142">
                                            <p:txEl>
                                              <p:pRg st="1" end="1"/>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142">
                                            <p:txEl>
                                              <p:pRg st="2" end="2"/>
                                            </p:txEl>
                                          </p:spTgt>
                                        </p:tgtEl>
                                        <p:attrNameLst>
                                          <p:attrName>style.visibility</p:attrName>
                                        </p:attrNameLst>
                                      </p:cBhvr>
                                      <p:to>
                                        <p:strVal val="visible"/>
                                      </p:to>
                                    </p:set>
                                    <p:anim calcmode="lin" valueType="num">
                                      <p:cBhvr>
                                        <p:cTn id="178" dur="500" fill="hold"/>
                                        <p:tgtEl>
                                          <p:spTgt spid="142">
                                            <p:txEl>
                                              <p:pRg st="2" end="2"/>
                                            </p:txEl>
                                          </p:spTgt>
                                        </p:tgtEl>
                                        <p:attrNameLst>
                                          <p:attrName>ppt_w</p:attrName>
                                        </p:attrNameLst>
                                      </p:cBhvr>
                                      <p:tavLst>
                                        <p:tav tm="0">
                                          <p:val>
                                            <p:fltVal val="0"/>
                                          </p:val>
                                        </p:tav>
                                        <p:tav tm="100000">
                                          <p:val>
                                            <p:strVal val="#ppt_w"/>
                                          </p:val>
                                        </p:tav>
                                      </p:tavLst>
                                    </p:anim>
                                    <p:anim calcmode="lin" valueType="num">
                                      <p:cBhvr>
                                        <p:cTn id="179" dur="500" fill="hold"/>
                                        <p:tgtEl>
                                          <p:spTgt spid="142">
                                            <p:txEl>
                                              <p:pRg st="2" end="2"/>
                                            </p:txEl>
                                          </p:spTgt>
                                        </p:tgtEl>
                                        <p:attrNameLst>
                                          <p:attrName>ppt_h</p:attrName>
                                        </p:attrNameLst>
                                      </p:cBhvr>
                                      <p:tavLst>
                                        <p:tav tm="0">
                                          <p:val>
                                            <p:fltVal val="0"/>
                                          </p:val>
                                        </p:tav>
                                        <p:tav tm="100000">
                                          <p:val>
                                            <p:strVal val="#ppt_h"/>
                                          </p:val>
                                        </p:tav>
                                      </p:tavLst>
                                    </p:anim>
                                    <p:animEffect transition="in" filter="fade">
                                      <p:cBhvr>
                                        <p:cTn id="180" dur="500"/>
                                        <p:tgtEl>
                                          <p:spTgt spid="142">
                                            <p:txEl>
                                              <p:pRg st="2" end="2"/>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142">
                                            <p:txEl>
                                              <p:pRg st="3" end="3"/>
                                            </p:txEl>
                                          </p:spTgt>
                                        </p:tgtEl>
                                        <p:attrNameLst>
                                          <p:attrName>style.visibility</p:attrName>
                                        </p:attrNameLst>
                                      </p:cBhvr>
                                      <p:to>
                                        <p:strVal val="visible"/>
                                      </p:to>
                                    </p:set>
                                    <p:anim calcmode="lin" valueType="num">
                                      <p:cBhvr>
                                        <p:cTn id="185" dur="500" fill="hold"/>
                                        <p:tgtEl>
                                          <p:spTgt spid="142">
                                            <p:txEl>
                                              <p:pRg st="3" end="3"/>
                                            </p:txEl>
                                          </p:spTgt>
                                        </p:tgtEl>
                                        <p:attrNameLst>
                                          <p:attrName>ppt_w</p:attrName>
                                        </p:attrNameLst>
                                      </p:cBhvr>
                                      <p:tavLst>
                                        <p:tav tm="0">
                                          <p:val>
                                            <p:fltVal val="0"/>
                                          </p:val>
                                        </p:tav>
                                        <p:tav tm="100000">
                                          <p:val>
                                            <p:strVal val="#ppt_w"/>
                                          </p:val>
                                        </p:tav>
                                      </p:tavLst>
                                    </p:anim>
                                    <p:anim calcmode="lin" valueType="num">
                                      <p:cBhvr>
                                        <p:cTn id="186" dur="500" fill="hold"/>
                                        <p:tgtEl>
                                          <p:spTgt spid="142">
                                            <p:txEl>
                                              <p:pRg st="3" end="3"/>
                                            </p:txEl>
                                          </p:spTgt>
                                        </p:tgtEl>
                                        <p:attrNameLst>
                                          <p:attrName>ppt_h</p:attrName>
                                        </p:attrNameLst>
                                      </p:cBhvr>
                                      <p:tavLst>
                                        <p:tav tm="0">
                                          <p:val>
                                            <p:fltVal val="0"/>
                                          </p:val>
                                        </p:tav>
                                        <p:tav tm="100000">
                                          <p:val>
                                            <p:strVal val="#ppt_h"/>
                                          </p:val>
                                        </p:tav>
                                      </p:tavLst>
                                    </p:anim>
                                    <p:animEffect transition="in" filter="fade">
                                      <p:cBhvr>
                                        <p:cTn id="187" dur="500"/>
                                        <p:tgtEl>
                                          <p:spTgt spid="142">
                                            <p:txEl>
                                              <p:pRg st="3" end="3"/>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nodeType="clickEffect">
                                  <p:stCondLst>
                                    <p:cond delay="0"/>
                                  </p:stCondLst>
                                  <p:childTnLst>
                                    <p:set>
                                      <p:cBhvr>
                                        <p:cTn id="191" dur="1" fill="hold">
                                          <p:stCondLst>
                                            <p:cond delay="0"/>
                                          </p:stCondLst>
                                        </p:cTn>
                                        <p:tgtEl>
                                          <p:spTgt spid="142">
                                            <p:txEl>
                                              <p:pRg st="4" end="4"/>
                                            </p:txEl>
                                          </p:spTgt>
                                        </p:tgtEl>
                                        <p:attrNameLst>
                                          <p:attrName>style.visibility</p:attrName>
                                        </p:attrNameLst>
                                      </p:cBhvr>
                                      <p:to>
                                        <p:strVal val="visible"/>
                                      </p:to>
                                    </p:set>
                                    <p:anim calcmode="lin" valueType="num">
                                      <p:cBhvr>
                                        <p:cTn id="192" dur="500" fill="hold"/>
                                        <p:tgtEl>
                                          <p:spTgt spid="142">
                                            <p:txEl>
                                              <p:pRg st="4" end="4"/>
                                            </p:txEl>
                                          </p:spTgt>
                                        </p:tgtEl>
                                        <p:attrNameLst>
                                          <p:attrName>ppt_w</p:attrName>
                                        </p:attrNameLst>
                                      </p:cBhvr>
                                      <p:tavLst>
                                        <p:tav tm="0">
                                          <p:val>
                                            <p:fltVal val="0"/>
                                          </p:val>
                                        </p:tav>
                                        <p:tav tm="100000">
                                          <p:val>
                                            <p:strVal val="#ppt_w"/>
                                          </p:val>
                                        </p:tav>
                                      </p:tavLst>
                                    </p:anim>
                                    <p:anim calcmode="lin" valueType="num">
                                      <p:cBhvr>
                                        <p:cTn id="193" dur="500" fill="hold"/>
                                        <p:tgtEl>
                                          <p:spTgt spid="142">
                                            <p:txEl>
                                              <p:pRg st="4" end="4"/>
                                            </p:txEl>
                                          </p:spTgt>
                                        </p:tgtEl>
                                        <p:attrNameLst>
                                          <p:attrName>ppt_h</p:attrName>
                                        </p:attrNameLst>
                                      </p:cBhvr>
                                      <p:tavLst>
                                        <p:tav tm="0">
                                          <p:val>
                                            <p:fltVal val="0"/>
                                          </p:val>
                                        </p:tav>
                                        <p:tav tm="100000">
                                          <p:val>
                                            <p:strVal val="#ppt_h"/>
                                          </p:val>
                                        </p:tav>
                                      </p:tavLst>
                                    </p:anim>
                                    <p:animEffect transition="in" filter="fade">
                                      <p:cBhvr>
                                        <p:cTn id="194" dur="500"/>
                                        <p:tgtEl>
                                          <p:spTgt spid="142">
                                            <p:txEl>
                                              <p:pRg st="4" end="4"/>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nodeType="clickEffect">
                                  <p:stCondLst>
                                    <p:cond delay="0"/>
                                  </p:stCondLst>
                                  <p:childTnLst>
                                    <p:set>
                                      <p:cBhvr>
                                        <p:cTn id="198" dur="1" fill="hold">
                                          <p:stCondLst>
                                            <p:cond delay="0"/>
                                          </p:stCondLst>
                                        </p:cTn>
                                        <p:tgtEl>
                                          <p:spTgt spid="142">
                                            <p:txEl>
                                              <p:pRg st="5" end="5"/>
                                            </p:txEl>
                                          </p:spTgt>
                                        </p:tgtEl>
                                        <p:attrNameLst>
                                          <p:attrName>style.visibility</p:attrName>
                                        </p:attrNameLst>
                                      </p:cBhvr>
                                      <p:to>
                                        <p:strVal val="visible"/>
                                      </p:to>
                                    </p:set>
                                    <p:anim calcmode="lin" valueType="num">
                                      <p:cBhvr>
                                        <p:cTn id="199" dur="500" fill="hold"/>
                                        <p:tgtEl>
                                          <p:spTgt spid="142">
                                            <p:txEl>
                                              <p:pRg st="5" end="5"/>
                                            </p:txEl>
                                          </p:spTgt>
                                        </p:tgtEl>
                                        <p:attrNameLst>
                                          <p:attrName>ppt_w</p:attrName>
                                        </p:attrNameLst>
                                      </p:cBhvr>
                                      <p:tavLst>
                                        <p:tav tm="0">
                                          <p:val>
                                            <p:fltVal val="0"/>
                                          </p:val>
                                        </p:tav>
                                        <p:tav tm="100000">
                                          <p:val>
                                            <p:strVal val="#ppt_w"/>
                                          </p:val>
                                        </p:tav>
                                      </p:tavLst>
                                    </p:anim>
                                    <p:anim calcmode="lin" valueType="num">
                                      <p:cBhvr>
                                        <p:cTn id="200" dur="500" fill="hold"/>
                                        <p:tgtEl>
                                          <p:spTgt spid="142">
                                            <p:txEl>
                                              <p:pRg st="5" end="5"/>
                                            </p:txEl>
                                          </p:spTgt>
                                        </p:tgtEl>
                                        <p:attrNameLst>
                                          <p:attrName>ppt_h</p:attrName>
                                        </p:attrNameLst>
                                      </p:cBhvr>
                                      <p:tavLst>
                                        <p:tav tm="0">
                                          <p:val>
                                            <p:fltVal val="0"/>
                                          </p:val>
                                        </p:tav>
                                        <p:tav tm="100000">
                                          <p:val>
                                            <p:strVal val="#ppt_h"/>
                                          </p:val>
                                        </p:tav>
                                      </p:tavLst>
                                    </p:anim>
                                    <p:animEffect transition="in" filter="fade">
                                      <p:cBhvr>
                                        <p:cTn id="201" dur="500"/>
                                        <p:tgtEl>
                                          <p:spTgt spid="142">
                                            <p:txEl>
                                              <p:pRg st="5" end="5"/>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nodeType="clickEffect">
                                  <p:stCondLst>
                                    <p:cond delay="0"/>
                                  </p:stCondLst>
                                  <p:childTnLst>
                                    <p:set>
                                      <p:cBhvr>
                                        <p:cTn id="205" dur="1" fill="hold">
                                          <p:stCondLst>
                                            <p:cond delay="0"/>
                                          </p:stCondLst>
                                        </p:cTn>
                                        <p:tgtEl>
                                          <p:spTgt spid="142">
                                            <p:txEl>
                                              <p:pRg st="6" end="6"/>
                                            </p:txEl>
                                          </p:spTgt>
                                        </p:tgtEl>
                                        <p:attrNameLst>
                                          <p:attrName>style.visibility</p:attrName>
                                        </p:attrNameLst>
                                      </p:cBhvr>
                                      <p:to>
                                        <p:strVal val="visible"/>
                                      </p:to>
                                    </p:set>
                                    <p:anim calcmode="lin" valueType="num">
                                      <p:cBhvr>
                                        <p:cTn id="206" dur="500" fill="hold"/>
                                        <p:tgtEl>
                                          <p:spTgt spid="142">
                                            <p:txEl>
                                              <p:pRg st="6" end="6"/>
                                            </p:txEl>
                                          </p:spTgt>
                                        </p:tgtEl>
                                        <p:attrNameLst>
                                          <p:attrName>ppt_w</p:attrName>
                                        </p:attrNameLst>
                                      </p:cBhvr>
                                      <p:tavLst>
                                        <p:tav tm="0">
                                          <p:val>
                                            <p:fltVal val="0"/>
                                          </p:val>
                                        </p:tav>
                                        <p:tav tm="100000">
                                          <p:val>
                                            <p:strVal val="#ppt_w"/>
                                          </p:val>
                                        </p:tav>
                                      </p:tavLst>
                                    </p:anim>
                                    <p:anim calcmode="lin" valueType="num">
                                      <p:cBhvr>
                                        <p:cTn id="207" dur="500" fill="hold"/>
                                        <p:tgtEl>
                                          <p:spTgt spid="142">
                                            <p:txEl>
                                              <p:pRg st="6" end="6"/>
                                            </p:txEl>
                                          </p:spTgt>
                                        </p:tgtEl>
                                        <p:attrNameLst>
                                          <p:attrName>ppt_h</p:attrName>
                                        </p:attrNameLst>
                                      </p:cBhvr>
                                      <p:tavLst>
                                        <p:tav tm="0">
                                          <p:val>
                                            <p:fltVal val="0"/>
                                          </p:val>
                                        </p:tav>
                                        <p:tav tm="100000">
                                          <p:val>
                                            <p:strVal val="#ppt_h"/>
                                          </p:val>
                                        </p:tav>
                                      </p:tavLst>
                                    </p:anim>
                                    <p:animEffect transition="in" filter="fade">
                                      <p:cBhvr>
                                        <p:cTn id="208" dur="500"/>
                                        <p:tgtEl>
                                          <p:spTgt spid="142">
                                            <p:txEl>
                                              <p:pRg st="6" end="6"/>
                                            </p:txEl>
                                          </p:spTgt>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16" fill="hold" nodeType="clickEffect">
                                  <p:stCondLst>
                                    <p:cond delay="0"/>
                                  </p:stCondLst>
                                  <p:childTnLst>
                                    <p:set>
                                      <p:cBhvr>
                                        <p:cTn id="212" dur="1" fill="hold">
                                          <p:stCondLst>
                                            <p:cond delay="0"/>
                                          </p:stCondLst>
                                        </p:cTn>
                                        <p:tgtEl>
                                          <p:spTgt spid="142">
                                            <p:txEl>
                                              <p:pRg st="7" end="7"/>
                                            </p:txEl>
                                          </p:spTgt>
                                        </p:tgtEl>
                                        <p:attrNameLst>
                                          <p:attrName>style.visibility</p:attrName>
                                        </p:attrNameLst>
                                      </p:cBhvr>
                                      <p:to>
                                        <p:strVal val="visible"/>
                                      </p:to>
                                    </p:set>
                                    <p:anim calcmode="lin" valueType="num">
                                      <p:cBhvr>
                                        <p:cTn id="213" dur="500" fill="hold"/>
                                        <p:tgtEl>
                                          <p:spTgt spid="142">
                                            <p:txEl>
                                              <p:pRg st="7" end="7"/>
                                            </p:txEl>
                                          </p:spTgt>
                                        </p:tgtEl>
                                        <p:attrNameLst>
                                          <p:attrName>ppt_w</p:attrName>
                                        </p:attrNameLst>
                                      </p:cBhvr>
                                      <p:tavLst>
                                        <p:tav tm="0">
                                          <p:val>
                                            <p:fltVal val="0"/>
                                          </p:val>
                                        </p:tav>
                                        <p:tav tm="100000">
                                          <p:val>
                                            <p:strVal val="#ppt_w"/>
                                          </p:val>
                                        </p:tav>
                                      </p:tavLst>
                                    </p:anim>
                                    <p:anim calcmode="lin" valueType="num">
                                      <p:cBhvr>
                                        <p:cTn id="214" dur="500" fill="hold"/>
                                        <p:tgtEl>
                                          <p:spTgt spid="142">
                                            <p:txEl>
                                              <p:pRg st="7" end="7"/>
                                            </p:txEl>
                                          </p:spTgt>
                                        </p:tgtEl>
                                        <p:attrNameLst>
                                          <p:attrName>ppt_h</p:attrName>
                                        </p:attrNameLst>
                                      </p:cBhvr>
                                      <p:tavLst>
                                        <p:tav tm="0">
                                          <p:val>
                                            <p:fltVal val="0"/>
                                          </p:val>
                                        </p:tav>
                                        <p:tav tm="100000">
                                          <p:val>
                                            <p:strVal val="#ppt_h"/>
                                          </p:val>
                                        </p:tav>
                                      </p:tavLst>
                                    </p:anim>
                                    <p:animEffect transition="in" filter="fade">
                                      <p:cBhvr>
                                        <p:cTn id="215" dur="500"/>
                                        <p:tgtEl>
                                          <p:spTgt spid="1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99157" y="3488710"/>
            <a:ext cx="367408" cy="1074008"/>
            <a:chOff x="591295" y="2057111"/>
            <a:chExt cx="367408" cy="1074008"/>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5799" y="2057111"/>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1295" y="2823342"/>
              <a:ext cx="367408" cy="307777"/>
            </a:xfrm>
            <a:prstGeom prst="rect">
              <a:avLst/>
            </a:prstGeom>
            <a:noFill/>
          </p:spPr>
          <p:txBody>
            <a:bodyPr wrap="none" rtlCol="0">
              <a:spAutoFit/>
            </a:bodyPr>
            <a:lstStyle/>
            <a:p>
              <a:r>
                <a:rPr lang="en-US" sz="1400" b="1" dirty="0" smtClean="0"/>
                <a:t>33</a:t>
              </a:r>
              <a:endParaRPr lang="en-US" sz="1400" b="1" dirty="0"/>
            </a:p>
          </p:txBody>
        </p:sp>
      </p:grpSp>
      <p:grpSp>
        <p:nvGrpSpPr>
          <p:cNvPr id="20" name="Group 19"/>
          <p:cNvGrpSpPr/>
          <p:nvPr/>
        </p:nvGrpSpPr>
        <p:grpSpPr>
          <a:xfrm>
            <a:off x="2348340" y="4022110"/>
            <a:ext cx="2639670" cy="540608"/>
            <a:chOff x="2340478" y="2590511"/>
            <a:chExt cx="2639670" cy="540608"/>
          </a:xfrm>
        </p:grpSpPr>
        <p:sp>
          <p:nvSpPr>
            <p:cNvPr id="5" name="Rectangle 4"/>
            <p:cNvSpPr/>
            <p:nvPr/>
          </p:nvSpPr>
          <p:spPr>
            <a:xfrm>
              <a:off x="2569868" y="2590511"/>
              <a:ext cx="2410280" cy="2286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Second Century</a:t>
              </a:r>
              <a:endParaRPr lang="en-US" dirty="0">
                <a:solidFill>
                  <a:schemeClr val="tx1"/>
                </a:solidFill>
              </a:endParaRPr>
            </a:p>
          </p:txBody>
        </p:sp>
        <p:sp>
          <p:nvSpPr>
            <p:cNvPr id="10" name="TextBox 9"/>
            <p:cNvSpPr txBox="1"/>
            <p:nvPr/>
          </p:nvSpPr>
          <p:spPr>
            <a:xfrm>
              <a:off x="2340478" y="2823342"/>
              <a:ext cx="458780" cy="307777"/>
            </a:xfrm>
            <a:prstGeom prst="rect">
              <a:avLst/>
            </a:prstGeom>
            <a:noFill/>
          </p:spPr>
          <p:txBody>
            <a:bodyPr wrap="none" rtlCol="0">
              <a:spAutoFit/>
            </a:bodyPr>
            <a:lstStyle/>
            <a:p>
              <a:r>
                <a:rPr lang="en-US" sz="1400" b="1" dirty="0" smtClean="0"/>
                <a:t>100</a:t>
              </a:r>
              <a:endParaRPr lang="en-US" sz="1400" b="1" dirty="0"/>
            </a:p>
          </p:txBody>
        </p:sp>
      </p:grpSp>
      <p:grpSp>
        <p:nvGrpSpPr>
          <p:cNvPr id="23" name="Group 22"/>
          <p:cNvGrpSpPr/>
          <p:nvPr/>
        </p:nvGrpSpPr>
        <p:grpSpPr>
          <a:xfrm>
            <a:off x="4752869" y="4019665"/>
            <a:ext cx="2639670" cy="538820"/>
            <a:chOff x="4745007" y="2588066"/>
            <a:chExt cx="2639670" cy="538820"/>
          </a:xfrm>
        </p:grpSpPr>
        <p:sp>
          <p:nvSpPr>
            <p:cNvPr id="6" name="Rectangle 5"/>
            <p:cNvSpPr/>
            <p:nvPr/>
          </p:nvSpPr>
          <p:spPr>
            <a:xfrm>
              <a:off x="4974397" y="2588066"/>
              <a:ext cx="241028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Third Century</a:t>
              </a:r>
              <a:endParaRPr lang="en-US" dirty="0">
                <a:solidFill>
                  <a:schemeClr val="tx1"/>
                </a:solidFill>
              </a:endParaRPr>
            </a:p>
          </p:txBody>
        </p:sp>
        <p:sp>
          <p:nvSpPr>
            <p:cNvPr id="11" name="TextBox 10"/>
            <p:cNvSpPr txBox="1"/>
            <p:nvPr/>
          </p:nvSpPr>
          <p:spPr>
            <a:xfrm>
              <a:off x="4745007" y="2819109"/>
              <a:ext cx="458780" cy="307777"/>
            </a:xfrm>
            <a:prstGeom prst="rect">
              <a:avLst/>
            </a:prstGeom>
            <a:noFill/>
          </p:spPr>
          <p:txBody>
            <a:bodyPr wrap="none" rtlCol="0">
              <a:spAutoFit/>
            </a:bodyPr>
            <a:lstStyle/>
            <a:p>
              <a:r>
                <a:rPr lang="en-US" sz="1400" b="1" dirty="0" smtClean="0"/>
                <a:t>200</a:t>
              </a:r>
              <a:endParaRPr lang="en-US" sz="1400" b="1" dirty="0"/>
            </a:p>
          </p:txBody>
        </p:sp>
      </p:grpSp>
      <p:grpSp>
        <p:nvGrpSpPr>
          <p:cNvPr id="41" name="Group 40"/>
          <p:cNvGrpSpPr/>
          <p:nvPr/>
        </p:nvGrpSpPr>
        <p:grpSpPr>
          <a:xfrm>
            <a:off x="7168900" y="4019665"/>
            <a:ext cx="2135362" cy="538822"/>
            <a:chOff x="7161038" y="2588066"/>
            <a:chExt cx="2135362" cy="538822"/>
          </a:xfrm>
        </p:grpSpPr>
        <p:sp>
          <p:nvSpPr>
            <p:cNvPr id="7" name="Rectangle 6"/>
            <p:cNvSpPr/>
            <p:nvPr/>
          </p:nvSpPr>
          <p:spPr>
            <a:xfrm>
              <a:off x="7390428" y="2588066"/>
              <a:ext cx="1905972" cy="228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Fourth Century</a:t>
              </a:r>
              <a:endParaRPr lang="en-US" dirty="0">
                <a:solidFill>
                  <a:schemeClr val="tx1"/>
                </a:solidFill>
              </a:endParaRPr>
            </a:p>
          </p:txBody>
        </p:sp>
        <p:sp>
          <p:nvSpPr>
            <p:cNvPr id="12" name="TextBox 11"/>
            <p:cNvSpPr txBox="1"/>
            <p:nvPr/>
          </p:nvSpPr>
          <p:spPr>
            <a:xfrm>
              <a:off x="7161038" y="2819111"/>
              <a:ext cx="458780" cy="307777"/>
            </a:xfrm>
            <a:prstGeom prst="rect">
              <a:avLst/>
            </a:prstGeom>
            <a:noFill/>
          </p:spPr>
          <p:txBody>
            <a:bodyPr wrap="none" rtlCol="0">
              <a:spAutoFit/>
            </a:bodyPr>
            <a:lstStyle/>
            <a:p>
              <a:r>
                <a:rPr lang="en-US" sz="1400" b="1" dirty="0" smtClean="0"/>
                <a:t>300</a:t>
              </a:r>
              <a:endParaRPr lang="en-US" sz="1400" b="1" dirty="0"/>
            </a:p>
          </p:txBody>
        </p:sp>
      </p:grpSp>
      <p:sp>
        <p:nvSpPr>
          <p:cNvPr id="4" name="Title 3"/>
          <p:cNvSpPr>
            <a:spLocks noGrp="1"/>
          </p:cNvSpPr>
          <p:nvPr>
            <p:ph type="title"/>
          </p:nvPr>
        </p:nvSpPr>
        <p:spPr>
          <a:xfrm>
            <a:off x="357633" y="28755"/>
            <a:ext cx="8229600" cy="792162"/>
          </a:xfrm>
        </p:spPr>
        <p:txBody>
          <a:bodyPr>
            <a:normAutofit fontScale="90000"/>
          </a:bodyPr>
          <a:lstStyle/>
          <a:p>
            <a:r>
              <a:rPr lang="en-US" sz="4000" b="1" dirty="0" smtClean="0"/>
              <a:t>Overview of Church History </a:t>
            </a:r>
            <a:br>
              <a:rPr lang="en-US" sz="4000" b="1" dirty="0" smtClean="0"/>
            </a:br>
            <a:r>
              <a:rPr lang="en-US" sz="3100" b="1" dirty="0" smtClean="0"/>
              <a:t>From the Cross to Nicaea</a:t>
            </a:r>
            <a:endParaRPr lang="en-US" sz="3100" b="1" dirty="0"/>
          </a:p>
        </p:txBody>
      </p:sp>
      <p:grpSp>
        <p:nvGrpSpPr>
          <p:cNvPr id="42" name="Group 41"/>
          <p:cNvGrpSpPr/>
          <p:nvPr/>
        </p:nvGrpSpPr>
        <p:grpSpPr>
          <a:xfrm>
            <a:off x="8061953" y="2809784"/>
            <a:ext cx="1015761" cy="1752934"/>
            <a:chOff x="7795571" y="1399751"/>
            <a:chExt cx="1015761" cy="1752934"/>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4109" y="1399751"/>
              <a:ext cx="947816" cy="66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088627" y="2844908"/>
              <a:ext cx="458780" cy="307777"/>
            </a:xfrm>
            <a:prstGeom prst="rect">
              <a:avLst/>
            </a:prstGeom>
            <a:noFill/>
          </p:spPr>
          <p:txBody>
            <a:bodyPr wrap="none" rtlCol="0">
              <a:spAutoFit/>
            </a:bodyPr>
            <a:lstStyle/>
            <a:p>
              <a:r>
                <a:rPr lang="en-US" sz="1400" b="1" dirty="0" smtClean="0"/>
                <a:t>325</a:t>
              </a:r>
              <a:endParaRPr lang="en-US" sz="1400" b="1" dirty="0"/>
            </a:p>
          </p:txBody>
        </p:sp>
        <p:sp>
          <p:nvSpPr>
            <p:cNvPr id="8" name="TextBox 7"/>
            <p:cNvSpPr txBox="1"/>
            <p:nvPr/>
          </p:nvSpPr>
          <p:spPr>
            <a:xfrm>
              <a:off x="7795571" y="2033031"/>
              <a:ext cx="1015761" cy="523220"/>
            </a:xfrm>
            <a:prstGeom prst="rect">
              <a:avLst/>
            </a:prstGeom>
            <a:noFill/>
          </p:spPr>
          <p:txBody>
            <a:bodyPr wrap="square" rtlCol="0">
              <a:spAutoFit/>
            </a:bodyPr>
            <a:lstStyle/>
            <a:p>
              <a:pPr algn="ctr"/>
              <a:r>
                <a:rPr lang="en-US" sz="1400" dirty="0" smtClean="0"/>
                <a:t>Council of Nicaea</a:t>
              </a:r>
              <a:endParaRPr lang="en-US" sz="1400" dirty="0"/>
            </a:p>
          </p:txBody>
        </p:sp>
      </p:grpSp>
      <p:sp>
        <p:nvSpPr>
          <p:cNvPr id="27" name="TextBox 26"/>
          <p:cNvSpPr txBox="1"/>
          <p:nvPr/>
        </p:nvSpPr>
        <p:spPr>
          <a:xfrm rot="-2700000">
            <a:off x="2062763" y="3275174"/>
            <a:ext cx="1428165" cy="523220"/>
          </a:xfrm>
          <a:prstGeom prst="rect">
            <a:avLst/>
          </a:prstGeom>
          <a:noFill/>
        </p:spPr>
        <p:txBody>
          <a:bodyPr vert="horz" wrap="square" rtlCol="0">
            <a:spAutoFit/>
          </a:bodyPr>
          <a:lstStyle/>
          <a:p>
            <a:pPr algn="ctr"/>
            <a:r>
              <a:rPr lang="en-US" sz="1400" dirty="0"/>
              <a:t>Death of </a:t>
            </a:r>
            <a:endParaRPr lang="en-US" sz="1400" dirty="0" smtClean="0"/>
          </a:p>
          <a:p>
            <a:pPr algn="ctr"/>
            <a:r>
              <a:rPr lang="en-US" sz="1400" dirty="0" smtClean="0"/>
              <a:t>Apostle John</a:t>
            </a:r>
            <a:endParaRPr lang="en-US" sz="1400" dirty="0"/>
          </a:p>
        </p:txBody>
      </p:sp>
      <p:grpSp>
        <p:nvGrpSpPr>
          <p:cNvPr id="36" name="Group 35"/>
          <p:cNvGrpSpPr/>
          <p:nvPr/>
        </p:nvGrpSpPr>
        <p:grpSpPr>
          <a:xfrm>
            <a:off x="1016203" y="3290213"/>
            <a:ext cx="1613734" cy="1270713"/>
            <a:chOff x="1008341" y="1858614"/>
            <a:chExt cx="1613734" cy="1270713"/>
          </a:xfrm>
        </p:grpSpPr>
        <p:sp>
          <p:nvSpPr>
            <p:cNvPr id="19" name="TextBox 18"/>
            <p:cNvSpPr txBox="1"/>
            <p:nvPr/>
          </p:nvSpPr>
          <p:spPr>
            <a:xfrm rot="-2700000">
              <a:off x="1008341" y="1858614"/>
              <a:ext cx="1613734" cy="523220"/>
            </a:xfrm>
            <a:prstGeom prst="rect">
              <a:avLst/>
            </a:prstGeom>
            <a:noFill/>
          </p:spPr>
          <p:txBody>
            <a:bodyPr vert="horz" wrap="square" rtlCol="0">
              <a:spAutoFit/>
            </a:bodyPr>
            <a:lstStyle/>
            <a:p>
              <a:pPr algn="ctr"/>
              <a:r>
                <a:rPr lang="en-US" sz="1400" dirty="0" smtClean="0"/>
                <a:t>Martyrdom of </a:t>
              </a:r>
            </a:p>
            <a:p>
              <a:pPr algn="ctr"/>
              <a:r>
                <a:rPr lang="en-US" sz="1400" dirty="0" smtClean="0"/>
                <a:t>Peter </a:t>
              </a:r>
              <a:r>
                <a:rPr lang="en-US" sz="1400" dirty="0"/>
                <a:t>&amp; </a:t>
              </a:r>
              <a:r>
                <a:rPr lang="en-US" sz="1400" dirty="0" smtClean="0"/>
                <a:t>Paul</a:t>
              </a:r>
              <a:endParaRPr lang="en-US" sz="1400" dirty="0"/>
            </a:p>
          </p:txBody>
        </p:sp>
        <p:sp>
          <p:nvSpPr>
            <p:cNvPr id="28" name="TextBox 27"/>
            <p:cNvSpPr txBox="1"/>
            <p:nvPr/>
          </p:nvSpPr>
          <p:spPr>
            <a:xfrm>
              <a:off x="1447800" y="2821550"/>
              <a:ext cx="367408" cy="307777"/>
            </a:xfrm>
            <a:prstGeom prst="rect">
              <a:avLst/>
            </a:prstGeom>
            <a:noFill/>
          </p:spPr>
          <p:txBody>
            <a:bodyPr wrap="none" rtlCol="0">
              <a:spAutoFit/>
            </a:bodyPr>
            <a:lstStyle/>
            <a:p>
              <a:r>
                <a:rPr lang="en-US" sz="1400" b="1" dirty="0" smtClean="0"/>
                <a:t>68</a:t>
              </a:r>
              <a:endParaRPr lang="en-US" sz="1400" b="1" dirty="0"/>
            </a:p>
          </p:txBody>
        </p:sp>
      </p:grpSp>
      <p:grpSp>
        <p:nvGrpSpPr>
          <p:cNvPr id="37" name="Group 36"/>
          <p:cNvGrpSpPr/>
          <p:nvPr/>
        </p:nvGrpSpPr>
        <p:grpSpPr>
          <a:xfrm>
            <a:off x="2854287" y="3338106"/>
            <a:ext cx="1597295" cy="1220380"/>
            <a:chOff x="2846425" y="1906507"/>
            <a:chExt cx="1597295" cy="1220380"/>
          </a:xfrm>
        </p:grpSpPr>
        <p:sp>
          <p:nvSpPr>
            <p:cNvPr id="29" name="TextBox 28"/>
            <p:cNvSpPr txBox="1"/>
            <p:nvPr/>
          </p:nvSpPr>
          <p:spPr>
            <a:xfrm rot="18900000">
              <a:off x="2846425" y="1906507"/>
              <a:ext cx="1597295" cy="307777"/>
            </a:xfrm>
            <a:prstGeom prst="rect">
              <a:avLst/>
            </a:prstGeom>
            <a:noFill/>
          </p:spPr>
          <p:txBody>
            <a:bodyPr vert="horz" wrap="square" rtlCol="0">
              <a:spAutoFit/>
            </a:bodyPr>
            <a:lstStyle/>
            <a:p>
              <a:pPr algn="ctr"/>
              <a:r>
                <a:rPr lang="en-US" sz="1400" dirty="0" smtClean="0"/>
                <a:t>Rise of Gnosticism</a:t>
              </a:r>
              <a:endParaRPr lang="en-US" sz="1400" dirty="0"/>
            </a:p>
          </p:txBody>
        </p:sp>
        <p:sp>
          <p:nvSpPr>
            <p:cNvPr id="33" name="TextBox 32"/>
            <p:cNvSpPr txBox="1"/>
            <p:nvPr/>
          </p:nvSpPr>
          <p:spPr>
            <a:xfrm>
              <a:off x="2892072" y="2819110"/>
              <a:ext cx="458780" cy="307777"/>
            </a:xfrm>
            <a:prstGeom prst="rect">
              <a:avLst/>
            </a:prstGeom>
            <a:noFill/>
          </p:spPr>
          <p:txBody>
            <a:bodyPr wrap="none" rtlCol="0">
              <a:spAutoFit/>
            </a:bodyPr>
            <a:lstStyle/>
            <a:p>
              <a:r>
                <a:rPr lang="en-US" sz="1400" b="1" dirty="0" smtClean="0"/>
                <a:t>130</a:t>
              </a:r>
              <a:endParaRPr lang="en-US" sz="1400" b="1" dirty="0"/>
            </a:p>
          </p:txBody>
        </p:sp>
      </p:grpSp>
      <p:grpSp>
        <p:nvGrpSpPr>
          <p:cNvPr id="38" name="Group 37"/>
          <p:cNvGrpSpPr/>
          <p:nvPr/>
        </p:nvGrpSpPr>
        <p:grpSpPr>
          <a:xfrm>
            <a:off x="3402369" y="3611473"/>
            <a:ext cx="978573" cy="947014"/>
            <a:chOff x="3394507" y="2179874"/>
            <a:chExt cx="978573" cy="947014"/>
          </a:xfrm>
        </p:grpSpPr>
        <p:sp>
          <p:nvSpPr>
            <p:cNvPr id="31" name="TextBox 30"/>
            <p:cNvSpPr txBox="1"/>
            <p:nvPr/>
          </p:nvSpPr>
          <p:spPr>
            <a:xfrm rot="18900000">
              <a:off x="3394507" y="2179874"/>
              <a:ext cx="978573" cy="307777"/>
            </a:xfrm>
            <a:prstGeom prst="rect">
              <a:avLst/>
            </a:prstGeom>
            <a:noFill/>
          </p:spPr>
          <p:txBody>
            <a:bodyPr vert="horz" wrap="square" rtlCol="0">
              <a:spAutoFit/>
            </a:bodyPr>
            <a:lstStyle/>
            <a:p>
              <a:pPr algn="ctr"/>
              <a:r>
                <a:rPr lang="en-US" sz="1400" dirty="0" smtClean="0"/>
                <a:t>Marcion</a:t>
              </a:r>
              <a:endParaRPr lang="en-US" sz="1400" dirty="0"/>
            </a:p>
          </p:txBody>
        </p:sp>
        <p:sp>
          <p:nvSpPr>
            <p:cNvPr id="34" name="TextBox 33"/>
            <p:cNvSpPr txBox="1"/>
            <p:nvPr/>
          </p:nvSpPr>
          <p:spPr>
            <a:xfrm>
              <a:off x="3458903" y="2819111"/>
              <a:ext cx="458780" cy="307777"/>
            </a:xfrm>
            <a:prstGeom prst="rect">
              <a:avLst/>
            </a:prstGeom>
            <a:noFill/>
          </p:spPr>
          <p:txBody>
            <a:bodyPr wrap="none" rtlCol="0">
              <a:spAutoFit/>
            </a:bodyPr>
            <a:lstStyle/>
            <a:p>
              <a:r>
                <a:rPr lang="en-US" sz="1400" b="1" dirty="0" smtClean="0"/>
                <a:t>140</a:t>
              </a:r>
              <a:endParaRPr lang="en-US" sz="1400" b="1" dirty="0"/>
            </a:p>
          </p:txBody>
        </p:sp>
      </p:grpSp>
      <p:grpSp>
        <p:nvGrpSpPr>
          <p:cNvPr id="39" name="Group 38"/>
          <p:cNvGrpSpPr/>
          <p:nvPr/>
        </p:nvGrpSpPr>
        <p:grpSpPr>
          <a:xfrm>
            <a:off x="3944122" y="3352314"/>
            <a:ext cx="1557110" cy="1210404"/>
            <a:chOff x="3936260" y="1920715"/>
            <a:chExt cx="1557110" cy="1210404"/>
          </a:xfrm>
        </p:grpSpPr>
        <p:sp>
          <p:nvSpPr>
            <p:cNvPr id="32" name="TextBox 31"/>
            <p:cNvSpPr txBox="1"/>
            <p:nvPr/>
          </p:nvSpPr>
          <p:spPr>
            <a:xfrm rot="18900000">
              <a:off x="3936260" y="1920715"/>
              <a:ext cx="1557110" cy="307777"/>
            </a:xfrm>
            <a:prstGeom prst="rect">
              <a:avLst/>
            </a:prstGeom>
            <a:noFill/>
          </p:spPr>
          <p:txBody>
            <a:bodyPr vert="horz" wrap="square" rtlCol="0">
              <a:spAutoFit/>
            </a:bodyPr>
            <a:lstStyle/>
            <a:p>
              <a:pPr algn="ctr"/>
              <a:r>
                <a:rPr lang="en-US" sz="1400" dirty="0"/>
                <a:t>Rise </a:t>
              </a:r>
              <a:r>
                <a:rPr lang="en-US" sz="1400" dirty="0" smtClean="0"/>
                <a:t>of Montanism</a:t>
              </a:r>
              <a:endParaRPr lang="en-US" sz="1400" dirty="0"/>
            </a:p>
          </p:txBody>
        </p:sp>
        <p:sp>
          <p:nvSpPr>
            <p:cNvPr id="35" name="TextBox 34"/>
            <p:cNvSpPr txBox="1"/>
            <p:nvPr/>
          </p:nvSpPr>
          <p:spPr>
            <a:xfrm>
              <a:off x="4013653" y="2823342"/>
              <a:ext cx="458780" cy="307777"/>
            </a:xfrm>
            <a:prstGeom prst="rect">
              <a:avLst/>
            </a:prstGeom>
            <a:noFill/>
          </p:spPr>
          <p:txBody>
            <a:bodyPr wrap="none" rtlCol="0">
              <a:spAutoFit/>
            </a:bodyPr>
            <a:lstStyle/>
            <a:p>
              <a:r>
                <a:rPr lang="en-US" sz="1400" b="1" dirty="0" smtClean="0"/>
                <a:t>165</a:t>
              </a:r>
              <a:endParaRPr lang="en-US" sz="1400" b="1" dirty="0"/>
            </a:p>
          </p:txBody>
        </p:sp>
      </p:grpSp>
      <p:grpSp>
        <p:nvGrpSpPr>
          <p:cNvPr id="123" name="Group 122"/>
          <p:cNvGrpSpPr/>
          <p:nvPr/>
        </p:nvGrpSpPr>
        <p:grpSpPr>
          <a:xfrm>
            <a:off x="1350864" y="1144844"/>
            <a:ext cx="6494688" cy="1651451"/>
            <a:chOff x="1350864" y="1144844"/>
            <a:chExt cx="6494688" cy="1651451"/>
          </a:xfrm>
        </p:grpSpPr>
        <p:sp>
          <p:nvSpPr>
            <p:cNvPr id="43" name="Rectangle 42"/>
            <p:cNvSpPr/>
            <p:nvPr/>
          </p:nvSpPr>
          <p:spPr>
            <a:xfrm>
              <a:off x="1350864" y="1427337"/>
              <a:ext cx="6491061" cy="13689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53312" y="1144844"/>
              <a:ext cx="6492240" cy="461665"/>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pPr algn="ctr"/>
              <a:r>
                <a:rPr lang="en-US" sz="2400" b="1" spc="50" dirty="0" smtClean="0">
                  <a:ln w="12700" cmpd="sng">
                    <a:solidFill>
                      <a:schemeClr val="accent6">
                        <a:satMod val="120000"/>
                        <a:shade val="80000"/>
                      </a:schemeClr>
                    </a:solidFill>
                    <a:prstDash val="solid"/>
                  </a:ln>
                  <a:effectLst>
                    <a:glow rad="228600">
                      <a:schemeClr val="accent6">
                        <a:satMod val="175000"/>
                        <a:alpha val="40000"/>
                      </a:schemeClr>
                    </a:glow>
                    <a:innerShdw blurRad="63500" dist="50800" dir="18900000">
                      <a:prstClr val="black">
                        <a:alpha val="50000"/>
                      </a:prstClr>
                    </a:innerShdw>
                  </a:effectLst>
                </a:rPr>
                <a:t>Roman Persecution</a:t>
              </a:r>
              <a:endParaRPr lang="en-US" sz="2400" b="1" spc="50" dirty="0">
                <a:ln w="12700" cmpd="sng">
                  <a:solidFill>
                    <a:schemeClr val="accent6">
                      <a:satMod val="120000"/>
                      <a:shade val="80000"/>
                    </a:schemeClr>
                  </a:solidFill>
                  <a:prstDash val="solid"/>
                </a:ln>
                <a:effectLst>
                  <a:glow rad="228600">
                    <a:schemeClr val="accent6">
                      <a:satMod val="175000"/>
                      <a:alpha val="40000"/>
                    </a:schemeClr>
                  </a:glow>
                  <a:innerShdw blurRad="63500" dist="50800" dir="18900000">
                    <a:prstClr val="black">
                      <a:alpha val="50000"/>
                    </a:prstClr>
                  </a:innerShdw>
                </a:effectLst>
              </a:endParaRPr>
            </a:p>
          </p:txBody>
        </p:sp>
      </p:grpSp>
      <p:grpSp>
        <p:nvGrpSpPr>
          <p:cNvPr id="62" name="Group 61"/>
          <p:cNvGrpSpPr/>
          <p:nvPr/>
        </p:nvGrpSpPr>
        <p:grpSpPr>
          <a:xfrm>
            <a:off x="6789943" y="2962719"/>
            <a:ext cx="1593477" cy="1601552"/>
            <a:chOff x="6782081" y="2548258"/>
            <a:chExt cx="1593477" cy="1601552"/>
          </a:xfrm>
        </p:grpSpPr>
        <p:sp>
          <p:nvSpPr>
            <p:cNvPr id="63" name="TextBox 62"/>
            <p:cNvSpPr txBox="1"/>
            <p:nvPr/>
          </p:nvSpPr>
          <p:spPr>
            <a:xfrm>
              <a:off x="7643849" y="3842033"/>
              <a:ext cx="458780" cy="307777"/>
            </a:xfrm>
            <a:prstGeom prst="rect">
              <a:avLst/>
            </a:prstGeom>
            <a:noFill/>
          </p:spPr>
          <p:txBody>
            <a:bodyPr wrap="none" rtlCol="0">
              <a:spAutoFit/>
            </a:bodyPr>
            <a:lstStyle/>
            <a:p>
              <a:r>
                <a:rPr lang="en-US" sz="1400" b="1" dirty="0" smtClean="0"/>
                <a:t>313</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3089" y="2548258"/>
              <a:ext cx="320204" cy="5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6782081" y="3028603"/>
              <a:ext cx="1593477" cy="523220"/>
            </a:xfrm>
            <a:prstGeom prst="rect">
              <a:avLst/>
            </a:prstGeom>
            <a:noFill/>
          </p:spPr>
          <p:txBody>
            <a:bodyPr wrap="square" rtlCol="0">
              <a:spAutoFit/>
            </a:bodyPr>
            <a:lstStyle/>
            <a:p>
              <a:pPr algn="ctr"/>
              <a:r>
                <a:rPr lang="en-US" sz="1400" dirty="0" smtClean="0"/>
                <a:t>Constantine</a:t>
              </a:r>
            </a:p>
            <a:p>
              <a:pPr algn="ctr"/>
              <a:r>
                <a:rPr lang="en-US" sz="1400" dirty="0" smtClean="0"/>
                <a:t>Edict of Toleration</a:t>
              </a:r>
              <a:endParaRPr lang="en-US" sz="1400" dirty="0"/>
            </a:p>
          </p:txBody>
        </p:sp>
      </p:grpSp>
      <p:grpSp>
        <p:nvGrpSpPr>
          <p:cNvPr id="46" name="Group 45"/>
          <p:cNvGrpSpPr/>
          <p:nvPr/>
        </p:nvGrpSpPr>
        <p:grpSpPr>
          <a:xfrm>
            <a:off x="5817422" y="3319100"/>
            <a:ext cx="1224725" cy="1245509"/>
            <a:chOff x="5809560" y="2904639"/>
            <a:chExt cx="1224725" cy="1245509"/>
          </a:xfrm>
        </p:grpSpPr>
        <p:sp>
          <p:nvSpPr>
            <p:cNvPr id="68" name="TextBox 67"/>
            <p:cNvSpPr txBox="1"/>
            <p:nvPr/>
          </p:nvSpPr>
          <p:spPr>
            <a:xfrm>
              <a:off x="5963142" y="3842371"/>
              <a:ext cx="458780" cy="307777"/>
            </a:xfrm>
            <a:prstGeom prst="rect">
              <a:avLst/>
            </a:prstGeom>
            <a:noFill/>
          </p:spPr>
          <p:txBody>
            <a:bodyPr wrap="none" rtlCol="0">
              <a:spAutoFit/>
            </a:bodyPr>
            <a:lstStyle/>
            <a:p>
              <a:r>
                <a:rPr lang="en-US" sz="1400" b="1" dirty="0" smtClean="0"/>
                <a:t>251</a:t>
              </a:r>
              <a:endParaRPr lang="en-US" sz="1400" b="1" dirty="0"/>
            </a:p>
          </p:txBody>
        </p:sp>
        <p:sp>
          <p:nvSpPr>
            <p:cNvPr id="69" name="TextBox 68"/>
            <p:cNvSpPr txBox="1"/>
            <p:nvPr/>
          </p:nvSpPr>
          <p:spPr>
            <a:xfrm rot="18900000">
              <a:off x="5809560" y="2904639"/>
              <a:ext cx="1224725" cy="523220"/>
            </a:xfrm>
            <a:prstGeom prst="rect">
              <a:avLst/>
            </a:prstGeom>
            <a:noFill/>
          </p:spPr>
          <p:txBody>
            <a:bodyPr vert="horz" wrap="square" rtlCol="0">
              <a:spAutoFit/>
            </a:bodyPr>
            <a:lstStyle/>
            <a:p>
              <a:pPr algn="ctr"/>
              <a:r>
                <a:rPr lang="en-US" sz="1400" dirty="0"/>
                <a:t>Novatianist Controversy</a:t>
              </a:r>
            </a:p>
          </p:txBody>
        </p:sp>
      </p:grpSp>
      <p:grpSp>
        <p:nvGrpSpPr>
          <p:cNvPr id="105" name="Group 104"/>
          <p:cNvGrpSpPr/>
          <p:nvPr/>
        </p:nvGrpSpPr>
        <p:grpSpPr>
          <a:xfrm>
            <a:off x="1205493" y="1894293"/>
            <a:ext cx="745095" cy="976852"/>
            <a:chOff x="1205493" y="1894293"/>
            <a:chExt cx="745095" cy="976852"/>
          </a:xfrm>
        </p:grpSpPr>
        <p:sp>
          <p:nvSpPr>
            <p:cNvPr id="44" name="TextBox 43"/>
            <p:cNvSpPr txBox="1"/>
            <p:nvPr/>
          </p:nvSpPr>
          <p:spPr>
            <a:xfrm rot="-2700000">
              <a:off x="1366454" y="1894293"/>
              <a:ext cx="584134" cy="307777"/>
            </a:xfrm>
            <a:prstGeom prst="rect">
              <a:avLst/>
            </a:prstGeom>
            <a:noFill/>
          </p:spPr>
          <p:txBody>
            <a:bodyPr wrap="none" rtlCol="0">
              <a:spAutoFit/>
            </a:bodyPr>
            <a:lstStyle/>
            <a:p>
              <a:pPr algn="ctr"/>
              <a:r>
                <a:rPr lang="en-US" sz="1400" dirty="0"/>
                <a:t>Nero </a:t>
              </a:r>
              <a:endParaRPr lang="en-US" sz="1400" dirty="0" smtClean="0"/>
            </a:p>
          </p:txBody>
        </p:sp>
        <p:sp>
          <p:nvSpPr>
            <p:cNvPr id="47" name="Double Brace 46"/>
            <p:cNvSpPr/>
            <p:nvPr/>
          </p:nvSpPr>
          <p:spPr>
            <a:xfrm>
              <a:off x="1350863" y="2198284"/>
              <a:ext cx="395061" cy="26085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64" name="Group 63"/>
            <p:cNvGrpSpPr/>
            <p:nvPr/>
          </p:nvGrpSpPr>
          <p:grpSpPr>
            <a:xfrm>
              <a:off x="1205493" y="2377440"/>
              <a:ext cx="685800" cy="493705"/>
              <a:chOff x="1371600" y="5181600"/>
              <a:chExt cx="685800" cy="493705"/>
            </a:xfrm>
          </p:grpSpPr>
          <p:sp>
            <p:nvSpPr>
              <p:cNvPr id="72" name="TextBox 71"/>
              <p:cNvSpPr txBox="1"/>
              <p:nvPr/>
            </p:nvSpPr>
            <p:spPr>
              <a:xfrm>
                <a:off x="1371600" y="5181600"/>
                <a:ext cx="685800" cy="307777"/>
              </a:xfrm>
              <a:prstGeom prst="rect">
                <a:avLst/>
              </a:prstGeom>
              <a:noFill/>
            </p:spPr>
            <p:txBody>
              <a:bodyPr wrap="none" rtlCol="0">
                <a:spAutoFit/>
              </a:bodyPr>
              <a:lstStyle/>
              <a:p>
                <a:pPr algn="ctr"/>
                <a:r>
                  <a:rPr lang="en-US" sz="1400" dirty="0" smtClean="0"/>
                  <a:t>54</a:t>
                </a:r>
              </a:p>
            </p:txBody>
          </p:sp>
          <p:sp>
            <p:nvSpPr>
              <p:cNvPr id="75" name="TextBox 74"/>
              <p:cNvSpPr txBox="1"/>
              <p:nvPr/>
            </p:nvSpPr>
            <p:spPr>
              <a:xfrm>
                <a:off x="1371600" y="5367528"/>
                <a:ext cx="685800" cy="307777"/>
              </a:xfrm>
              <a:prstGeom prst="rect">
                <a:avLst/>
              </a:prstGeom>
              <a:noFill/>
            </p:spPr>
            <p:txBody>
              <a:bodyPr wrap="none" rtlCol="0">
                <a:spAutoFit/>
              </a:bodyPr>
              <a:lstStyle/>
              <a:p>
                <a:pPr algn="ctr"/>
                <a:r>
                  <a:rPr lang="en-US" sz="1400" dirty="0" smtClean="0"/>
                  <a:t>68</a:t>
                </a:r>
                <a:endParaRPr lang="en-US" sz="1400" dirty="0"/>
              </a:p>
            </p:txBody>
          </p:sp>
          <p:sp>
            <p:nvSpPr>
              <p:cNvPr id="76" name="TextBox 75"/>
              <p:cNvSpPr txBox="1"/>
              <p:nvPr/>
            </p:nvSpPr>
            <p:spPr>
              <a:xfrm>
                <a:off x="1576481" y="5327904"/>
                <a:ext cx="276038" cy="215444"/>
              </a:xfrm>
              <a:prstGeom prst="rect">
                <a:avLst/>
              </a:prstGeom>
              <a:noFill/>
            </p:spPr>
            <p:txBody>
              <a:bodyPr wrap="none" rtlCol="0">
                <a:spAutoFit/>
              </a:bodyPr>
              <a:lstStyle/>
              <a:p>
                <a:pPr algn="ctr"/>
                <a:r>
                  <a:rPr lang="en-US" sz="800" dirty="0" smtClean="0">
                    <a:latin typeface="Wingdings" panose="05000000000000000000" pitchFamily="2" charset="2"/>
                  </a:rPr>
                  <a:t>â</a:t>
                </a:r>
                <a:endParaRPr lang="en-US" sz="1000" dirty="0">
                  <a:latin typeface="Wingdings" panose="05000000000000000000" pitchFamily="2" charset="2"/>
                </a:endParaRPr>
              </a:p>
            </p:txBody>
          </p:sp>
        </p:grpSp>
      </p:grpSp>
      <p:grpSp>
        <p:nvGrpSpPr>
          <p:cNvPr id="109" name="Group 108"/>
          <p:cNvGrpSpPr/>
          <p:nvPr/>
        </p:nvGrpSpPr>
        <p:grpSpPr>
          <a:xfrm>
            <a:off x="2109865" y="1830684"/>
            <a:ext cx="921349" cy="1040461"/>
            <a:chOff x="2109865" y="1830684"/>
            <a:chExt cx="921349" cy="1040461"/>
          </a:xfrm>
        </p:grpSpPr>
        <p:sp>
          <p:nvSpPr>
            <p:cNvPr id="48" name="TextBox 47"/>
            <p:cNvSpPr txBox="1"/>
            <p:nvPr/>
          </p:nvSpPr>
          <p:spPr>
            <a:xfrm rot="-2700000">
              <a:off x="2109865" y="1830684"/>
              <a:ext cx="921349" cy="307777"/>
            </a:xfrm>
            <a:prstGeom prst="rect">
              <a:avLst/>
            </a:prstGeom>
            <a:noFill/>
          </p:spPr>
          <p:txBody>
            <a:bodyPr wrap="square" rtlCol="0">
              <a:spAutoFit/>
            </a:bodyPr>
            <a:lstStyle/>
            <a:p>
              <a:pPr algn="ctr"/>
              <a:r>
                <a:rPr lang="en-US" sz="1400" dirty="0" smtClean="0"/>
                <a:t>Domitian</a:t>
              </a:r>
              <a:endParaRPr lang="en-US" sz="1400" dirty="0"/>
            </a:p>
          </p:txBody>
        </p:sp>
        <p:sp>
          <p:nvSpPr>
            <p:cNvPr id="49" name="Double Brace 48"/>
            <p:cNvSpPr/>
            <p:nvPr/>
          </p:nvSpPr>
          <p:spPr>
            <a:xfrm>
              <a:off x="2145391" y="2198284"/>
              <a:ext cx="395061" cy="26085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83" name="Group 82"/>
            <p:cNvGrpSpPr/>
            <p:nvPr/>
          </p:nvGrpSpPr>
          <p:grpSpPr>
            <a:xfrm>
              <a:off x="2159216" y="2377440"/>
              <a:ext cx="367408" cy="493705"/>
              <a:chOff x="1798561" y="5410200"/>
              <a:chExt cx="367408" cy="493705"/>
            </a:xfrm>
          </p:grpSpPr>
          <p:sp>
            <p:nvSpPr>
              <p:cNvPr id="84" name="TextBox 83"/>
              <p:cNvSpPr txBox="1"/>
              <p:nvPr/>
            </p:nvSpPr>
            <p:spPr>
              <a:xfrm>
                <a:off x="1798561" y="5410200"/>
                <a:ext cx="367408" cy="307777"/>
              </a:xfrm>
              <a:prstGeom prst="rect">
                <a:avLst/>
              </a:prstGeom>
              <a:noFill/>
            </p:spPr>
            <p:txBody>
              <a:bodyPr wrap="none" rtlCol="0">
                <a:spAutoFit/>
              </a:bodyPr>
              <a:lstStyle/>
              <a:p>
                <a:pPr algn="ctr"/>
                <a:r>
                  <a:rPr lang="en-US" sz="1400" dirty="0" smtClean="0"/>
                  <a:t>81</a:t>
                </a:r>
              </a:p>
            </p:txBody>
          </p:sp>
          <p:sp>
            <p:nvSpPr>
              <p:cNvPr id="85" name="TextBox 84"/>
              <p:cNvSpPr txBox="1"/>
              <p:nvPr/>
            </p:nvSpPr>
            <p:spPr>
              <a:xfrm>
                <a:off x="1798561" y="5596128"/>
                <a:ext cx="367408" cy="307777"/>
              </a:xfrm>
              <a:prstGeom prst="rect">
                <a:avLst/>
              </a:prstGeom>
              <a:noFill/>
            </p:spPr>
            <p:txBody>
              <a:bodyPr wrap="none" rtlCol="0">
                <a:spAutoFit/>
              </a:bodyPr>
              <a:lstStyle/>
              <a:p>
                <a:pPr algn="ctr"/>
                <a:r>
                  <a:rPr lang="en-US" sz="1400" dirty="0" smtClean="0"/>
                  <a:t>96</a:t>
                </a:r>
                <a:endParaRPr lang="en-US" sz="1400" dirty="0"/>
              </a:p>
            </p:txBody>
          </p:sp>
          <p:sp>
            <p:nvSpPr>
              <p:cNvPr id="86" name="TextBox 85"/>
              <p:cNvSpPr txBox="1"/>
              <p:nvPr/>
            </p:nvSpPr>
            <p:spPr>
              <a:xfrm>
                <a:off x="1844246" y="5556504"/>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14" name="Group 113"/>
          <p:cNvGrpSpPr/>
          <p:nvPr/>
        </p:nvGrpSpPr>
        <p:grpSpPr>
          <a:xfrm>
            <a:off x="2469045" y="1906641"/>
            <a:ext cx="830186" cy="964504"/>
            <a:chOff x="2469045" y="1906641"/>
            <a:chExt cx="830186" cy="964504"/>
          </a:xfrm>
        </p:grpSpPr>
        <p:sp>
          <p:nvSpPr>
            <p:cNvPr id="60" name="TextBox 59"/>
            <p:cNvSpPr txBox="1"/>
            <p:nvPr/>
          </p:nvSpPr>
          <p:spPr>
            <a:xfrm rot="-2700000">
              <a:off x="2469045" y="1906641"/>
              <a:ext cx="830186" cy="307777"/>
            </a:xfrm>
            <a:prstGeom prst="rect">
              <a:avLst/>
            </a:prstGeom>
            <a:noFill/>
          </p:spPr>
          <p:txBody>
            <a:bodyPr wrap="square" rtlCol="0">
              <a:spAutoFit/>
            </a:bodyPr>
            <a:lstStyle/>
            <a:p>
              <a:pPr algn="ctr"/>
              <a:r>
                <a:rPr lang="en-US" sz="1400" dirty="0" smtClean="0"/>
                <a:t>Trajan</a:t>
              </a:r>
              <a:endParaRPr lang="en-US" sz="1400" dirty="0"/>
            </a:p>
          </p:txBody>
        </p:sp>
        <p:grpSp>
          <p:nvGrpSpPr>
            <p:cNvPr id="113" name="Group 112"/>
            <p:cNvGrpSpPr/>
            <p:nvPr/>
          </p:nvGrpSpPr>
          <p:grpSpPr>
            <a:xfrm>
              <a:off x="2527694" y="2196502"/>
              <a:ext cx="458780" cy="674643"/>
              <a:chOff x="2527694" y="2196502"/>
              <a:chExt cx="458780" cy="674643"/>
            </a:xfrm>
          </p:grpSpPr>
          <p:sp>
            <p:nvSpPr>
              <p:cNvPr id="61" name="Double Brace 60"/>
              <p:cNvSpPr/>
              <p:nvPr/>
            </p:nvSpPr>
            <p:spPr>
              <a:xfrm>
                <a:off x="2549321" y="2196502"/>
                <a:ext cx="415531"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71" name="Group 70"/>
              <p:cNvGrpSpPr/>
              <p:nvPr/>
            </p:nvGrpSpPr>
            <p:grpSpPr>
              <a:xfrm>
                <a:off x="2527694" y="2377440"/>
                <a:ext cx="458780" cy="493705"/>
                <a:chOff x="3841305" y="5487888"/>
                <a:chExt cx="458780" cy="493705"/>
              </a:xfrm>
            </p:grpSpPr>
            <p:sp>
              <p:nvSpPr>
                <p:cNvPr id="87" name="TextBox 86"/>
                <p:cNvSpPr txBox="1"/>
                <p:nvPr/>
              </p:nvSpPr>
              <p:spPr>
                <a:xfrm>
                  <a:off x="3886992" y="5487888"/>
                  <a:ext cx="367408" cy="307777"/>
                </a:xfrm>
                <a:prstGeom prst="rect">
                  <a:avLst/>
                </a:prstGeom>
                <a:noFill/>
              </p:spPr>
              <p:txBody>
                <a:bodyPr wrap="none" rtlCol="0">
                  <a:spAutoFit/>
                </a:bodyPr>
                <a:lstStyle/>
                <a:p>
                  <a:pPr algn="ctr"/>
                  <a:r>
                    <a:rPr lang="en-US" sz="1400" dirty="0" smtClean="0"/>
                    <a:t>98</a:t>
                  </a:r>
                </a:p>
              </p:txBody>
            </p:sp>
            <p:sp>
              <p:nvSpPr>
                <p:cNvPr id="88" name="TextBox 87"/>
                <p:cNvSpPr txBox="1"/>
                <p:nvPr/>
              </p:nvSpPr>
              <p:spPr>
                <a:xfrm>
                  <a:off x="3841305" y="5673816"/>
                  <a:ext cx="458780" cy="307777"/>
                </a:xfrm>
                <a:prstGeom prst="rect">
                  <a:avLst/>
                </a:prstGeom>
                <a:noFill/>
              </p:spPr>
              <p:txBody>
                <a:bodyPr wrap="none" rtlCol="0">
                  <a:spAutoFit/>
                </a:bodyPr>
                <a:lstStyle/>
                <a:p>
                  <a:pPr algn="ctr"/>
                  <a:r>
                    <a:rPr lang="en-US" sz="1400" dirty="0" smtClean="0"/>
                    <a:t>117</a:t>
                  </a:r>
                  <a:endParaRPr lang="en-US" sz="1400" dirty="0"/>
                </a:p>
              </p:txBody>
            </p:sp>
            <p:sp>
              <p:nvSpPr>
                <p:cNvPr id="89" name="TextBox 88"/>
                <p:cNvSpPr txBox="1"/>
                <p:nvPr/>
              </p:nvSpPr>
              <p:spPr>
                <a:xfrm>
                  <a:off x="3932677" y="5634192"/>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grpSp>
        <p:nvGrpSpPr>
          <p:cNvPr id="115" name="Group 114"/>
          <p:cNvGrpSpPr/>
          <p:nvPr/>
        </p:nvGrpSpPr>
        <p:grpSpPr>
          <a:xfrm>
            <a:off x="3941713" y="1729104"/>
            <a:ext cx="921349" cy="1142041"/>
            <a:chOff x="3941713" y="1729104"/>
            <a:chExt cx="921349" cy="1142041"/>
          </a:xfrm>
        </p:grpSpPr>
        <p:sp>
          <p:nvSpPr>
            <p:cNvPr id="50" name="TextBox 49"/>
            <p:cNvSpPr txBox="1"/>
            <p:nvPr/>
          </p:nvSpPr>
          <p:spPr>
            <a:xfrm rot="-2700000">
              <a:off x="3941713" y="1729104"/>
              <a:ext cx="921349" cy="523220"/>
            </a:xfrm>
            <a:prstGeom prst="rect">
              <a:avLst/>
            </a:prstGeom>
            <a:noFill/>
          </p:spPr>
          <p:txBody>
            <a:bodyPr wrap="square" rtlCol="0">
              <a:spAutoFit/>
            </a:bodyPr>
            <a:lstStyle/>
            <a:p>
              <a:pPr algn="ctr"/>
              <a:r>
                <a:rPr lang="en-US" sz="1400" dirty="0"/>
                <a:t>Marcus </a:t>
              </a:r>
              <a:r>
                <a:rPr lang="en-US" sz="1400" dirty="0" smtClean="0"/>
                <a:t>Aurelius</a:t>
              </a:r>
              <a:endParaRPr lang="en-US" sz="1400" dirty="0"/>
            </a:p>
          </p:txBody>
        </p:sp>
        <p:sp>
          <p:nvSpPr>
            <p:cNvPr id="51" name="Double Brace 50"/>
            <p:cNvSpPr/>
            <p:nvPr/>
          </p:nvSpPr>
          <p:spPr>
            <a:xfrm>
              <a:off x="4070697" y="2198284"/>
              <a:ext cx="525697"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77" name="Group 76"/>
            <p:cNvGrpSpPr/>
            <p:nvPr/>
          </p:nvGrpSpPr>
          <p:grpSpPr>
            <a:xfrm>
              <a:off x="4097088" y="2377440"/>
              <a:ext cx="458781" cy="493705"/>
              <a:chOff x="4250903" y="5398697"/>
              <a:chExt cx="458781" cy="493705"/>
            </a:xfrm>
          </p:grpSpPr>
          <p:sp>
            <p:nvSpPr>
              <p:cNvPr id="91" name="TextBox 90"/>
              <p:cNvSpPr txBox="1"/>
              <p:nvPr/>
            </p:nvSpPr>
            <p:spPr>
              <a:xfrm>
                <a:off x="4250904" y="5398697"/>
                <a:ext cx="458780" cy="307777"/>
              </a:xfrm>
              <a:prstGeom prst="rect">
                <a:avLst/>
              </a:prstGeom>
              <a:noFill/>
            </p:spPr>
            <p:txBody>
              <a:bodyPr wrap="none" rtlCol="0">
                <a:spAutoFit/>
              </a:bodyPr>
              <a:lstStyle/>
              <a:p>
                <a:pPr algn="ctr"/>
                <a:r>
                  <a:rPr lang="en-US" sz="1400" dirty="0" smtClean="0"/>
                  <a:t>161</a:t>
                </a:r>
              </a:p>
            </p:txBody>
          </p:sp>
          <p:sp>
            <p:nvSpPr>
              <p:cNvPr id="92" name="TextBox 91"/>
              <p:cNvSpPr txBox="1"/>
              <p:nvPr/>
            </p:nvSpPr>
            <p:spPr>
              <a:xfrm>
                <a:off x="4250903" y="5584625"/>
                <a:ext cx="458780" cy="307777"/>
              </a:xfrm>
              <a:prstGeom prst="rect">
                <a:avLst/>
              </a:prstGeom>
              <a:noFill/>
            </p:spPr>
            <p:txBody>
              <a:bodyPr wrap="none" rtlCol="0">
                <a:spAutoFit/>
              </a:bodyPr>
              <a:lstStyle/>
              <a:p>
                <a:pPr algn="ctr"/>
                <a:r>
                  <a:rPr lang="en-US" sz="1400" dirty="0" smtClean="0"/>
                  <a:t>180</a:t>
                </a:r>
                <a:endParaRPr lang="en-US" sz="1400" dirty="0"/>
              </a:p>
            </p:txBody>
          </p:sp>
          <p:sp>
            <p:nvSpPr>
              <p:cNvPr id="93" name="TextBox 92"/>
              <p:cNvSpPr txBox="1"/>
              <p:nvPr/>
            </p:nvSpPr>
            <p:spPr>
              <a:xfrm>
                <a:off x="4342275" y="5545001"/>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16" name="Group 115"/>
          <p:cNvGrpSpPr/>
          <p:nvPr/>
        </p:nvGrpSpPr>
        <p:grpSpPr>
          <a:xfrm>
            <a:off x="4678532" y="1755611"/>
            <a:ext cx="921349" cy="1115534"/>
            <a:chOff x="4678532" y="1755611"/>
            <a:chExt cx="921349" cy="1115534"/>
          </a:xfrm>
        </p:grpSpPr>
        <p:sp>
          <p:nvSpPr>
            <p:cNvPr id="52" name="TextBox 51"/>
            <p:cNvSpPr txBox="1"/>
            <p:nvPr/>
          </p:nvSpPr>
          <p:spPr>
            <a:xfrm rot="-2700000">
              <a:off x="4678532" y="1755611"/>
              <a:ext cx="921349" cy="523220"/>
            </a:xfrm>
            <a:prstGeom prst="rect">
              <a:avLst/>
            </a:prstGeom>
            <a:noFill/>
          </p:spPr>
          <p:txBody>
            <a:bodyPr wrap="square" rtlCol="0">
              <a:spAutoFit/>
            </a:bodyPr>
            <a:lstStyle/>
            <a:p>
              <a:pPr algn="ctr"/>
              <a:r>
                <a:rPr lang="en-US" sz="1400" dirty="0"/>
                <a:t>Septimius </a:t>
              </a:r>
              <a:r>
                <a:rPr lang="en-US" sz="1400" dirty="0" smtClean="0"/>
                <a:t>Severus</a:t>
              </a:r>
              <a:endParaRPr lang="en-US" sz="1400" dirty="0"/>
            </a:p>
          </p:txBody>
        </p:sp>
        <p:sp>
          <p:nvSpPr>
            <p:cNvPr id="53" name="Double Brace 52"/>
            <p:cNvSpPr/>
            <p:nvPr/>
          </p:nvSpPr>
          <p:spPr>
            <a:xfrm>
              <a:off x="4738332" y="2194560"/>
              <a:ext cx="588993" cy="264561"/>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82" name="Group 81"/>
            <p:cNvGrpSpPr/>
            <p:nvPr/>
          </p:nvGrpSpPr>
          <p:grpSpPr>
            <a:xfrm>
              <a:off x="4816037" y="2377440"/>
              <a:ext cx="458780" cy="493705"/>
              <a:chOff x="5045096" y="5407324"/>
              <a:chExt cx="458780" cy="493705"/>
            </a:xfrm>
          </p:grpSpPr>
          <p:sp>
            <p:nvSpPr>
              <p:cNvPr id="95" name="TextBox 94"/>
              <p:cNvSpPr txBox="1"/>
              <p:nvPr/>
            </p:nvSpPr>
            <p:spPr>
              <a:xfrm>
                <a:off x="5045096" y="5407324"/>
                <a:ext cx="458780" cy="307777"/>
              </a:xfrm>
              <a:prstGeom prst="rect">
                <a:avLst/>
              </a:prstGeom>
              <a:noFill/>
            </p:spPr>
            <p:txBody>
              <a:bodyPr wrap="none" rtlCol="0">
                <a:spAutoFit/>
              </a:bodyPr>
              <a:lstStyle/>
              <a:p>
                <a:pPr algn="ctr"/>
                <a:r>
                  <a:rPr lang="en-US" sz="1400" dirty="0" smtClean="0"/>
                  <a:t>193</a:t>
                </a:r>
              </a:p>
            </p:txBody>
          </p:sp>
          <p:sp>
            <p:nvSpPr>
              <p:cNvPr id="96" name="TextBox 95"/>
              <p:cNvSpPr txBox="1"/>
              <p:nvPr/>
            </p:nvSpPr>
            <p:spPr>
              <a:xfrm>
                <a:off x="5045096" y="5593252"/>
                <a:ext cx="458780" cy="307777"/>
              </a:xfrm>
              <a:prstGeom prst="rect">
                <a:avLst/>
              </a:prstGeom>
              <a:noFill/>
            </p:spPr>
            <p:txBody>
              <a:bodyPr wrap="none" rtlCol="0">
                <a:spAutoFit/>
              </a:bodyPr>
              <a:lstStyle/>
              <a:p>
                <a:pPr algn="ctr"/>
                <a:r>
                  <a:rPr lang="en-US" sz="1400" dirty="0" smtClean="0"/>
                  <a:t>211</a:t>
                </a:r>
                <a:endParaRPr lang="en-US" sz="1400" dirty="0"/>
              </a:p>
            </p:txBody>
          </p:sp>
          <p:sp>
            <p:nvSpPr>
              <p:cNvPr id="97" name="TextBox 96"/>
              <p:cNvSpPr txBox="1"/>
              <p:nvPr/>
            </p:nvSpPr>
            <p:spPr>
              <a:xfrm>
                <a:off x="5136468" y="5553628"/>
                <a:ext cx="276037" cy="215444"/>
              </a:xfrm>
              <a:prstGeom prst="rect">
                <a:avLst/>
              </a:prstGeom>
              <a:noFill/>
            </p:spPr>
            <p:txBody>
              <a:bodyPr wrap="none" rtlCol="0">
                <a:spAutoFit/>
              </a:bodyPr>
              <a:lstStyle/>
              <a:p>
                <a:pPr algn="ctr"/>
                <a:r>
                  <a:rPr lang="en-US" sz="800" strike="sngStrike" dirty="0">
                    <a:latin typeface="Wingdings" panose="05000000000000000000" pitchFamily="2" charset="2"/>
                  </a:rPr>
                  <a:t>â</a:t>
                </a:r>
              </a:p>
            </p:txBody>
          </p:sp>
        </p:grpSp>
      </p:grpSp>
      <p:grpSp>
        <p:nvGrpSpPr>
          <p:cNvPr id="1027" name="Group 1026"/>
          <p:cNvGrpSpPr/>
          <p:nvPr/>
        </p:nvGrpSpPr>
        <p:grpSpPr>
          <a:xfrm>
            <a:off x="5373986" y="1796064"/>
            <a:ext cx="921349" cy="1075081"/>
            <a:chOff x="5373986" y="1796064"/>
            <a:chExt cx="921349" cy="1075081"/>
          </a:xfrm>
        </p:grpSpPr>
        <p:grpSp>
          <p:nvGrpSpPr>
            <p:cNvPr id="1025" name="Group 1024"/>
            <p:cNvGrpSpPr/>
            <p:nvPr/>
          </p:nvGrpSpPr>
          <p:grpSpPr>
            <a:xfrm>
              <a:off x="5373986" y="1796064"/>
              <a:ext cx="921349" cy="662915"/>
              <a:chOff x="5373986" y="1796064"/>
              <a:chExt cx="921349" cy="662915"/>
            </a:xfrm>
          </p:grpSpPr>
          <p:sp>
            <p:nvSpPr>
              <p:cNvPr id="66" name="Double Brace 65"/>
              <p:cNvSpPr/>
              <p:nvPr/>
            </p:nvSpPr>
            <p:spPr>
              <a:xfrm>
                <a:off x="5561085" y="2194560"/>
                <a:ext cx="197530"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sp>
            <p:nvSpPr>
              <p:cNvPr id="67" name="TextBox 66"/>
              <p:cNvSpPr txBox="1"/>
              <p:nvPr/>
            </p:nvSpPr>
            <p:spPr>
              <a:xfrm rot="-2700000">
                <a:off x="5373986" y="1796064"/>
                <a:ext cx="921349" cy="307777"/>
              </a:xfrm>
              <a:prstGeom prst="rect">
                <a:avLst/>
              </a:prstGeom>
              <a:noFill/>
            </p:spPr>
            <p:txBody>
              <a:bodyPr wrap="square" rtlCol="0">
                <a:spAutoFit/>
              </a:bodyPr>
              <a:lstStyle/>
              <a:p>
                <a:pPr algn="ctr"/>
                <a:r>
                  <a:rPr lang="en-US" sz="1400" dirty="0" smtClean="0"/>
                  <a:t>Maximin</a:t>
                </a:r>
                <a:endParaRPr lang="en-US" sz="1400" dirty="0"/>
              </a:p>
            </p:txBody>
          </p:sp>
        </p:grpSp>
        <p:grpSp>
          <p:nvGrpSpPr>
            <p:cNvPr id="124" name="Group 123"/>
            <p:cNvGrpSpPr/>
            <p:nvPr/>
          </p:nvGrpSpPr>
          <p:grpSpPr>
            <a:xfrm>
              <a:off x="5430458" y="2377440"/>
              <a:ext cx="458780" cy="493705"/>
              <a:chOff x="5430458" y="2377440"/>
              <a:chExt cx="458780" cy="493705"/>
            </a:xfrm>
          </p:grpSpPr>
          <p:sp>
            <p:nvSpPr>
              <p:cNvPr id="99" name="TextBox 98"/>
              <p:cNvSpPr txBox="1"/>
              <p:nvPr/>
            </p:nvSpPr>
            <p:spPr>
              <a:xfrm>
                <a:off x="5430458" y="2377440"/>
                <a:ext cx="458780" cy="307777"/>
              </a:xfrm>
              <a:prstGeom prst="rect">
                <a:avLst/>
              </a:prstGeom>
              <a:noFill/>
            </p:spPr>
            <p:txBody>
              <a:bodyPr wrap="none" rtlCol="0">
                <a:spAutoFit/>
              </a:bodyPr>
              <a:lstStyle/>
              <a:p>
                <a:pPr algn="ctr"/>
                <a:r>
                  <a:rPr lang="en-US" sz="1400" dirty="0" smtClean="0"/>
                  <a:t>235</a:t>
                </a:r>
              </a:p>
            </p:txBody>
          </p:sp>
          <p:sp>
            <p:nvSpPr>
              <p:cNvPr id="100" name="TextBox 99"/>
              <p:cNvSpPr txBox="1"/>
              <p:nvPr/>
            </p:nvSpPr>
            <p:spPr>
              <a:xfrm>
                <a:off x="5430458" y="2563368"/>
                <a:ext cx="458780" cy="307777"/>
              </a:xfrm>
              <a:prstGeom prst="rect">
                <a:avLst/>
              </a:prstGeom>
              <a:noFill/>
            </p:spPr>
            <p:txBody>
              <a:bodyPr wrap="none" rtlCol="0">
                <a:spAutoFit/>
              </a:bodyPr>
              <a:lstStyle/>
              <a:p>
                <a:pPr algn="ctr"/>
                <a:r>
                  <a:rPr lang="en-US" sz="1400" dirty="0" smtClean="0"/>
                  <a:t>238</a:t>
                </a:r>
                <a:endParaRPr lang="en-US" sz="1400" dirty="0"/>
              </a:p>
            </p:txBody>
          </p:sp>
          <p:sp>
            <p:nvSpPr>
              <p:cNvPr id="101" name="TextBox 100"/>
              <p:cNvSpPr txBox="1"/>
              <p:nvPr/>
            </p:nvSpPr>
            <p:spPr>
              <a:xfrm>
                <a:off x="5532205" y="2523744"/>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0" name="Group 119"/>
          <p:cNvGrpSpPr/>
          <p:nvPr/>
        </p:nvGrpSpPr>
        <p:grpSpPr>
          <a:xfrm>
            <a:off x="6139354" y="1836825"/>
            <a:ext cx="857139" cy="1034320"/>
            <a:chOff x="6139354" y="1836825"/>
            <a:chExt cx="857139" cy="1034320"/>
          </a:xfrm>
        </p:grpSpPr>
        <p:sp>
          <p:nvSpPr>
            <p:cNvPr id="56" name="TextBox 55"/>
            <p:cNvSpPr txBox="1"/>
            <p:nvPr/>
          </p:nvSpPr>
          <p:spPr>
            <a:xfrm rot="-2700000">
              <a:off x="6139354" y="1836825"/>
              <a:ext cx="857139" cy="307777"/>
            </a:xfrm>
            <a:prstGeom prst="rect">
              <a:avLst/>
            </a:prstGeom>
            <a:noFill/>
          </p:spPr>
          <p:txBody>
            <a:bodyPr wrap="square" rtlCol="0">
              <a:spAutoFit/>
            </a:bodyPr>
            <a:lstStyle/>
            <a:p>
              <a:pPr algn="ctr"/>
              <a:r>
                <a:rPr lang="en-US" sz="1400" dirty="0" smtClean="0"/>
                <a:t>Valerian </a:t>
              </a:r>
              <a:endParaRPr lang="en-US" sz="1400" dirty="0"/>
            </a:p>
          </p:txBody>
        </p:sp>
        <p:sp>
          <p:nvSpPr>
            <p:cNvPr id="57" name="Double Brace 56"/>
            <p:cNvSpPr/>
            <p:nvPr/>
          </p:nvSpPr>
          <p:spPr>
            <a:xfrm>
              <a:off x="6172862" y="2194720"/>
              <a:ext cx="395061"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98" name="Group 97"/>
            <p:cNvGrpSpPr/>
            <p:nvPr/>
          </p:nvGrpSpPr>
          <p:grpSpPr>
            <a:xfrm>
              <a:off x="6163642" y="2377440"/>
              <a:ext cx="458780" cy="493705"/>
              <a:chOff x="5520192" y="5451485"/>
              <a:chExt cx="458780" cy="493705"/>
            </a:xfrm>
          </p:grpSpPr>
          <p:sp>
            <p:nvSpPr>
              <p:cNvPr id="106" name="TextBox 105"/>
              <p:cNvSpPr txBox="1"/>
              <p:nvPr/>
            </p:nvSpPr>
            <p:spPr>
              <a:xfrm>
                <a:off x="5520192" y="5451485"/>
                <a:ext cx="458780" cy="307777"/>
              </a:xfrm>
              <a:prstGeom prst="rect">
                <a:avLst/>
              </a:prstGeom>
              <a:noFill/>
            </p:spPr>
            <p:txBody>
              <a:bodyPr wrap="none" rtlCol="0">
                <a:spAutoFit/>
              </a:bodyPr>
              <a:lstStyle/>
              <a:p>
                <a:pPr algn="ctr"/>
                <a:r>
                  <a:rPr lang="en-US" sz="1400" dirty="0" smtClean="0"/>
                  <a:t>253</a:t>
                </a:r>
              </a:p>
            </p:txBody>
          </p:sp>
          <p:sp>
            <p:nvSpPr>
              <p:cNvPr id="107" name="TextBox 106"/>
              <p:cNvSpPr txBox="1"/>
              <p:nvPr/>
            </p:nvSpPr>
            <p:spPr>
              <a:xfrm>
                <a:off x="5520192" y="5637413"/>
                <a:ext cx="458780" cy="307777"/>
              </a:xfrm>
              <a:prstGeom prst="rect">
                <a:avLst/>
              </a:prstGeom>
              <a:noFill/>
            </p:spPr>
            <p:txBody>
              <a:bodyPr wrap="none" rtlCol="0">
                <a:spAutoFit/>
              </a:bodyPr>
              <a:lstStyle/>
              <a:p>
                <a:pPr algn="ctr"/>
                <a:r>
                  <a:rPr lang="en-US" sz="1400" dirty="0" smtClean="0"/>
                  <a:t>260</a:t>
                </a:r>
                <a:endParaRPr lang="en-US" sz="1400" dirty="0"/>
              </a:p>
            </p:txBody>
          </p:sp>
          <p:sp>
            <p:nvSpPr>
              <p:cNvPr id="108" name="TextBox 107"/>
              <p:cNvSpPr txBox="1"/>
              <p:nvPr/>
            </p:nvSpPr>
            <p:spPr>
              <a:xfrm>
                <a:off x="5611564" y="5597789"/>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1" name="Group 120"/>
          <p:cNvGrpSpPr/>
          <p:nvPr/>
        </p:nvGrpSpPr>
        <p:grpSpPr>
          <a:xfrm>
            <a:off x="6809398" y="1780467"/>
            <a:ext cx="981940" cy="1090678"/>
            <a:chOff x="6809398" y="1780467"/>
            <a:chExt cx="981940" cy="1090678"/>
          </a:xfrm>
        </p:grpSpPr>
        <p:sp>
          <p:nvSpPr>
            <p:cNvPr id="58" name="TextBox 57"/>
            <p:cNvSpPr txBox="1"/>
            <p:nvPr/>
          </p:nvSpPr>
          <p:spPr>
            <a:xfrm rot="-2700000">
              <a:off x="6861237" y="1780467"/>
              <a:ext cx="930101" cy="307777"/>
            </a:xfrm>
            <a:prstGeom prst="rect">
              <a:avLst/>
            </a:prstGeom>
            <a:noFill/>
          </p:spPr>
          <p:txBody>
            <a:bodyPr wrap="square" rtlCol="0">
              <a:spAutoFit/>
            </a:bodyPr>
            <a:lstStyle/>
            <a:p>
              <a:pPr algn="ctr"/>
              <a:r>
                <a:rPr lang="en-US" sz="1400" dirty="0" smtClean="0"/>
                <a:t>Diocletian </a:t>
              </a:r>
              <a:endParaRPr lang="en-US" sz="1400" dirty="0"/>
            </a:p>
          </p:txBody>
        </p:sp>
        <p:sp>
          <p:nvSpPr>
            <p:cNvPr id="59" name="Double Brace 58"/>
            <p:cNvSpPr/>
            <p:nvPr/>
          </p:nvSpPr>
          <p:spPr>
            <a:xfrm>
              <a:off x="6809398" y="2194560"/>
              <a:ext cx="651527"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102" name="Group 101"/>
            <p:cNvGrpSpPr/>
            <p:nvPr/>
          </p:nvGrpSpPr>
          <p:grpSpPr>
            <a:xfrm>
              <a:off x="6888633" y="2377440"/>
              <a:ext cx="458780" cy="493705"/>
              <a:chOff x="5143637" y="5485013"/>
              <a:chExt cx="458780" cy="493705"/>
            </a:xfrm>
          </p:grpSpPr>
          <p:sp>
            <p:nvSpPr>
              <p:cNvPr id="110" name="TextBox 109"/>
              <p:cNvSpPr txBox="1"/>
              <p:nvPr/>
            </p:nvSpPr>
            <p:spPr>
              <a:xfrm>
                <a:off x="5143637" y="5485013"/>
                <a:ext cx="458780" cy="307777"/>
              </a:xfrm>
              <a:prstGeom prst="rect">
                <a:avLst/>
              </a:prstGeom>
              <a:noFill/>
            </p:spPr>
            <p:txBody>
              <a:bodyPr wrap="none" rtlCol="0">
                <a:spAutoFit/>
              </a:bodyPr>
              <a:lstStyle/>
              <a:p>
                <a:pPr algn="ctr"/>
                <a:r>
                  <a:rPr lang="en-US" sz="1400" dirty="0" smtClean="0"/>
                  <a:t>284</a:t>
                </a:r>
              </a:p>
            </p:txBody>
          </p:sp>
          <p:sp>
            <p:nvSpPr>
              <p:cNvPr id="111" name="TextBox 110"/>
              <p:cNvSpPr txBox="1"/>
              <p:nvPr/>
            </p:nvSpPr>
            <p:spPr>
              <a:xfrm>
                <a:off x="5143637" y="5670941"/>
                <a:ext cx="458780" cy="307777"/>
              </a:xfrm>
              <a:prstGeom prst="rect">
                <a:avLst/>
              </a:prstGeom>
              <a:noFill/>
            </p:spPr>
            <p:txBody>
              <a:bodyPr wrap="none" rtlCol="0">
                <a:spAutoFit/>
              </a:bodyPr>
              <a:lstStyle/>
              <a:p>
                <a:pPr algn="ctr"/>
                <a:r>
                  <a:rPr lang="en-US" sz="1400" dirty="0" smtClean="0"/>
                  <a:t>305</a:t>
                </a:r>
                <a:endParaRPr lang="en-US" sz="1400" dirty="0"/>
              </a:p>
            </p:txBody>
          </p:sp>
          <p:sp>
            <p:nvSpPr>
              <p:cNvPr id="112" name="TextBox 111"/>
              <p:cNvSpPr txBox="1"/>
              <p:nvPr/>
            </p:nvSpPr>
            <p:spPr>
              <a:xfrm>
                <a:off x="5235009" y="5631317"/>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2" name="Group 121"/>
          <p:cNvGrpSpPr/>
          <p:nvPr/>
        </p:nvGrpSpPr>
        <p:grpSpPr>
          <a:xfrm>
            <a:off x="2943253" y="1847088"/>
            <a:ext cx="833462" cy="1023581"/>
            <a:chOff x="3603146" y="5161758"/>
            <a:chExt cx="833462" cy="1023581"/>
          </a:xfrm>
        </p:grpSpPr>
        <p:sp>
          <p:nvSpPr>
            <p:cNvPr id="126" name="TextBox 125"/>
            <p:cNvSpPr txBox="1"/>
            <p:nvPr/>
          </p:nvSpPr>
          <p:spPr>
            <a:xfrm rot="18900000">
              <a:off x="3606422" y="5161758"/>
              <a:ext cx="830186" cy="307777"/>
            </a:xfrm>
            <a:prstGeom prst="rect">
              <a:avLst/>
            </a:prstGeom>
            <a:noFill/>
          </p:spPr>
          <p:txBody>
            <a:bodyPr wrap="square" rtlCol="0">
              <a:spAutoFit/>
            </a:bodyPr>
            <a:lstStyle/>
            <a:p>
              <a:pPr algn="ctr"/>
              <a:r>
                <a:rPr lang="en-US" sz="1400" dirty="0" smtClean="0"/>
                <a:t>Hadrian</a:t>
              </a:r>
              <a:endParaRPr lang="en-US" sz="1400" dirty="0"/>
            </a:p>
          </p:txBody>
        </p:sp>
        <p:grpSp>
          <p:nvGrpSpPr>
            <p:cNvPr id="127" name="Group 126"/>
            <p:cNvGrpSpPr/>
            <p:nvPr/>
          </p:nvGrpSpPr>
          <p:grpSpPr>
            <a:xfrm>
              <a:off x="3603146" y="5510696"/>
              <a:ext cx="458780" cy="674643"/>
              <a:chOff x="2527694" y="2196502"/>
              <a:chExt cx="458780" cy="674643"/>
            </a:xfrm>
          </p:grpSpPr>
          <p:sp>
            <p:nvSpPr>
              <p:cNvPr id="128" name="Double Brace 127"/>
              <p:cNvSpPr/>
              <p:nvPr/>
            </p:nvSpPr>
            <p:spPr>
              <a:xfrm>
                <a:off x="2549321" y="2196502"/>
                <a:ext cx="415531"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129" name="Group 128"/>
              <p:cNvGrpSpPr/>
              <p:nvPr/>
            </p:nvGrpSpPr>
            <p:grpSpPr>
              <a:xfrm>
                <a:off x="2527694" y="2377440"/>
                <a:ext cx="458780" cy="493705"/>
                <a:chOff x="3841305" y="5487888"/>
                <a:chExt cx="458780" cy="493705"/>
              </a:xfrm>
            </p:grpSpPr>
            <p:sp>
              <p:nvSpPr>
                <p:cNvPr id="130" name="TextBox 129"/>
                <p:cNvSpPr txBox="1"/>
                <p:nvPr/>
              </p:nvSpPr>
              <p:spPr>
                <a:xfrm>
                  <a:off x="3841305" y="5487888"/>
                  <a:ext cx="458780" cy="307777"/>
                </a:xfrm>
                <a:prstGeom prst="rect">
                  <a:avLst/>
                </a:prstGeom>
                <a:noFill/>
              </p:spPr>
              <p:txBody>
                <a:bodyPr wrap="none" rtlCol="0">
                  <a:spAutoFit/>
                </a:bodyPr>
                <a:lstStyle/>
                <a:p>
                  <a:pPr algn="ctr"/>
                  <a:r>
                    <a:rPr lang="en-US" sz="1400" dirty="0" smtClean="0"/>
                    <a:t>117</a:t>
                  </a:r>
                </a:p>
              </p:txBody>
            </p:sp>
            <p:sp>
              <p:nvSpPr>
                <p:cNvPr id="131" name="TextBox 130"/>
                <p:cNvSpPr txBox="1"/>
                <p:nvPr/>
              </p:nvSpPr>
              <p:spPr>
                <a:xfrm>
                  <a:off x="3841305" y="5673816"/>
                  <a:ext cx="458780" cy="307777"/>
                </a:xfrm>
                <a:prstGeom prst="rect">
                  <a:avLst/>
                </a:prstGeom>
                <a:noFill/>
              </p:spPr>
              <p:txBody>
                <a:bodyPr wrap="none" rtlCol="0">
                  <a:spAutoFit/>
                </a:bodyPr>
                <a:lstStyle/>
                <a:p>
                  <a:pPr algn="ctr"/>
                  <a:r>
                    <a:rPr lang="en-US" sz="1400" dirty="0" smtClean="0"/>
                    <a:t>138</a:t>
                  </a:r>
                  <a:endParaRPr lang="en-US" sz="1400" dirty="0"/>
                </a:p>
              </p:txBody>
            </p:sp>
            <p:sp>
              <p:nvSpPr>
                <p:cNvPr id="132" name="TextBox 131"/>
                <p:cNvSpPr txBox="1"/>
                <p:nvPr/>
              </p:nvSpPr>
              <p:spPr>
                <a:xfrm>
                  <a:off x="3932677" y="5634668"/>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grpSp>
        <p:nvGrpSpPr>
          <p:cNvPr id="1030" name="Group 1029"/>
          <p:cNvGrpSpPr/>
          <p:nvPr/>
        </p:nvGrpSpPr>
        <p:grpSpPr>
          <a:xfrm>
            <a:off x="5759187" y="1878917"/>
            <a:ext cx="699754" cy="991752"/>
            <a:chOff x="5500639" y="4724400"/>
            <a:chExt cx="699754" cy="991752"/>
          </a:xfrm>
        </p:grpSpPr>
        <p:grpSp>
          <p:nvGrpSpPr>
            <p:cNvPr id="119" name="Group 118"/>
            <p:cNvGrpSpPr/>
            <p:nvPr/>
          </p:nvGrpSpPr>
          <p:grpSpPr>
            <a:xfrm>
              <a:off x="5500639" y="4724400"/>
              <a:ext cx="699754" cy="991752"/>
              <a:chOff x="5834661" y="1876975"/>
              <a:chExt cx="699754" cy="991752"/>
            </a:xfrm>
          </p:grpSpPr>
          <p:grpSp>
            <p:nvGrpSpPr>
              <p:cNvPr id="94" name="Group 93"/>
              <p:cNvGrpSpPr/>
              <p:nvPr/>
            </p:nvGrpSpPr>
            <p:grpSpPr>
              <a:xfrm>
                <a:off x="5834661" y="2375022"/>
                <a:ext cx="458780" cy="493705"/>
                <a:chOff x="4968920" y="5390071"/>
                <a:chExt cx="458780" cy="493705"/>
              </a:xfrm>
            </p:grpSpPr>
            <p:sp>
              <p:nvSpPr>
                <p:cNvPr id="103" name="TextBox 102"/>
                <p:cNvSpPr txBox="1"/>
                <p:nvPr/>
              </p:nvSpPr>
              <p:spPr>
                <a:xfrm>
                  <a:off x="4968920" y="5390071"/>
                  <a:ext cx="458780" cy="307777"/>
                </a:xfrm>
                <a:prstGeom prst="rect">
                  <a:avLst/>
                </a:prstGeom>
                <a:noFill/>
              </p:spPr>
              <p:txBody>
                <a:bodyPr wrap="none" rtlCol="0">
                  <a:spAutoFit/>
                </a:bodyPr>
                <a:lstStyle/>
                <a:p>
                  <a:pPr algn="ctr"/>
                  <a:r>
                    <a:rPr lang="en-US" sz="1400" dirty="0" smtClean="0"/>
                    <a:t>249</a:t>
                  </a:r>
                </a:p>
              </p:txBody>
            </p:sp>
            <p:sp>
              <p:nvSpPr>
                <p:cNvPr id="104" name="TextBox 103"/>
                <p:cNvSpPr txBox="1"/>
                <p:nvPr/>
              </p:nvSpPr>
              <p:spPr>
                <a:xfrm>
                  <a:off x="4968920" y="5575999"/>
                  <a:ext cx="458780" cy="307777"/>
                </a:xfrm>
                <a:prstGeom prst="rect">
                  <a:avLst/>
                </a:prstGeom>
                <a:noFill/>
              </p:spPr>
              <p:txBody>
                <a:bodyPr wrap="none" rtlCol="0">
                  <a:spAutoFit/>
                </a:bodyPr>
                <a:lstStyle/>
                <a:p>
                  <a:pPr algn="ctr"/>
                  <a:r>
                    <a:rPr lang="en-US" sz="1400" dirty="0" smtClean="0"/>
                    <a:t>251</a:t>
                  </a:r>
                  <a:endParaRPr lang="en-US" sz="1400" dirty="0"/>
                </a:p>
              </p:txBody>
            </p:sp>
          </p:grpSp>
          <p:sp>
            <p:nvSpPr>
              <p:cNvPr id="54" name="TextBox 53"/>
              <p:cNvSpPr txBox="1"/>
              <p:nvPr/>
            </p:nvSpPr>
            <p:spPr>
              <a:xfrm rot="-2700000">
                <a:off x="5866372" y="1876975"/>
                <a:ext cx="668043" cy="307777"/>
              </a:xfrm>
              <a:prstGeom prst="rect">
                <a:avLst/>
              </a:prstGeom>
              <a:noFill/>
            </p:spPr>
            <p:txBody>
              <a:bodyPr wrap="square" rtlCol="0">
                <a:spAutoFit/>
              </a:bodyPr>
              <a:lstStyle/>
              <a:p>
                <a:pPr algn="ctr"/>
                <a:r>
                  <a:rPr lang="en-US" sz="1400" dirty="0" smtClean="0"/>
                  <a:t>Decius</a:t>
                </a:r>
                <a:endParaRPr lang="en-US" sz="1400" dirty="0"/>
              </a:p>
            </p:txBody>
          </p:sp>
          <p:sp>
            <p:nvSpPr>
              <p:cNvPr id="55" name="Double Brace 54"/>
              <p:cNvSpPr/>
              <p:nvPr/>
            </p:nvSpPr>
            <p:spPr>
              <a:xfrm>
                <a:off x="5963142" y="2194560"/>
                <a:ext cx="197530"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sp>
          <p:nvSpPr>
            <p:cNvPr id="139" name="TextBox 138"/>
            <p:cNvSpPr txBox="1"/>
            <p:nvPr/>
          </p:nvSpPr>
          <p:spPr>
            <a:xfrm>
              <a:off x="5604978" y="5369227"/>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sp>
        <p:nvSpPr>
          <p:cNvPr id="141" name="Double Brace 140"/>
          <p:cNvSpPr/>
          <p:nvPr/>
        </p:nvSpPr>
        <p:spPr>
          <a:xfrm>
            <a:off x="2348340" y="4558485"/>
            <a:ext cx="1347815" cy="72523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t>The Apostolic Fathers </a:t>
            </a:r>
          </a:p>
          <a:p>
            <a:pPr algn="ctr"/>
            <a:r>
              <a:rPr lang="en-US" sz="1400" b="1" dirty="0" smtClean="0"/>
              <a:t>95 </a:t>
            </a:r>
            <a:r>
              <a:rPr lang="en-US" sz="1400" b="1" dirty="0"/>
              <a:t>to </a:t>
            </a:r>
            <a:r>
              <a:rPr lang="en-US" sz="1400" b="1" dirty="0" smtClean="0"/>
              <a:t>140</a:t>
            </a:r>
            <a:endParaRPr lang="en-US" sz="1400" b="1" dirty="0"/>
          </a:p>
        </p:txBody>
      </p:sp>
      <p:sp>
        <p:nvSpPr>
          <p:cNvPr id="125" name="Double Brace 124"/>
          <p:cNvSpPr/>
          <p:nvPr/>
        </p:nvSpPr>
        <p:spPr>
          <a:xfrm>
            <a:off x="2570540" y="5410200"/>
            <a:ext cx="2411720" cy="327590"/>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t>Second Century Apologists</a:t>
            </a:r>
            <a:endParaRPr lang="en-US" sz="1400" b="1" dirty="0"/>
          </a:p>
        </p:txBody>
      </p:sp>
      <p:sp>
        <p:nvSpPr>
          <p:cNvPr id="133" name="TextBox 132"/>
          <p:cNvSpPr txBox="1"/>
          <p:nvPr/>
        </p:nvSpPr>
        <p:spPr>
          <a:xfrm>
            <a:off x="2857613" y="5713269"/>
            <a:ext cx="1812680" cy="830997"/>
          </a:xfrm>
          <a:prstGeom prst="rect">
            <a:avLst/>
          </a:prstGeom>
          <a:noFill/>
        </p:spPr>
        <p:txBody>
          <a:bodyPr wrap="square" rtlCol="0">
            <a:spAutoFit/>
          </a:bodyPr>
          <a:lstStyle/>
          <a:p>
            <a:pPr algn="ctr"/>
            <a:r>
              <a:rPr lang="en-US" sz="1200" dirty="0"/>
              <a:t>Justin Martyr 103–165</a:t>
            </a:r>
          </a:p>
          <a:p>
            <a:pPr algn="ctr"/>
            <a:r>
              <a:rPr lang="en-US" sz="1200" dirty="0"/>
              <a:t>Tertullian 155-225</a:t>
            </a:r>
          </a:p>
          <a:p>
            <a:pPr algn="ctr"/>
            <a:r>
              <a:rPr lang="en-US" sz="1200" dirty="0"/>
              <a:t>Melito of Sardis 170-180</a:t>
            </a:r>
          </a:p>
          <a:p>
            <a:pPr algn="ctr"/>
            <a:r>
              <a:rPr lang="en-US" sz="1200" dirty="0"/>
              <a:t>Irenaeus of Lyons 130-202</a:t>
            </a:r>
          </a:p>
        </p:txBody>
      </p:sp>
      <p:grpSp>
        <p:nvGrpSpPr>
          <p:cNvPr id="9" name="Group 8"/>
          <p:cNvGrpSpPr/>
          <p:nvPr/>
        </p:nvGrpSpPr>
        <p:grpSpPr>
          <a:xfrm>
            <a:off x="0" y="4022110"/>
            <a:ext cx="2570541" cy="542499"/>
            <a:chOff x="0" y="4022110"/>
            <a:chExt cx="2570541" cy="542499"/>
          </a:xfrm>
        </p:grpSpPr>
        <p:sp>
          <p:nvSpPr>
            <p:cNvPr id="2" name="Rectangle 1"/>
            <p:cNvSpPr/>
            <p:nvPr/>
          </p:nvSpPr>
          <p:spPr>
            <a:xfrm>
              <a:off x="160261" y="4022110"/>
              <a:ext cx="2410280" cy="2286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First Century</a:t>
              </a:r>
              <a:endParaRPr lang="en-US" dirty="0">
                <a:solidFill>
                  <a:schemeClr val="tx1"/>
                </a:solidFill>
              </a:endParaRPr>
            </a:p>
          </p:txBody>
        </p:sp>
        <p:sp>
          <p:nvSpPr>
            <p:cNvPr id="134" name="TextBox 133"/>
            <p:cNvSpPr txBox="1"/>
            <p:nvPr/>
          </p:nvSpPr>
          <p:spPr>
            <a:xfrm>
              <a:off x="0" y="4256832"/>
              <a:ext cx="538930" cy="307777"/>
            </a:xfrm>
            <a:prstGeom prst="rect">
              <a:avLst/>
            </a:prstGeom>
            <a:noFill/>
          </p:spPr>
          <p:txBody>
            <a:bodyPr wrap="none" rtlCol="0">
              <a:spAutoFit/>
            </a:bodyPr>
            <a:lstStyle/>
            <a:p>
              <a:r>
                <a:rPr lang="en-US" sz="1400" b="1" dirty="0" smtClean="0"/>
                <a:t>AD 1</a:t>
              </a:r>
              <a:endParaRPr lang="en-US" sz="1400" b="1" dirty="0"/>
            </a:p>
          </p:txBody>
        </p:sp>
      </p:grpSp>
      <p:sp>
        <p:nvSpPr>
          <p:cNvPr id="135" name="Rectangle 134"/>
          <p:cNvSpPr/>
          <p:nvPr/>
        </p:nvSpPr>
        <p:spPr>
          <a:xfrm rot="-5400000">
            <a:off x="189020" y="1649486"/>
            <a:ext cx="1651451" cy="6421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Jewish</a:t>
            </a:r>
          </a:p>
          <a:p>
            <a:pPr algn="ctr"/>
            <a:r>
              <a:rPr lang="en-US" dirty="0" smtClean="0">
                <a:solidFill>
                  <a:schemeClr val="tx1"/>
                </a:solidFill>
              </a:rPr>
              <a:t>Persecution</a:t>
            </a:r>
            <a:endParaRPr lang="en-US" dirty="0">
              <a:solidFill>
                <a:schemeClr val="tx1"/>
              </a:solidFill>
            </a:endParaRPr>
          </a:p>
        </p:txBody>
      </p:sp>
    </p:spTree>
    <p:extLst>
      <p:ext uri="{BB962C8B-B14F-4D97-AF65-F5344CB8AC3E}">
        <p14:creationId xmlns:p14="http://schemas.microsoft.com/office/powerpoint/2010/main" val="1078186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Effect transition="in" filter="fade">
                                      <p:cBhvr>
                                        <p:cTn id="9" dur="500"/>
                                        <p:tgtEl>
                                          <p:spTgt spid="1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3">
                                            <p:txEl>
                                              <p:pRg st="0" end="0"/>
                                            </p:txEl>
                                          </p:spTgt>
                                        </p:tgtEl>
                                        <p:attrNameLst>
                                          <p:attrName>style.visibility</p:attrName>
                                        </p:attrNameLst>
                                      </p:cBhvr>
                                      <p:to>
                                        <p:strVal val="visible"/>
                                      </p:to>
                                    </p:set>
                                    <p:anim calcmode="lin" valueType="num">
                                      <p:cBhvr>
                                        <p:cTn id="14" dur="5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3">
                                            <p:txEl>
                                              <p:pRg st="1" end="1"/>
                                            </p:txEl>
                                          </p:spTgt>
                                        </p:tgtEl>
                                        <p:attrNameLst>
                                          <p:attrName>style.visibility</p:attrName>
                                        </p:attrNameLst>
                                      </p:cBhvr>
                                      <p:to>
                                        <p:strVal val="visible"/>
                                      </p:to>
                                    </p:set>
                                    <p:anim calcmode="lin" valueType="num">
                                      <p:cBhvr>
                                        <p:cTn id="21" dur="500" fill="hold"/>
                                        <p:tgtEl>
                                          <p:spTgt spid="13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3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3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3">
                                            <p:txEl>
                                              <p:pRg st="2" end="2"/>
                                            </p:txEl>
                                          </p:spTgt>
                                        </p:tgtEl>
                                        <p:attrNameLst>
                                          <p:attrName>style.visibility</p:attrName>
                                        </p:attrNameLst>
                                      </p:cBhvr>
                                      <p:to>
                                        <p:strVal val="visible"/>
                                      </p:to>
                                    </p:set>
                                    <p:anim calcmode="lin" valueType="num">
                                      <p:cBhvr>
                                        <p:cTn id="28" dur="500" fill="hold"/>
                                        <p:tgtEl>
                                          <p:spTgt spid="13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3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3">
                                            <p:txEl>
                                              <p:pRg st="3" end="3"/>
                                            </p:txEl>
                                          </p:spTgt>
                                        </p:tgtEl>
                                        <p:attrNameLst>
                                          <p:attrName>style.visibility</p:attrName>
                                        </p:attrNameLst>
                                      </p:cBhvr>
                                      <p:to>
                                        <p:strVal val="visible"/>
                                      </p:to>
                                    </p:set>
                                    <p:anim calcmode="lin" valueType="num">
                                      <p:cBhvr>
                                        <p:cTn id="35" dur="500" fill="hold"/>
                                        <p:tgtEl>
                                          <p:spTgt spid="13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3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99157" y="3488710"/>
            <a:ext cx="367408" cy="1074008"/>
            <a:chOff x="591295" y="2057111"/>
            <a:chExt cx="367408" cy="1074008"/>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5799" y="2057111"/>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1295" y="2823342"/>
              <a:ext cx="367408" cy="307777"/>
            </a:xfrm>
            <a:prstGeom prst="rect">
              <a:avLst/>
            </a:prstGeom>
            <a:noFill/>
          </p:spPr>
          <p:txBody>
            <a:bodyPr wrap="none" rtlCol="0">
              <a:spAutoFit/>
            </a:bodyPr>
            <a:lstStyle/>
            <a:p>
              <a:r>
                <a:rPr lang="en-US" sz="1400" b="1" dirty="0" smtClean="0"/>
                <a:t>33</a:t>
              </a:r>
              <a:endParaRPr lang="en-US" sz="1400" b="1" dirty="0"/>
            </a:p>
          </p:txBody>
        </p:sp>
      </p:grpSp>
      <p:grpSp>
        <p:nvGrpSpPr>
          <p:cNvPr id="20" name="Group 19"/>
          <p:cNvGrpSpPr/>
          <p:nvPr/>
        </p:nvGrpSpPr>
        <p:grpSpPr>
          <a:xfrm>
            <a:off x="2348340" y="4022110"/>
            <a:ext cx="2639670" cy="540608"/>
            <a:chOff x="2340478" y="2590511"/>
            <a:chExt cx="2639670" cy="540608"/>
          </a:xfrm>
        </p:grpSpPr>
        <p:sp>
          <p:nvSpPr>
            <p:cNvPr id="5" name="Rectangle 4"/>
            <p:cNvSpPr/>
            <p:nvPr/>
          </p:nvSpPr>
          <p:spPr>
            <a:xfrm>
              <a:off x="2569868" y="2590511"/>
              <a:ext cx="2410280" cy="2286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Second Century</a:t>
              </a:r>
              <a:endParaRPr lang="en-US" dirty="0">
                <a:solidFill>
                  <a:schemeClr val="tx1"/>
                </a:solidFill>
              </a:endParaRPr>
            </a:p>
          </p:txBody>
        </p:sp>
        <p:sp>
          <p:nvSpPr>
            <p:cNvPr id="10" name="TextBox 9"/>
            <p:cNvSpPr txBox="1"/>
            <p:nvPr/>
          </p:nvSpPr>
          <p:spPr>
            <a:xfrm>
              <a:off x="2340478" y="2823342"/>
              <a:ext cx="458780" cy="307777"/>
            </a:xfrm>
            <a:prstGeom prst="rect">
              <a:avLst/>
            </a:prstGeom>
            <a:noFill/>
          </p:spPr>
          <p:txBody>
            <a:bodyPr wrap="none" rtlCol="0">
              <a:spAutoFit/>
            </a:bodyPr>
            <a:lstStyle/>
            <a:p>
              <a:r>
                <a:rPr lang="en-US" sz="1400" b="1" dirty="0" smtClean="0"/>
                <a:t>100</a:t>
              </a:r>
              <a:endParaRPr lang="en-US" sz="1400" b="1" dirty="0"/>
            </a:p>
          </p:txBody>
        </p:sp>
      </p:grpSp>
      <p:grpSp>
        <p:nvGrpSpPr>
          <p:cNvPr id="23" name="Group 22"/>
          <p:cNvGrpSpPr/>
          <p:nvPr/>
        </p:nvGrpSpPr>
        <p:grpSpPr>
          <a:xfrm>
            <a:off x="4752869" y="4019665"/>
            <a:ext cx="2639670" cy="538820"/>
            <a:chOff x="4745007" y="2588066"/>
            <a:chExt cx="2639670" cy="538820"/>
          </a:xfrm>
        </p:grpSpPr>
        <p:sp>
          <p:nvSpPr>
            <p:cNvPr id="6" name="Rectangle 5"/>
            <p:cNvSpPr/>
            <p:nvPr/>
          </p:nvSpPr>
          <p:spPr>
            <a:xfrm>
              <a:off x="4974397" y="2588066"/>
              <a:ext cx="241028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Third Century</a:t>
              </a:r>
              <a:endParaRPr lang="en-US" dirty="0">
                <a:solidFill>
                  <a:schemeClr val="tx1"/>
                </a:solidFill>
              </a:endParaRPr>
            </a:p>
          </p:txBody>
        </p:sp>
        <p:sp>
          <p:nvSpPr>
            <p:cNvPr id="11" name="TextBox 10"/>
            <p:cNvSpPr txBox="1"/>
            <p:nvPr/>
          </p:nvSpPr>
          <p:spPr>
            <a:xfrm>
              <a:off x="4745007" y="2819109"/>
              <a:ext cx="458780" cy="307777"/>
            </a:xfrm>
            <a:prstGeom prst="rect">
              <a:avLst/>
            </a:prstGeom>
            <a:noFill/>
          </p:spPr>
          <p:txBody>
            <a:bodyPr wrap="none" rtlCol="0">
              <a:spAutoFit/>
            </a:bodyPr>
            <a:lstStyle/>
            <a:p>
              <a:r>
                <a:rPr lang="en-US" sz="1400" b="1" dirty="0" smtClean="0"/>
                <a:t>200</a:t>
              </a:r>
              <a:endParaRPr lang="en-US" sz="1400" b="1" dirty="0"/>
            </a:p>
          </p:txBody>
        </p:sp>
      </p:grpSp>
      <p:grpSp>
        <p:nvGrpSpPr>
          <p:cNvPr id="41" name="Group 40"/>
          <p:cNvGrpSpPr/>
          <p:nvPr/>
        </p:nvGrpSpPr>
        <p:grpSpPr>
          <a:xfrm>
            <a:off x="7168900" y="4019665"/>
            <a:ext cx="2135362" cy="538822"/>
            <a:chOff x="7161038" y="2588066"/>
            <a:chExt cx="2135362" cy="538822"/>
          </a:xfrm>
        </p:grpSpPr>
        <p:sp>
          <p:nvSpPr>
            <p:cNvPr id="7" name="Rectangle 6"/>
            <p:cNvSpPr/>
            <p:nvPr/>
          </p:nvSpPr>
          <p:spPr>
            <a:xfrm>
              <a:off x="7390428" y="2588066"/>
              <a:ext cx="1905972" cy="228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Fourth Century</a:t>
              </a:r>
              <a:endParaRPr lang="en-US" dirty="0">
                <a:solidFill>
                  <a:schemeClr val="tx1"/>
                </a:solidFill>
              </a:endParaRPr>
            </a:p>
          </p:txBody>
        </p:sp>
        <p:sp>
          <p:nvSpPr>
            <p:cNvPr id="12" name="TextBox 11"/>
            <p:cNvSpPr txBox="1"/>
            <p:nvPr/>
          </p:nvSpPr>
          <p:spPr>
            <a:xfrm>
              <a:off x="7161038" y="2819111"/>
              <a:ext cx="458780" cy="307777"/>
            </a:xfrm>
            <a:prstGeom prst="rect">
              <a:avLst/>
            </a:prstGeom>
            <a:noFill/>
          </p:spPr>
          <p:txBody>
            <a:bodyPr wrap="none" rtlCol="0">
              <a:spAutoFit/>
            </a:bodyPr>
            <a:lstStyle/>
            <a:p>
              <a:r>
                <a:rPr lang="en-US" sz="1400" b="1" dirty="0" smtClean="0"/>
                <a:t>300</a:t>
              </a:r>
              <a:endParaRPr lang="en-US" sz="1400" b="1" dirty="0"/>
            </a:p>
          </p:txBody>
        </p:sp>
      </p:grpSp>
      <p:sp>
        <p:nvSpPr>
          <p:cNvPr id="4" name="Title 3"/>
          <p:cNvSpPr>
            <a:spLocks noGrp="1"/>
          </p:cNvSpPr>
          <p:nvPr>
            <p:ph type="title"/>
          </p:nvPr>
        </p:nvSpPr>
        <p:spPr>
          <a:xfrm>
            <a:off x="357633" y="28755"/>
            <a:ext cx="8229600" cy="792162"/>
          </a:xfrm>
        </p:spPr>
        <p:txBody>
          <a:bodyPr>
            <a:normAutofit fontScale="90000"/>
          </a:bodyPr>
          <a:lstStyle/>
          <a:p>
            <a:r>
              <a:rPr lang="en-US" sz="4000" b="1" dirty="0" smtClean="0"/>
              <a:t>Overview of Church History </a:t>
            </a:r>
            <a:br>
              <a:rPr lang="en-US" sz="4000" b="1" dirty="0" smtClean="0"/>
            </a:br>
            <a:r>
              <a:rPr lang="en-US" sz="3100" b="1" dirty="0" smtClean="0"/>
              <a:t>From the Cross to Nicaea</a:t>
            </a:r>
            <a:endParaRPr lang="en-US" sz="3100" b="1" dirty="0"/>
          </a:p>
        </p:txBody>
      </p:sp>
      <p:grpSp>
        <p:nvGrpSpPr>
          <p:cNvPr id="42" name="Group 41"/>
          <p:cNvGrpSpPr/>
          <p:nvPr/>
        </p:nvGrpSpPr>
        <p:grpSpPr>
          <a:xfrm>
            <a:off x="8061953" y="2809784"/>
            <a:ext cx="1015761" cy="1752934"/>
            <a:chOff x="7795571" y="1399751"/>
            <a:chExt cx="1015761" cy="1752934"/>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4109" y="1399751"/>
              <a:ext cx="947816" cy="66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088627" y="2844908"/>
              <a:ext cx="458780" cy="307777"/>
            </a:xfrm>
            <a:prstGeom prst="rect">
              <a:avLst/>
            </a:prstGeom>
            <a:noFill/>
          </p:spPr>
          <p:txBody>
            <a:bodyPr wrap="none" rtlCol="0">
              <a:spAutoFit/>
            </a:bodyPr>
            <a:lstStyle/>
            <a:p>
              <a:r>
                <a:rPr lang="en-US" sz="1400" b="1" dirty="0" smtClean="0"/>
                <a:t>325</a:t>
              </a:r>
              <a:endParaRPr lang="en-US" sz="1400" b="1" dirty="0"/>
            </a:p>
          </p:txBody>
        </p:sp>
        <p:sp>
          <p:nvSpPr>
            <p:cNvPr id="8" name="TextBox 7"/>
            <p:cNvSpPr txBox="1"/>
            <p:nvPr/>
          </p:nvSpPr>
          <p:spPr>
            <a:xfrm>
              <a:off x="7795571" y="2033031"/>
              <a:ext cx="1015761" cy="523220"/>
            </a:xfrm>
            <a:prstGeom prst="rect">
              <a:avLst/>
            </a:prstGeom>
            <a:noFill/>
          </p:spPr>
          <p:txBody>
            <a:bodyPr wrap="square" rtlCol="0">
              <a:spAutoFit/>
            </a:bodyPr>
            <a:lstStyle/>
            <a:p>
              <a:pPr algn="ctr"/>
              <a:r>
                <a:rPr lang="en-US" sz="1400" dirty="0" smtClean="0"/>
                <a:t>Council of Nicaea</a:t>
              </a:r>
              <a:endParaRPr lang="en-US" sz="1400" dirty="0"/>
            </a:p>
          </p:txBody>
        </p:sp>
      </p:grpSp>
      <p:sp>
        <p:nvSpPr>
          <p:cNvPr id="27" name="TextBox 26"/>
          <p:cNvSpPr txBox="1"/>
          <p:nvPr/>
        </p:nvSpPr>
        <p:spPr>
          <a:xfrm rot="-2700000">
            <a:off x="2062763" y="3275174"/>
            <a:ext cx="1428165" cy="523220"/>
          </a:xfrm>
          <a:prstGeom prst="rect">
            <a:avLst/>
          </a:prstGeom>
          <a:noFill/>
        </p:spPr>
        <p:txBody>
          <a:bodyPr vert="horz" wrap="square" rtlCol="0">
            <a:spAutoFit/>
          </a:bodyPr>
          <a:lstStyle/>
          <a:p>
            <a:pPr algn="ctr"/>
            <a:r>
              <a:rPr lang="en-US" sz="1400" dirty="0"/>
              <a:t>Death of </a:t>
            </a:r>
            <a:endParaRPr lang="en-US" sz="1400" dirty="0" smtClean="0"/>
          </a:p>
          <a:p>
            <a:pPr algn="ctr"/>
            <a:r>
              <a:rPr lang="en-US" sz="1400" dirty="0" smtClean="0"/>
              <a:t>Apostle John</a:t>
            </a:r>
            <a:endParaRPr lang="en-US" sz="1400" dirty="0"/>
          </a:p>
        </p:txBody>
      </p:sp>
      <p:grpSp>
        <p:nvGrpSpPr>
          <p:cNvPr id="36" name="Group 35"/>
          <p:cNvGrpSpPr/>
          <p:nvPr/>
        </p:nvGrpSpPr>
        <p:grpSpPr>
          <a:xfrm>
            <a:off x="1016203" y="3290213"/>
            <a:ext cx="1613734" cy="1270713"/>
            <a:chOff x="1008341" y="1858614"/>
            <a:chExt cx="1613734" cy="1270713"/>
          </a:xfrm>
        </p:grpSpPr>
        <p:sp>
          <p:nvSpPr>
            <p:cNvPr id="19" name="TextBox 18"/>
            <p:cNvSpPr txBox="1"/>
            <p:nvPr/>
          </p:nvSpPr>
          <p:spPr>
            <a:xfrm rot="-2700000">
              <a:off x="1008341" y="1858614"/>
              <a:ext cx="1613734" cy="523220"/>
            </a:xfrm>
            <a:prstGeom prst="rect">
              <a:avLst/>
            </a:prstGeom>
            <a:noFill/>
          </p:spPr>
          <p:txBody>
            <a:bodyPr vert="horz" wrap="square" rtlCol="0">
              <a:spAutoFit/>
            </a:bodyPr>
            <a:lstStyle/>
            <a:p>
              <a:pPr algn="ctr"/>
              <a:r>
                <a:rPr lang="en-US" sz="1400" dirty="0" smtClean="0"/>
                <a:t>Martyrdom of </a:t>
              </a:r>
            </a:p>
            <a:p>
              <a:pPr algn="ctr"/>
              <a:r>
                <a:rPr lang="en-US" sz="1400" dirty="0" smtClean="0"/>
                <a:t>Peter </a:t>
              </a:r>
              <a:r>
                <a:rPr lang="en-US" sz="1400" dirty="0"/>
                <a:t>&amp; </a:t>
              </a:r>
              <a:r>
                <a:rPr lang="en-US" sz="1400" dirty="0" smtClean="0"/>
                <a:t>Paul</a:t>
              </a:r>
              <a:endParaRPr lang="en-US" sz="1400" dirty="0"/>
            </a:p>
          </p:txBody>
        </p:sp>
        <p:sp>
          <p:nvSpPr>
            <p:cNvPr id="28" name="TextBox 27"/>
            <p:cNvSpPr txBox="1"/>
            <p:nvPr/>
          </p:nvSpPr>
          <p:spPr>
            <a:xfrm>
              <a:off x="1447800" y="2821550"/>
              <a:ext cx="367408" cy="307777"/>
            </a:xfrm>
            <a:prstGeom prst="rect">
              <a:avLst/>
            </a:prstGeom>
            <a:noFill/>
          </p:spPr>
          <p:txBody>
            <a:bodyPr wrap="none" rtlCol="0">
              <a:spAutoFit/>
            </a:bodyPr>
            <a:lstStyle/>
            <a:p>
              <a:r>
                <a:rPr lang="en-US" sz="1400" b="1" dirty="0" smtClean="0"/>
                <a:t>68</a:t>
              </a:r>
              <a:endParaRPr lang="en-US" sz="1400" b="1" dirty="0"/>
            </a:p>
          </p:txBody>
        </p:sp>
      </p:grpSp>
      <p:grpSp>
        <p:nvGrpSpPr>
          <p:cNvPr id="37" name="Group 36"/>
          <p:cNvGrpSpPr/>
          <p:nvPr/>
        </p:nvGrpSpPr>
        <p:grpSpPr>
          <a:xfrm>
            <a:off x="2854287" y="3338106"/>
            <a:ext cx="1597295" cy="1220380"/>
            <a:chOff x="2846425" y="1906507"/>
            <a:chExt cx="1597295" cy="1220380"/>
          </a:xfrm>
        </p:grpSpPr>
        <p:sp>
          <p:nvSpPr>
            <p:cNvPr id="29" name="TextBox 28"/>
            <p:cNvSpPr txBox="1"/>
            <p:nvPr/>
          </p:nvSpPr>
          <p:spPr>
            <a:xfrm rot="18900000">
              <a:off x="2846425" y="1906507"/>
              <a:ext cx="1597295" cy="307777"/>
            </a:xfrm>
            <a:prstGeom prst="rect">
              <a:avLst/>
            </a:prstGeom>
            <a:noFill/>
          </p:spPr>
          <p:txBody>
            <a:bodyPr vert="horz" wrap="square" rtlCol="0">
              <a:spAutoFit/>
            </a:bodyPr>
            <a:lstStyle/>
            <a:p>
              <a:pPr algn="ctr"/>
              <a:r>
                <a:rPr lang="en-US" sz="1400" dirty="0" smtClean="0"/>
                <a:t>Rise of Gnosticism</a:t>
              </a:r>
              <a:endParaRPr lang="en-US" sz="1400" dirty="0"/>
            </a:p>
          </p:txBody>
        </p:sp>
        <p:sp>
          <p:nvSpPr>
            <p:cNvPr id="33" name="TextBox 32"/>
            <p:cNvSpPr txBox="1"/>
            <p:nvPr/>
          </p:nvSpPr>
          <p:spPr>
            <a:xfrm>
              <a:off x="2892072" y="2819110"/>
              <a:ext cx="458780" cy="307777"/>
            </a:xfrm>
            <a:prstGeom prst="rect">
              <a:avLst/>
            </a:prstGeom>
            <a:noFill/>
          </p:spPr>
          <p:txBody>
            <a:bodyPr wrap="none" rtlCol="0">
              <a:spAutoFit/>
            </a:bodyPr>
            <a:lstStyle/>
            <a:p>
              <a:r>
                <a:rPr lang="en-US" sz="1400" b="1" dirty="0" smtClean="0"/>
                <a:t>130</a:t>
              </a:r>
              <a:endParaRPr lang="en-US" sz="1400" b="1" dirty="0"/>
            </a:p>
          </p:txBody>
        </p:sp>
      </p:grpSp>
      <p:grpSp>
        <p:nvGrpSpPr>
          <p:cNvPr id="38" name="Group 37"/>
          <p:cNvGrpSpPr/>
          <p:nvPr/>
        </p:nvGrpSpPr>
        <p:grpSpPr>
          <a:xfrm>
            <a:off x="3402369" y="3611473"/>
            <a:ext cx="978573" cy="947014"/>
            <a:chOff x="3394507" y="2179874"/>
            <a:chExt cx="978573" cy="947014"/>
          </a:xfrm>
        </p:grpSpPr>
        <p:sp>
          <p:nvSpPr>
            <p:cNvPr id="31" name="TextBox 30"/>
            <p:cNvSpPr txBox="1"/>
            <p:nvPr/>
          </p:nvSpPr>
          <p:spPr>
            <a:xfrm rot="18900000">
              <a:off x="3394507" y="2179874"/>
              <a:ext cx="978573" cy="307777"/>
            </a:xfrm>
            <a:prstGeom prst="rect">
              <a:avLst/>
            </a:prstGeom>
            <a:noFill/>
          </p:spPr>
          <p:txBody>
            <a:bodyPr vert="horz" wrap="square" rtlCol="0">
              <a:spAutoFit/>
            </a:bodyPr>
            <a:lstStyle/>
            <a:p>
              <a:pPr algn="ctr"/>
              <a:r>
                <a:rPr lang="en-US" sz="1400" dirty="0" smtClean="0"/>
                <a:t>Marcion</a:t>
              </a:r>
              <a:endParaRPr lang="en-US" sz="1400" dirty="0"/>
            </a:p>
          </p:txBody>
        </p:sp>
        <p:sp>
          <p:nvSpPr>
            <p:cNvPr id="34" name="TextBox 33"/>
            <p:cNvSpPr txBox="1"/>
            <p:nvPr/>
          </p:nvSpPr>
          <p:spPr>
            <a:xfrm>
              <a:off x="3458903" y="2819111"/>
              <a:ext cx="458780" cy="307777"/>
            </a:xfrm>
            <a:prstGeom prst="rect">
              <a:avLst/>
            </a:prstGeom>
            <a:noFill/>
          </p:spPr>
          <p:txBody>
            <a:bodyPr wrap="none" rtlCol="0">
              <a:spAutoFit/>
            </a:bodyPr>
            <a:lstStyle/>
            <a:p>
              <a:r>
                <a:rPr lang="en-US" sz="1400" b="1" dirty="0" smtClean="0"/>
                <a:t>140</a:t>
              </a:r>
              <a:endParaRPr lang="en-US" sz="1400" b="1" dirty="0"/>
            </a:p>
          </p:txBody>
        </p:sp>
      </p:grpSp>
      <p:grpSp>
        <p:nvGrpSpPr>
          <p:cNvPr id="39" name="Group 38"/>
          <p:cNvGrpSpPr/>
          <p:nvPr/>
        </p:nvGrpSpPr>
        <p:grpSpPr>
          <a:xfrm>
            <a:off x="3944122" y="3352314"/>
            <a:ext cx="1557110" cy="1210404"/>
            <a:chOff x="3936260" y="1920715"/>
            <a:chExt cx="1557110" cy="1210404"/>
          </a:xfrm>
        </p:grpSpPr>
        <p:sp>
          <p:nvSpPr>
            <p:cNvPr id="32" name="TextBox 31"/>
            <p:cNvSpPr txBox="1"/>
            <p:nvPr/>
          </p:nvSpPr>
          <p:spPr>
            <a:xfrm rot="18900000">
              <a:off x="3936260" y="1920715"/>
              <a:ext cx="1557110" cy="307777"/>
            </a:xfrm>
            <a:prstGeom prst="rect">
              <a:avLst/>
            </a:prstGeom>
            <a:noFill/>
          </p:spPr>
          <p:txBody>
            <a:bodyPr vert="horz" wrap="square" rtlCol="0">
              <a:spAutoFit/>
            </a:bodyPr>
            <a:lstStyle/>
            <a:p>
              <a:pPr algn="ctr"/>
              <a:r>
                <a:rPr lang="en-US" sz="1400" dirty="0"/>
                <a:t>Rise </a:t>
              </a:r>
              <a:r>
                <a:rPr lang="en-US" sz="1400" dirty="0" smtClean="0"/>
                <a:t>of Montanism</a:t>
              </a:r>
              <a:endParaRPr lang="en-US" sz="1400" dirty="0"/>
            </a:p>
          </p:txBody>
        </p:sp>
        <p:sp>
          <p:nvSpPr>
            <p:cNvPr id="35" name="TextBox 34"/>
            <p:cNvSpPr txBox="1"/>
            <p:nvPr/>
          </p:nvSpPr>
          <p:spPr>
            <a:xfrm>
              <a:off x="4013653" y="2823342"/>
              <a:ext cx="458780" cy="307777"/>
            </a:xfrm>
            <a:prstGeom prst="rect">
              <a:avLst/>
            </a:prstGeom>
            <a:noFill/>
          </p:spPr>
          <p:txBody>
            <a:bodyPr wrap="none" rtlCol="0">
              <a:spAutoFit/>
            </a:bodyPr>
            <a:lstStyle/>
            <a:p>
              <a:r>
                <a:rPr lang="en-US" sz="1400" b="1" dirty="0" smtClean="0"/>
                <a:t>165</a:t>
              </a:r>
              <a:endParaRPr lang="en-US" sz="1400" b="1" dirty="0"/>
            </a:p>
          </p:txBody>
        </p:sp>
      </p:grpSp>
      <p:grpSp>
        <p:nvGrpSpPr>
          <p:cNvPr id="123" name="Group 122"/>
          <p:cNvGrpSpPr/>
          <p:nvPr/>
        </p:nvGrpSpPr>
        <p:grpSpPr>
          <a:xfrm>
            <a:off x="1350864" y="1144844"/>
            <a:ext cx="6494688" cy="1651451"/>
            <a:chOff x="1350864" y="1144844"/>
            <a:chExt cx="6494688" cy="1651451"/>
          </a:xfrm>
        </p:grpSpPr>
        <p:sp>
          <p:nvSpPr>
            <p:cNvPr id="43" name="Rectangle 42"/>
            <p:cNvSpPr/>
            <p:nvPr/>
          </p:nvSpPr>
          <p:spPr>
            <a:xfrm>
              <a:off x="1350864" y="1427337"/>
              <a:ext cx="6491061" cy="13689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53312" y="1144844"/>
              <a:ext cx="6492240" cy="461665"/>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pPr algn="ctr"/>
              <a:r>
                <a:rPr lang="en-US" sz="2400" b="1" spc="50" dirty="0" smtClean="0">
                  <a:ln w="12700" cmpd="sng">
                    <a:solidFill>
                      <a:schemeClr val="accent6">
                        <a:satMod val="120000"/>
                        <a:shade val="80000"/>
                      </a:schemeClr>
                    </a:solidFill>
                    <a:prstDash val="solid"/>
                  </a:ln>
                  <a:effectLst>
                    <a:glow rad="228600">
                      <a:schemeClr val="accent6">
                        <a:satMod val="175000"/>
                        <a:alpha val="40000"/>
                      </a:schemeClr>
                    </a:glow>
                    <a:innerShdw blurRad="63500" dist="50800" dir="18900000">
                      <a:prstClr val="black">
                        <a:alpha val="50000"/>
                      </a:prstClr>
                    </a:innerShdw>
                  </a:effectLst>
                </a:rPr>
                <a:t>Roman Persecution</a:t>
              </a:r>
              <a:endParaRPr lang="en-US" sz="2400" b="1" spc="50" dirty="0">
                <a:ln w="12700" cmpd="sng">
                  <a:solidFill>
                    <a:schemeClr val="accent6">
                      <a:satMod val="120000"/>
                      <a:shade val="80000"/>
                    </a:schemeClr>
                  </a:solidFill>
                  <a:prstDash val="solid"/>
                </a:ln>
                <a:effectLst>
                  <a:glow rad="228600">
                    <a:schemeClr val="accent6">
                      <a:satMod val="175000"/>
                      <a:alpha val="40000"/>
                    </a:schemeClr>
                  </a:glow>
                  <a:innerShdw blurRad="63500" dist="50800" dir="18900000">
                    <a:prstClr val="black">
                      <a:alpha val="50000"/>
                    </a:prstClr>
                  </a:innerShdw>
                </a:effectLst>
              </a:endParaRPr>
            </a:p>
          </p:txBody>
        </p:sp>
      </p:grpSp>
      <p:grpSp>
        <p:nvGrpSpPr>
          <p:cNvPr id="62" name="Group 61"/>
          <p:cNvGrpSpPr/>
          <p:nvPr/>
        </p:nvGrpSpPr>
        <p:grpSpPr>
          <a:xfrm>
            <a:off x="6789943" y="2962719"/>
            <a:ext cx="1593477" cy="1601552"/>
            <a:chOff x="6782081" y="2548258"/>
            <a:chExt cx="1593477" cy="1601552"/>
          </a:xfrm>
        </p:grpSpPr>
        <p:sp>
          <p:nvSpPr>
            <p:cNvPr id="63" name="TextBox 62"/>
            <p:cNvSpPr txBox="1"/>
            <p:nvPr/>
          </p:nvSpPr>
          <p:spPr>
            <a:xfrm>
              <a:off x="7643849" y="3842033"/>
              <a:ext cx="458780" cy="307777"/>
            </a:xfrm>
            <a:prstGeom prst="rect">
              <a:avLst/>
            </a:prstGeom>
            <a:noFill/>
          </p:spPr>
          <p:txBody>
            <a:bodyPr wrap="none" rtlCol="0">
              <a:spAutoFit/>
            </a:bodyPr>
            <a:lstStyle/>
            <a:p>
              <a:r>
                <a:rPr lang="en-US" sz="1400" b="1" dirty="0" smtClean="0"/>
                <a:t>313</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3089" y="2548258"/>
              <a:ext cx="320204" cy="5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6782081" y="3028603"/>
              <a:ext cx="1593477" cy="523220"/>
            </a:xfrm>
            <a:prstGeom prst="rect">
              <a:avLst/>
            </a:prstGeom>
            <a:noFill/>
          </p:spPr>
          <p:txBody>
            <a:bodyPr wrap="square" rtlCol="0">
              <a:spAutoFit/>
            </a:bodyPr>
            <a:lstStyle/>
            <a:p>
              <a:pPr algn="ctr"/>
              <a:r>
                <a:rPr lang="en-US" sz="1400" dirty="0" smtClean="0"/>
                <a:t>Constantine</a:t>
              </a:r>
            </a:p>
            <a:p>
              <a:pPr algn="ctr"/>
              <a:r>
                <a:rPr lang="en-US" sz="1400" dirty="0" smtClean="0"/>
                <a:t>Edict of Toleration</a:t>
              </a:r>
              <a:endParaRPr lang="en-US" sz="1400" dirty="0"/>
            </a:p>
          </p:txBody>
        </p:sp>
      </p:grpSp>
      <p:grpSp>
        <p:nvGrpSpPr>
          <p:cNvPr id="46" name="Group 45"/>
          <p:cNvGrpSpPr/>
          <p:nvPr/>
        </p:nvGrpSpPr>
        <p:grpSpPr>
          <a:xfrm>
            <a:off x="5817422" y="3319100"/>
            <a:ext cx="1224725" cy="1245509"/>
            <a:chOff x="5809560" y="2904639"/>
            <a:chExt cx="1224725" cy="1245509"/>
          </a:xfrm>
        </p:grpSpPr>
        <p:sp>
          <p:nvSpPr>
            <p:cNvPr id="68" name="TextBox 67"/>
            <p:cNvSpPr txBox="1"/>
            <p:nvPr/>
          </p:nvSpPr>
          <p:spPr>
            <a:xfrm>
              <a:off x="5963142" y="3842371"/>
              <a:ext cx="458780" cy="307777"/>
            </a:xfrm>
            <a:prstGeom prst="rect">
              <a:avLst/>
            </a:prstGeom>
            <a:noFill/>
          </p:spPr>
          <p:txBody>
            <a:bodyPr wrap="none" rtlCol="0">
              <a:spAutoFit/>
            </a:bodyPr>
            <a:lstStyle/>
            <a:p>
              <a:r>
                <a:rPr lang="en-US" sz="1400" b="1" dirty="0" smtClean="0"/>
                <a:t>251</a:t>
              </a:r>
              <a:endParaRPr lang="en-US" sz="1400" b="1" dirty="0"/>
            </a:p>
          </p:txBody>
        </p:sp>
        <p:sp>
          <p:nvSpPr>
            <p:cNvPr id="69" name="TextBox 68"/>
            <p:cNvSpPr txBox="1"/>
            <p:nvPr/>
          </p:nvSpPr>
          <p:spPr>
            <a:xfrm rot="18900000">
              <a:off x="5809560" y="2904639"/>
              <a:ext cx="1224725" cy="523220"/>
            </a:xfrm>
            <a:prstGeom prst="rect">
              <a:avLst/>
            </a:prstGeom>
            <a:noFill/>
          </p:spPr>
          <p:txBody>
            <a:bodyPr vert="horz" wrap="square" rtlCol="0">
              <a:spAutoFit/>
            </a:bodyPr>
            <a:lstStyle/>
            <a:p>
              <a:pPr algn="ctr"/>
              <a:r>
                <a:rPr lang="en-US" sz="1400" dirty="0"/>
                <a:t>Novatianist Controversy</a:t>
              </a:r>
            </a:p>
          </p:txBody>
        </p:sp>
      </p:grpSp>
      <p:grpSp>
        <p:nvGrpSpPr>
          <p:cNvPr id="105" name="Group 104"/>
          <p:cNvGrpSpPr/>
          <p:nvPr/>
        </p:nvGrpSpPr>
        <p:grpSpPr>
          <a:xfrm>
            <a:off x="1205493" y="1894293"/>
            <a:ext cx="745095" cy="976852"/>
            <a:chOff x="1205493" y="1894293"/>
            <a:chExt cx="745095" cy="976852"/>
          </a:xfrm>
        </p:grpSpPr>
        <p:sp>
          <p:nvSpPr>
            <p:cNvPr id="44" name="TextBox 43"/>
            <p:cNvSpPr txBox="1"/>
            <p:nvPr/>
          </p:nvSpPr>
          <p:spPr>
            <a:xfrm rot="-2700000">
              <a:off x="1366454" y="1894293"/>
              <a:ext cx="584134" cy="307777"/>
            </a:xfrm>
            <a:prstGeom prst="rect">
              <a:avLst/>
            </a:prstGeom>
            <a:noFill/>
          </p:spPr>
          <p:txBody>
            <a:bodyPr wrap="none" rtlCol="0">
              <a:spAutoFit/>
            </a:bodyPr>
            <a:lstStyle/>
            <a:p>
              <a:pPr algn="ctr"/>
              <a:r>
                <a:rPr lang="en-US" sz="1400" dirty="0"/>
                <a:t>Nero </a:t>
              </a:r>
              <a:endParaRPr lang="en-US" sz="1400" dirty="0" smtClean="0"/>
            </a:p>
          </p:txBody>
        </p:sp>
        <p:sp>
          <p:nvSpPr>
            <p:cNvPr id="47" name="Double Brace 46"/>
            <p:cNvSpPr/>
            <p:nvPr/>
          </p:nvSpPr>
          <p:spPr>
            <a:xfrm>
              <a:off x="1350863" y="2198284"/>
              <a:ext cx="395061" cy="26085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64" name="Group 63"/>
            <p:cNvGrpSpPr/>
            <p:nvPr/>
          </p:nvGrpSpPr>
          <p:grpSpPr>
            <a:xfrm>
              <a:off x="1205493" y="2377440"/>
              <a:ext cx="685800" cy="493705"/>
              <a:chOff x="1371600" y="5181600"/>
              <a:chExt cx="685800" cy="493705"/>
            </a:xfrm>
          </p:grpSpPr>
          <p:sp>
            <p:nvSpPr>
              <p:cNvPr id="72" name="TextBox 71"/>
              <p:cNvSpPr txBox="1"/>
              <p:nvPr/>
            </p:nvSpPr>
            <p:spPr>
              <a:xfrm>
                <a:off x="1371600" y="5181600"/>
                <a:ext cx="685800" cy="307777"/>
              </a:xfrm>
              <a:prstGeom prst="rect">
                <a:avLst/>
              </a:prstGeom>
              <a:noFill/>
            </p:spPr>
            <p:txBody>
              <a:bodyPr wrap="none" rtlCol="0">
                <a:spAutoFit/>
              </a:bodyPr>
              <a:lstStyle/>
              <a:p>
                <a:pPr algn="ctr"/>
                <a:r>
                  <a:rPr lang="en-US" sz="1400" dirty="0" smtClean="0"/>
                  <a:t>54</a:t>
                </a:r>
              </a:p>
            </p:txBody>
          </p:sp>
          <p:sp>
            <p:nvSpPr>
              <p:cNvPr id="75" name="TextBox 74"/>
              <p:cNvSpPr txBox="1"/>
              <p:nvPr/>
            </p:nvSpPr>
            <p:spPr>
              <a:xfrm>
                <a:off x="1371600" y="5367528"/>
                <a:ext cx="685800" cy="307777"/>
              </a:xfrm>
              <a:prstGeom prst="rect">
                <a:avLst/>
              </a:prstGeom>
              <a:noFill/>
            </p:spPr>
            <p:txBody>
              <a:bodyPr wrap="none" rtlCol="0">
                <a:spAutoFit/>
              </a:bodyPr>
              <a:lstStyle/>
              <a:p>
                <a:pPr algn="ctr"/>
                <a:r>
                  <a:rPr lang="en-US" sz="1400" dirty="0" smtClean="0"/>
                  <a:t>68</a:t>
                </a:r>
                <a:endParaRPr lang="en-US" sz="1400" dirty="0"/>
              </a:p>
            </p:txBody>
          </p:sp>
          <p:sp>
            <p:nvSpPr>
              <p:cNvPr id="76" name="TextBox 75"/>
              <p:cNvSpPr txBox="1"/>
              <p:nvPr/>
            </p:nvSpPr>
            <p:spPr>
              <a:xfrm>
                <a:off x="1576481" y="5327904"/>
                <a:ext cx="276038" cy="215444"/>
              </a:xfrm>
              <a:prstGeom prst="rect">
                <a:avLst/>
              </a:prstGeom>
              <a:noFill/>
            </p:spPr>
            <p:txBody>
              <a:bodyPr wrap="none" rtlCol="0">
                <a:spAutoFit/>
              </a:bodyPr>
              <a:lstStyle/>
              <a:p>
                <a:pPr algn="ctr"/>
                <a:r>
                  <a:rPr lang="en-US" sz="800" dirty="0" smtClean="0">
                    <a:latin typeface="Wingdings" panose="05000000000000000000" pitchFamily="2" charset="2"/>
                  </a:rPr>
                  <a:t>â</a:t>
                </a:r>
                <a:endParaRPr lang="en-US" sz="1000" dirty="0">
                  <a:latin typeface="Wingdings" panose="05000000000000000000" pitchFamily="2" charset="2"/>
                </a:endParaRPr>
              </a:p>
            </p:txBody>
          </p:sp>
        </p:grpSp>
      </p:grpSp>
      <p:grpSp>
        <p:nvGrpSpPr>
          <p:cNvPr id="109" name="Group 108"/>
          <p:cNvGrpSpPr/>
          <p:nvPr/>
        </p:nvGrpSpPr>
        <p:grpSpPr>
          <a:xfrm>
            <a:off x="2109865" y="1830684"/>
            <a:ext cx="921349" cy="1040461"/>
            <a:chOff x="2109865" y="1830684"/>
            <a:chExt cx="921349" cy="1040461"/>
          </a:xfrm>
        </p:grpSpPr>
        <p:sp>
          <p:nvSpPr>
            <p:cNvPr id="48" name="TextBox 47"/>
            <p:cNvSpPr txBox="1"/>
            <p:nvPr/>
          </p:nvSpPr>
          <p:spPr>
            <a:xfrm rot="-2700000">
              <a:off x="2109865" y="1830684"/>
              <a:ext cx="921349" cy="307777"/>
            </a:xfrm>
            <a:prstGeom prst="rect">
              <a:avLst/>
            </a:prstGeom>
            <a:noFill/>
          </p:spPr>
          <p:txBody>
            <a:bodyPr wrap="square" rtlCol="0">
              <a:spAutoFit/>
            </a:bodyPr>
            <a:lstStyle/>
            <a:p>
              <a:pPr algn="ctr"/>
              <a:r>
                <a:rPr lang="en-US" sz="1400" dirty="0" smtClean="0"/>
                <a:t>Domitian</a:t>
              </a:r>
              <a:endParaRPr lang="en-US" sz="1400" dirty="0"/>
            </a:p>
          </p:txBody>
        </p:sp>
        <p:sp>
          <p:nvSpPr>
            <p:cNvPr id="49" name="Double Brace 48"/>
            <p:cNvSpPr/>
            <p:nvPr/>
          </p:nvSpPr>
          <p:spPr>
            <a:xfrm>
              <a:off x="2145391" y="2198284"/>
              <a:ext cx="395061" cy="26085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83" name="Group 82"/>
            <p:cNvGrpSpPr/>
            <p:nvPr/>
          </p:nvGrpSpPr>
          <p:grpSpPr>
            <a:xfrm>
              <a:off x="2159216" y="2377440"/>
              <a:ext cx="367408" cy="493705"/>
              <a:chOff x="1798561" y="5410200"/>
              <a:chExt cx="367408" cy="493705"/>
            </a:xfrm>
          </p:grpSpPr>
          <p:sp>
            <p:nvSpPr>
              <p:cNvPr id="84" name="TextBox 83"/>
              <p:cNvSpPr txBox="1"/>
              <p:nvPr/>
            </p:nvSpPr>
            <p:spPr>
              <a:xfrm>
                <a:off x="1798561" y="5410200"/>
                <a:ext cx="367408" cy="307777"/>
              </a:xfrm>
              <a:prstGeom prst="rect">
                <a:avLst/>
              </a:prstGeom>
              <a:noFill/>
            </p:spPr>
            <p:txBody>
              <a:bodyPr wrap="none" rtlCol="0">
                <a:spAutoFit/>
              </a:bodyPr>
              <a:lstStyle/>
              <a:p>
                <a:pPr algn="ctr"/>
                <a:r>
                  <a:rPr lang="en-US" sz="1400" dirty="0" smtClean="0"/>
                  <a:t>81</a:t>
                </a:r>
              </a:p>
            </p:txBody>
          </p:sp>
          <p:sp>
            <p:nvSpPr>
              <p:cNvPr id="85" name="TextBox 84"/>
              <p:cNvSpPr txBox="1"/>
              <p:nvPr/>
            </p:nvSpPr>
            <p:spPr>
              <a:xfrm>
                <a:off x="1798561" y="5596128"/>
                <a:ext cx="367408" cy="307777"/>
              </a:xfrm>
              <a:prstGeom prst="rect">
                <a:avLst/>
              </a:prstGeom>
              <a:noFill/>
            </p:spPr>
            <p:txBody>
              <a:bodyPr wrap="none" rtlCol="0">
                <a:spAutoFit/>
              </a:bodyPr>
              <a:lstStyle/>
              <a:p>
                <a:pPr algn="ctr"/>
                <a:r>
                  <a:rPr lang="en-US" sz="1400" dirty="0" smtClean="0"/>
                  <a:t>96</a:t>
                </a:r>
                <a:endParaRPr lang="en-US" sz="1400" dirty="0"/>
              </a:p>
            </p:txBody>
          </p:sp>
          <p:sp>
            <p:nvSpPr>
              <p:cNvPr id="86" name="TextBox 85"/>
              <p:cNvSpPr txBox="1"/>
              <p:nvPr/>
            </p:nvSpPr>
            <p:spPr>
              <a:xfrm>
                <a:off x="1844246" y="5556504"/>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14" name="Group 113"/>
          <p:cNvGrpSpPr/>
          <p:nvPr/>
        </p:nvGrpSpPr>
        <p:grpSpPr>
          <a:xfrm>
            <a:off x="2469045" y="1906641"/>
            <a:ext cx="830186" cy="964504"/>
            <a:chOff x="2469045" y="1906641"/>
            <a:chExt cx="830186" cy="964504"/>
          </a:xfrm>
        </p:grpSpPr>
        <p:sp>
          <p:nvSpPr>
            <p:cNvPr id="60" name="TextBox 59"/>
            <p:cNvSpPr txBox="1"/>
            <p:nvPr/>
          </p:nvSpPr>
          <p:spPr>
            <a:xfrm rot="-2700000">
              <a:off x="2469045" y="1906641"/>
              <a:ext cx="830186" cy="307777"/>
            </a:xfrm>
            <a:prstGeom prst="rect">
              <a:avLst/>
            </a:prstGeom>
            <a:noFill/>
          </p:spPr>
          <p:txBody>
            <a:bodyPr wrap="square" rtlCol="0">
              <a:spAutoFit/>
            </a:bodyPr>
            <a:lstStyle/>
            <a:p>
              <a:pPr algn="ctr"/>
              <a:r>
                <a:rPr lang="en-US" sz="1400" dirty="0" smtClean="0"/>
                <a:t>Trajan</a:t>
              </a:r>
              <a:endParaRPr lang="en-US" sz="1400" dirty="0"/>
            </a:p>
          </p:txBody>
        </p:sp>
        <p:grpSp>
          <p:nvGrpSpPr>
            <p:cNvPr id="113" name="Group 112"/>
            <p:cNvGrpSpPr/>
            <p:nvPr/>
          </p:nvGrpSpPr>
          <p:grpSpPr>
            <a:xfrm>
              <a:off x="2527694" y="2196502"/>
              <a:ext cx="458780" cy="674643"/>
              <a:chOff x="2527694" y="2196502"/>
              <a:chExt cx="458780" cy="674643"/>
            </a:xfrm>
          </p:grpSpPr>
          <p:sp>
            <p:nvSpPr>
              <p:cNvPr id="61" name="Double Brace 60"/>
              <p:cNvSpPr/>
              <p:nvPr/>
            </p:nvSpPr>
            <p:spPr>
              <a:xfrm>
                <a:off x="2549321" y="2196502"/>
                <a:ext cx="415531"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71" name="Group 70"/>
              <p:cNvGrpSpPr/>
              <p:nvPr/>
            </p:nvGrpSpPr>
            <p:grpSpPr>
              <a:xfrm>
                <a:off x="2527694" y="2377440"/>
                <a:ext cx="458780" cy="493705"/>
                <a:chOff x="3841305" y="5487888"/>
                <a:chExt cx="458780" cy="493705"/>
              </a:xfrm>
            </p:grpSpPr>
            <p:sp>
              <p:nvSpPr>
                <p:cNvPr id="87" name="TextBox 86"/>
                <p:cNvSpPr txBox="1"/>
                <p:nvPr/>
              </p:nvSpPr>
              <p:spPr>
                <a:xfrm>
                  <a:off x="3886992" y="5487888"/>
                  <a:ext cx="367408" cy="307777"/>
                </a:xfrm>
                <a:prstGeom prst="rect">
                  <a:avLst/>
                </a:prstGeom>
                <a:noFill/>
              </p:spPr>
              <p:txBody>
                <a:bodyPr wrap="none" rtlCol="0">
                  <a:spAutoFit/>
                </a:bodyPr>
                <a:lstStyle/>
                <a:p>
                  <a:pPr algn="ctr"/>
                  <a:r>
                    <a:rPr lang="en-US" sz="1400" dirty="0" smtClean="0"/>
                    <a:t>98</a:t>
                  </a:r>
                </a:p>
              </p:txBody>
            </p:sp>
            <p:sp>
              <p:nvSpPr>
                <p:cNvPr id="88" name="TextBox 87"/>
                <p:cNvSpPr txBox="1"/>
                <p:nvPr/>
              </p:nvSpPr>
              <p:spPr>
                <a:xfrm>
                  <a:off x="3841305" y="5673816"/>
                  <a:ext cx="458780" cy="307777"/>
                </a:xfrm>
                <a:prstGeom prst="rect">
                  <a:avLst/>
                </a:prstGeom>
                <a:noFill/>
              </p:spPr>
              <p:txBody>
                <a:bodyPr wrap="none" rtlCol="0">
                  <a:spAutoFit/>
                </a:bodyPr>
                <a:lstStyle/>
                <a:p>
                  <a:pPr algn="ctr"/>
                  <a:r>
                    <a:rPr lang="en-US" sz="1400" dirty="0" smtClean="0"/>
                    <a:t>117</a:t>
                  </a:r>
                  <a:endParaRPr lang="en-US" sz="1400" dirty="0"/>
                </a:p>
              </p:txBody>
            </p:sp>
            <p:sp>
              <p:nvSpPr>
                <p:cNvPr id="89" name="TextBox 88"/>
                <p:cNvSpPr txBox="1"/>
                <p:nvPr/>
              </p:nvSpPr>
              <p:spPr>
                <a:xfrm>
                  <a:off x="3932677" y="5634192"/>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grpSp>
        <p:nvGrpSpPr>
          <p:cNvPr id="115" name="Group 114"/>
          <p:cNvGrpSpPr/>
          <p:nvPr/>
        </p:nvGrpSpPr>
        <p:grpSpPr>
          <a:xfrm>
            <a:off x="3941713" y="1729104"/>
            <a:ext cx="921349" cy="1142041"/>
            <a:chOff x="3941713" y="1729104"/>
            <a:chExt cx="921349" cy="1142041"/>
          </a:xfrm>
        </p:grpSpPr>
        <p:sp>
          <p:nvSpPr>
            <p:cNvPr id="50" name="TextBox 49"/>
            <p:cNvSpPr txBox="1"/>
            <p:nvPr/>
          </p:nvSpPr>
          <p:spPr>
            <a:xfrm rot="-2700000">
              <a:off x="3941713" y="1729104"/>
              <a:ext cx="921349" cy="523220"/>
            </a:xfrm>
            <a:prstGeom prst="rect">
              <a:avLst/>
            </a:prstGeom>
            <a:noFill/>
          </p:spPr>
          <p:txBody>
            <a:bodyPr wrap="square" rtlCol="0">
              <a:spAutoFit/>
            </a:bodyPr>
            <a:lstStyle/>
            <a:p>
              <a:pPr algn="ctr"/>
              <a:r>
                <a:rPr lang="en-US" sz="1400" dirty="0"/>
                <a:t>Marcus </a:t>
              </a:r>
              <a:r>
                <a:rPr lang="en-US" sz="1400" dirty="0" smtClean="0"/>
                <a:t>Aurelius</a:t>
              </a:r>
              <a:endParaRPr lang="en-US" sz="1400" dirty="0"/>
            </a:p>
          </p:txBody>
        </p:sp>
        <p:sp>
          <p:nvSpPr>
            <p:cNvPr id="51" name="Double Brace 50"/>
            <p:cNvSpPr/>
            <p:nvPr/>
          </p:nvSpPr>
          <p:spPr>
            <a:xfrm>
              <a:off x="4070697" y="2198284"/>
              <a:ext cx="525697"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77" name="Group 76"/>
            <p:cNvGrpSpPr/>
            <p:nvPr/>
          </p:nvGrpSpPr>
          <p:grpSpPr>
            <a:xfrm>
              <a:off x="4097088" y="2377440"/>
              <a:ext cx="458781" cy="493705"/>
              <a:chOff x="4250903" y="5398697"/>
              <a:chExt cx="458781" cy="493705"/>
            </a:xfrm>
          </p:grpSpPr>
          <p:sp>
            <p:nvSpPr>
              <p:cNvPr id="91" name="TextBox 90"/>
              <p:cNvSpPr txBox="1"/>
              <p:nvPr/>
            </p:nvSpPr>
            <p:spPr>
              <a:xfrm>
                <a:off x="4250904" y="5398697"/>
                <a:ext cx="458780" cy="307777"/>
              </a:xfrm>
              <a:prstGeom prst="rect">
                <a:avLst/>
              </a:prstGeom>
              <a:noFill/>
            </p:spPr>
            <p:txBody>
              <a:bodyPr wrap="none" rtlCol="0">
                <a:spAutoFit/>
              </a:bodyPr>
              <a:lstStyle/>
              <a:p>
                <a:pPr algn="ctr"/>
                <a:r>
                  <a:rPr lang="en-US" sz="1400" dirty="0" smtClean="0"/>
                  <a:t>161</a:t>
                </a:r>
              </a:p>
            </p:txBody>
          </p:sp>
          <p:sp>
            <p:nvSpPr>
              <p:cNvPr id="92" name="TextBox 91"/>
              <p:cNvSpPr txBox="1"/>
              <p:nvPr/>
            </p:nvSpPr>
            <p:spPr>
              <a:xfrm>
                <a:off x="4250903" y="5584625"/>
                <a:ext cx="458780" cy="307777"/>
              </a:xfrm>
              <a:prstGeom prst="rect">
                <a:avLst/>
              </a:prstGeom>
              <a:noFill/>
            </p:spPr>
            <p:txBody>
              <a:bodyPr wrap="none" rtlCol="0">
                <a:spAutoFit/>
              </a:bodyPr>
              <a:lstStyle/>
              <a:p>
                <a:pPr algn="ctr"/>
                <a:r>
                  <a:rPr lang="en-US" sz="1400" dirty="0" smtClean="0"/>
                  <a:t>180</a:t>
                </a:r>
                <a:endParaRPr lang="en-US" sz="1400" dirty="0"/>
              </a:p>
            </p:txBody>
          </p:sp>
          <p:sp>
            <p:nvSpPr>
              <p:cNvPr id="93" name="TextBox 92"/>
              <p:cNvSpPr txBox="1"/>
              <p:nvPr/>
            </p:nvSpPr>
            <p:spPr>
              <a:xfrm>
                <a:off x="4342275" y="5545001"/>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16" name="Group 115"/>
          <p:cNvGrpSpPr/>
          <p:nvPr/>
        </p:nvGrpSpPr>
        <p:grpSpPr>
          <a:xfrm>
            <a:off x="4678532" y="1755611"/>
            <a:ext cx="921349" cy="1115534"/>
            <a:chOff x="4678532" y="1755611"/>
            <a:chExt cx="921349" cy="1115534"/>
          </a:xfrm>
        </p:grpSpPr>
        <p:sp>
          <p:nvSpPr>
            <p:cNvPr id="52" name="TextBox 51"/>
            <p:cNvSpPr txBox="1"/>
            <p:nvPr/>
          </p:nvSpPr>
          <p:spPr>
            <a:xfrm rot="-2700000">
              <a:off x="4678532" y="1755611"/>
              <a:ext cx="921349" cy="523220"/>
            </a:xfrm>
            <a:prstGeom prst="rect">
              <a:avLst/>
            </a:prstGeom>
            <a:noFill/>
          </p:spPr>
          <p:txBody>
            <a:bodyPr wrap="square" rtlCol="0">
              <a:spAutoFit/>
            </a:bodyPr>
            <a:lstStyle/>
            <a:p>
              <a:pPr algn="ctr"/>
              <a:r>
                <a:rPr lang="en-US" sz="1400" dirty="0"/>
                <a:t>Septimius </a:t>
              </a:r>
              <a:r>
                <a:rPr lang="en-US" sz="1400" dirty="0" smtClean="0"/>
                <a:t>Severus</a:t>
              </a:r>
              <a:endParaRPr lang="en-US" sz="1400" dirty="0"/>
            </a:p>
          </p:txBody>
        </p:sp>
        <p:sp>
          <p:nvSpPr>
            <p:cNvPr id="53" name="Double Brace 52"/>
            <p:cNvSpPr/>
            <p:nvPr/>
          </p:nvSpPr>
          <p:spPr>
            <a:xfrm>
              <a:off x="4738332" y="2194560"/>
              <a:ext cx="588993" cy="264561"/>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82" name="Group 81"/>
            <p:cNvGrpSpPr/>
            <p:nvPr/>
          </p:nvGrpSpPr>
          <p:grpSpPr>
            <a:xfrm>
              <a:off x="4816037" y="2377440"/>
              <a:ext cx="458780" cy="493705"/>
              <a:chOff x="5045096" y="5407324"/>
              <a:chExt cx="458780" cy="493705"/>
            </a:xfrm>
          </p:grpSpPr>
          <p:sp>
            <p:nvSpPr>
              <p:cNvPr id="95" name="TextBox 94"/>
              <p:cNvSpPr txBox="1"/>
              <p:nvPr/>
            </p:nvSpPr>
            <p:spPr>
              <a:xfrm>
                <a:off x="5045096" y="5407324"/>
                <a:ext cx="458780" cy="307777"/>
              </a:xfrm>
              <a:prstGeom prst="rect">
                <a:avLst/>
              </a:prstGeom>
              <a:noFill/>
            </p:spPr>
            <p:txBody>
              <a:bodyPr wrap="none" rtlCol="0">
                <a:spAutoFit/>
              </a:bodyPr>
              <a:lstStyle/>
              <a:p>
                <a:pPr algn="ctr"/>
                <a:r>
                  <a:rPr lang="en-US" sz="1400" dirty="0" smtClean="0"/>
                  <a:t>193</a:t>
                </a:r>
              </a:p>
            </p:txBody>
          </p:sp>
          <p:sp>
            <p:nvSpPr>
              <p:cNvPr id="96" name="TextBox 95"/>
              <p:cNvSpPr txBox="1"/>
              <p:nvPr/>
            </p:nvSpPr>
            <p:spPr>
              <a:xfrm>
                <a:off x="5045096" y="5593252"/>
                <a:ext cx="458780" cy="307777"/>
              </a:xfrm>
              <a:prstGeom prst="rect">
                <a:avLst/>
              </a:prstGeom>
              <a:noFill/>
            </p:spPr>
            <p:txBody>
              <a:bodyPr wrap="none" rtlCol="0">
                <a:spAutoFit/>
              </a:bodyPr>
              <a:lstStyle/>
              <a:p>
                <a:pPr algn="ctr"/>
                <a:r>
                  <a:rPr lang="en-US" sz="1400" dirty="0" smtClean="0"/>
                  <a:t>211</a:t>
                </a:r>
                <a:endParaRPr lang="en-US" sz="1400" dirty="0"/>
              </a:p>
            </p:txBody>
          </p:sp>
          <p:sp>
            <p:nvSpPr>
              <p:cNvPr id="97" name="TextBox 96"/>
              <p:cNvSpPr txBox="1"/>
              <p:nvPr/>
            </p:nvSpPr>
            <p:spPr>
              <a:xfrm>
                <a:off x="5136468" y="5553628"/>
                <a:ext cx="276037" cy="215444"/>
              </a:xfrm>
              <a:prstGeom prst="rect">
                <a:avLst/>
              </a:prstGeom>
              <a:noFill/>
            </p:spPr>
            <p:txBody>
              <a:bodyPr wrap="none" rtlCol="0">
                <a:spAutoFit/>
              </a:bodyPr>
              <a:lstStyle/>
              <a:p>
                <a:pPr algn="ctr"/>
                <a:r>
                  <a:rPr lang="en-US" sz="800" strike="sngStrike" dirty="0">
                    <a:latin typeface="Wingdings" panose="05000000000000000000" pitchFamily="2" charset="2"/>
                  </a:rPr>
                  <a:t>â</a:t>
                </a:r>
              </a:p>
            </p:txBody>
          </p:sp>
        </p:grpSp>
      </p:grpSp>
      <p:grpSp>
        <p:nvGrpSpPr>
          <p:cNvPr id="1027" name="Group 1026"/>
          <p:cNvGrpSpPr/>
          <p:nvPr/>
        </p:nvGrpSpPr>
        <p:grpSpPr>
          <a:xfrm>
            <a:off x="5373986" y="1796064"/>
            <a:ext cx="921349" cy="1075081"/>
            <a:chOff x="5373986" y="1796064"/>
            <a:chExt cx="921349" cy="1075081"/>
          </a:xfrm>
        </p:grpSpPr>
        <p:grpSp>
          <p:nvGrpSpPr>
            <p:cNvPr id="1025" name="Group 1024"/>
            <p:cNvGrpSpPr/>
            <p:nvPr/>
          </p:nvGrpSpPr>
          <p:grpSpPr>
            <a:xfrm>
              <a:off x="5373986" y="1796064"/>
              <a:ext cx="921349" cy="662915"/>
              <a:chOff x="5373986" y="1796064"/>
              <a:chExt cx="921349" cy="662915"/>
            </a:xfrm>
          </p:grpSpPr>
          <p:sp>
            <p:nvSpPr>
              <p:cNvPr id="66" name="Double Brace 65"/>
              <p:cNvSpPr/>
              <p:nvPr/>
            </p:nvSpPr>
            <p:spPr>
              <a:xfrm>
                <a:off x="5561085" y="2194560"/>
                <a:ext cx="197530"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sp>
            <p:nvSpPr>
              <p:cNvPr id="67" name="TextBox 66"/>
              <p:cNvSpPr txBox="1"/>
              <p:nvPr/>
            </p:nvSpPr>
            <p:spPr>
              <a:xfrm rot="-2700000">
                <a:off x="5373986" y="1796064"/>
                <a:ext cx="921349" cy="307777"/>
              </a:xfrm>
              <a:prstGeom prst="rect">
                <a:avLst/>
              </a:prstGeom>
              <a:noFill/>
            </p:spPr>
            <p:txBody>
              <a:bodyPr wrap="square" rtlCol="0">
                <a:spAutoFit/>
              </a:bodyPr>
              <a:lstStyle/>
              <a:p>
                <a:pPr algn="ctr"/>
                <a:r>
                  <a:rPr lang="en-US" sz="1400" dirty="0" smtClean="0"/>
                  <a:t>Maximin</a:t>
                </a:r>
                <a:endParaRPr lang="en-US" sz="1400" dirty="0"/>
              </a:p>
            </p:txBody>
          </p:sp>
        </p:grpSp>
        <p:grpSp>
          <p:nvGrpSpPr>
            <p:cNvPr id="124" name="Group 123"/>
            <p:cNvGrpSpPr/>
            <p:nvPr/>
          </p:nvGrpSpPr>
          <p:grpSpPr>
            <a:xfrm>
              <a:off x="5430458" y="2377440"/>
              <a:ext cx="458780" cy="493705"/>
              <a:chOff x="5430458" y="2377440"/>
              <a:chExt cx="458780" cy="493705"/>
            </a:xfrm>
          </p:grpSpPr>
          <p:sp>
            <p:nvSpPr>
              <p:cNvPr id="99" name="TextBox 98"/>
              <p:cNvSpPr txBox="1"/>
              <p:nvPr/>
            </p:nvSpPr>
            <p:spPr>
              <a:xfrm>
                <a:off x="5430458" y="2377440"/>
                <a:ext cx="458780" cy="307777"/>
              </a:xfrm>
              <a:prstGeom prst="rect">
                <a:avLst/>
              </a:prstGeom>
              <a:noFill/>
            </p:spPr>
            <p:txBody>
              <a:bodyPr wrap="none" rtlCol="0">
                <a:spAutoFit/>
              </a:bodyPr>
              <a:lstStyle/>
              <a:p>
                <a:pPr algn="ctr"/>
                <a:r>
                  <a:rPr lang="en-US" sz="1400" dirty="0" smtClean="0"/>
                  <a:t>235</a:t>
                </a:r>
              </a:p>
            </p:txBody>
          </p:sp>
          <p:sp>
            <p:nvSpPr>
              <p:cNvPr id="100" name="TextBox 99"/>
              <p:cNvSpPr txBox="1"/>
              <p:nvPr/>
            </p:nvSpPr>
            <p:spPr>
              <a:xfrm>
                <a:off x="5430458" y="2563368"/>
                <a:ext cx="458780" cy="307777"/>
              </a:xfrm>
              <a:prstGeom prst="rect">
                <a:avLst/>
              </a:prstGeom>
              <a:noFill/>
            </p:spPr>
            <p:txBody>
              <a:bodyPr wrap="none" rtlCol="0">
                <a:spAutoFit/>
              </a:bodyPr>
              <a:lstStyle/>
              <a:p>
                <a:pPr algn="ctr"/>
                <a:r>
                  <a:rPr lang="en-US" sz="1400" dirty="0" smtClean="0"/>
                  <a:t>238</a:t>
                </a:r>
                <a:endParaRPr lang="en-US" sz="1400" dirty="0"/>
              </a:p>
            </p:txBody>
          </p:sp>
          <p:sp>
            <p:nvSpPr>
              <p:cNvPr id="101" name="TextBox 100"/>
              <p:cNvSpPr txBox="1"/>
              <p:nvPr/>
            </p:nvSpPr>
            <p:spPr>
              <a:xfrm>
                <a:off x="5532205" y="2523744"/>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0" name="Group 119"/>
          <p:cNvGrpSpPr/>
          <p:nvPr/>
        </p:nvGrpSpPr>
        <p:grpSpPr>
          <a:xfrm>
            <a:off x="6139354" y="1836825"/>
            <a:ext cx="857139" cy="1034320"/>
            <a:chOff x="6139354" y="1836825"/>
            <a:chExt cx="857139" cy="1034320"/>
          </a:xfrm>
        </p:grpSpPr>
        <p:sp>
          <p:nvSpPr>
            <p:cNvPr id="56" name="TextBox 55"/>
            <p:cNvSpPr txBox="1"/>
            <p:nvPr/>
          </p:nvSpPr>
          <p:spPr>
            <a:xfrm rot="-2700000">
              <a:off x="6139354" y="1836825"/>
              <a:ext cx="857139" cy="307777"/>
            </a:xfrm>
            <a:prstGeom prst="rect">
              <a:avLst/>
            </a:prstGeom>
            <a:noFill/>
          </p:spPr>
          <p:txBody>
            <a:bodyPr wrap="square" rtlCol="0">
              <a:spAutoFit/>
            </a:bodyPr>
            <a:lstStyle/>
            <a:p>
              <a:pPr algn="ctr"/>
              <a:r>
                <a:rPr lang="en-US" sz="1400" dirty="0" smtClean="0"/>
                <a:t>Valerian </a:t>
              </a:r>
              <a:endParaRPr lang="en-US" sz="1400" dirty="0"/>
            </a:p>
          </p:txBody>
        </p:sp>
        <p:sp>
          <p:nvSpPr>
            <p:cNvPr id="57" name="Double Brace 56"/>
            <p:cNvSpPr/>
            <p:nvPr/>
          </p:nvSpPr>
          <p:spPr>
            <a:xfrm>
              <a:off x="6172862" y="2194720"/>
              <a:ext cx="395061"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98" name="Group 97"/>
            <p:cNvGrpSpPr/>
            <p:nvPr/>
          </p:nvGrpSpPr>
          <p:grpSpPr>
            <a:xfrm>
              <a:off x="6163642" y="2377440"/>
              <a:ext cx="458780" cy="493705"/>
              <a:chOff x="5520192" y="5451485"/>
              <a:chExt cx="458780" cy="493705"/>
            </a:xfrm>
          </p:grpSpPr>
          <p:sp>
            <p:nvSpPr>
              <p:cNvPr id="106" name="TextBox 105"/>
              <p:cNvSpPr txBox="1"/>
              <p:nvPr/>
            </p:nvSpPr>
            <p:spPr>
              <a:xfrm>
                <a:off x="5520192" y="5451485"/>
                <a:ext cx="458780" cy="307777"/>
              </a:xfrm>
              <a:prstGeom prst="rect">
                <a:avLst/>
              </a:prstGeom>
              <a:noFill/>
            </p:spPr>
            <p:txBody>
              <a:bodyPr wrap="none" rtlCol="0">
                <a:spAutoFit/>
              </a:bodyPr>
              <a:lstStyle/>
              <a:p>
                <a:pPr algn="ctr"/>
                <a:r>
                  <a:rPr lang="en-US" sz="1400" dirty="0" smtClean="0"/>
                  <a:t>253</a:t>
                </a:r>
              </a:p>
            </p:txBody>
          </p:sp>
          <p:sp>
            <p:nvSpPr>
              <p:cNvPr id="107" name="TextBox 106"/>
              <p:cNvSpPr txBox="1"/>
              <p:nvPr/>
            </p:nvSpPr>
            <p:spPr>
              <a:xfrm>
                <a:off x="5520192" y="5637413"/>
                <a:ext cx="458780" cy="307777"/>
              </a:xfrm>
              <a:prstGeom prst="rect">
                <a:avLst/>
              </a:prstGeom>
              <a:noFill/>
            </p:spPr>
            <p:txBody>
              <a:bodyPr wrap="none" rtlCol="0">
                <a:spAutoFit/>
              </a:bodyPr>
              <a:lstStyle/>
              <a:p>
                <a:pPr algn="ctr"/>
                <a:r>
                  <a:rPr lang="en-US" sz="1400" dirty="0" smtClean="0"/>
                  <a:t>260</a:t>
                </a:r>
                <a:endParaRPr lang="en-US" sz="1400" dirty="0"/>
              </a:p>
            </p:txBody>
          </p:sp>
          <p:sp>
            <p:nvSpPr>
              <p:cNvPr id="108" name="TextBox 107"/>
              <p:cNvSpPr txBox="1"/>
              <p:nvPr/>
            </p:nvSpPr>
            <p:spPr>
              <a:xfrm>
                <a:off x="5611564" y="5597789"/>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1" name="Group 120"/>
          <p:cNvGrpSpPr/>
          <p:nvPr/>
        </p:nvGrpSpPr>
        <p:grpSpPr>
          <a:xfrm>
            <a:off x="6809398" y="1780467"/>
            <a:ext cx="981940" cy="1090678"/>
            <a:chOff x="6809398" y="1780467"/>
            <a:chExt cx="981940" cy="1090678"/>
          </a:xfrm>
        </p:grpSpPr>
        <p:sp>
          <p:nvSpPr>
            <p:cNvPr id="58" name="TextBox 57"/>
            <p:cNvSpPr txBox="1"/>
            <p:nvPr/>
          </p:nvSpPr>
          <p:spPr>
            <a:xfrm rot="-2700000">
              <a:off x="6861237" y="1780467"/>
              <a:ext cx="930101" cy="307777"/>
            </a:xfrm>
            <a:prstGeom prst="rect">
              <a:avLst/>
            </a:prstGeom>
            <a:noFill/>
          </p:spPr>
          <p:txBody>
            <a:bodyPr wrap="square" rtlCol="0">
              <a:spAutoFit/>
            </a:bodyPr>
            <a:lstStyle/>
            <a:p>
              <a:pPr algn="ctr"/>
              <a:r>
                <a:rPr lang="en-US" sz="1400" dirty="0" smtClean="0"/>
                <a:t>Diocletian </a:t>
              </a:r>
              <a:endParaRPr lang="en-US" sz="1400" dirty="0"/>
            </a:p>
          </p:txBody>
        </p:sp>
        <p:sp>
          <p:nvSpPr>
            <p:cNvPr id="59" name="Double Brace 58"/>
            <p:cNvSpPr/>
            <p:nvPr/>
          </p:nvSpPr>
          <p:spPr>
            <a:xfrm>
              <a:off x="6809398" y="2194560"/>
              <a:ext cx="651527"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102" name="Group 101"/>
            <p:cNvGrpSpPr/>
            <p:nvPr/>
          </p:nvGrpSpPr>
          <p:grpSpPr>
            <a:xfrm>
              <a:off x="6888633" y="2377440"/>
              <a:ext cx="458780" cy="493705"/>
              <a:chOff x="5143637" y="5485013"/>
              <a:chExt cx="458780" cy="493705"/>
            </a:xfrm>
          </p:grpSpPr>
          <p:sp>
            <p:nvSpPr>
              <p:cNvPr id="110" name="TextBox 109"/>
              <p:cNvSpPr txBox="1"/>
              <p:nvPr/>
            </p:nvSpPr>
            <p:spPr>
              <a:xfrm>
                <a:off x="5143637" y="5485013"/>
                <a:ext cx="458780" cy="307777"/>
              </a:xfrm>
              <a:prstGeom prst="rect">
                <a:avLst/>
              </a:prstGeom>
              <a:noFill/>
            </p:spPr>
            <p:txBody>
              <a:bodyPr wrap="none" rtlCol="0">
                <a:spAutoFit/>
              </a:bodyPr>
              <a:lstStyle/>
              <a:p>
                <a:pPr algn="ctr"/>
                <a:r>
                  <a:rPr lang="en-US" sz="1400" dirty="0" smtClean="0"/>
                  <a:t>284</a:t>
                </a:r>
              </a:p>
            </p:txBody>
          </p:sp>
          <p:sp>
            <p:nvSpPr>
              <p:cNvPr id="111" name="TextBox 110"/>
              <p:cNvSpPr txBox="1"/>
              <p:nvPr/>
            </p:nvSpPr>
            <p:spPr>
              <a:xfrm>
                <a:off x="5143637" y="5670941"/>
                <a:ext cx="458780" cy="307777"/>
              </a:xfrm>
              <a:prstGeom prst="rect">
                <a:avLst/>
              </a:prstGeom>
              <a:noFill/>
            </p:spPr>
            <p:txBody>
              <a:bodyPr wrap="none" rtlCol="0">
                <a:spAutoFit/>
              </a:bodyPr>
              <a:lstStyle/>
              <a:p>
                <a:pPr algn="ctr"/>
                <a:r>
                  <a:rPr lang="en-US" sz="1400" dirty="0" smtClean="0"/>
                  <a:t>305</a:t>
                </a:r>
                <a:endParaRPr lang="en-US" sz="1400" dirty="0"/>
              </a:p>
            </p:txBody>
          </p:sp>
          <p:sp>
            <p:nvSpPr>
              <p:cNvPr id="112" name="TextBox 111"/>
              <p:cNvSpPr txBox="1"/>
              <p:nvPr/>
            </p:nvSpPr>
            <p:spPr>
              <a:xfrm>
                <a:off x="5235009" y="5631317"/>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nvGrpSpPr>
          <p:cNvPr id="122" name="Group 121"/>
          <p:cNvGrpSpPr/>
          <p:nvPr/>
        </p:nvGrpSpPr>
        <p:grpSpPr>
          <a:xfrm>
            <a:off x="2943253" y="1847088"/>
            <a:ext cx="833462" cy="1023581"/>
            <a:chOff x="3603146" y="5161758"/>
            <a:chExt cx="833462" cy="1023581"/>
          </a:xfrm>
        </p:grpSpPr>
        <p:sp>
          <p:nvSpPr>
            <p:cNvPr id="126" name="TextBox 125"/>
            <p:cNvSpPr txBox="1"/>
            <p:nvPr/>
          </p:nvSpPr>
          <p:spPr>
            <a:xfrm rot="18900000">
              <a:off x="3606422" y="5161758"/>
              <a:ext cx="830186" cy="307777"/>
            </a:xfrm>
            <a:prstGeom prst="rect">
              <a:avLst/>
            </a:prstGeom>
            <a:noFill/>
          </p:spPr>
          <p:txBody>
            <a:bodyPr wrap="square" rtlCol="0">
              <a:spAutoFit/>
            </a:bodyPr>
            <a:lstStyle/>
            <a:p>
              <a:pPr algn="ctr"/>
              <a:r>
                <a:rPr lang="en-US" sz="1400" dirty="0" smtClean="0"/>
                <a:t>Hadrian</a:t>
              </a:r>
              <a:endParaRPr lang="en-US" sz="1400" dirty="0"/>
            </a:p>
          </p:txBody>
        </p:sp>
        <p:grpSp>
          <p:nvGrpSpPr>
            <p:cNvPr id="127" name="Group 126"/>
            <p:cNvGrpSpPr/>
            <p:nvPr/>
          </p:nvGrpSpPr>
          <p:grpSpPr>
            <a:xfrm>
              <a:off x="3603146" y="5510696"/>
              <a:ext cx="458780" cy="674643"/>
              <a:chOff x="2527694" y="2196502"/>
              <a:chExt cx="458780" cy="674643"/>
            </a:xfrm>
          </p:grpSpPr>
          <p:sp>
            <p:nvSpPr>
              <p:cNvPr id="128" name="Double Brace 127"/>
              <p:cNvSpPr/>
              <p:nvPr/>
            </p:nvSpPr>
            <p:spPr>
              <a:xfrm>
                <a:off x="2549321" y="2196502"/>
                <a:ext cx="415531" cy="260853"/>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nvGrpSpPr>
              <p:cNvPr id="129" name="Group 128"/>
              <p:cNvGrpSpPr/>
              <p:nvPr/>
            </p:nvGrpSpPr>
            <p:grpSpPr>
              <a:xfrm>
                <a:off x="2527694" y="2377440"/>
                <a:ext cx="458780" cy="493705"/>
                <a:chOff x="3841305" y="5487888"/>
                <a:chExt cx="458780" cy="493705"/>
              </a:xfrm>
            </p:grpSpPr>
            <p:sp>
              <p:nvSpPr>
                <p:cNvPr id="130" name="TextBox 129"/>
                <p:cNvSpPr txBox="1"/>
                <p:nvPr/>
              </p:nvSpPr>
              <p:spPr>
                <a:xfrm>
                  <a:off x="3841305" y="5487888"/>
                  <a:ext cx="458780" cy="307777"/>
                </a:xfrm>
                <a:prstGeom prst="rect">
                  <a:avLst/>
                </a:prstGeom>
                <a:noFill/>
              </p:spPr>
              <p:txBody>
                <a:bodyPr wrap="none" rtlCol="0">
                  <a:spAutoFit/>
                </a:bodyPr>
                <a:lstStyle/>
                <a:p>
                  <a:pPr algn="ctr"/>
                  <a:r>
                    <a:rPr lang="en-US" sz="1400" dirty="0" smtClean="0"/>
                    <a:t>117</a:t>
                  </a:r>
                </a:p>
              </p:txBody>
            </p:sp>
            <p:sp>
              <p:nvSpPr>
                <p:cNvPr id="131" name="TextBox 130"/>
                <p:cNvSpPr txBox="1"/>
                <p:nvPr/>
              </p:nvSpPr>
              <p:spPr>
                <a:xfrm>
                  <a:off x="3841305" y="5673816"/>
                  <a:ext cx="458780" cy="307777"/>
                </a:xfrm>
                <a:prstGeom prst="rect">
                  <a:avLst/>
                </a:prstGeom>
                <a:noFill/>
              </p:spPr>
              <p:txBody>
                <a:bodyPr wrap="none" rtlCol="0">
                  <a:spAutoFit/>
                </a:bodyPr>
                <a:lstStyle/>
                <a:p>
                  <a:pPr algn="ctr"/>
                  <a:r>
                    <a:rPr lang="en-US" sz="1400" dirty="0" smtClean="0"/>
                    <a:t>138</a:t>
                  </a:r>
                  <a:endParaRPr lang="en-US" sz="1400" dirty="0"/>
                </a:p>
              </p:txBody>
            </p:sp>
            <p:sp>
              <p:nvSpPr>
                <p:cNvPr id="132" name="TextBox 131"/>
                <p:cNvSpPr txBox="1"/>
                <p:nvPr/>
              </p:nvSpPr>
              <p:spPr>
                <a:xfrm>
                  <a:off x="3932677" y="5634668"/>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grpSp>
      </p:grpSp>
      <p:grpSp>
        <p:nvGrpSpPr>
          <p:cNvPr id="1030" name="Group 1029"/>
          <p:cNvGrpSpPr/>
          <p:nvPr/>
        </p:nvGrpSpPr>
        <p:grpSpPr>
          <a:xfrm>
            <a:off x="5759187" y="1878917"/>
            <a:ext cx="699754" cy="991752"/>
            <a:chOff x="5500639" y="4724400"/>
            <a:chExt cx="699754" cy="991752"/>
          </a:xfrm>
        </p:grpSpPr>
        <p:grpSp>
          <p:nvGrpSpPr>
            <p:cNvPr id="119" name="Group 118"/>
            <p:cNvGrpSpPr/>
            <p:nvPr/>
          </p:nvGrpSpPr>
          <p:grpSpPr>
            <a:xfrm>
              <a:off x="5500639" y="4724400"/>
              <a:ext cx="699754" cy="991752"/>
              <a:chOff x="5834661" y="1876975"/>
              <a:chExt cx="699754" cy="991752"/>
            </a:xfrm>
          </p:grpSpPr>
          <p:grpSp>
            <p:nvGrpSpPr>
              <p:cNvPr id="94" name="Group 93"/>
              <p:cNvGrpSpPr/>
              <p:nvPr/>
            </p:nvGrpSpPr>
            <p:grpSpPr>
              <a:xfrm>
                <a:off x="5834661" y="2375022"/>
                <a:ext cx="458780" cy="493705"/>
                <a:chOff x="4968920" y="5390071"/>
                <a:chExt cx="458780" cy="493705"/>
              </a:xfrm>
            </p:grpSpPr>
            <p:sp>
              <p:nvSpPr>
                <p:cNvPr id="103" name="TextBox 102"/>
                <p:cNvSpPr txBox="1"/>
                <p:nvPr/>
              </p:nvSpPr>
              <p:spPr>
                <a:xfrm>
                  <a:off x="4968920" y="5390071"/>
                  <a:ext cx="458780" cy="307777"/>
                </a:xfrm>
                <a:prstGeom prst="rect">
                  <a:avLst/>
                </a:prstGeom>
                <a:noFill/>
              </p:spPr>
              <p:txBody>
                <a:bodyPr wrap="none" rtlCol="0">
                  <a:spAutoFit/>
                </a:bodyPr>
                <a:lstStyle/>
                <a:p>
                  <a:pPr algn="ctr"/>
                  <a:r>
                    <a:rPr lang="en-US" sz="1400" dirty="0" smtClean="0"/>
                    <a:t>249</a:t>
                  </a:r>
                </a:p>
              </p:txBody>
            </p:sp>
            <p:sp>
              <p:nvSpPr>
                <p:cNvPr id="104" name="TextBox 103"/>
                <p:cNvSpPr txBox="1"/>
                <p:nvPr/>
              </p:nvSpPr>
              <p:spPr>
                <a:xfrm>
                  <a:off x="4968920" y="5575999"/>
                  <a:ext cx="458780" cy="307777"/>
                </a:xfrm>
                <a:prstGeom prst="rect">
                  <a:avLst/>
                </a:prstGeom>
                <a:noFill/>
              </p:spPr>
              <p:txBody>
                <a:bodyPr wrap="none" rtlCol="0">
                  <a:spAutoFit/>
                </a:bodyPr>
                <a:lstStyle/>
                <a:p>
                  <a:pPr algn="ctr"/>
                  <a:r>
                    <a:rPr lang="en-US" sz="1400" dirty="0" smtClean="0"/>
                    <a:t>251</a:t>
                  </a:r>
                  <a:endParaRPr lang="en-US" sz="1400" dirty="0"/>
                </a:p>
              </p:txBody>
            </p:sp>
          </p:grpSp>
          <p:sp>
            <p:nvSpPr>
              <p:cNvPr id="54" name="TextBox 53"/>
              <p:cNvSpPr txBox="1"/>
              <p:nvPr/>
            </p:nvSpPr>
            <p:spPr>
              <a:xfrm rot="-2700000">
                <a:off x="5866372" y="1876975"/>
                <a:ext cx="668043" cy="307777"/>
              </a:xfrm>
              <a:prstGeom prst="rect">
                <a:avLst/>
              </a:prstGeom>
              <a:noFill/>
            </p:spPr>
            <p:txBody>
              <a:bodyPr wrap="square" rtlCol="0">
                <a:spAutoFit/>
              </a:bodyPr>
              <a:lstStyle/>
              <a:p>
                <a:pPr algn="ctr"/>
                <a:r>
                  <a:rPr lang="en-US" sz="1400" dirty="0" smtClean="0"/>
                  <a:t>Decius</a:t>
                </a:r>
                <a:endParaRPr lang="en-US" sz="1400" dirty="0"/>
              </a:p>
            </p:txBody>
          </p:sp>
          <p:sp>
            <p:nvSpPr>
              <p:cNvPr id="55" name="Double Brace 54"/>
              <p:cNvSpPr/>
              <p:nvPr/>
            </p:nvSpPr>
            <p:spPr>
              <a:xfrm>
                <a:off x="5963142" y="2194560"/>
                <a:ext cx="197530" cy="26441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grpSp>
        <p:sp>
          <p:nvSpPr>
            <p:cNvPr id="139" name="TextBox 138"/>
            <p:cNvSpPr txBox="1"/>
            <p:nvPr/>
          </p:nvSpPr>
          <p:spPr>
            <a:xfrm>
              <a:off x="5604978" y="5369227"/>
              <a:ext cx="276038" cy="215444"/>
            </a:xfrm>
            <a:prstGeom prst="rect">
              <a:avLst/>
            </a:prstGeom>
            <a:noFill/>
          </p:spPr>
          <p:txBody>
            <a:bodyPr wrap="none" rtlCol="0">
              <a:spAutoFit/>
            </a:bodyPr>
            <a:lstStyle/>
            <a:p>
              <a:pPr algn="ctr"/>
              <a:r>
                <a:rPr lang="en-US" sz="800" dirty="0">
                  <a:latin typeface="Wingdings" panose="05000000000000000000" pitchFamily="2" charset="2"/>
                </a:rPr>
                <a:t>â</a:t>
              </a:r>
            </a:p>
          </p:txBody>
        </p:sp>
      </p:grpSp>
      <p:sp>
        <p:nvSpPr>
          <p:cNvPr id="141" name="Double Brace 140"/>
          <p:cNvSpPr/>
          <p:nvPr/>
        </p:nvSpPr>
        <p:spPr>
          <a:xfrm>
            <a:off x="2348340" y="4558485"/>
            <a:ext cx="1347815" cy="72523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t>The Apostolic Fathers </a:t>
            </a:r>
          </a:p>
          <a:p>
            <a:pPr algn="ctr"/>
            <a:r>
              <a:rPr lang="en-US" sz="1400" b="1" dirty="0" smtClean="0"/>
              <a:t>95 </a:t>
            </a:r>
            <a:r>
              <a:rPr lang="en-US" sz="1400" b="1" dirty="0"/>
              <a:t>to </a:t>
            </a:r>
            <a:r>
              <a:rPr lang="en-US" sz="1400" b="1" dirty="0" smtClean="0"/>
              <a:t>140</a:t>
            </a:r>
            <a:endParaRPr lang="en-US" sz="1400" b="1" dirty="0"/>
          </a:p>
        </p:txBody>
      </p:sp>
      <p:sp>
        <p:nvSpPr>
          <p:cNvPr id="125" name="Double Brace 124"/>
          <p:cNvSpPr/>
          <p:nvPr/>
        </p:nvSpPr>
        <p:spPr>
          <a:xfrm>
            <a:off x="2570540" y="5410200"/>
            <a:ext cx="2411720" cy="327590"/>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t>Second Century Apologists</a:t>
            </a:r>
            <a:endParaRPr lang="en-US" sz="1400" b="1" dirty="0"/>
          </a:p>
        </p:txBody>
      </p:sp>
      <p:sp>
        <p:nvSpPr>
          <p:cNvPr id="134" name="Double Brace 133"/>
          <p:cNvSpPr/>
          <p:nvPr/>
        </p:nvSpPr>
        <p:spPr>
          <a:xfrm>
            <a:off x="4992789" y="5410200"/>
            <a:ext cx="2541749" cy="327590"/>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t>Third Century Church Fathers</a:t>
            </a:r>
            <a:endParaRPr lang="en-US" sz="1400" b="1" dirty="0"/>
          </a:p>
        </p:txBody>
      </p:sp>
      <p:sp>
        <p:nvSpPr>
          <p:cNvPr id="135" name="TextBox 134"/>
          <p:cNvSpPr txBox="1"/>
          <p:nvPr/>
        </p:nvSpPr>
        <p:spPr>
          <a:xfrm>
            <a:off x="5183103" y="5731747"/>
            <a:ext cx="2121030" cy="830997"/>
          </a:xfrm>
          <a:prstGeom prst="rect">
            <a:avLst/>
          </a:prstGeom>
          <a:noFill/>
        </p:spPr>
        <p:txBody>
          <a:bodyPr wrap="none" rtlCol="0">
            <a:spAutoFit/>
          </a:bodyPr>
          <a:lstStyle/>
          <a:p>
            <a:pPr algn="ctr"/>
            <a:r>
              <a:rPr lang="en-US" sz="1200" dirty="0"/>
              <a:t>Clement of Alexandria 150-215</a:t>
            </a:r>
          </a:p>
          <a:p>
            <a:pPr algn="ctr"/>
            <a:r>
              <a:rPr lang="en-US" sz="1200" dirty="0"/>
              <a:t>Origen of Alexandria 185-254</a:t>
            </a:r>
          </a:p>
          <a:p>
            <a:pPr algn="ctr"/>
            <a:r>
              <a:rPr lang="en-US" sz="1200" dirty="0"/>
              <a:t>Hippolytus 170-236</a:t>
            </a:r>
          </a:p>
          <a:p>
            <a:pPr algn="ctr"/>
            <a:r>
              <a:rPr lang="en-US" sz="1200" dirty="0"/>
              <a:t>Cyprian 200-258</a:t>
            </a:r>
          </a:p>
        </p:txBody>
      </p:sp>
      <p:grpSp>
        <p:nvGrpSpPr>
          <p:cNvPr id="9" name="Group 8"/>
          <p:cNvGrpSpPr/>
          <p:nvPr/>
        </p:nvGrpSpPr>
        <p:grpSpPr>
          <a:xfrm>
            <a:off x="0" y="4022110"/>
            <a:ext cx="2570541" cy="542499"/>
            <a:chOff x="0" y="4022110"/>
            <a:chExt cx="2570541" cy="542499"/>
          </a:xfrm>
        </p:grpSpPr>
        <p:sp>
          <p:nvSpPr>
            <p:cNvPr id="2" name="Rectangle 1"/>
            <p:cNvSpPr/>
            <p:nvPr/>
          </p:nvSpPr>
          <p:spPr>
            <a:xfrm>
              <a:off x="160261" y="4022110"/>
              <a:ext cx="2410280" cy="2286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First Century</a:t>
              </a:r>
              <a:endParaRPr lang="en-US" dirty="0">
                <a:solidFill>
                  <a:schemeClr val="tx1"/>
                </a:solidFill>
              </a:endParaRPr>
            </a:p>
          </p:txBody>
        </p:sp>
        <p:sp>
          <p:nvSpPr>
            <p:cNvPr id="136" name="TextBox 135"/>
            <p:cNvSpPr txBox="1"/>
            <p:nvPr/>
          </p:nvSpPr>
          <p:spPr>
            <a:xfrm>
              <a:off x="0" y="4256832"/>
              <a:ext cx="538930" cy="307777"/>
            </a:xfrm>
            <a:prstGeom prst="rect">
              <a:avLst/>
            </a:prstGeom>
            <a:noFill/>
          </p:spPr>
          <p:txBody>
            <a:bodyPr wrap="none" rtlCol="0">
              <a:spAutoFit/>
            </a:bodyPr>
            <a:lstStyle/>
            <a:p>
              <a:r>
                <a:rPr lang="en-US" sz="1400" b="1" dirty="0" smtClean="0"/>
                <a:t>AD 1</a:t>
              </a:r>
              <a:endParaRPr lang="en-US" sz="1400" b="1" dirty="0"/>
            </a:p>
          </p:txBody>
        </p:sp>
      </p:grpSp>
      <p:sp>
        <p:nvSpPr>
          <p:cNvPr id="137" name="Rectangle 136"/>
          <p:cNvSpPr/>
          <p:nvPr/>
        </p:nvSpPr>
        <p:spPr>
          <a:xfrm rot="-5400000">
            <a:off x="189020" y="1649486"/>
            <a:ext cx="1651451" cy="6421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Jewish</a:t>
            </a:r>
          </a:p>
          <a:p>
            <a:pPr algn="ctr"/>
            <a:r>
              <a:rPr lang="en-US" dirty="0" smtClean="0">
                <a:solidFill>
                  <a:schemeClr val="tx1"/>
                </a:solidFill>
              </a:rPr>
              <a:t>Persecution</a:t>
            </a:r>
            <a:endParaRPr lang="en-US" dirty="0">
              <a:solidFill>
                <a:schemeClr val="tx1"/>
              </a:solidFill>
            </a:endParaRPr>
          </a:p>
        </p:txBody>
      </p:sp>
    </p:spTree>
    <p:extLst>
      <p:ext uri="{BB962C8B-B14F-4D97-AF65-F5344CB8AC3E}">
        <p14:creationId xmlns:p14="http://schemas.microsoft.com/office/powerpoint/2010/main" val="1299140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5">
                                            <p:txEl>
                                              <p:pRg st="0" end="0"/>
                                            </p:txEl>
                                          </p:spTgt>
                                        </p:tgtEl>
                                        <p:attrNameLst>
                                          <p:attrName>style.visibility</p:attrName>
                                        </p:attrNameLst>
                                      </p:cBhvr>
                                      <p:to>
                                        <p:strVal val="visible"/>
                                      </p:to>
                                    </p:set>
                                    <p:anim calcmode="lin" valueType="num">
                                      <p:cBhvr>
                                        <p:cTn id="14" dur="500" fill="hold"/>
                                        <p:tgtEl>
                                          <p:spTgt spid="1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5">
                                            <p:txEl>
                                              <p:pRg st="1" end="1"/>
                                            </p:txEl>
                                          </p:spTgt>
                                        </p:tgtEl>
                                        <p:attrNameLst>
                                          <p:attrName>style.visibility</p:attrName>
                                        </p:attrNameLst>
                                      </p:cBhvr>
                                      <p:to>
                                        <p:strVal val="visible"/>
                                      </p:to>
                                    </p:set>
                                    <p:anim calcmode="lin" valueType="num">
                                      <p:cBhvr>
                                        <p:cTn id="21" dur="500" fill="hold"/>
                                        <p:tgtEl>
                                          <p:spTgt spid="13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3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3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5">
                                            <p:txEl>
                                              <p:pRg st="2" end="2"/>
                                            </p:txEl>
                                          </p:spTgt>
                                        </p:tgtEl>
                                        <p:attrNameLst>
                                          <p:attrName>style.visibility</p:attrName>
                                        </p:attrNameLst>
                                      </p:cBhvr>
                                      <p:to>
                                        <p:strVal val="visible"/>
                                      </p:to>
                                    </p:set>
                                    <p:anim calcmode="lin" valueType="num">
                                      <p:cBhvr>
                                        <p:cTn id="28" dur="500" fill="hold"/>
                                        <p:tgtEl>
                                          <p:spTgt spid="13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3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5">
                                            <p:txEl>
                                              <p:pRg st="3" end="3"/>
                                            </p:txEl>
                                          </p:spTgt>
                                        </p:tgtEl>
                                        <p:attrNameLst>
                                          <p:attrName>style.visibility</p:attrName>
                                        </p:attrNameLst>
                                      </p:cBhvr>
                                      <p:to>
                                        <p:strVal val="visible"/>
                                      </p:to>
                                    </p:set>
                                    <p:anim calcmode="lin" valueType="num">
                                      <p:cBhvr>
                                        <p:cTn id="35" dur="500" fill="hold"/>
                                        <p:tgtEl>
                                          <p:spTgt spid="13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3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The Egyptian city of Alexandria was, after Rome, the greatest city in the Roman Empire. </a:t>
            </a:r>
            <a:endParaRPr lang="en-US" dirty="0" smtClean="0"/>
          </a:p>
          <a:p>
            <a:r>
              <a:rPr lang="en-US" dirty="0" smtClean="0"/>
              <a:t>What was the ancient city of Alexandria known for?</a:t>
            </a:r>
          </a:p>
          <a:p>
            <a:pPr lvl="1"/>
            <a:r>
              <a:rPr lang="en-US" dirty="0"/>
              <a:t>It was the </a:t>
            </a:r>
            <a:r>
              <a:rPr lang="en-US" dirty="0" smtClean="0"/>
              <a:t>cultural center </a:t>
            </a:r>
            <a:r>
              <a:rPr lang="en-US" dirty="0"/>
              <a:t>of artistic, scientific and philosophical activity in the Greek and Roman world. </a:t>
            </a:r>
          </a:p>
          <a:p>
            <a:r>
              <a:rPr lang="en-US" dirty="0"/>
              <a:t>Clement was born </a:t>
            </a:r>
            <a:r>
              <a:rPr lang="en-US" dirty="0" smtClean="0"/>
              <a:t>to pagan parents in around </a:t>
            </a:r>
            <a:r>
              <a:rPr lang="en-US" dirty="0"/>
              <a:t>AD 150 in Athens, a city that had long been famous for its philosophers. </a:t>
            </a:r>
          </a:p>
          <a:p>
            <a:r>
              <a:rPr lang="en-US" dirty="0" smtClean="0"/>
              <a:t>Where did Clement end up settling after his conversion?</a:t>
            </a:r>
          </a:p>
          <a:p>
            <a:pPr lvl="1"/>
            <a:r>
              <a:rPr lang="en-US" dirty="0" smtClean="0"/>
              <a:t>Alexandria</a:t>
            </a:r>
          </a:p>
          <a:p>
            <a:endParaRPr lang="en-US" dirty="0"/>
          </a:p>
        </p:txBody>
      </p:sp>
    </p:spTree>
    <p:extLst>
      <p:ext uri="{BB962C8B-B14F-4D97-AF65-F5344CB8AC3E}">
        <p14:creationId xmlns:p14="http://schemas.microsoft.com/office/powerpoint/2010/main" val="394576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Clement shared Justin Martyr’s high regard for Greek philosophy and freely used both Platonic and Stoic ideas and writings in his discussions of the Christian view of life. </a:t>
            </a:r>
          </a:p>
          <a:p>
            <a:r>
              <a:rPr lang="en-US" dirty="0" smtClean="0"/>
              <a:t>What parallel did Clement draw between Greek Philosophy and Greeks and the Old Testament Law and the Jews?</a:t>
            </a:r>
          </a:p>
          <a:p>
            <a:pPr lvl="1"/>
            <a:r>
              <a:rPr lang="en-US" dirty="0"/>
              <a:t>Clement argued that </a:t>
            </a:r>
            <a:r>
              <a:rPr lang="en-US" b="1" i="1" dirty="0"/>
              <a:t>philosophy</a:t>
            </a:r>
            <a:r>
              <a:rPr lang="en-US" dirty="0"/>
              <a:t> had prepared the </a:t>
            </a:r>
            <a:r>
              <a:rPr lang="en-US" b="1" i="1" dirty="0"/>
              <a:t>Greeks</a:t>
            </a:r>
            <a:r>
              <a:rPr lang="en-US" dirty="0"/>
              <a:t> to receive Christ, just as the </a:t>
            </a:r>
            <a:r>
              <a:rPr lang="en-US" b="1" i="1" dirty="0"/>
              <a:t>Old Testament Law </a:t>
            </a:r>
            <a:r>
              <a:rPr lang="en-US" dirty="0"/>
              <a:t>had prepared the </a:t>
            </a:r>
            <a:r>
              <a:rPr lang="en-US" b="1" i="1" dirty="0"/>
              <a:t>Jews</a:t>
            </a:r>
            <a:r>
              <a:rPr lang="en-US" dirty="0"/>
              <a:t> to receive Christ! </a:t>
            </a:r>
          </a:p>
          <a:p>
            <a:endParaRPr lang="en-US" dirty="0"/>
          </a:p>
        </p:txBody>
      </p:sp>
    </p:spTree>
    <p:extLst>
      <p:ext uri="{BB962C8B-B14F-4D97-AF65-F5344CB8AC3E}">
        <p14:creationId xmlns:p14="http://schemas.microsoft.com/office/powerpoint/2010/main" val="1926167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a:t>
            </a:r>
            <a:r>
              <a:rPr lang="en-US" sz="1600" dirty="0" smtClean="0">
                <a:solidFill>
                  <a:prstClr val="black"/>
                </a:solidFill>
                <a:hlinkClick r:id="rId4"/>
              </a:rPr>
              <a:t>myocn.net/faith-seeking-understanding-part-ii-clement-alexandria/</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Origen of Alexandria </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57745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*Origen of Alexandria </a:t>
            </a:r>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smtClean="0"/>
              <a:t>Origen </a:t>
            </a:r>
            <a:r>
              <a:rPr lang="en-US" dirty="0"/>
              <a:t>was born in AD 185 and he died in AD 253. </a:t>
            </a:r>
            <a:endParaRPr lang="en-US" dirty="0" smtClean="0"/>
          </a:p>
          <a:p>
            <a:r>
              <a:rPr lang="en-US" dirty="0"/>
              <a:t>His </a:t>
            </a:r>
            <a:r>
              <a:rPr lang="en-US" dirty="0" smtClean="0"/>
              <a:t>father, Leonides, was martyred during the </a:t>
            </a:r>
            <a:r>
              <a:rPr lang="en-US" dirty="0"/>
              <a:t>same persecution </a:t>
            </a:r>
            <a:r>
              <a:rPr lang="en-US" dirty="0" smtClean="0"/>
              <a:t>(under Septimius </a:t>
            </a:r>
            <a:r>
              <a:rPr lang="en-US" dirty="0"/>
              <a:t>Severus</a:t>
            </a:r>
            <a:r>
              <a:rPr lang="en-US" dirty="0" smtClean="0"/>
              <a:t>) that </a:t>
            </a:r>
            <a:r>
              <a:rPr lang="en-US" dirty="0"/>
              <a:t>caused Clement to </a:t>
            </a:r>
            <a:r>
              <a:rPr lang="en-US" dirty="0" smtClean="0"/>
              <a:t>flee Alexandria </a:t>
            </a:r>
            <a:r>
              <a:rPr lang="en-US" dirty="0"/>
              <a:t>in AD </a:t>
            </a:r>
            <a:r>
              <a:rPr lang="en-US" dirty="0" smtClean="0"/>
              <a:t>202. </a:t>
            </a:r>
          </a:p>
          <a:p>
            <a:r>
              <a:rPr lang="en-US" dirty="0" smtClean="0"/>
              <a:t>Origen </a:t>
            </a:r>
            <a:r>
              <a:rPr lang="en-US" dirty="0"/>
              <a:t>wanted to die with his father, but his mother saved his life by hiding his clothes so he couldn’t leave the house. He was 17 at the time. </a:t>
            </a:r>
            <a:endParaRPr lang="en-US" dirty="0" smtClean="0"/>
          </a:p>
          <a:p>
            <a:r>
              <a:rPr lang="en-US" dirty="0" smtClean="0"/>
              <a:t>At </a:t>
            </a:r>
            <a:r>
              <a:rPr lang="en-US" dirty="0"/>
              <a:t>18 years of age he was chosen to take Clement’s </a:t>
            </a:r>
            <a:r>
              <a:rPr lang="en-US" dirty="0" smtClean="0"/>
              <a:t>place in leading the Alexandrian School. </a:t>
            </a:r>
          </a:p>
          <a:p>
            <a:r>
              <a:rPr lang="en-US" dirty="0"/>
              <a:t>His fame spread widely. His works fill 600 volumes. </a:t>
            </a:r>
            <a:endParaRPr lang="en-US" dirty="0" smtClean="0"/>
          </a:p>
          <a:p>
            <a:r>
              <a:rPr lang="en-US" dirty="0" smtClean="0"/>
              <a:t>He </a:t>
            </a:r>
            <a:r>
              <a:rPr lang="en-US" dirty="0"/>
              <a:t>had a scribe with him day and night who wrote down everything. He addressed a wide breadth of topics.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20 </a:t>
            </a:r>
            <a:r>
              <a:rPr lang="en-US" sz="1600" dirty="0">
                <a:solidFill>
                  <a:prstClr val="black"/>
                </a:solidFill>
              </a:rPr>
              <a:t>– Alexandrian School</a:t>
            </a:r>
          </a:p>
        </p:txBody>
      </p:sp>
    </p:spTree>
    <p:extLst>
      <p:ext uri="{BB962C8B-B14F-4D97-AF65-F5344CB8AC3E}">
        <p14:creationId xmlns:p14="http://schemas.microsoft.com/office/powerpoint/2010/main" val="1202869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*Origen of Alexandria </a:t>
            </a:r>
          </a:p>
        </p:txBody>
      </p:sp>
      <p:sp>
        <p:nvSpPr>
          <p:cNvPr id="4" name="Content Placeholder 3"/>
          <p:cNvSpPr>
            <a:spLocks noGrp="1"/>
          </p:cNvSpPr>
          <p:nvPr>
            <p:ph idx="1"/>
          </p:nvPr>
        </p:nvSpPr>
        <p:spPr>
          <a:xfrm>
            <a:off x="457200" y="838200"/>
            <a:ext cx="8229600" cy="5486400"/>
          </a:xfrm>
        </p:spPr>
        <p:txBody>
          <a:bodyPr>
            <a:normAutofit fontScale="92500" lnSpcReduction="20000"/>
          </a:bodyPr>
          <a:lstStyle/>
          <a:p>
            <a:r>
              <a:rPr lang="en-US" dirty="0" smtClean="0"/>
              <a:t>He </a:t>
            </a:r>
            <a:r>
              <a:rPr lang="en-US" dirty="0"/>
              <a:t>was an ascetic, wore a slave collar all his life. </a:t>
            </a:r>
            <a:endParaRPr lang="en-US" dirty="0" smtClean="0"/>
          </a:p>
          <a:p>
            <a:r>
              <a:rPr lang="en-US" dirty="0" smtClean="0"/>
              <a:t>He </a:t>
            </a:r>
            <a:r>
              <a:rPr lang="en-US" dirty="0"/>
              <a:t>owned one coat, no shoes. Never drank wine, ate sparingly, slept on the floor, and spent much of the night in prayer</a:t>
            </a:r>
            <a:r>
              <a:rPr lang="en-US" dirty="0" smtClean="0"/>
              <a:t>.</a:t>
            </a:r>
          </a:p>
          <a:p>
            <a:r>
              <a:rPr lang="en-US" dirty="0"/>
              <a:t>He is most famous for the fact that as a youth he emasculated himself. Later in life he repented of that. </a:t>
            </a:r>
            <a:endParaRPr lang="en-US" dirty="0" smtClean="0"/>
          </a:p>
          <a:p>
            <a:r>
              <a:rPr lang="en-US" dirty="0" smtClean="0"/>
              <a:t>This </a:t>
            </a:r>
            <a:r>
              <a:rPr lang="en-US" dirty="0"/>
              <a:t>is part of the reason why he is not considered a </a:t>
            </a:r>
            <a:r>
              <a:rPr lang="en-US" dirty="0" smtClean="0"/>
              <a:t>“saint” </a:t>
            </a:r>
            <a:r>
              <a:rPr lang="en-US" dirty="0"/>
              <a:t>by the </a:t>
            </a:r>
            <a:r>
              <a:rPr lang="en-US" dirty="0" smtClean="0"/>
              <a:t>Roman Catholics. </a:t>
            </a:r>
          </a:p>
          <a:p>
            <a:r>
              <a:rPr lang="en-US" dirty="0" smtClean="0"/>
              <a:t>He </a:t>
            </a:r>
            <a:r>
              <a:rPr lang="en-US" dirty="0"/>
              <a:t>was ordained a presbyter by bishops outside of Alexandria. </a:t>
            </a:r>
            <a:endParaRPr lang="en-US" dirty="0" smtClean="0"/>
          </a:p>
          <a:p>
            <a:r>
              <a:rPr lang="en-US" dirty="0" smtClean="0"/>
              <a:t>The </a:t>
            </a:r>
            <a:r>
              <a:rPr lang="en-US" dirty="0"/>
              <a:t>bishop of Alexander, Demetrius, convened a council against Origen and had him condemned and excommunicated. </a:t>
            </a:r>
            <a:endParaRPr lang="en-US" dirty="0" smtClean="0"/>
          </a:p>
          <a:p>
            <a:r>
              <a:rPr lang="en-US" dirty="0" smtClean="0"/>
              <a:t>So </a:t>
            </a:r>
            <a:r>
              <a:rPr lang="en-US" dirty="0"/>
              <a:t>Origen went to </a:t>
            </a:r>
            <a:r>
              <a:rPr lang="en-US" dirty="0" smtClean="0"/>
              <a:t>Caesarea and founded </a:t>
            </a:r>
            <a:r>
              <a:rPr lang="en-US" b="1" i="1" dirty="0"/>
              <a:t>another</a:t>
            </a:r>
            <a:r>
              <a:rPr lang="en-US" dirty="0"/>
              <a:t> school which soon </a:t>
            </a:r>
            <a:r>
              <a:rPr lang="en-US" b="1" i="1" dirty="0"/>
              <a:t>rivaled</a:t>
            </a:r>
            <a:r>
              <a:rPr lang="en-US" dirty="0"/>
              <a:t> the school in </a:t>
            </a:r>
            <a:r>
              <a:rPr lang="en-US" dirty="0" smtClean="0"/>
              <a:t>Alexandria!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20 </a:t>
            </a:r>
            <a:r>
              <a:rPr lang="en-US" sz="1600" dirty="0">
                <a:solidFill>
                  <a:prstClr val="black"/>
                </a:solidFill>
              </a:rPr>
              <a:t>– Alexandrian School</a:t>
            </a:r>
          </a:p>
        </p:txBody>
      </p:sp>
    </p:spTree>
    <p:extLst>
      <p:ext uri="{BB962C8B-B14F-4D97-AF65-F5344CB8AC3E}">
        <p14:creationId xmlns:p14="http://schemas.microsoft.com/office/powerpoint/2010/main" val="1769098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rmAutofit/>
          </a:bodyPr>
          <a:lstStyle/>
          <a:p>
            <a:r>
              <a:rPr lang="en-US" sz="4000" b="1" dirty="0" smtClean="0"/>
              <a:t>Results from Last Week’s Survey</a:t>
            </a:r>
            <a:endParaRPr lang="en-US" sz="3100" b="1" dirty="0"/>
          </a:p>
        </p:txBody>
      </p:sp>
      <p:sp>
        <p:nvSpPr>
          <p:cNvPr id="1031" name="TextBox 1030"/>
          <p:cNvSpPr txBox="1"/>
          <p:nvPr/>
        </p:nvSpPr>
        <p:spPr>
          <a:xfrm>
            <a:off x="76200" y="838200"/>
            <a:ext cx="9067800" cy="461665"/>
          </a:xfrm>
          <a:prstGeom prst="rect">
            <a:avLst/>
          </a:prstGeom>
          <a:noFill/>
        </p:spPr>
        <p:txBody>
          <a:bodyPr wrap="square" rtlCol="0">
            <a:spAutoFit/>
          </a:bodyPr>
          <a:lstStyle/>
          <a:p>
            <a:pPr algn="ctr"/>
            <a:r>
              <a:rPr lang="en-US" sz="2400" dirty="0" smtClean="0"/>
              <a:t>Question # 1 – Attitude Towards the Subject of </a:t>
            </a:r>
            <a:r>
              <a:rPr lang="en-US" sz="2400" b="1" dirty="0" smtClean="0"/>
              <a:t>Church History</a:t>
            </a:r>
            <a:endParaRPr lang="en-US" sz="2400" b="1" dirty="0"/>
          </a:p>
        </p:txBody>
      </p:sp>
      <p:pic>
        <p:nvPicPr>
          <p:cNvPr id="10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 y="1600200"/>
            <a:ext cx="7305675" cy="477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682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ppt_w</p:attrName>
                                        </p:attrNameLst>
                                      </p:cBhvr>
                                      <p:tavLst>
                                        <p:tav tm="0">
                                          <p:val>
                                            <p:fltVal val="0"/>
                                          </p:val>
                                        </p:tav>
                                        <p:tav tm="100000">
                                          <p:val>
                                            <p:strVal val="#ppt_w"/>
                                          </p:val>
                                        </p:tav>
                                      </p:tavLst>
                                    </p:anim>
                                    <p:anim calcmode="lin" valueType="num">
                                      <p:cBhvr>
                                        <p:cTn id="8" dur="500" fill="hold"/>
                                        <p:tgtEl>
                                          <p:spTgt spid="1031"/>
                                        </p:tgtEl>
                                        <p:attrNameLst>
                                          <p:attrName>ppt_h</p:attrName>
                                        </p:attrNameLst>
                                      </p:cBhvr>
                                      <p:tavLst>
                                        <p:tav tm="0">
                                          <p:val>
                                            <p:fltVal val="0"/>
                                          </p:val>
                                        </p:tav>
                                        <p:tav tm="100000">
                                          <p:val>
                                            <p:strVal val="#ppt_h"/>
                                          </p:val>
                                        </p:tav>
                                      </p:tavLst>
                                    </p:anim>
                                    <p:animEffect transition="in" filter="fade">
                                      <p:cBhvr>
                                        <p:cTn id="9" dur="500"/>
                                        <p:tgtEl>
                                          <p:spTgt spid="10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wipe(down)">
                                      <p:cBhvr>
                                        <p:cTn id="1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*Origen of Alexandria </a:t>
            </a:r>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a:t>Towards the end of his life </a:t>
            </a:r>
            <a:r>
              <a:rPr lang="en-US" dirty="0" smtClean="0"/>
              <a:t>Origen </a:t>
            </a:r>
            <a:r>
              <a:rPr lang="en-US" dirty="0"/>
              <a:t>was invited to return to Alexandria after Demetrius’ death, but </a:t>
            </a:r>
            <a:r>
              <a:rPr lang="en-US" dirty="0" smtClean="0"/>
              <a:t>he ended up getting </a:t>
            </a:r>
            <a:r>
              <a:rPr lang="en-US" dirty="0"/>
              <a:t>caught up in the Decian </a:t>
            </a:r>
            <a:r>
              <a:rPr lang="en-US" dirty="0" smtClean="0"/>
              <a:t>persecution - the </a:t>
            </a:r>
            <a:r>
              <a:rPr lang="en-US" dirty="0"/>
              <a:t>beginning of </a:t>
            </a:r>
            <a:r>
              <a:rPr lang="en-US" dirty="0" smtClean="0"/>
              <a:t>empire </a:t>
            </a:r>
            <a:r>
              <a:rPr lang="en-US" dirty="0"/>
              <a:t>wide persecution </a:t>
            </a:r>
            <a:r>
              <a:rPr lang="en-US" dirty="0" smtClean="0"/>
              <a:t>that started in </a:t>
            </a:r>
            <a:r>
              <a:rPr lang="en-US" dirty="0"/>
              <a:t>the 250s. </a:t>
            </a:r>
            <a:endParaRPr lang="en-US" dirty="0" smtClean="0"/>
          </a:p>
          <a:p>
            <a:r>
              <a:rPr lang="en-US" dirty="0" smtClean="0"/>
              <a:t>And although Origin </a:t>
            </a:r>
            <a:r>
              <a:rPr lang="en-US" dirty="0"/>
              <a:t>was </a:t>
            </a:r>
            <a:r>
              <a:rPr lang="en-US" dirty="0" smtClean="0"/>
              <a:t>eventually released</a:t>
            </a:r>
            <a:r>
              <a:rPr lang="en-US" dirty="0"/>
              <a:t>, the torture he underwent while in prison eventually resulted in his death. </a:t>
            </a:r>
            <a:endParaRPr lang="en-US" dirty="0" smtClean="0"/>
          </a:p>
          <a:p>
            <a:r>
              <a:rPr lang="en-US" dirty="0" smtClean="0"/>
              <a:t>Origen </a:t>
            </a:r>
            <a:r>
              <a:rPr lang="en-US" dirty="0"/>
              <a:t>is vitally important in the discussion of a number of aspects of early church history. </a:t>
            </a:r>
            <a:endParaRPr lang="en-US" dirty="0" smtClean="0"/>
          </a:p>
          <a:p>
            <a:r>
              <a:rPr lang="en-US" dirty="0" smtClean="0"/>
              <a:t>Today, in </a:t>
            </a:r>
            <a:r>
              <a:rPr lang="en-US" dirty="0"/>
              <a:t>places like </a:t>
            </a:r>
            <a:r>
              <a:rPr lang="en-US" dirty="0" smtClean="0"/>
              <a:t>Westminster Theological Seminary, there are entire courses offered solely </a:t>
            </a:r>
            <a:r>
              <a:rPr lang="en-US" dirty="0"/>
              <a:t>on Origen. He does stand as a giant in many ways.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20 </a:t>
            </a:r>
            <a:r>
              <a:rPr lang="en-US" sz="1600" dirty="0">
                <a:solidFill>
                  <a:prstClr val="black"/>
                </a:solidFill>
              </a:rPr>
              <a:t>– Alexandrian School</a:t>
            </a:r>
          </a:p>
        </p:txBody>
      </p:sp>
    </p:spTree>
    <p:extLst>
      <p:ext uri="{BB962C8B-B14F-4D97-AF65-F5344CB8AC3E}">
        <p14:creationId xmlns:p14="http://schemas.microsoft.com/office/powerpoint/2010/main" val="1518825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*Origen of Alexandria </a:t>
            </a:r>
          </a:p>
        </p:txBody>
      </p:sp>
      <p:sp>
        <p:nvSpPr>
          <p:cNvPr id="4" name="Content Placeholder 3"/>
          <p:cNvSpPr>
            <a:spLocks noGrp="1"/>
          </p:cNvSpPr>
          <p:nvPr>
            <p:ph idx="1"/>
          </p:nvPr>
        </p:nvSpPr>
        <p:spPr>
          <a:xfrm>
            <a:off x="228600" y="838200"/>
            <a:ext cx="8610600" cy="5681246"/>
          </a:xfrm>
        </p:spPr>
        <p:txBody>
          <a:bodyPr>
            <a:normAutofit fontScale="92500"/>
          </a:bodyPr>
          <a:lstStyle/>
          <a:p>
            <a:r>
              <a:rPr lang="en-US" dirty="0" smtClean="0"/>
              <a:t>There </a:t>
            </a:r>
            <a:r>
              <a:rPr lang="en-US" dirty="0"/>
              <a:t>are only two well-known early church fathers who knew both biblical languages well: Jerome and Origen</a:t>
            </a:r>
            <a:r>
              <a:rPr lang="en-US" dirty="0" smtClean="0"/>
              <a:t>.</a:t>
            </a:r>
          </a:p>
          <a:p>
            <a:r>
              <a:rPr lang="en-US" dirty="0" smtClean="0"/>
              <a:t>Origen </a:t>
            </a:r>
            <a:r>
              <a:rPr lang="en-US" dirty="0"/>
              <a:t>recognized there were variations in the text in his day</a:t>
            </a:r>
            <a:r>
              <a:rPr lang="en-US" dirty="0" smtClean="0"/>
              <a:t>. </a:t>
            </a:r>
          </a:p>
          <a:p>
            <a:r>
              <a:rPr lang="en-US" dirty="0" smtClean="0"/>
              <a:t>He wrote </a:t>
            </a:r>
            <a:r>
              <a:rPr lang="en-US" dirty="0"/>
              <a:t>something very important called the </a:t>
            </a:r>
            <a:r>
              <a:rPr lang="en-US" b="1" i="1" dirty="0"/>
              <a:t>Hexapla</a:t>
            </a:r>
            <a:r>
              <a:rPr lang="en-US" dirty="0"/>
              <a:t> – a six-columned </a:t>
            </a:r>
            <a:r>
              <a:rPr lang="en-US" dirty="0" smtClean="0"/>
              <a:t>edition of the Old Testament </a:t>
            </a:r>
            <a:r>
              <a:rPr lang="en-US" dirty="0"/>
              <a:t>comparing six textual streams of information. </a:t>
            </a:r>
            <a:endParaRPr lang="en-US" dirty="0" smtClean="0"/>
          </a:p>
          <a:p>
            <a:r>
              <a:rPr lang="en-US" dirty="0" smtClean="0"/>
              <a:t>Modern </a:t>
            </a:r>
            <a:r>
              <a:rPr lang="en-US" dirty="0"/>
              <a:t>Greek texts will footnote Origen as “Or”.  </a:t>
            </a:r>
            <a:endParaRPr lang="en-US" dirty="0" smtClean="0"/>
          </a:p>
          <a:p>
            <a:r>
              <a:rPr lang="en-US" dirty="0"/>
              <a:t>Origen’s </a:t>
            </a:r>
            <a:r>
              <a:rPr lang="en-US" b="1" i="1" dirty="0" smtClean="0"/>
              <a:t>asceticism</a:t>
            </a:r>
            <a:r>
              <a:rPr lang="en-US" dirty="0" smtClean="0"/>
              <a:t> </a:t>
            </a:r>
            <a:r>
              <a:rPr lang="en-US" dirty="0"/>
              <a:t>had a huge effect on his </a:t>
            </a:r>
            <a:r>
              <a:rPr lang="en-US" dirty="0" smtClean="0"/>
              <a:t>students, which they then spread to others. </a:t>
            </a:r>
          </a:p>
          <a:p>
            <a:r>
              <a:rPr lang="en-US" dirty="0" smtClean="0"/>
              <a:t>But Origen’s </a:t>
            </a:r>
            <a:r>
              <a:rPr lang="en-US" b="1" i="1" dirty="0"/>
              <a:t>largest</a:t>
            </a:r>
            <a:r>
              <a:rPr lang="en-US" dirty="0"/>
              <a:t> area of influence is in the area of exegesis (or the lack thereof). Origen introduced the </a:t>
            </a:r>
            <a:r>
              <a:rPr lang="en-US" b="1" i="1" dirty="0" smtClean="0"/>
              <a:t>allegorical </a:t>
            </a:r>
            <a:r>
              <a:rPr lang="en-US" dirty="0" smtClean="0"/>
              <a:t>method </a:t>
            </a:r>
            <a:r>
              <a:rPr lang="en-US" dirty="0"/>
              <a:t>of </a:t>
            </a:r>
            <a:r>
              <a:rPr lang="en-US" dirty="0" smtClean="0"/>
              <a:t>interpretation</a:t>
            </a:r>
            <a:r>
              <a:rPr lang="en-US" dirty="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20 </a:t>
            </a:r>
            <a:r>
              <a:rPr lang="en-US" sz="1600" dirty="0">
                <a:solidFill>
                  <a:prstClr val="black"/>
                </a:solidFill>
              </a:rPr>
              <a:t>– Alexandrian School</a:t>
            </a:r>
          </a:p>
        </p:txBody>
      </p:sp>
    </p:spTree>
    <p:extLst>
      <p:ext uri="{BB962C8B-B14F-4D97-AF65-F5344CB8AC3E}">
        <p14:creationId xmlns:p14="http://schemas.microsoft.com/office/powerpoint/2010/main" val="730982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*Origen of Alexandria </a:t>
            </a:r>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smtClean="0"/>
              <a:t>In </a:t>
            </a:r>
            <a:r>
              <a:rPr lang="en-US" dirty="0"/>
              <a:t>allegorical interpretation there are three </a:t>
            </a:r>
            <a:r>
              <a:rPr lang="en-US" dirty="0" smtClean="0"/>
              <a:t>“senses” to every biblical text:</a:t>
            </a:r>
            <a:endParaRPr lang="en-US" dirty="0"/>
          </a:p>
          <a:p>
            <a:pPr lvl="1"/>
            <a:r>
              <a:rPr lang="en-US" b="1" dirty="0" smtClean="0"/>
              <a:t>The </a:t>
            </a:r>
            <a:r>
              <a:rPr lang="en-US" b="1" dirty="0"/>
              <a:t>Literal Sense </a:t>
            </a:r>
            <a:r>
              <a:rPr lang="en-US" dirty="0"/>
              <a:t>– Origen considered this the least important – though we believe the opposite. He thought since anybody could know this interpretation, it wasn’t all that special. He thought there ought to be a spiritual aspect to the text that an unbeliever wouldn’t be able to see.</a:t>
            </a:r>
          </a:p>
          <a:p>
            <a:pPr lvl="1"/>
            <a:r>
              <a:rPr lang="en-US" b="1" dirty="0" smtClean="0"/>
              <a:t>The </a:t>
            </a:r>
            <a:r>
              <a:rPr lang="en-US" b="1" dirty="0"/>
              <a:t>Moral Sense </a:t>
            </a:r>
            <a:r>
              <a:rPr lang="en-US" dirty="0"/>
              <a:t>– He considered this a little more important.</a:t>
            </a:r>
          </a:p>
          <a:p>
            <a:pPr lvl="1"/>
            <a:r>
              <a:rPr lang="en-US" b="1" dirty="0" smtClean="0"/>
              <a:t>The </a:t>
            </a:r>
            <a:r>
              <a:rPr lang="en-US" b="1" dirty="0"/>
              <a:t>Spiritual or Allegorical Sense </a:t>
            </a:r>
            <a:r>
              <a:rPr lang="en-US" dirty="0"/>
              <a:t>– He considered this most important. There are some scriptures that are very susceptible to allegorical interpretation. Parables are an example of this. Allegorical interpretations will yield hundreds of possible interpretations. The other is apocalyptic literature (like the book of Revelation).</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22 </a:t>
            </a:r>
            <a:r>
              <a:rPr lang="en-US" sz="1600" dirty="0">
                <a:solidFill>
                  <a:prstClr val="black"/>
                </a:solidFill>
              </a:rPr>
              <a:t>– </a:t>
            </a:r>
            <a:r>
              <a:rPr lang="en-US" sz="1600" dirty="0" smtClean="0">
                <a:solidFill>
                  <a:prstClr val="black"/>
                </a:solidFill>
              </a:rPr>
              <a:t>Allegorical </a:t>
            </a:r>
            <a:r>
              <a:rPr lang="en-US" sz="1600" dirty="0">
                <a:solidFill>
                  <a:prstClr val="black"/>
                </a:solidFill>
              </a:rPr>
              <a:t>School</a:t>
            </a:r>
          </a:p>
        </p:txBody>
      </p:sp>
    </p:spTree>
    <p:extLst>
      <p:ext uri="{BB962C8B-B14F-4D97-AF65-F5344CB8AC3E}">
        <p14:creationId xmlns:p14="http://schemas.microsoft.com/office/powerpoint/2010/main" val="2053180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*Origen of Alexandria </a:t>
            </a:r>
          </a:p>
        </p:txBody>
      </p:sp>
      <p:sp>
        <p:nvSpPr>
          <p:cNvPr id="4" name="Content Placeholder 3"/>
          <p:cNvSpPr>
            <a:spLocks noGrp="1"/>
          </p:cNvSpPr>
          <p:nvPr>
            <p:ph idx="1"/>
          </p:nvPr>
        </p:nvSpPr>
        <p:spPr>
          <a:xfrm>
            <a:off x="457200" y="838200"/>
            <a:ext cx="8229600" cy="5486400"/>
          </a:xfrm>
        </p:spPr>
        <p:txBody>
          <a:bodyPr>
            <a:normAutofit/>
          </a:bodyPr>
          <a:lstStyle/>
          <a:p>
            <a:r>
              <a:rPr lang="en-US" dirty="0" smtClean="0"/>
              <a:t>After </a:t>
            </a:r>
            <a:r>
              <a:rPr lang="en-US" dirty="0"/>
              <a:t>Origen, especially during the Medieval Period, the OT was considered a book of allegorical stories.</a:t>
            </a:r>
          </a:p>
          <a:p>
            <a:r>
              <a:rPr lang="en-US" dirty="0" smtClean="0"/>
              <a:t>It’s </a:t>
            </a:r>
            <a:r>
              <a:rPr lang="en-US" dirty="0"/>
              <a:t>difficult to underestimate the negative affect that this method of interpretation had on the church. People could find anything they wanted in the Bible when using the allegorical method</a:t>
            </a:r>
            <a:r>
              <a:rPr lang="en-US" dirty="0" smtClean="0"/>
              <a:t>.</a:t>
            </a:r>
          </a:p>
          <a:p>
            <a:r>
              <a:rPr lang="en-US" dirty="0" smtClean="0"/>
              <a:t>Origen himself:</a:t>
            </a:r>
            <a:endParaRPr lang="en-US" dirty="0"/>
          </a:p>
          <a:p>
            <a:pPr lvl="1"/>
            <a:r>
              <a:rPr lang="en-US" dirty="0" smtClean="0"/>
              <a:t>Did </a:t>
            </a:r>
            <a:r>
              <a:rPr lang="en-US" dirty="0"/>
              <a:t>not believe in the resurrection of material bodies. </a:t>
            </a:r>
          </a:p>
          <a:p>
            <a:pPr lvl="1"/>
            <a:r>
              <a:rPr lang="en-US" dirty="0" smtClean="0"/>
              <a:t>Believed </a:t>
            </a:r>
            <a:r>
              <a:rPr lang="en-US" dirty="0"/>
              <a:t>in the pre-existence of the human soul. </a:t>
            </a:r>
          </a:p>
          <a:p>
            <a:pPr lvl="1"/>
            <a:r>
              <a:rPr lang="en-US" dirty="0" smtClean="0"/>
              <a:t>Believed </a:t>
            </a:r>
            <a:r>
              <a:rPr lang="en-US" dirty="0"/>
              <a:t>that redemption would be extended to all beings including fallen angels - There was in the early church a fairly widespread movement of universalism.</a:t>
            </a:r>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22 </a:t>
            </a:r>
            <a:r>
              <a:rPr lang="en-US" sz="1600" dirty="0">
                <a:solidFill>
                  <a:prstClr val="black"/>
                </a:solidFill>
              </a:rPr>
              <a:t>– </a:t>
            </a:r>
            <a:r>
              <a:rPr lang="en-US" sz="1600" dirty="0" smtClean="0">
                <a:solidFill>
                  <a:prstClr val="black"/>
                </a:solidFill>
              </a:rPr>
              <a:t>Allegorical </a:t>
            </a:r>
            <a:r>
              <a:rPr lang="en-US" sz="1600" dirty="0">
                <a:solidFill>
                  <a:prstClr val="black"/>
                </a:solidFill>
              </a:rPr>
              <a:t>School</a:t>
            </a:r>
          </a:p>
        </p:txBody>
      </p:sp>
    </p:spTree>
    <p:extLst>
      <p:ext uri="{BB962C8B-B14F-4D97-AF65-F5344CB8AC3E}">
        <p14:creationId xmlns:p14="http://schemas.microsoft.com/office/powerpoint/2010/main" val="2092678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*Origen of Alexandria </a:t>
            </a:r>
          </a:p>
        </p:txBody>
      </p:sp>
      <p:sp>
        <p:nvSpPr>
          <p:cNvPr id="4" name="Content Placeholder 3"/>
          <p:cNvSpPr>
            <a:spLocks noGrp="1"/>
          </p:cNvSpPr>
          <p:nvPr>
            <p:ph idx="1"/>
          </p:nvPr>
        </p:nvSpPr>
        <p:spPr>
          <a:xfrm>
            <a:off x="457200" y="838200"/>
            <a:ext cx="8229600" cy="5486400"/>
          </a:xfrm>
        </p:spPr>
        <p:txBody>
          <a:bodyPr>
            <a:normAutofit/>
          </a:bodyPr>
          <a:lstStyle/>
          <a:p>
            <a:r>
              <a:rPr lang="en-US" dirty="0" smtClean="0"/>
              <a:t>You </a:t>
            </a:r>
            <a:r>
              <a:rPr lang="en-US" dirty="0"/>
              <a:t>cannot ignore Origin – his impact was great, both positively and negatively.</a:t>
            </a:r>
          </a:p>
          <a:p>
            <a:r>
              <a:rPr lang="en-US" dirty="0" smtClean="0"/>
              <a:t>We </a:t>
            </a:r>
            <a:r>
              <a:rPr lang="en-US" dirty="0"/>
              <a:t>can’t ignore somebody just because they were really off in some area</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22 </a:t>
            </a:r>
            <a:r>
              <a:rPr lang="en-US" sz="1600" dirty="0">
                <a:solidFill>
                  <a:prstClr val="black"/>
                </a:solidFill>
              </a:rPr>
              <a:t>– </a:t>
            </a:r>
            <a:r>
              <a:rPr lang="en-US" sz="1600" dirty="0" smtClean="0">
                <a:solidFill>
                  <a:prstClr val="black"/>
                </a:solidFill>
              </a:rPr>
              <a:t>Allegorical </a:t>
            </a:r>
            <a:r>
              <a:rPr lang="en-US" sz="1600" dirty="0">
                <a:solidFill>
                  <a:prstClr val="black"/>
                </a:solidFill>
              </a:rPr>
              <a:t>School</a:t>
            </a:r>
          </a:p>
        </p:txBody>
      </p:sp>
    </p:spTree>
    <p:extLst>
      <p:ext uri="{BB962C8B-B14F-4D97-AF65-F5344CB8AC3E}">
        <p14:creationId xmlns:p14="http://schemas.microsoft.com/office/powerpoint/2010/main" val="2658526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https://en.wikipedia.org/wiki/Hippolytus_of_Rome#/</a:t>
            </a:r>
            <a:r>
              <a:rPr lang="en-US" sz="1600" dirty="0" smtClean="0">
                <a:solidFill>
                  <a:prstClr val="black"/>
                </a:solidFill>
                <a:hlinkClick r:id="rId4"/>
              </a:rPr>
              <a:t>media/File:Hippolytus_martyrdom.jpg</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Hippolytus of Rome </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721944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156751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75546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457200" y="838200"/>
            <a:ext cx="8229600" cy="5867400"/>
          </a:xfrm>
        </p:spPr>
        <p:txBody>
          <a:bodyPr>
            <a:normAutofit fontScale="92500" lnSpcReduction="20000"/>
          </a:bodyPr>
          <a:lstStyle/>
          <a:p>
            <a:r>
              <a:rPr lang="en-US" dirty="0"/>
              <a:t>As you </a:t>
            </a:r>
            <a:r>
              <a:rPr lang="en-US" dirty="0" smtClean="0"/>
              <a:t>heard </a:t>
            </a:r>
            <a:r>
              <a:rPr lang="en-US" dirty="0"/>
              <a:t>me summarize the results of last week’s survey and my response to it, what are some additional thoughts that you have</a:t>
            </a:r>
            <a:r>
              <a:rPr lang="en-US" dirty="0" smtClean="0"/>
              <a:t>?</a:t>
            </a:r>
            <a:endParaRPr lang="en-US" dirty="0"/>
          </a:p>
          <a:p>
            <a:r>
              <a:rPr lang="en-US" dirty="0" smtClean="0"/>
              <a:t>We saw that Clement of Alexandria, who was born in </a:t>
            </a:r>
            <a:r>
              <a:rPr lang="en-US" b="1" i="1" dirty="0" smtClean="0"/>
              <a:t>Athens</a:t>
            </a:r>
            <a:r>
              <a:rPr lang="en-US" dirty="0" smtClean="0"/>
              <a:t> and ended up in </a:t>
            </a:r>
            <a:r>
              <a:rPr lang="en-US" b="1" i="1" dirty="0" smtClean="0"/>
              <a:t>Alexandria</a:t>
            </a:r>
            <a:r>
              <a:rPr lang="en-US" dirty="0" smtClean="0"/>
              <a:t> (two cities that were known for their focus on Greek philosophy), often mixed Greek philosophy with his theology.</a:t>
            </a:r>
          </a:p>
          <a:p>
            <a:r>
              <a:rPr lang="en-US" dirty="0" smtClean="0"/>
              <a:t>In what ways do you think the cultural ideas where we live tends to end up finding their way into our theology?</a:t>
            </a:r>
          </a:p>
          <a:p>
            <a:r>
              <a:rPr lang="en-US" dirty="0" smtClean="0"/>
              <a:t>In relation to Origen I stated that we </a:t>
            </a:r>
            <a:r>
              <a:rPr lang="en-US" dirty="0"/>
              <a:t>can’t ignore somebody just because they were really off in some </a:t>
            </a:r>
            <a:r>
              <a:rPr lang="en-US" dirty="0" smtClean="0"/>
              <a:t>area (of their thinking or theology). </a:t>
            </a:r>
          </a:p>
          <a:p>
            <a:r>
              <a:rPr lang="en-US" dirty="0" smtClean="0"/>
              <a:t>Can you think of a practical application of this principle that you could make in our day?</a:t>
            </a:r>
          </a:p>
          <a:p>
            <a:r>
              <a:rPr lang="en-US" dirty="0" smtClean="0"/>
              <a:t>Do </a:t>
            </a:r>
            <a:r>
              <a:rPr lang="en-US" b="1" i="1" dirty="0" smtClean="0"/>
              <a:t>you</a:t>
            </a:r>
            <a:r>
              <a:rPr lang="en-US" dirty="0" smtClean="0"/>
              <a:t> have a topic or question that </a:t>
            </a:r>
            <a:r>
              <a:rPr lang="en-US" b="1" i="1" dirty="0" smtClean="0"/>
              <a:t>you</a:t>
            </a:r>
            <a:r>
              <a:rPr lang="en-US" dirty="0" smtClean="0"/>
              <a:t> would like to see us to discuss?</a:t>
            </a:r>
            <a:endParaRPr lang="en-US" dirty="0"/>
          </a:p>
        </p:txBody>
      </p:sp>
    </p:spTree>
    <p:extLst>
      <p:ext uri="{BB962C8B-B14F-4D97-AF65-F5344CB8AC3E}">
        <p14:creationId xmlns:p14="http://schemas.microsoft.com/office/powerpoint/2010/main" val="2854947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rmAutofit/>
          </a:bodyPr>
          <a:lstStyle/>
          <a:p>
            <a:r>
              <a:rPr lang="en-US" sz="4000" b="1" dirty="0" smtClean="0"/>
              <a:t>Results from Last Week’s Survey</a:t>
            </a:r>
            <a:endParaRPr lang="en-US" sz="3100" b="1" dirty="0"/>
          </a:p>
        </p:txBody>
      </p:sp>
      <p:sp>
        <p:nvSpPr>
          <p:cNvPr id="1031" name="TextBox 1030"/>
          <p:cNvSpPr txBox="1"/>
          <p:nvPr/>
        </p:nvSpPr>
        <p:spPr>
          <a:xfrm>
            <a:off x="76200" y="838200"/>
            <a:ext cx="9067800" cy="461665"/>
          </a:xfrm>
          <a:prstGeom prst="rect">
            <a:avLst/>
          </a:prstGeom>
          <a:noFill/>
        </p:spPr>
        <p:txBody>
          <a:bodyPr wrap="square" rtlCol="0">
            <a:spAutoFit/>
          </a:bodyPr>
          <a:lstStyle/>
          <a:p>
            <a:pPr algn="ctr"/>
            <a:r>
              <a:rPr lang="en-US" sz="2400" dirty="0" smtClean="0"/>
              <a:t>Question # 2 – </a:t>
            </a:r>
            <a:r>
              <a:rPr lang="en-US" sz="2400" b="1" dirty="0" smtClean="0"/>
              <a:t>General Feeling </a:t>
            </a:r>
            <a:r>
              <a:rPr lang="en-US" sz="2400" dirty="0" smtClean="0"/>
              <a:t>About Bob’s History Class So Far</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10593"/>
            <a:ext cx="7696200" cy="467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989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rmAutofit/>
          </a:bodyPr>
          <a:lstStyle/>
          <a:p>
            <a:r>
              <a:rPr lang="en-US" sz="4000" b="1" dirty="0" smtClean="0"/>
              <a:t>Results from Last Week’s Survey</a:t>
            </a:r>
            <a:endParaRPr lang="en-US" sz="3100" b="1" dirty="0"/>
          </a:p>
        </p:txBody>
      </p:sp>
      <p:sp>
        <p:nvSpPr>
          <p:cNvPr id="1031" name="TextBox 1030"/>
          <p:cNvSpPr txBox="1"/>
          <p:nvPr/>
        </p:nvSpPr>
        <p:spPr>
          <a:xfrm>
            <a:off x="76200" y="838200"/>
            <a:ext cx="9067800" cy="461665"/>
          </a:xfrm>
          <a:prstGeom prst="rect">
            <a:avLst/>
          </a:prstGeom>
          <a:noFill/>
        </p:spPr>
        <p:txBody>
          <a:bodyPr wrap="square" rtlCol="0">
            <a:spAutoFit/>
          </a:bodyPr>
          <a:lstStyle/>
          <a:p>
            <a:pPr algn="ctr"/>
            <a:r>
              <a:rPr lang="en-US" sz="2400" dirty="0" smtClean="0"/>
              <a:t>Question # 3 </a:t>
            </a:r>
            <a:r>
              <a:rPr lang="en-US" sz="2400" dirty="0"/>
              <a:t>– How Do You Feel About </a:t>
            </a:r>
            <a:r>
              <a:rPr lang="en-US" sz="2400" b="1" dirty="0"/>
              <a:t>the Pace </a:t>
            </a:r>
            <a:r>
              <a:rPr lang="en-US" sz="2400" dirty="0"/>
              <a:t>of the Class So </a:t>
            </a:r>
            <a:r>
              <a:rPr lang="en-US" sz="2400" dirty="0" smtClean="0"/>
              <a:t>Far?</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5322"/>
            <a:ext cx="8305800" cy="521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140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rmAutofit/>
          </a:bodyPr>
          <a:lstStyle/>
          <a:p>
            <a:r>
              <a:rPr lang="en-US" sz="4000" b="1" dirty="0" smtClean="0"/>
              <a:t>Results from Last Week’s Survey</a:t>
            </a:r>
            <a:endParaRPr lang="en-US" sz="3100" b="1" dirty="0"/>
          </a:p>
        </p:txBody>
      </p:sp>
      <p:sp>
        <p:nvSpPr>
          <p:cNvPr id="1031" name="TextBox 1030"/>
          <p:cNvSpPr txBox="1"/>
          <p:nvPr/>
        </p:nvSpPr>
        <p:spPr>
          <a:xfrm>
            <a:off x="0" y="838200"/>
            <a:ext cx="9144000" cy="400110"/>
          </a:xfrm>
          <a:prstGeom prst="rect">
            <a:avLst/>
          </a:prstGeom>
          <a:noFill/>
        </p:spPr>
        <p:txBody>
          <a:bodyPr wrap="square" rtlCol="0">
            <a:spAutoFit/>
          </a:bodyPr>
          <a:lstStyle/>
          <a:p>
            <a:pPr algn="ctr"/>
            <a:r>
              <a:rPr lang="en-US" sz="2000" dirty="0" smtClean="0"/>
              <a:t>Question # 4 </a:t>
            </a:r>
            <a:r>
              <a:rPr lang="en-US" sz="2000" dirty="0"/>
              <a:t>– </a:t>
            </a:r>
            <a:r>
              <a:rPr lang="en-US" sz="2000" dirty="0" smtClean="0"/>
              <a:t>What Do You Think About the </a:t>
            </a:r>
            <a:r>
              <a:rPr lang="en-US" sz="2000" b="1" dirty="0" smtClean="0"/>
              <a:t>Level of Detail </a:t>
            </a:r>
            <a:r>
              <a:rPr lang="en-US" sz="2000" dirty="0" smtClean="0"/>
              <a:t>That Bob Gives in Class?</a:t>
            </a:r>
            <a:endParaRPr lang="en-US"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 y="1371600"/>
            <a:ext cx="842168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023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rmAutofit/>
          </a:bodyPr>
          <a:lstStyle/>
          <a:p>
            <a:r>
              <a:rPr lang="en-US" sz="4000" b="1" dirty="0" smtClean="0"/>
              <a:t>Results from Last Week’s Survey</a:t>
            </a:r>
            <a:endParaRPr lang="en-US" sz="3100" b="1" dirty="0"/>
          </a:p>
        </p:txBody>
      </p:sp>
      <p:sp>
        <p:nvSpPr>
          <p:cNvPr id="1031" name="TextBox 1030"/>
          <p:cNvSpPr txBox="1"/>
          <p:nvPr/>
        </p:nvSpPr>
        <p:spPr>
          <a:xfrm>
            <a:off x="0" y="838200"/>
            <a:ext cx="9144000" cy="400110"/>
          </a:xfrm>
          <a:prstGeom prst="rect">
            <a:avLst/>
          </a:prstGeom>
          <a:noFill/>
        </p:spPr>
        <p:txBody>
          <a:bodyPr wrap="square" rtlCol="0">
            <a:spAutoFit/>
          </a:bodyPr>
          <a:lstStyle/>
          <a:p>
            <a:pPr algn="ctr"/>
            <a:r>
              <a:rPr lang="en-US" sz="2000" dirty="0" smtClean="0"/>
              <a:t>Question # 5 </a:t>
            </a:r>
            <a:r>
              <a:rPr lang="en-US" sz="2000" dirty="0"/>
              <a:t>– </a:t>
            </a:r>
            <a:r>
              <a:rPr lang="en-US" sz="2000" dirty="0" smtClean="0"/>
              <a:t>What Do You Think About the </a:t>
            </a:r>
            <a:r>
              <a:rPr lang="en-US" sz="2000" b="1" dirty="0" smtClean="0"/>
              <a:t>Amount of Time</a:t>
            </a:r>
            <a:r>
              <a:rPr lang="en-US" sz="2000" dirty="0" smtClean="0"/>
              <a:t> Bob Spends </a:t>
            </a:r>
            <a:r>
              <a:rPr lang="en-US" sz="2000" b="1" dirty="0" smtClean="0"/>
              <a:t>Reviewing</a:t>
            </a:r>
            <a:r>
              <a:rPr lang="en-US" sz="2000" dirty="0" smtClean="0"/>
              <a:t>?</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74" y="1320186"/>
            <a:ext cx="8083852" cy="534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027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755"/>
            <a:ext cx="8229600" cy="733245"/>
          </a:xfrm>
        </p:spPr>
        <p:txBody>
          <a:bodyPr>
            <a:normAutofit/>
          </a:bodyPr>
          <a:lstStyle/>
          <a:p>
            <a:r>
              <a:rPr lang="en-US" sz="4000" b="1" dirty="0" smtClean="0"/>
              <a:t>Results from Last Week’s Survey</a:t>
            </a:r>
            <a:endParaRPr lang="en-US" sz="3100" b="1" dirty="0"/>
          </a:p>
        </p:txBody>
      </p:sp>
      <p:sp>
        <p:nvSpPr>
          <p:cNvPr id="2" name="Content Placeholder 1"/>
          <p:cNvSpPr>
            <a:spLocks noGrp="1"/>
          </p:cNvSpPr>
          <p:nvPr>
            <p:ph idx="1"/>
          </p:nvPr>
        </p:nvSpPr>
        <p:spPr>
          <a:xfrm>
            <a:off x="457200" y="1600200"/>
            <a:ext cx="8229600" cy="5029200"/>
          </a:xfrm>
        </p:spPr>
        <p:txBody>
          <a:bodyPr/>
          <a:lstStyle/>
          <a:p>
            <a:r>
              <a:rPr lang="en-US" dirty="0" smtClean="0"/>
              <a:t>The topic of Church History</a:t>
            </a:r>
          </a:p>
          <a:p>
            <a:r>
              <a:rPr lang="en-US" dirty="0" smtClean="0"/>
              <a:t>Bob and His Style of Teaching</a:t>
            </a:r>
          </a:p>
          <a:p>
            <a:pPr lvl="1"/>
            <a:r>
              <a:rPr lang="en-US" dirty="0" smtClean="0"/>
              <a:t>Energetic and Passionate </a:t>
            </a:r>
            <a:r>
              <a:rPr lang="en-US" dirty="0"/>
              <a:t>about the Topic</a:t>
            </a:r>
          </a:p>
          <a:p>
            <a:pPr lvl="1"/>
            <a:r>
              <a:rPr lang="en-US" dirty="0" smtClean="0"/>
              <a:t>Well Prepared and Thorough</a:t>
            </a:r>
          </a:p>
          <a:p>
            <a:r>
              <a:rPr lang="en-US" dirty="0" smtClean="0"/>
              <a:t>The Use of PowerPoint and the Graphics</a:t>
            </a:r>
          </a:p>
          <a:p>
            <a:r>
              <a:rPr lang="en-US" dirty="0" smtClean="0"/>
              <a:t>The comparisons between past controversies with controversies in our own day.</a:t>
            </a:r>
          </a:p>
          <a:p>
            <a:r>
              <a:rPr lang="en-US" dirty="0" smtClean="0"/>
              <a:t>Bob’s Interaction with the Class</a:t>
            </a:r>
          </a:p>
          <a:p>
            <a:endParaRPr lang="en-US" dirty="0" smtClean="0"/>
          </a:p>
          <a:p>
            <a:endParaRPr lang="en-US" dirty="0"/>
          </a:p>
        </p:txBody>
      </p:sp>
      <p:sp>
        <p:nvSpPr>
          <p:cNvPr id="1031" name="TextBox 1030"/>
          <p:cNvSpPr txBox="1"/>
          <p:nvPr/>
        </p:nvSpPr>
        <p:spPr>
          <a:xfrm>
            <a:off x="0" y="838200"/>
            <a:ext cx="9144000" cy="584775"/>
          </a:xfrm>
          <a:prstGeom prst="rect">
            <a:avLst/>
          </a:prstGeom>
          <a:noFill/>
        </p:spPr>
        <p:txBody>
          <a:bodyPr wrap="square" rtlCol="0">
            <a:spAutoFit/>
          </a:bodyPr>
          <a:lstStyle/>
          <a:p>
            <a:pPr algn="ctr"/>
            <a:r>
              <a:rPr lang="en-US" sz="3200" dirty="0" smtClean="0"/>
              <a:t>Question # 6 </a:t>
            </a:r>
            <a:r>
              <a:rPr lang="en-US" sz="3200" dirty="0"/>
              <a:t>– </a:t>
            </a:r>
            <a:r>
              <a:rPr lang="en-US" sz="3200" dirty="0" smtClean="0"/>
              <a:t>Things You </a:t>
            </a:r>
            <a:r>
              <a:rPr lang="en-US" sz="3200" b="1" dirty="0" smtClean="0"/>
              <a:t>Like</a:t>
            </a:r>
            <a:r>
              <a:rPr lang="en-US" sz="3200" dirty="0" smtClean="0"/>
              <a:t> About the Class?</a:t>
            </a:r>
            <a:endParaRPr lang="en-US" sz="3200" dirty="0"/>
          </a:p>
        </p:txBody>
      </p:sp>
    </p:spTree>
    <p:extLst>
      <p:ext uri="{BB962C8B-B14F-4D97-AF65-F5344CB8AC3E}">
        <p14:creationId xmlns:p14="http://schemas.microsoft.com/office/powerpoint/2010/main" val="779790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755"/>
            <a:ext cx="8229600" cy="733245"/>
          </a:xfrm>
        </p:spPr>
        <p:txBody>
          <a:bodyPr>
            <a:normAutofit/>
          </a:bodyPr>
          <a:lstStyle/>
          <a:p>
            <a:r>
              <a:rPr lang="en-US" sz="4000" b="1" dirty="0" smtClean="0"/>
              <a:t>Results from Last Week’s Survey</a:t>
            </a:r>
            <a:endParaRPr lang="en-US" sz="3100" b="1" dirty="0"/>
          </a:p>
        </p:txBody>
      </p:sp>
      <p:sp>
        <p:nvSpPr>
          <p:cNvPr id="2" name="Content Placeholder 1"/>
          <p:cNvSpPr>
            <a:spLocks noGrp="1"/>
          </p:cNvSpPr>
          <p:nvPr>
            <p:ph idx="1"/>
          </p:nvPr>
        </p:nvSpPr>
        <p:spPr>
          <a:xfrm>
            <a:off x="457200" y="1600200"/>
            <a:ext cx="8229600" cy="5181600"/>
          </a:xfrm>
        </p:spPr>
        <p:txBody>
          <a:bodyPr>
            <a:normAutofit fontScale="92500" lnSpcReduction="10000"/>
          </a:bodyPr>
          <a:lstStyle/>
          <a:p>
            <a:r>
              <a:rPr lang="en-US" dirty="0" smtClean="0"/>
              <a:t>Hard to Keep Up in Class While Taking Notes.</a:t>
            </a:r>
          </a:p>
          <a:p>
            <a:r>
              <a:rPr lang="en-US" dirty="0"/>
              <a:t>The print on the screen is sometimes too small and hard to read.</a:t>
            </a:r>
          </a:p>
          <a:p>
            <a:r>
              <a:rPr lang="en-US" dirty="0" smtClean="0"/>
              <a:t>The Long Reviews</a:t>
            </a:r>
          </a:p>
          <a:p>
            <a:r>
              <a:rPr lang="en-US" dirty="0"/>
              <a:t>Class is Sometimes a Little Too “Fact Based” – Not Enough Practical Application Made in Class.</a:t>
            </a:r>
          </a:p>
          <a:p>
            <a:r>
              <a:rPr lang="en-US" dirty="0" smtClean="0"/>
              <a:t>Not Always Enough Time Allowed at the End of Class for Discussion.</a:t>
            </a:r>
          </a:p>
          <a:p>
            <a:r>
              <a:rPr lang="en-US" dirty="0"/>
              <a:t>It’s sometimes difficult to follow some of the more complex aspects of the </a:t>
            </a:r>
            <a:r>
              <a:rPr lang="en-US" dirty="0" smtClean="0"/>
              <a:t>class:</a:t>
            </a:r>
            <a:endParaRPr lang="en-US" dirty="0"/>
          </a:p>
          <a:p>
            <a:pPr lvl="1"/>
            <a:r>
              <a:rPr lang="en-US" dirty="0" smtClean="0"/>
              <a:t>The Latin and Greek Terms</a:t>
            </a:r>
          </a:p>
          <a:p>
            <a:pPr lvl="1"/>
            <a:r>
              <a:rPr lang="en-US" dirty="0" smtClean="0"/>
              <a:t>Referring to the Century (1</a:t>
            </a:r>
            <a:r>
              <a:rPr lang="en-US" baseline="30000" dirty="0" smtClean="0"/>
              <a:t>st</a:t>
            </a:r>
            <a:r>
              <a:rPr lang="en-US" dirty="0" smtClean="0"/>
              <a:t>, 2</a:t>
            </a:r>
            <a:r>
              <a:rPr lang="en-US" baseline="30000" dirty="0" smtClean="0"/>
              <a:t>nd</a:t>
            </a:r>
            <a:r>
              <a:rPr lang="en-US" dirty="0" smtClean="0"/>
              <a:t>, 3</a:t>
            </a:r>
            <a:r>
              <a:rPr lang="en-US" baseline="30000" dirty="0" smtClean="0"/>
              <a:t>rd</a:t>
            </a:r>
            <a:r>
              <a:rPr lang="en-US" dirty="0" smtClean="0"/>
              <a:t>, etc.) rather than the year</a:t>
            </a:r>
          </a:p>
          <a:p>
            <a:pPr lvl="1"/>
            <a:r>
              <a:rPr lang="en-US" dirty="0" smtClean="0"/>
              <a:t>Sometimes the more nuanced ideas are hard to follow</a:t>
            </a:r>
          </a:p>
          <a:p>
            <a:endParaRPr lang="en-US" dirty="0" smtClean="0"/>
          </a:p>
          <a:p>
            <a:endParaRPr lang="en-US" dirty="0" smtClean="0"/>
          </a:p>
          <a:p>
            <a:endParaRPr lang="en-US" dirty="0" smtClean="0"/>
          </a:p>
          <a:p>
            <a:endParaRPr lang="en-US" dirty="0"/>
          </a:p>
        </p:txBody>
      </p:sp>
      <p:sp>
        <p:nvSpPr>
          <p:cNvPr id="1031" name="TextBox 1030"/>
          <p:cNvSpPr txBox="1"/>
          <p:nvPr/>
        </p:nvSpPr>
        <p:spPr>
          <a:xfrm>
            <a:off x="0" y="838200"/>
            <a:ext cx="9144000" cy="584775"/>
          </a:xfrm>
          <a:prstGeom prst="rect">
            <a:avLst/>
          </a:prstGeom>
          <a:noFill/>
        </p:spPr>
        <p:txBody>
          <a:bodyPr wrap="square" rtlCol="0">
            <a:spAutoFit/>
          </a:bodyPr>
          <a:lstStyle/>
          <a:p>
            <a:pPr algn="ctr"/>
            <a:r>
              <a:rPr lang="en-US" sz="3200" dirty="0" smtClean="0"/>
              <a:t>Question # 7 </a:t>
            </a:r>
            <a:r>
              <a:rPr lang="en-US" sz="3200" dirty="0"/>
              <a:t>– </a:t>
            </a:r>
            <a:r>
              <a:rPr lang="en-US" sz="3200" dirty="0" smtClean="0"/>
              <a:t>Things You </a:t>
            </a:r>
            <a:r>
              <a:rPr lang="en-US" sz="3200" b="1" dirty="0" smtClean="0"/>
              <a:t>Don’t Like</a:t>
            </a:r>
            <a:r>
              <a:rPr lang="en-US" sz="3200" dirty="0" smtClean="0"/>
              <a:t> About the Class?</a:t>
            </a:r>
            <a:endParaRPr lang="en-US" sz="3200" dirty="0"/>
          </a:p>
        </p:txBody>
      </p:sp>
    </p:spTree>
    <p:extLst>
      <p:ext uri="{BB962C8B-B14F-4D97-AF65-F5344CB8AC3E}">
        <p14:creationId xmlns:p14="http://schemas.microsoft.com/office/powerpoint/2010/main" val="3185406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755"/>
            <a:ext cx="8229600" cy="733245"/>
          </a:xfrm>
        </p:spPr>
        <p:txBody>
          <a:bodyPr>
            <a:normAutofit/>
          </a:bodyPr>
          <a:lstStyle/>
          <a:p>
            <a:r>
              <a:rPr lang="en-US" sz="4000" b="1" dirty="0" smtClean="0"/>
              <a:t>Results from Last Week’s Survey</a:t>
            </a:r>
            <a:endParaRPr lang="en-US" sz="3100" b="1" dirty="0"/>
          </a:p>
        </p:txBody>
      </p:sp>
      <p:sp>
        <p:nvSpPr>
          <p:cNvPr id="2" name="Content Placeholder 1"/>
          <p:cNvSpPr>
            <a:spLocks noGrp="1"/>
          </p:cNvSpPr>
          <p:nvPr>
            <p:ph idx="1"/>
          </p:nvPr>
        </p:nvSpPr>
        <p:spPr>
          <a:xfrm>
            <a:off x="228600" y="1915418"/>
            <a:ext cx="8839200" cy="4866382"/>
          </a:xfrm>
        </p:spPr>
        <p:txBody>
          <a:bodyPr>
            <a:normAutofit fontScale="92500" lnSpcReduction="10000"/>
          </a:bodyPr>
          <a:lstStyle/>
          <a:p>
            <a:r>
              <a:rPr lang="en-US" dirty="0" smtClean="0"/>
              <a:t>Provide Handouts with Each Class:</a:t>
            </a:r>
          </a:p>
          <a:p>
            <a:pPr lvl="1"/>
            <a:r>
              <a:rPr lang="en-US" sz="2600" dirty="0" smtClean="0"/>
              <a:t>Outline of the Class</a:t>
            </a:r>
          </a:p>
          <a:p>
            <a:pPr lvl="1"/>
            <a:r>
              <a:rPr lang="en-US" sz="2600" dirty="0" smtClean="0"/>
              <a:t>A sheet with blanks to fill in</a:t>
            </a:r>
          </a:p>
          <a:p>
            <a:r>
              <a:rPr lang="en-US" dirty="0"/>
              <a:t>Provide more graphics and timelines showing the big picture of where we are in history.</a:t>
            </a:r>
          </a:p>
          <a:p>
            <a:r>
              <a:rPr lang="en-US" dirty="0"/>
              <a:t>Slow Down</a:t>
            </a:r>
          </a:p>
          <a:p>
            <a:r>
              <a:rPr lang="en-US" dirty="0"/>
              <a:t>Give less detail but cover more people (or topics) in a lesson. </a:t>
            </a:r>
          </a:p>
          <a:p>
            <a:r>
              <a:rPr lang="en-US" dirty="0" smtClean="0"/>
              <a:t>More Focus on Practical Application</a:t>
            </a:r>
          </a:p>
          <a:p>
            <a:r>
              <a:rPr lang="en-US" dirty="0" smtClean="0"/>
              <a:t>More </a:t>
            </a:r>
            <a:r>
              <a:rPr lang="en-US" dirty="0"/>
              <a:t>time spent discussing and wrestling with a particular topic - whatever topics get the class fired up</a:t>
            </a:r>
            <a:r>
              <a:rPr lang="en-US" dirty="0" smtClean="0"/>
              <a:t>.</a:t>
            </a:r>
          </a:p>
          <a:p>
            <a:r>
              <a:rPr lang="en-US" dirty="0" smtClean="0"/>
              <a:t>Provide Snacks for Class</a:t>
            </a:r>
          </a:p>
          <a:p>
            <a:endParaRPr lang="en-US" dirty="0" smtClean="0"/>
          </a:p>
          <a:p>
            <a:endParaRPr lang="en-US" dirty="0" smtClean="0"/>
          </a:p>
          <a:p>
            <a:endParaRPr lang="en-US" dirty="0" smtClean="0"/>
          </a:p>
          <a:p>
            <a:endParaRPr lang="en-US" dirty="0"/>
          </a:p>
        </p:txBody>
      </p:sp>
      <p:sp>
        <p:nvSpPr>
          <p:cNvPr id="1031" name="TextBox 1030"/>
          <p:cNvSpPr txBox="1"/>
          <p:nvPr/>
        </p:nvSpPr>
        <p:spPr>
          <a:xfrm>
            <a:off x="0" y="838200"/>
            <a:ext cx="9144000" cy="1077218"/>
          </a:xfrm>
          <a:prstGeom prst="rect">
            <a:avLst/>
          </a:prstGeom>
          <a:noFill/>
        </p:spPr>
        <p:txBody>
          <a:bodyPr wrap="square" rtlCol="0">
            <a:spAutoFit/>
          </a:bodyPr>
          <a:lstStyle/>
          <a:p>
            <a:pPr algn="ctr"/>
            <a:r>
              <a:rPr lang="en-US" sz="3200" dirty="0" smtClean="0"/>
              <a:t>Question # 8 </a:t>
            </a:r>
            <a:r>
              <a:rPr lang="en-US" sz="3200" dirty="0"/>
              <a:t>– </a:t>
            </a:r>
            <a:r>
              <a:rPr lang="en-US" sz="3200" dirty="0" smtClean="0"/>
              <a:t>Things Bob could </a:t>
            </a:r>
            <a:r>
              <a:rPr lang="en-US" sz="3200" b="1" i="1" dirty="0" smtClean="0"/>
              <a:t>start</a:t>
            </a:r>
            <a:r>
              <a:rPr lang="en-US" sz="3200" b="1" dirty="0" smtClean="0"/>
              <a:t> doing to improve</a:t>
            </a:r>
            <a:r>
              <a:rPr lang="en-US" sz="3200" dirty="0" smtClean="0"/>
              <a:t> the class</a:t>
            </a:r>
            <a:endParaRPr lang="en-US" sz="3200" dirty="0"/>
          </a:p>
        </p:txBody>
      </p:sp>
    </p:spTree>
    <p:extLst>
      <p:ext uri="{BB962C8B-B14F-4D97-AF65-F5344CB8AC3E}">
        <p14:creationId xmlns:p14="http://schemas.microsoft.com/office/powerpoint/2010/main" val="852855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140021</TotalTime>
  <Words>2200</Words>
  <Application>Microsoft Office PowerPoint</Application>
  <PresentationFormat>On-screen Show (4:3)</PresentationFormat>
  <Paragraphs>371</Paragraphs>
  <Slides>28</Slides>
  <Notes>0</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Office Theme</vt:lpstr>
      <vt:lpstr>85_Office Theme</vt:lpstr>
      <vt:lpstr>88_Office Theme</vt:lpstr>
      <vt:lpstr>89_Office Theme</vt:lpstr>
      <vt:lpstr>90_Office Theme</vt:lpstr>
      <vt:lpstr>91_Office Theme</vt:lpstr>
      <vt:lpstr>PowerPoint Presentation</vt:lpstr>
      <vt:lpstr>Results from Last Week’s Survey</vt:lpstr>
      <vt:lpstr>Results from Last Week’s Survey</vt:lpstr>
      <vt:lpstr>Results from Last Week’s Survey</vt:lpstr>
      <vt:lpstr>Results from Last Week’s Survey</vt:lpstr>
      <vt:lpstr>Results from Last Week’s Survey</vt:lpstr>
      <vt:lpstr>Results from Last Week’s Survey</vt:lpstr>
      <vt:lpstr>Results from Last Week’s Survey</vt:lpstr>
      <vt:lpstr>Results from Last Week’s Survey</vt:lpstr>
      <vt:lpstr>Results from Last Week’s Survey</vt:lpstr>
      <vt:lpstr>My Takeaways from Last Week’s Survey</vt:lpstr>
      <vt:lpstr>Overview of Church History  From the Cross to Nicaea</vt:lpstr>
      <vt:lpstr>Overview of Church History  From the Cross to Nicaea</vt:lpstr>
      <vt:lpstr>Overview of Church History  From the Cross to Nicaea</vt:lpstr>
      <vt:lpstr>Review</vt:lpstr>
      <vt:lpstr>Review</vt:lpstr>
      <vt:lpstr>Origen of Alexandria </vt:lpstr>
      <vt:lpstr>*Origen of Alexandria </vt:lpstr>
      <vt:lpstr>*Origen of Alexandria </vt:lpstr>
      <vt:lpstr>*Origen of Alexandria </vt:lpstr>
      <vt:lpstr>*Origen of Alexandria </vt:lpstr>
      <vt:lpstr>*Origen of Alexandria </vt:lpstr>
      <vt:lpstr>*Origen of Alexandria </vt:lpstr>
      <vt:lpstr>*Origen of Alexandria </vt:lpstr>
      <vt:lpstr>Hippolytus of Rome </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2264</cp:revision>
  <cp:lastPrinted>2019-03-10T13:38:52Z</cp:lastPrinted>
  <dcterms:created xsi:type="dcterms:W3CDTF">2018-06-08T00:19:32Z</dcterms:created>
  <dcterms:modified xsi:type="dcterms:W3CDTF">2019-03-11T00:53:44Z</dcterms:modified>
</cp:coreProperties>
</file>