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60" r:id="rId2"/>
    <p:sldMasterId id="2147485172" r:id="rId3"/>
    <p:sldMasterId id="2147485184" r:id="rId4"/>
    <p:sldMasterId id="2147485196" r:id="rId5"/>
  </p:sldMasterIdLst>
  <p:notesMasterIdLst>
    <p:notesMasterId r:id="rId36"/>
  </p:notesMasterIdLst>
  <p:handoutMasterIdLst>
    <p:handoutMasterId r:id="rId37"/>
  </p:handoutMasterIdLst>
  <p:sldIdLst>
    <p:sldId id="1470" r:id="rId6"/>
    <p:sldId id="1471" r:id="rId7"/>
    <p:sldId id="1476" r:id="rId8"/>
    <p:sldId id="1477" r:id="rId9"/>
    <p:sldId id="1500" r:id="rId10"/>
    <p:sldId id="1478" r:id="rId11"/>
    <p:sldId id="1479" r:id="rId12"/>
    <p:sldId id="1480" r:id="rId13"/>
    <p:sldId id="1481" r:id="rId14"/>
    <p:sldId id="1482" r:id="rId15"/>
    <p:sldId id="1498" r:id="rId16"/>
    <p:sldId id="1483" r:id="rId17"/>
    <p:sldId id="1484" r:id="rId18"/>
    <p:sldId id="1485" r:id="rId19"/>
    <p:sldId id="1487" r:id="rId20"/>
    <p:sldId id="1488" r:id="rId21"/>
    <p:sldId id="1489" r:id="rId22"/>
    <p:sldId id="1490" r:id="rId23"/>
    <p:sldId id="1493" r:id="rId24"/>
    <p:sldId id="1494" r:id="rId25"/>
    <p:sldId id="1495" r:id="rId26"/>
    <p:sldId id="1496" r:id="rId27"/>
    <p:sldId id="1499" r:id="rId28"/>
    <p:sldId id="1497" r:id="rId29"/>
    <p:sldId id="1501" r:id="rId30"/>
    <p:sldId id="1502" r:id="rId31"/>
    <p:sldId id="1473" r:id="rId32"/>
    <p:sldId id="1503" r:id="rId33"/>
    <p:sldId id="1474" r:id="rId34"/>
    <p:sldId id="1475" r:id="rId3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31F9"/>
    <a:srgbClr val="344BF6"/>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1560" y="-72"/>
      </p:cViewPr>
      <p:guideLst>
        <p:guide orient="horz" pos="2160"/>
        <p:guide pos="2880"/>
      </p:guideLst>
    </p:cSldViewPr>
  </p:slideViewPr>
  <p:notesTextViewPr>
    <p:cViewPr>
      <p:scale>
        <a:sx n="1" d="1"/>
        <a:sy n="1" d="1"/>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23B20E6D-5301-4921-965A-4165F13FB2F9}" type="datetimeFigureOut">
              <a:rPr lang="en-US" smtClean="0"/>
              <a:t>5/13/2019</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CD1EC55D-DF11-4B6E-B8E2-8ED8B7CB6743}" type="datetimeFigureOut">
              <a:rPr lang="en-US" smtClean="0"/>
              <a:t>5/13/2019</a:t>
            </a:fld>
            <a:endParaRPr lang="en-US" dirty="0"/>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43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773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7626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358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3451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432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8651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255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8491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0837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4426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5027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3138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0639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6793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88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2450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509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0079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7041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296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3806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3769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3522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4453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7982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8800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6619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507637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67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0767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1601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9947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289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1532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0223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674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077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07693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06744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5030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46514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20898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252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5/13/2019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422579"/>
      </p:ext>
    </p:extLst>
  </p:cSld>
  <p:clrMap bg1="lt1" tx1="dk1" bg2="lt2" tx2="dk2" accent1="accent1" accent2="accent2" accent3="accent3" accent4="accent4" accent5="accent5" accent6="accent6" hlink="hlink" folHlink="folHlink"/>
  <p:sldLayoutIdLst>
    <p:sldLayoutId id="2147485161"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619667"/>
      </p:ext>
    </p:extLst>
  </p:cSld>
  <p:clrMap bg1="lt1" tx1="dk1" bg2="lt2" tx2="dk2" accent1="accent1" accent2="accent2" accent3="accent3" accent4="accent4" accent5="accent5" accent6="accent6" hlink="hlink" folHlink="folHlink"/>
  <p:sldLayoutIdLst>
    <p:sldLayoutId id="2147485173" r:id="rId1"/>
    <p:sldLayoutId id="2147485174" r:id="rId2"/>
    <p:sldLayoutId id="2147485175" r:id="rId3"/>
    <p:sldLayoutId id="2147485176" r:id="rId4"/>
    <p:sldLayoutId id="2147485177" r:id="rId5"/>
    <p:sldLayoutId id="2147485178" r:id="rId6"/>
    <p:sldLayoutId id="2147485179" r:id="rId7"/>
    <p:sldLayoutId id="2147485180" r:id="rId8"/>
    <p:sldLayoutId id="2147485181" r:id="rId9"/>
    <p:sldLayoutId id="2147485182" r:id="rId10"/>
    <p:sldLayoutId id="2147485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6378294"/>
      </p:ext>
    </p:extLst>
  </p:cSld>
  <p:clrMap bg1="lt1" tx1="dk1" bg2="lt2" tx2="dk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5/13/2019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8299834"/>
      </p:ext>
    </p:extLst>
  </p:cSld>
  <p:clrMap bg1="lt1" tx1="dk1" bg2="lt2" tx2="dk2" accent1="accent1" accent2="accent2" accent3="accent3" accent4="accent4" accent5="accent5" accent6="accent6" hlink="hlink" folHlink="folHlink"/>
  <p:sldLayoutIdLst>
    <p:sldLayoutId id="2147485197"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hemeOverride" Target="../theme/themeOverride7.xml"/><Relationship Id="rId4" Type="http://schemas.openxmlformats.org/officeDocument/2006/relationships/hyperlink" Target="http://www.centerforbaptistrenewal.com/blog/2019/5/6/meet-the-cappadocian-fath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9.xml"/><Relationship Id="rId5" Type="http://schemas.openxmlformats.org/officeDocument/2006/relationships/hyperlink" Target="https://en.wikipedia.org/wiki/Cappadocia#/media/File:Asia_Minor_in_the_Greco-Roman_period_-_general_map_-_regions_and_main_settlements.jpg" TargetMode="Externa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9.xml"/><Relationship Id="rId1" Type="http://schemas.openxmlformats.org/officeDocument/2006/relationships/themeOverride" Target="../theme/themeOverride1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themeOverride" Target="../theme/themeOverr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6.xml"/><Relationship Id="rId1" Type="http://schemas.openxmlformats.org/officeDocument/2006/relationships/themeOverride" Target="../theme/themeOverride19.xml"/><Relationship Id="rId4" Type="http://schemas.openxmlformats.org/officeDocument/2006/relationships/hyperlink" Target="https://www.livius.org/pictures/bulgaria/rila-monastery/the-first-council-of-constantinople-38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5.xml"/><Relationship Id="rId1" Type="http://schemas.openxmlformats.org/officeDocument/2006/relationships/themeOverride" Target="../theme/themeOverr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5.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35.xml"/><Relationship Id="rId1" Type="http://schemas.openxmlformats.org/officeDocument/2006/relationships/themeOverride" Target="../theme/themeOverr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9.xml"/><Relationship Id="rId1" Type="http://schemas.openxmlformats.org/officeDocument/2006/relationships/themeOverride" Target="../theme/themeOverride23.xml"/><Relationship Id="rId4" Type="http://schemas.openxmlformats.org/officeDocument/2006/relationships/hyperlink" Target="https://www.franciscanmedia.org/saint-john-chrysost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9.xml"/><Relationship Id="rId1" Type="http://schemas.openxmlformats.org/officeDocument/2006/relationships/themeOverride" Target="../theme/themeOverride24.xml"/><Relationship Id="rId4" Type="http://schemas.openxmlformats.org/officeDocument/2006/relationships/hyperlink" Target="https://www.hopehelps.org/volunteer-appreciation-week-201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hyperlink" Target="https://www.weareteachers.com/moving-beyond-classroom-discussion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50.xml"/><Relationship Id="rId1" Type="http://schemas.openxmlformats.org/officeDocument/2006/relationships/themeOverride" Target="../theme/themeOverride1.xml"/><Relationship Id="rId4" Type="http://schemas.openxmlformats.org/officeDocument/2006/relationships/hyperlink" Target="https://sgwmscog.com/wp-content/uploads/Council-of-Nicea-2-1.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5.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5.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5.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113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sz="3200" b="1" dirty="0" smtClean="0"/>
              <a:t>*Arian Domination </a:t>
            </a:r>
            <a:r>
              <a:rPr lang="en-US" sz="3200" b="1" dirty="0"/>
              <a:t>After Nicaea</a:t>
            </a:r>
          </a:p>
        </p:txBody>
      </p:sp>
      <p:sp>
        <p:nvSpPr>
          <p:cNvPr id="4" name="Content Placeholder 3"/>
          <p:cNvSpPr>
            <a:spLocks noGrp="1"/>
          </p:cNvSpPr>
          <p:nvPr>
            <p:ph idx="1"/>
          </p:nvPr>
        </p:nvSpPr>
        <p:spPr>
          <a:xfrm>
            <a:off x="152400" y="838199"/>
            <a:ext cx="8839200" cy="5681247"/>
          </a:xfrm>
        </p:spPr>
        <p:txBody>
          <a:bodyPr>
            <a:normAutofit fontScale="92500" lnSpcReduction="20000"/>
          </a:bodyPr>
          <a:lstStyle/>
          <a:p>
            <a:r>
              <a:rPr lang="en-US" dirty="0" smtClean="0"/>
              <a:t>In AD 363, Julian </a:t>
            </a:r>
            <a:r>
              <a:rPr lang="en-US" dirty="0"/>
              <a:t>was killed fighting the </a:t>
            </a:r>
            <a:r>
              <a:rPr lang="en-US" dirty="0" smtClean="0"/>
              <a:t>Persians. </a:t>
            </a:r>
          </a:p>
          <a:p>
            <a:r>
              <a:rPr lang="en-US" dirty="0" smtClean="0"/>
              <a:t>In AD 364, </a:t>
            </a:r>
            <a:r>
              <a:rPr lang="en-US" dirty="0"/>
              <a:t>Valentinian became emperor, and he placed the East under the authority of his brother </a:t>
            </a:r>
            <a:r>
              <a:rPr lang="en-US" dirty="0" smtClean="0"/>
              <a:t>Valens</a:t>
            </a:r>
          </a:p>
          <a:p>
            <a:r>
              <a:rPr lang="en-US" dirty="0" smtClean="0"/>
              <a:t>Valens </a:t>
            </a:r>
            <a:r>
              <a:rPr lang="en-US" dirty="0"/>
              <a:t>was an Arian, </a:t>
            </a:r>
            <a:r>
              <a:rPr lang="en-US" dirty="0" smtClean="0"/>
              <a:t>who then began persecuting </a:t>
            </a:r>
            <a:r>
              <a:rPr lang="en-US" dirty="0"/>
              <a:t>Nicenes and Origenists alike. </a:t>
            </a:r>
            <a:endParaRPr lang="en-US" dirty="0" smtClean="0"/>
          </a:p>
          <a:p>
            <a:r>
              <a:rPr lang="en-US" dirty="0" smtClean="0"/>
              <a:t>Athanasius </a:t>
            </a:r>
            <a:r>
              <a:rPr lang="en-US" dirty="0"/>
              <a:t>had come back from exile after Julian the Apostate’s death, but Valens banished him </a:t>
            </a:r>
            <a:r>
              <a:rPr lang="en-US" b="1" i="1" dirty="0"/>
              <a:t>again</a:t>
            </a:r>
            <a:r>
              <a:rPr lang="en-US" dirty="0"/>
              <a:t>. </a:t>
            </a:r>
            <a:endParaRPr lang="en-US" dirty="0" smtClean="0"/>
          </a:p>
          <a:p>
            <a:r>
              <a:rPr lang="en-US" dirty="0" smtClean="0"/>
              <a:t>But Valens’s persecution of both Nicenes and Origenists </a:t>
            </a:r>
            <a:r>
              <a:rPr lang="en-US" dirty="0"/>
              <a:t>helped to bring the two parties together in united opposition to </a:t>
            </a:r>
            <a:r>
              <a:rPr lang="en-US" dirty="0" smtClean="0"/>
              <a:t>Arianism.</a:t>
            </a:r>
          </a:p>
          <a:p>
            <a:r>
              <a:rPr lang="en-US" dirty="0" smtClean="0"/>
              <a:t>Consequently, Valens eventually relented on his policy of oppression, and Athanasius was allowed to return to Alexandria in AD 366. </a:t>
            </a:r>
          </a:p>
          <a:p>
            <a:r>
              <a:rPr lang="en-US" dirty="0" smtClean="0"/>
              <a:t>Athanasius </a:t>
            </a:r>
            <a:r>
              <a:rPr lang="en-US" dirty="0"/>
              <a:t>spent his last six years </a:t>
            </a:r>
            <a:r>
              <a:rPr lang="en-US" dirty="0" smtClean="0"/>
              <a:t>in Alexandria, peacefully carrying </a:t>
            </a:r>
            <a:r>
              <a:rPr lang="en-US" dirty="0"/>
              <a:t>out his episcopal </a:t>
            </a:r>
            <a:r>
              <a:rPr lang="en-US" dirty="0" smtClean="0"/>
              <a:t>duties until he died </a:t>
            </a:r>
            <a:r>
              <a:rPr lang="en-US" dirty="0"/>
              <a:t>in </a:t>
            </a:r>
            <a:r>
              <a:rPr lang="en-US" dirty="0" smtClean="0"/>
              <a:t>AD 373.</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43107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r="-2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hlinkClick r:id="rId4"/>
              </a:rPr>
              <a:t>http://www.centerforbaptistrenewal.com/blog/2019/5/6/meet-the-cappadocian-fathers</a:t>
            </a:r>
            <a:endParaRPr lang="en-US" sz="1400" dirty="0">
              <a:solidFill>
                <a:prstClr val="black"/>
              </a:solidFill>
            </a:endParaRPr>
          </a:p>
        </p:txBody>
      </p:sp>
      <p:sp>
        <p:nvSpPr>
          <p:cNvPr id="7" name="Title 2"/>
          <p:cNvSpPr>
            <a:spLocks noGrp="1"/>
          </p:cNvSpPr>
          <p:nvPr>
            <p:ph type="title"/>
          </p:nvPr>
        </p:nvSpPr>
        <p:spPr>
          <a:xfrm>
            <a:off x="304800" y="0"/>
            <a:ext cx="8610600" cy="914400"/>
          </a:xfrm>
          <a:effectLst/>
        </p:spPr>
        <p:txBody>
          <a:bodyPr>
            <a:noAutofit/>
          </a:body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The Cappadocian Fathers</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1492455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As Athanasius passed from the scene God raised up </a:t>
            </a:r>
            <a:r>
              <a:rPr lang="en-US" dirty="0"/>
              <a:t>a new generation of Nicene </a:t>
            </a:r>
            <a:r>
              <a:rPr lang="en-US" dirty="0" smtClean="0"/>
              <a:t>theologians who came to be known as the </a:t>
            </a:r>
            <a:r>
              <a:rPr lang="en-US" dirty="0"/>
              <a:t>“</a:t>
            </a:r>
            <a:r>
              <a:rPr lang="en-US" b="1" i="1" dirty="0"/>
              <a:t>Cappadocian fathers</a:t>
            </a:r>
            <a:r>
              <a:rPr lang="en-US" dirty="0" smtClean="0"/>
              <a:t>”:</a:t>
            </a:r>
          </a:p>
          <a:p>
            <a:pPr lvl="1"/>
            <a:r>
              <a:rPr lang="en-US" dirty="0" smtClean="0"/>
              <a:t>Basil </a:t>
            </a:r>
            <a:r>
              <a:rPr lang="en-US" dirty="0"/>
              <a:t>of Caesarea (330-79</a:t>
            </a:r>
            <a:r>
              <a:rPr lang="en-US" dirty="0" smtClean="0"/>
              <a:t>)</a:t>
            </a:r>
          </a:p>
          <a:p>
            <a:pPr lvl="1"/>
            <a:r>
              <a:rPr lang="en-US" dirty="0" smtClean="0"/>
              <a:t>Gregory </a:t>
            </a:r>
            <a:r>
              <a:rPr lang="en-US" dirty="0"/>
              <a:t>of Nyssa (335-94) </a:t>
            </a:r>
            <a:endParaRPr lang="en-US" dirty="0" smtClean="0"/>
          </a:p>
          <a:p>
            <a:pPr lvl="1"/>
            <a:r>
              <a:rPr lang="en-US" dirty="0" smtClean="0"/>
              <a:t>Gregory </a:t>
            </a:r>
            <a:r>
              <a:rPr lang="en-US" dirty="0"/>
              <a:t>of Nazianzus (330-90). </a:t>
            </a:r>
            <a:endParaRPr lang="en-US" dirty="0" smtClean="0"/>
          </a:p>
          <a:p>
            <a:r>
              <a:rPr lang="en-US" dirty="0" smtClean="0"/>
              <a:t>All </a:t>
            </a:r>
            <a:r>
              <a:rPr lang="en-US" dirty="0"/>
              <a:t>three were natives of the province of Cappadocia in Asia Minor.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486417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Cappadocia</a:t>
            </a:r>
            <a:endParaRPr lang="en-US" b="1"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07148" y="1600200"/>
            <a:ext cx="6929704" cy="4525963"/>
          </a:xfrm>
        </p:spPr>
      </p:pic>
      <p:sp>
        <p:nvSpPr>
          <p:cNvPr id="6" name="TextBox 5"/>
          <p:cNvSpPr txBox="1"/>
          <p:nvPr/>
        </p:nvSpPr>
        <p:spPr>
          <a:xfrm>
            <a:off x="0" y="6545283"/>
            <a:ext cx="9144000" cy="261610"/>
          </a:xfrm>
          <a:prstGeom prst="rect">
            <a:avLst/>
          </a:prstGeom>
          <a:noFill/>
        </p:spPr>
        <p:txBody>
          <a:bodyPr wrap="square" rtlCol="0">
            <a:spAutoFit/>
          </a:bodyPr>
          <a:lstStyle/>
          <a:p>
            <a:r>
              <a:rPr lang="en-US" sz="1100" dirty="0">
                <a:hlinkClick r:id="rId5"/>
              </a:rPr>
              <a:t>https://en.wikipedia.org/wiki/Cappadocia#/media/File:Asia_Minor_in_the_Greco-Roman_period_-_general_map_-_regions_and_main_settlements.jpg</a:t>
            </a:r>
            <a:endParaRPr lang="en-US" sz="1100" dirty="0">
              <a:solidFill>
                <a:prstClr val="black"/>
              </a:solidFill>
            </a:endParaRPr>
          </a:p>
        </p:txBody>
      </p:sp>
      <p:sp>
        <p:nvSpPr>
          <p:cNvPr id="7" name="Oval 6"/>
          <p:cNvSpPr/>
          <p:nvPr/>
        </p:nvSpPr>
        <p:spPr>
          <a:xfrm>
            <a:off x="4953000" y="3200400"/>
            <a:ext cx="16764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8393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dirty="0" smtClean="0"/>
              <a:t>Basil </a:t>
            </a:r>
            <a:r>
              <a:rPr lang="en-US" dirty="0"/>
              <a:t>and Gregory of Nyssa were brothers, born into a wealthy Christian </a:t>
            </a:r>
            <a:r>
              <a:rPr lang="en-US" dirty="0" smtClean="0"/>
              <a:t>family.</a:t>
            </a:r>
          </a:p>
          <a:p>
            <a:r>
              <a:rPr lang="en-US" dirty="0"/>
              <a:t>In his youth Basil went to study in Caesarea, the capital city of Cappadocia, where he met and became the intimate lifelong friend of Gregory of </a:t>
            </a:r>
            <a:r>
              <a:rPr lang="en-US" b="1" i="1" dirty="0" smtClean="0"/>
              <a:t>Nazianzus</a:t>
            </a:r>
            <a:r>
              <a:rPr lang="en-US" dirty="0" smtClean="0"/>
              <a:t>.</a:t>
            </a:r>
          </a:p>
          <a:p>
            <a:r>
              <a:rPr lang="en-US" dirty="0" smtClean="0"/>
              <a:t>In </a:t>
            </a:r>
            <a:r>
              <a:rPr lang="en-US" dirty="0"/>
              <a:t>their warm and devoted love for each other, Basil and Gregory were the “David and Jonathan” of the patristic age </a:t>
            </a:r>
            <a:r>
              <a:rPr lang="en-US" dirty="0" smtClean="0"/>
              <a:t>(cf. 1 Sam</a:t>
            </a:r>
            <a:r>
              <a:rPr lang="en-US" dirty="0"/>
              <a:t>. </a:t>
            </a:r>
            <a:r>
              <a:rPr lang="en-US" dirty="0" smtClean="0"/>
              <a:t>18:1; 2 Sam</a:t>
            </a:r>
            <a:r>
              <a:rPr lang="en-US" dirty="0"/>
              <a:t>. </a:t>
            </a:r>
            <a:r>
              <a:rPr lang="en-US" dirty="0" smtClean="0"/>
              <a:t>1:26</a:t>
            </a:r>
            <a:r>
              <a:rPr lang="en-US" dirty="0"/>
              <a:t>). </a:t>
            </a:r>
            <a:endParaRPr lang="en-US" dirty="0" smtClean="0"/>
          </a:p>
          <a:p>
            <a:r>
              <a:rPr lang="en-US" dirty="0" smtClean="0"/>
              <a:t>They </a:t>
            </a:r>
            <a:r>
              <a:rPr lang="en-US" dirty="0"/>
              <a:t>both immersed their minds in all the riches of Pagan culture and philosophy in Athens, the cradle of European thought, but without wandering in the slightest from their Christian beliefs and commitment. </a:t>
            </a:r>
            <a:endParaRPr lang="en-US" dirty="0" smtClean="0"/>
          </a:p>
          <a:p>
            <a:r>
              <a:rPr lang="en-US" dirty="0" smtClean="0"/>
              <a:t>Both </a:t>
            </a:r>
            <a:r>
              <a:rPr lang="en-US" dirty="0"/>
              <a:t>were </a:t>
            </a:r>
            <a:r>
              <a:rPr lang="en-US" dirty="0" smtClean="0"/>
              <a:t>baptized </a:t>
            </a:r>
            <a:r>
              <a:rPr lang="en-US" dirty="0"/>
              <a:t>in about </a:t>
            </a:r>
            <a:r>
              <a:rPr lang="en-US" dirty="0" smtClean="0"/>
              <a:t>AD 358 – clear </a:t>
            </a:r>
            <a:r>
              <a:rPr lang="en-US" dirty="0"/>
              <a:t>examples of individuals raised as Christians in believing families, but </a:t>
            </a:r>
            <a:r>
              <a:rPr lang="en-US" dirty="0" smtClean="0"/>
              <a:t>baptized </a:t>
            </a:r>
            <a:r>
              <a:rPr lang="en-US" dirty="0"/>
              <a:t>only in their maturity (which was the prevailing 4th century custom</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5053332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10000"/>
          </a:bodyPr>
          <a:lstStyle/>
          <a:p>
            <a:r>
              <a:rPr lang="en-US" dirty="0"/>
              <a:t>Basil then lived the life of a hermit in Cappadocia for </a:t>
            </a:r>
            <a:r>
              <a:rPr lang="en-US" dirty="0" smtClean="0"/>
              <a:t>several years. But </a:t>
            </a:r>
            <a:r>
              <a:rPr lang="en-US" dirty="0"/>
              <a:t>in </a:t>
            </a:r>
            <a:r>
              <a:rPr lang="en-US" dirty="0" smtClean="0"/>
              <a:t>AD 364 Eusebius, the </a:t>
            </a:r>
            <a:r>
              <a:rPr lang="en-US" dirty="0"/>
              <a:t>bishop of Caesarea</a:t>
            </a:r>
            <a:r>
              <a:rPr lang="en-US" dirty="0" smtClean="0"/>
              <a:t>, persuaded </a:t>
            </a:r>
            <a:r>
              <a:rPr lang="en-US" dirty="0"/>
              <a:t>him to accept ordination as a presbyter and help him in his battle with the Arians in the Caesarean church</a:t>
            </a:r>
            <a:r>
              <a:rPr lang="en-US" dirty="0" smtClean="0"/>
              <a:t>.</a:t>
            </a:r>
          </a:p>
          <a:p>
            <a:r>
              <a:rPr lang="en-US" dirty="0"/>
              <a:t>On Eusebius’s death in 370, the church elected Basil as its new bishop. </a:t>
            </a:r>
            <a:endParaRPr lang="en-US" dirty="0" smtClean="0"/>
          </a:p>
          <a:p>
            <a:r>
              <a:rPr lang="en-US" dirty="0" smtClean="0"/>
              <a:t>In </a:t>
            </a:r>
            <a:r>
              <a:rPr lang="en-US" dirty="0"/>
              <a:t>the conflict against Arianism, Basil proved a hugely effective practical church leader, </a:t>
            </a:r>
            <a:r>
              <a:rPr lang="en-US" dirty="0" smtClean="0"/>
              <a:t>organizer </a:t>
            </a:r>
            <a:r>
              <a:rPr lang="en-US" dirty="0"/>
              <a:t>and administrator, as well as a superb preacher. </a:t>
            </a:r>
            <a:endParaRPr lang="en-US" dirty="0" smtClean="0"/>
          </a:p>
          <a:p>
            <a:r>
              <a:rPr lang="en-US" dirty="0" smtClean="0"/>
              <a:t>He </a:t>
            </a:r>
            <a:r>
              <a:rPr lang="en-US" dirty="0"/>
              <a:t>was also </a:t>
            </a:r>
            <a:r>
              <a:rPr lang="en-US" dirty="0" smtClean="0"/>
              <a:t>wrote an important </a:t>
            </a:r>
            <a:r>
              <a:rPr lang="en-US" dirty="0"/>
              <a:t>treatise </a:t>
            </a:r>
            <a:r>
              <a:rPr lang="en-US" i="1" dirty="0"/>
              <a:t>On the Holy Spirit </a:t>
            </a:r>
            <a:r>
              <a:rPr lang="en-US" dirty="0"/>
              <a:t>in </a:t>
            </a:r>
            <a:r>
              <a:rPr lang="en-US" dirty="0" smtClean="0"/>
              <a:t>AD 375</a:t>
            </a:r>
            <a:r>
              <a:rPr lang="en-US" dirty="0"/>
              <a:t>, in which he argued for the Spirit’s full deity</a:t>
            </a:r>
            <a:r>
              <a:rPr lang="en-US" dirty="0" smtClean="0"/>
              <a:t>.</a:t>
            </a:r>
          </a:p>
          <a:p>
            <a:r>
              <a:rPr lang="en-US" dirty="0"/>
              <a:t>Many have praised Basil’s sermons and treatises as the clearest, most beautiful Christian writings in Greek from the entire patristic period</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0193197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fontScale="85000" lnSpcReduction="10000"/>
          </a:bodyPr>
          <a:lstStyle/>
          <a:p>
            <a:r>
              <a:rPr lang="en-US" dirty="0"/>
              <a:t>Meanwhile, in AD </a:t>
            </a:r>
            <a:r>
              <a:rPr lang="en-US" dirty="0" smtClean="0"/>
              <a:t>362, Basil’s </a:t>
            </a:r>
            <a:r>
              <a:rPr lang="en-US" dirty="0"/>
              <a:t>best friend Gregory of Nazianzus became a presbyter in his home church of </a:t>
            </a:r>
            <a:r>
              <a:rPr lang="en-US" dirty="0" smtClean="0"/>
              <a:t>Nazianzus, </a:t>
            </a:r>
            <a:r>
              <a:rPr lang="en-US" dirty="0"/>
              <a:t>where his father was bishop. </a:t>
            </a:r>
            <a:endParaRPr lang="en-US" dirty="0" smtClean="0"/>
          </a:p>
          <a:p>
            <a:r>
              <a:rPr lang="en-US" dirty="0" smtClean="0"/>
              <a:t>Gregory was not fond of the battles that often came as a result of being in church leadership; </a:t>
            </a:r>
            <a:r>
              <a:rPr lang="en-US" dirty="0"/>
              <a:t>he was a sensitive, inward-looking person, who preferred writing poetry in solitude to the vicious </a:t>
            </a:r>
            <a:r>
              <a:rPr lang="en-US" dirty="0" smtClean="0"/>
              <a:t>cut-throat fighting often required when doing battle with Arians </a:t>
            </a:r>
            <a:r>
              <a:rPr lang="en-US" dirty="0"/>
              <a:t>in the public arena of Church politics and theological debate</a:t>
            </a:r>
            <a:r>
              <a:rPr lang="en-US" dirty="0" smtClean="0"/>
              <a:t>.</a:t>
            </a:r>
          </a:p>
          <a:p>
            <a:r>
              <a:rPr lang="en-US" dirty="0" smtClean="0"/>
              <a:t>Despite his distaste for church political battles, Gregory briefly served as </a:t>
            </a:r>
            <a:r>
              <a:rPr lang="en-US" dirty="0"/>
              <a:t>bishop </a:t>
            </a:r>
            <a:r>
              <a:rPr lang="en-US" dirty="0" smtClean="0"/>
              <a:t>(AD 379-81) </a:t>
            </a:r>
            <a:r>
              <a:rPr lang="en-US" dirty="0"/>
              <a:t>in </a:t>
            </a:r>
            <a:r>
              <a:rPr lang="en-US" dirty="0" smtClean="0"/>
              <a:t>a small congregation </a:t>
            </a:r>
            <a:r>
              <a:rPr lang="en-US" dirty="0"/>
              <a:t>in the Eastern capital, Constantinople, </a:t>
            </a:r>
            <a:r>
              <a:rPr lang="en-US" dirty="0" smtClean="0"/>
              <a:t>at a time when Arianism </a:t>
            </a:r>
            <a:r>
              <a:rPr lang="en-US" dirty="0"/>
              <a:t>reigned supreme. </a:t>
            </a:r>
            <a:endParaRPr lang="en-US" dirty="0" smtClean="0"/>
          </a:p>
          <a:p>
            <a:r>
              <a:rPr lang="en-US" dirty="0" smtClean="0"/>
              <a:t>Here </a:t>
            </a:r>
            <a:r>
              <a:rPr lang="en-US" dirty="0"/>
              <a:t>Gregory’s </a:t>
            </a:r>
            <a:r>
              <a:rPr lang="en-US" i="1" dirty="0"/>
              <a:t>Five Theological Orations </a:t>
            </a:r>
            <a:r>
              <a:rPr lang="en-US" dirty="0"/>
              <a:t>brilliantly summed up the Nicene doctrine of the Trinity, refuted Arianism, and attracted large numbers to Gregory’s church, winning them over to the Nicene faith.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9851306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10000"/>
          </a:bodyPr>
          <a:lstStyle/>
          <a:p>
            <a:r>
              <a:rPr lang="en-US" dirty="0" smtClean="0"/>
              <a:t>We </a:t>
            </a:r>
            <a:r>
              <a:rPr lang="en-US" dirty="0"/>
              <a:t>can catch a </a:t>
            </a:r>
            <a:r>
              <a:rPr lang="en-US" dirty="0" smtClean="0"/>
              <a:t>flavor </a:t>
            </a:r>
            <a:r>
              <a:rPr lang="en-US" dirty="0"/>
              <a:t>of the wild theological atmosphere of Constantinople during the Arian controversy from </a:t>
            </a:r>
            <a:r>
              <a:rPr lang="en-US" dirty="0" smtClean="0"/>
              <a:t>a description given by Gregory </a:t>
            </a:r>
            <a:r>
              <a:rPr lang="en-US" dirty="0"/>
              <a:t>of </a:t>
            </a:r>
            <a:r>
              <a:rPr lang="en-US" dirty="0" smtClean="0"/>
              <a:t>Nyssa: </a:t>
            </a:r>
          </a:p>
          <a:p>
            <a:pPr lvl="1"/>
            <a:r>
              <a:rPr lang="en-US" i="1" dirty="0" smtClean="0">
                <a:latin typeface="Cambria" panose="02040503050406030204" pitchFamily="18" charset="0"/>
                <a:ea typeface="Cambria" panose="02040503050406030204" pitchFamily="18" charset="0"/>
              </a:rPr>
              <a:t>If </a:t>
            </a:r>
            <a:r>
              <a:rPr lang="en-US" i="1" dirty="0">
                <a:latin typeface="Cambria" panose="02040503050406030204" pitchFamily="18" charset="0"/>
                <a:ea typeface="Cambria" panose="02040503050406030204" pitchFamily="18" charset="0"/>
              </a:rPr>
              <a:t>you ask a person to give you some small change for a large coin, his response is to </a:t>
            </a:r>
            <a:r>
              <a:rPr lang="en-US" i="1" dirty="0" smtClean="0">
                <a:latin typeface="Cambria" panose="02040503050406030204" pitchFamily="18" charset="0"/>
                <a:ea typeface="Cambria" panose="02040503050406030204" pitchFamily="18" charset="0"/>
              </a:rPr>
              <a:t>philosophize </a:t>
            </a:r>
            <a:r>
              <a:rPr lang="en-US" i="1" dirty="0">
                <a:latin typeface="Cambria" panose="02040503050406030204" pitchFamily="18" charset="0"/>
                <a:ea typeface="Cambria" panose="02040503050406030204" pitchFamily="18" charset="0"/>
              </a:rPr>
              <a:t>about what distinguishes the Father from the Son. If you ask about the price of a loaf, the shopkeeper’s response is that the Father is greater and the Son is inferior. If you ask a bath attendant whether your bath is ready, you will have to rest satisfied with the attendant’s response that the Son has been generated out of nothing. </a:t>
            </a:r>
            <a:endParaRPr lang="en-US" i="1" dirty="0" smtClean="0">
              <a:latin typeface="Cambria" panose="02040503050406030204" pitchFamily="18" charset="0"/>
              <a:ea typeface="Cambria" panose="02040503050406030204" pitchFamily="18" charset="0"/>
            </a:endParaRPr>
          </a:p>
          <a:p>
            <a:r>
              <a:rPr lang="en-US" dirty="0"/>
              <a:t>Gregory of Nazianzus’s Orations earned him the title “Gregory the Theologian” in the Eastern Church. </a:t>
            </a:r>
          </a:p>
          <a:p>
            <a:r>
              <a:rPr lang="en-US" dirty="0" smtClean="0"/>
              <a:t>Together </a:t>
            </a:r>
            <a:r>
              <a:rPr lang="en-US" dirty="0"/>
              <a:t>with John </a:t>
            </a:r>
            <a:r>
              <a:rPr lang="en-US" dirty="0" smtClean="0"/>
              <a:t>Chrysostom, </a:t>
            </a:r>
            <a:r>
              <a:rPr lang="en-US" dirty="0"/>
              <a:t>Gregory was the Eastern Church’s most eloquent preacher in the age of the early Church fathers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2171190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Basil’s brother, the gentle Gregory of Nyssa, was </a:t>
            </a:r>
            <a:r>
              <a:rPr lang="en-US" dirty="0" smtClean="0"/>
              <a:t>bishop </a:t>
            </a:r>
            <a:r>
              <a:rPr lang="en-US" dirty="0"/>
              <a:t>of Nyssa, a town near Caesarea. </a:t>
            </a:r>
            <a:endParaRPr lang="en-US" dirty="0" smtClean="0"/>
          </a:p>
          <a:p>
            <a:r>
              <a:rPr lang="en-US" dirty="0" smtClean="0"/>
              <a:t>The </a:t>
            </a:r>
            <a:r>
              <a:rPr lang="en-US" dirty="0"/>
              <a:t>Eastern Church soon came to </a:t>
            </a:r>
            <a:r>
              <a:rPr lang="en-US" dirty="0" smtClean="0"/>
              <a:t>recognize </a:t>
            </a:r>
            <a:r>
              <a:rPr lang="en-US" dirty="0"/>
              <a:t>him as one of their outstanding theologians and teachers on the spiritual life. </a:t>
            </a:r>
            <a:endParaRPr lang="en-US" dirty="0" smtClean="0"/>
          </a:p>
          <a:p>
            <a:r>
              <a:rPr lang="en-US" dirty="0" smtClean="0"/>
              <a:t>His </a:t>
            </a:r>
            <a:r>
              <a:rPr lang="en-US" dirty="0"/>
              <a:t>fame as an opponent of Arianism was so great that the assembled fathers of the Council of Constantinople </a:t>
            </a:r>
            <a:r>
              <a:rPr lang="en-US" dirty="0" smtClean="0"/>
              <a:t>asked </a:t>
            </a:r>
            <a:r>
              <a:rPr lang="en-US" dirty="0"/>
              <a:t>Gregory to deliver the opening address</a:t>
            </a:r>
            <a:r>
              <a:rPr lang="en-US" dirty="0" smtClean="0"/>
              <a:t>. </a:t>
            </a:r>
          </a:p>
          <a:p>
            <a:r>
              <a:rPr lang="en-US" dirty="0"/>
              <a:t>The Cappadocian fathers rank alongside Athanasius as the outstanding Eastern theologians of the 4th century. Their writings and personal influence brought about a final union between the Nicene and Origenist parties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339052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dirty="0"/>
              <a:t>The </a:t>
            </a:r>
            <a:r>
              <a:rPr lang="en-US" dirty="0" smtClean="0"/>
              <a:t>Cappadocian Fathers </a:t>
            </a:r>
            <a:r>
              <a:rPr lang="en-US" dirty="0"/>
              <a:t>also settled another dispute about whether the </a:t>
            </a:r>
            <a:r>
              <a:rPr lang="en-US" b="1" i="1" dirty="0"/>
              <a:t>Holy Spirit </a:t>
            </a:r>
            <a:r>
              <a:rPr lang="en-US" dirty="0"/>
              <a:t>was God. </a:t>
            </a:r>
            <a:endParaRPr lang="en-US" dirty="0" smtClean="0"/>
          </a:p>
          <a:p>
            <a:r>
              <a:rPr lang="en-US" dirty="0" smtClean="0"/>
              <a:t>It </a:t>
            </a:r>
            <a:r>
              <a:rPr lang="en-US" dirty="0"/>
              <a:t>is not surprising, after decades of controversy over whether Christ was God, that some Christians should now start arguing about the status of the Holy Spirit. </a:t>
            </a:r>
            <a:endParaRPr lang="en-US" dirty="0" smtClean="0"/>
          </a:p>
          <a:p>
            <a:r>
              <a:rPr lang="en-US" dirty="0" smtClean="0"/>
              <a:t>Some </a:t>
            </a:r>
            <a:r>
              <a:rPr lang="en-US" dirty="0"/>
              <a:t>who opposed the Arians, and accepted the deity of Christ, nevertheless denied the deity of the Spirit. They were called “Macedonians”, after one of their leaders, </a:t>
            </a:r>
            <a:r>
              <a:rPr lang="en-US" dirty="0" err="1"/>
              <a:t>Macedonius</a:t>
            </a:r>
            <a:r>
              <a:rPr lang="en-US" dirty="0"/>
              <a:t>, who was for a time bishop of </a:t>
            </a:r>
            <a:r>
              <a:rPr lang="en-US" dirty="0" smtClean="0"/>
              <a:t>Constantinople.</a:t>
            </a:r>
          </a:p>
          <a:p>
            <a:r>
              <a:rPr lang="en-US" dirty="0" smtClean="0"/>
              <a:t>Athanasius </a:t>
            </a:r>
            <a:r>
              <a:rPr lang="en-US" dirty="0"/>
              <a:t>had already argued in </a:t>
            </a:r>
            <a:r>
              <a:rPr lang="en-US" dirty="0" smtClean="0"/>
              <a:t>AD 358 </a:t>
            </a:r>
            <a:r>
              <a:rPr lang="en-US" dirty="0"/>
              <a:t>that the Holy Spirit must be </a:t>
            </a:r>
            <a:r>
              <a:rPr lang="en-US" dirty="0" smtClean="0"/>
              <a:t>recognized </a:t>
            </a:r>
            <a:r>
              <a:rPr lang="en-US" dirty="0"/>
              <a:t>as God alongside Father and Son. </a:t>
            </a:r>
            <a:endParaRPr lang="en-US" dirty="0" smtClean="0"/>
          </a:p>
          <a:p>
            <a:r>
              <a:rPr lang="en-US" dirty="0" smtClean="0"/>
              <a:t>The </a:t>
            </a:r>
            <a:r>
              <a:rPr lang="en-US" dirty="0"/>
              <a:t>Cappadocian </a:t>
            </a:r>
            <a:r>
              <a:rPr lang="en-US" dirty="0" smtClean="0"/>
              <a:t>Fathers </a:t>
            </a:r>
            <a:r>
              <a:rPr lang="en-US" dirty="0"/>
              <a:t>carried on this argument, strengthened it, and laid the basis for extending the term </a:t>
            </a:r>
            <a:r>
              <a:rPr lang="en-US" i="1" dirty="0"/>
              <a:t>homoousios</a:t>
            </a:r>
            <a:r>
              <a:rPr lang="en-US" dirty="0"/>
              <a:t> to the Holy Spirit – He too was “of the same essence” as the Father</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7842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lnSpcReduction="10000"/>
          </a:bodyPr>
          <a:lstStyle/>
          <a:p>
            <a:r>
              <a:rPr lang="en-US" dirty="0"/>
              <a:t>The Council of Nicaea </a:t>
            </a:r>
            <a:r>
              <a:rPr lang="en-US" b="1" i="1" dirty="0"/>
              <a:t>seemed</a:t>
            </a:r>
            <a:r>
              <a:rPr lang="en-US" dirty="0"/>
              <a:t> to have settled the Arian controversy and restored unity and peace to the Eastern Church</a:t>
            </a:r>
            <a:r>
              <a:rPr lang="en-US" dirty="0" smtClean="0"/>
              <a:t>. Was this the case? Explain your answer.</a:t>
            </a:r>
          </a:p>
          <a:p>
            <a:pPr lvl="1"/>
            <a:r>
              <a:rPr lang="en-US" dirty="0"/>
              <a:t>No! </a:t>
            </a:r>
            <a:r>
              <a:rPr lang="en-US" dirty="0" smtClean="0"/>
              <a:t>During </a:t>
            </a:r>
            <a:r>
              <a:rPr lang="en-US" dirty="0"/>
              <a:t>the six decades between the Council of Nicaea and the Council of Constantinople in 381, Arianism experienced many victories. </a:t>
            </a:r>
          </a:p>
          <a:p>
            <a:pPr lvl="1"/>
            <a:r>
              <a:rPr lang="en-US" dirty="0"/>
              <a:t>In fact, there were times during those six decades when the </a:t>
            </a:r>
            <a:r>
              <a:rPr lang="en-US" b="1" i="1" dirty="0"/>
              <a:t>majority</a:t>
            </a:r>
            <a:r>
              <a:rPr lang="en-US" dirty="0"/>
              <a:t> of bishops were Arian!</a:t>
            </a:r>
          </a:p>
          <a:p>
            <a:r>
              <a:rPr lang="en-US" dirty="0" smtClean="0"/>
              <a:t>Give the name of the </a:t>
            </a:r>
            <a:r>
              <a:rPr lang="en-US" dirty="0"/>
              <a:t>Arian </a:t>
            </a:r>
            <a:r>
              <a:rPr lang="en-US" dirty="0" smtClean="0"/>
              <a:t>leader with a strong  </a:t>
            </a:r>
            <a:r>
              <a:rPr lang="en-US" dirty="0"/>
              <a:t>influence in Constantine’s </a:t>
            </a:r>
            <a:r>
              <a:rPr lang="en-US" dirty="0" smtClean="0"/>
              <a:t>court who sought </a:t>
            </a:r>
            <a:r>
              <a:rPr lang="en-US" dirty="0"/>
              <a:t>to completely  overturn </a:t>
            </a:r>
            <a:r>
              <a:rPr lang="en-US" dirty="0" smtClean="0"/>
              <a:t>Nicaea (and almost succeeded). </a:t>
            </a:r>
          </a:p>
          <a:p>
            <a:pPr lvl="1"/>
            <a:r>
              <a:rPr lang="en-US" dirty="0" smtClean="0"/>
              <a:t>Eusebius </a:t>
            </a:r>
            <a:r>
              <a:rPr lang="en-US" dirty="0"/>
              <a:t>of </a:t>
            </a:r>
            <a:r>
              <a:rPr lang="en-US" dirty="0" smtClean="0"/>
              <a:t>Nicomedia</a:t>
            </a:r>
          </a:p>
          <a:p>
            <a:r>
              <a:rPr lang="en-US" dirty="0" smtClean="0"/>
              <a:t>Who is the other well-known Eusebius who lived at this time, and what is he known for?</a:t>
            </a:r>
          </a:p>
          <a:p>
            <a:pPr lvl="1"/>
            <a:r>
              <a:rPr lang="en-US" dirty="0"/>
              <a:t>Eusebius of </a:t>
            </a:r>
            <a:r>
              <a:rPr lang="en-US" b="1" i="1" dirty="0"/>
              <a:t>Caesarea</a:t>
            </a:r>
            <a:r>
              <a:rPr lang="en-US" dirty="0"/>
              <a:t>, </a:t>
            </a:r>
            <a:r>
              <a:rPr lang="en-US" dirty="0" smtClean="0"/>
              <a:t>known as the </a:t>
            </a:r>
            <a:r>
              <a:rPr lang="en-US" dirty="0"/>
              <a:t>father of Church history</a:t>
            </a:r>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4187330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fontScale="92500"/>
          </a:bodyPr>
          <a:lstStyle/>
          <a:p>
            <a:r>
              <a:rPr lang="en-US" dirty="0"/>
              <a:t>So what had started as a dispute about the status of Christ finally became a search for a full doctrine of the Trinity. </a:t>
            </a:r>
            <a:endParaRPr lang="en-US" dirty="0" smtClean="0"/>
          </a:p>
          <a:p>
            <a:r>
              <a:rPr lang="en-US" dirty="0" smtClean="0"/>
              <a:t>The </a:t>
            </a:r>
            <a:r>
              <a:rPr lang="en-US" dirty="0"/>
              <a:t>Cappadocian Fathers </a:t>
            </a:r>
            <a:r>
              <a:rPr lang="en-US" dirty="0" smtClean="0"/>
              <a:t>created </a:t>
            </a:r>
            <a:r>
              <a:rPr lang="en-US" dirty="0"/>
              <a:t>the following formula for expressing this doctrine: God is three </a:t>
            </a:r>
            <a:r>
              <a:rPr lang="en-US" i="1" dirty="0"/>
              <a:t>hypostases</a:t>
            </a:r>
            <a:r>
              <a:rPr lang="en-US" dirty="0"/>
              <a:t> in one </a:t>
            </a:r>
            <a:r>
              <a:rPr lang="en-US" i="1" dirty="0" err="1"/>
              <a:t>ousia</a:t>
            </a:r>
            <a:r>
              <a:rPr lang="en-US" dirty="0"/>
              <a:t> – that is, in English, God is three persons existing eternally in one single being or nature. </a:t>
            </a:r>
            <a:endParaRPr lang="en-US" dirty="0" smtClean="0"/>
          </a:p>
          <a:p>
            <a:r>
              <a:rPr lang="en-US" dirty="0" smtClean="0"/>
              <a:t>In </a:t>
            </a:r>
            <a:r>
              <a:rPr lang="en-US" dirty="0"/>
              <a:t>other words, God is not three separate beings or realities; God the Father possesses one divine nature, one single reality of “</a:t>
            </a:r>
            <a:r>
              <a:rPr lang="en-US" dirty="0" err="1"/>
              <a:t>Godness</a:t>
            </a:r>
            <a:r>
              <a:rPr lang="en-US" dirty="0"/>
              <a:t>”, which He shares completely with </a:t>
            </a:r>
            <a:r>
              <a:rPr lang="en-US" dirty="0" smtClean="0"/>
              <a:t>the </a:t>
            </a:r>
            <a:r>
              <a:rPr lang="en-US" dirty="0"/>
              <a:t>Son </a:t>
            </a:r>
            <a:r>
              <a:rPr lang="en-US" dirty="0" smtClean="0"/>
              <a:t>and </a:t>
            </a:r>
            <a:r>
              <a:rPr lang="en-US" dirty="0"/>
              <a:t>with </a:t>
            </a:r>
            <a:r>
              <a:rPr lang="en-US" dirty="0" smtClean="0"/>
              <a:t>the  Holy Spirit.</a:t>
            </a:r>
          </a:p>
          <a:p>
            <a:r>
              <a:rPr lang="en-US" dirty="0" smtClean="0"/>
              <a:t>Father</a:t>
            </a:r>
            <a:r>
              <a:rPr lang="en-US" dirty="0"/>
              <a:t>, Son and Spirit are therefore each fully and equally God, because they each fully and equally possess the one divine essence or nature. </a:t>
            </a:r>
            <a:endParaRPr lang="en-US" dirty="0" smtClean="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6049969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t>The Trinity</a:t>
            </a:r>
            <a:endParaRPr lang="en-US" b="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447800"/>
            <a:ext cx="5562600" cy="494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010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smtClean="0"/>
              <a:t>*The Cappadocian Fathers</a:t>
            </a:r>
            <a:endParaRPr lang="en-US" b="1" dirty="0"/>
          </a:p>
        </p:txBody>
      </p:sp>
      <p:sp>
        <p:nvSpPr>
          <p:cNvPr id="4" name="Content Placeholder 3"/>
          <p:cNvSpPr>
            <a:spLocks noGrp="1"/>
          </p:cNvSpPr>
          <p:nvPr>
            <p:ph idx="1"/>
          </p:nvPr>
        </p:nvSpPr>
        <p:spPr>
          <a:xfrm>
            <a:off x="152400" y="838199"/>
            <a:ext cx="8839200" cy="5562601"/>
          </a:xfrm>
        </p:spPr>
        <p:txBody>
          <a:bodyPr>
            <a:normAutofit/>
          </a:bodyPr>
          <a:lstStyle/>
          <a:p>
            <a:r>
              <a:rPr lang="en-US" dirty="0"/>
              <a:t>Nicenes and Origenists rallied together around this Cappadocian formula of three </a:t>
            </a:r>
            <a:r>
              <a:rPr lang="en-US" dirty="0" smtClean="0"/>
              <a:t>persons </a:t>
            </a:r>
            <a:r>
              <a:rPr lang="en-US" dirty="0"/>
              <a:t>in one </a:t>
            </a:r>
            <a:r>
              <a:rPr lang="en-US" dirty="0" smtClean="0"/>
              <a:t>being. </a:t>
            </a:r>
          </a:p>
          <a:p>
            <a:r>
              <a:rPr lang="en-US" dirty="0" smtClean="0"/>
              <a:t>The </a:t>
            </a:r>
            <a:r>
              <a:rPr lang="en-US" dirty="0"/>
              <a:t>Origenists gave up saying that the Son was inferior to the Father in His divine nature; the Nicenes distanced themselves conclusively from the Sabellian heresy, to which some of them had been inclined. At last they could present a united front against the Arians</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1742785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https://www.livius.org/pictures/bulgaria/rila-monastery/the-first-council-of-constantinople-381/</a:t>
            </a:r>
            <a:endParaRPr lang="en-US" sz="1400" dirty="0">
              <a:solidFill>
                <a:prstClr val="black"/>
              </a:solidFill>
            </a:endParaRPr>
          </a:p>
        </p:txBody>
      </p:sp>
      <p:sp>
        <p:nvSpPr>
          <p:cNvPr id="7" name="Title 2"/>
          <p:cNvSpPr>
            <a:spLocks noGrp="1"/>
          </p:cNvSpPr>
          <p:nvPr>
            <p:ph type="title"/>
          </p:nvPr>
        </p:nvSpPr>
        <p:spPr>
          <a:xfrm>
            <a:off x="304800" y="0"/>
            <a:ext cx="8610600" cy="1371600"/>
          </a:xfrm>
          <a:effectLst/>
        </p:spPr>
        <p:txBody>
          <a:bodyPr>
            <a:noAutofit/>
          </a:bodyPr>
          <a:lstStyle/>
          <a:p>
            <a:r>
              <a:rPr lang="en-US" sz="5400" b="1" dirty="0" smtClean="0">
                <a:solidFill>
                  <a:schemeClr val="bg1"/>
                </a:solidFill>
                <a:effectLst>
                  <a:glow rad="139700">
                    <a:srgbClr val="C00000">
                      <a:alpha val="40000"/>
                    </a:srgbClr>
                  </a:glow>
                  <a:outerShdw blurRad="114300" dist="38100" dir="13500000" algn="br" rotWithShape="0">
                    <a:prstClr val="black"/>
                  </a:outerShdw>
                </a:effectLst>
              </a:rPr>
              <a:t>The Council of Constantinople (AD 381)</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3544566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*The </a:t>
            </a:r>
            <a:r>
              <a:rPr lang="en-US" b="1" dirty="0" smtClean="0"/>
              <a:t>Council </a:t>
            </a:r>
            <a:r>
              <a:rPr lang="en-US" b="1" dirty="0"/>
              <a:t>of Constantinople</a:t>
            </a:r>
          </a:p>
        </p:txBody>
      </p:sp>
      <p:sp>
        <p:nvSpPr>
          <p:cNvPr id="4" name="Content Placeholder 3"/>
          <p:cNvSpPr>
            <a:spLocks noGrp="1"/>
          </p:cNvSpPr>
          <p:nvPr>
            <p:ph idx="1"/>
          </p:nvPr>
        </p:nvSpPr>
        <p:spPr>
          <a:xfrm>
            <a:off x="152400" y="838199"/>
            <a:ext cx="8839200" cy="5562601"/>
          </a:xfrm>
        </p:spPr>
        <p:txBody>
          <a:bodyPr>
            <a:normAutofit fontScale="92500" lnSpcReduction="20000"/>
          </a:bodyPr>
          <a:lstStyle/>
          <a:p>
            <a:r>
              <a:rPr lang="en-US" dirty="0"/>
              <a:t>The Arian emperor Valens died fighting the Goths in </a:t>
            </a:r>
            <a:r>
              <a:rPr lang="en-US" dirty="0" smtClean="0"/>
              <a:t>AD 378</a:t>
            </a:r>
            <a:r>
              <a:rPr lang="en-US" dirty="0"/>
              <a:t>. </a:t>
            </a:r>
            <a:endParaRPr lang="en-US" dirty="0" smtClean="0"/>
          </a:p>
          <a:p>
            <a:r>
              <a:rPr lang="en-US" dirty="0" smtClean="0"/>
              <a:t>The </a:t>
            </a:r>
            <a:r>
              <a:rPr lang="en-US" dirty="0"/>
              <a:t>West had had a Nicene emperor since </a:t>
            </a:r>
            <a:r>
              <a:rPr lang="en-US" dirty="0" smtClean="0"/>
              <a:t>AD 375 named Gratian.</a:t>
            </a:r>
          </a:p>
          <a:p>
            <a:r>
              <a:rPr lang="en-US" dirty="0" smtClean="0"/>
              <a:t>Gratian </a:t>
            </a:r>
            <a:r>
              <a:rPr lang="en-US" dirty="0"/>
              <a:t>now appointed a new Nicene emperor for the East, a Spanish soldier called Theodosius. </a:t>
            </a:r>
            <a:endParaRPr lang="en-US" dirty="0" smtClean="0"/>
          </a:p>
          <a:p>
            <a:r>
              <a:rPr lang="en-US" dirty="0" smtClean="0"/>
              <a:t>Theodosius </a:t>
            </a:r>
            <a:r>
              <a:rPr lang="en-US" dirty="0"/>
              <a:t>gave Arianism its death-blow by issuing an edict in </a:t>
            </a:r>
            <a:r>
              <a:rPr lang="en-US" dirty="0" smtClean="0"/>
              <a:t>AD 380</a:t>
            </a:r>
            <a:r>
              <a:rPr lang="en-US" dirty="0"/>
              <a:t>, which </a:t>
            </a:r>
            <a:r>
              <a:rPr lang="en-US" dirty="0" smtClean="0"/>
              <a:t>recognized </a:t>
            </a:r>
            <a:r>
              <a:rPr lang="en-US" dirty="0"/>
              <a:t>Nicene believers as the only ones legally entitled to use the name “Catholic” (which gave the Nicenes legal possession of all church buildings). </a:t>
            </a:r>
            <a:endParaRPr lang="en-US" dirty="0" smtClean="0"/>
          </a:p>
          <a:p>
            <a:r>
              <a:rPr lang="en-US" dirty="0" smtClean="0"/>
              <a:t>In AD 381 </a:t>
            </a:r>
            <a:r>
              <a:rPr lang="en-US" dirty="0"/>
              <a:t>Theodosius summoned an ecumenical Council at Constantinople</a:t>
            </a:r>
            <a:r>
              <a:rPr lang="en-US" dirty="0" smtClean="0"/>
              <a:t>.</a:t>
            </a:r>
          </a:p>
          <a:p>
            <a:r>
              <a:rPr lang="en-US" dirty="0"/>
              <a:t>The Council of Constantinople produced a new revised form of the Creed of Nicaea, known as the </a:t>
            </a:r>
            <a:r>
              <a:rPr lang="en-US" i="1" dirty="0"/>
              <a:t>Nicene Creed</a:t>
            </a:r>
            <a:r>
              <a:rPr lang="en-US" dirty="0"/>
              <a:t>, which reaffirmed and extended the teaching of the Council of Nicaea in </a:t>
            </a:r>
            <a:r>
              <a:rPr lang="en-US" dirty="0" smtClean="0"/>
              <a:t>AD 325.</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606747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*The </a:t>
            </a:r>
            <a:r>
              <a:rPr lang="en-US" b="1" dirty="0" smtClean="0"/>
              <a:t>Council </a:t>
            </a:r>
            <a:r>
              <a:rPr lang="en-US" b="1" dirty="0"/>
              <a:t>of Constantinople</a:t>
            </a:r>
          </a:p>
        </p:txBody>
      </p:sp>
      <p:sp>
        <p:nvSpPr>
          <p:cNvPr id="4" name="Content Placeholder 3"/>
          <p:cNvSpPr>
            <a:spLocks noGrp="1"/>
          </p:cNvSpPr>
          <p:nvPr>
            <p:ph idx="1"/>
          </p:nvPr>
        </p:nvSpPr>
        <p:spPr>
          <a:xfrm>
            <a:off x="152400" y="838199"/>
            <a:ext cx="8839200" cy="5562601"/>
          </a:xfrm>
        </p:spPr>
        <p:txBody>
          <a:bodyPr>
            <a:normAutofit lnSpcReduction="10000"/>
          </a:bodyPr>
          <a:lstStyle/>
          <a:p>
            <a:r>
              <a:rPr lang="en-US" dirty="0"/>
              <a:t>The Nicene Creed confirmed the doctrines of the Council of Nicaea (including the word </a:t>
            </a:r>
            <a:r>
              <a:rPr lang="en-US" i="1" dirty="0"/>
              <a:t>homoousios</a:t>
            </a:r>
            <a:r>
              <a:rPr lang="en-US" dirty="0"/>
              <a:t>). </a:t>
            </a:r>
            <a:endParaRPr lang="en-US" dirty="0" smtClean="0"/>
          </a:p>
          <a:p>
            <a:r>
              <a:rPr lang="en-US" dirty="0" smtClean="0"/>
              <a:t>It </a:t>
            </a:r>
            <a:r>
              <a:rPr lang="en-US" dirty="0"/>
              <a:t>also extended Nicaea’s belief in the deity of the Son to include the Holy Spirit as well, ascribing deity to the Spirit by calling Him “the Lord and the life-giver” and stating that He “is worshipped and glorified” together with Father and Son. </a:t>
            </a:r>
            <a:endParaRPr lang="en-US" dirty="0" smtClean="0"/>
          </a:p>
          <a:p>
            <a:r>
              <a:rPr lang="en-US" dirty="0" smtClean="0"/>
              <a:t>The </a:t>
            </a:r>
            <a:r>
              <a:rPr lang="en-US" dirty="0"/>
              <a:t>Nicene Creed became so highly prized over the next 100 years that by the end of the 5th century, Eastern churches had started reciting it in their worship as a public declaration of their faith. </a:t>
            </a:r>
            <a:endParaRPr lang="en-US" dirty="0" smtClean="0"/>
          </a:p>
          <a:p>
            <a:r>
              <a:rPr lang="en-US" dirty="0" smtClean="0"/>
              <a:t>Western </a:t>
            </a:r>
            <a:r>
              <a:rPr lang="en-US" dirty="0"/>
              <a:t>churches began using the Creed in worship towards the end of the 6th century</a:t>
            </a:r>
            <a:r>
              <a:rPr lang="en-US" dirty="0" smtClean="0"/>
              <a:t>.</a:t>
            </a:r>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9080666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000" b="-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b="1" dirty="0"/>
              <a:t>*The </a:t>
            </a:r>
            <a:r>
              <a:rPr lang="en-US" b="1" dirty="0" smtClean="0"/>
              <a:t>Council </a:t>
            </a:r>
            <a:r>
              <a:rPr lang="en-US" b="1" dirty="0"/>
              <a:t>of Constantinople</a:t>
            </a:r>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The </a:t>
            </a:r>
            <a:r>
              <a:rPr lang="en-US" dirty="0"/>
              <a:t>Council of Constantinople brought an end to Arianism within the </a:t>
            </a:r>
            <a:r>
              <a:rPr lang="en-US" dirty="0" smtClean="0"/>
              <a:t>Church</a:t>
            </a:r>
            <a:r>
              <a:rPr lang="en-US" dirty="0"/>
              <a:t>, although it lived on for several centuries among some of the Germanic </a:t>
            </a:r>
            <a:r>
              <a:rPr lang="en-US" dirty="0" smtClean="0"/>
              <a:t>tribes. </a:t>
            </a:r>
          </a:p>
          <a:p>
            <a:r>
              <a:rPr lang="en-US" dirty="0" smtClean="0"/>
              <a:t>But </a:t>
            </a:r>
            <a:r>
              <a:rPr lang="en-US" dirty="0"/>
              <a:t>the belief of the </a:t>
            </a:r>
            <a:r>
              <a:rPr lang="en-US" dirty="0" smtClean="0"/>
              <a:t>Church </a:t>
            </a:r>
            <a:r>
              <a:rPr lang="en-US" dirty="0"/>
              <a:t>was, from now on, to be a strong and solid faith in the Trinity, Father, Son and Holy Spirit, one God in three persons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4266089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hlinkClick r:id="rId4"/>
              </a:rPr>
              <a:t>https://www.franciscanmedia.org/saint-john-chrysostom/</a:t>
            </a:r>
            <a:endParaRPr lang="en-US" sz="1600" dirty="0">
              <a:solidFill>
                <a:prstClr val="black"/>
              </a:solidFill>
            </a:endParaRPr>
          </a:p>
        </p:txBody>
      </p:sp>
      <p:sp>
        <p:nvSpPr>
          <p:cNvPr id="3" name="Title 2"/>
          <p:cNvSpPr txBox="1">
            <a:spLocks/>
          </p:cNvSpPr>
          <p:nvPr/>
        </p:nvSpPr>
        <p:spPr>
          <a:xfrm>
            <a:off x="304800" y="0"/>
            <a:ext cx="8610600" cy="9906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chemeClr val="bg1"/>
                </a:solidFill>
                <a:effectLst>
                  <a:glow rad="139700">
                    <a:srgbClr val="C00000">
                      <a:alpha val="40000"/>
                    </a:srgbClr>
                  </a:glow>
                  <a:outerShdw blurRad="114300" dist="38100" dir="13500000" algn="br" rotWithShape="0">
                    <a:prstClr val="black"/>
                  </a:outerShdw>
                </a:effectLst>
              </a:rPr>
              <a:t>John Chrysostom</a:t>
            </a:r>
            <a:endParaRPr lang="en-US" sz="32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91823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https://www.hopehelps.org/volunteer-appreciation-week-2018</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Tree>
    <p:extLst>
      <p:ext uri="{BB962C8B-B14F-4D97-AF65-F5344CB8AC3E}">
        <p14:creationId xmlns:p14="http://schemas.microsoft.com/office/powerpoint/2010/main" val="555851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r>
              <a:rPr lang="en-US" sz="1600" dirty="0">
                <a:solidFill>
                  <a:prstClr val="black"/>
                </a:solidFill>
                <a:hlinkClick r:id="rId4"/>
              </a:rPr>
              <a:t>https://www.weareteachers.com/moving-beyond-classroom-discussions</a:t>
            </a:r>
            <a:r>
              <a:rPr lang="en-US" sz="1600" dirty="0" smtClean="0">
                <a:solidFill>
                  <a:prstClr val="black"/>
                </a:solidFill>
                <a:hlinkClick r:id="rId4"/>
              </a:rPr>
              <a:t>/</a:t>
            </a:r>
            <a:r>
              <a:rPr lang="en-US" sz="1600" dirty="0" smtClean="0">
                <a:solidFill>
                  <a:prstClr val="black"/>
                </a:solidFill>
              </a:rPr>
              <a:t> </a:t>
            </a:r>
            <a:endParaRPr lang="en-US" sz="1600" dirty="0">
              <a:solidFill>
                <a:prstClr val="black"/>
              </a:solidFill>
            </a:endParaRPr>
          </a:p>
        </p:txBody>
      </p:sp>
      <p:sp>
        <p:nvSpPr>
          <p:cNvPr id="7" name="Title 2"/>
          <p:cNvSpPr>
            <a:spLocks noGrp="1"/>
          </p:cNvSpPr>
          <p:nvPr>
            <p:ph type="title"/>
          </p:nvPr>
        </p:nvSpPr>
        <p:spPr>
          <a:xfrm>
            <a:off x="0" y="25879"/>
            <a:ext cx="9144000" cy="1269521"/>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085093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29000" r="-2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9592"/>
            <a:ext cx="8229600" cy="808608"/>
          </a:xfrm>
        </p:spPr>
        <p:txBody>
          <a:bodyPr/>
          <a:lstStyle/>
          <a:p>
            <a:r>
              <a:rPr lang="en-US" b="1" dirty="0" smtClean="0"/>
              <a:t>Review</a:t>
            </a:r>
            <a:endParaRPr lang="en-US" b="1" dirty="0"/>
          </a:p>
        </p:txBody>
      </p:sp>
      <p:sp>
        <p:nvSpPr>
          <p:cNvPr id="4" name="Content Placeholder 3"/>
          <p:cNvSpPr>
            <a:spLocks noGrp="1"/>
          </p:cNvSpPr>
          <p:nvPr>
            <p:ph idx="1"/>
          </p:nvPr>
        </p:nvSpPr>
        <p:spPr>
          <a:xfrm>
            <a:off x="304800" y="757687"/>
            <a:ext cx="8610600" cy="6096000"/>
          </a:xfrm>
          <a:effectLst>
            <a:glow rad="228600">
              <a:schemeClr val="accent3">
                <a:satMod val="175000"/>
                <a:alpha val="40000"/>
              </a:schemeClr>
            </a:glow>
            <a:innerShdw blurRad="63500" dist="50800" dir="13500000">
              <a:prstClr val="black">
                <a:alpha val="50000"/>
              </a:prstClr>
            </a:innerShdw>
          </a:effectLst>
        </p:spPr>
        <p:txBody>
          <a:bodyPr>
            <a:normAutofit fontScale="92500" lnSpcReduction="10000"/>
          </a:bodyPr>
          <a:lstStyle/>
          <a:p>
            <a:r>
              <a:rPr lang="en-US" dirty="0" smtClean="0"/>
              <a:t>Give the name of the Alexandrian bishop who almost singlehandedly stood firm for Trinitarian theology against the onslaught of Arianism that took place in the decades following the Council of Nicaea.</a:t>
            </a:r>
          </a:p>
          <a:p>
            <a:pPr lvl="1"/>
            <a:r>
              <a:rPr lang="en-US" dirty="0" smtClean="0"/>
              <a:t>Athanasius</a:t>
            </a:r>
          </a:p>
          <a:p>
            <a:r>
              <a:rPr lang="en-US" dirty="0"/>
              <a:t>What </a:t>
            </a:r>
            <a:r>
              <a:rPr lang="en-US" dirty="0" smtClean="0"/>
              <a:t>group was Athanasius in </a:t>
            </a:r>
            <a:r>
              <a:rPr lang="en-US" dirty="0"/>
              <a:t>close contact with </a:t>
            </a:r>
            <a:r>
              <a:rPr lang="en-US" dirty="0" smtClean="0"/>
              <a:t>throughout his life that repeatedly </a:t>
            </a:r>
            <a:r>
              <a:rPr lang="en-US" dirty="0"/>
              <a:t>gave him support and </a:t>
            </a:r>
            <a:r>
              <a:rPr lang="en-US" dirty="0" smtClean="0"/>
              <a:t>asylum, and modeled for him a </a:t>
            </a:r>
            <a:r>
              <a:rPr lang="en-US" dirty="0"/>
              <a:t>rigid discipline that he applied to </a:t>
            </a:r>
            <a:r>
              <a:rPr lang="en-US" dirty="0" smtClean="0"/>
              <a:t>himself?</a:t>
            </a:r>
          </a:p>
          <a:p>
            <a:pPr lvl="1"/>
            <a:r>
              <a:rPr lang="en-US" dirty="0" smtClean="0"/>
              <a:t>The desert monks</a:t>
            </a:r>
          </a:p>
          <a:p>
            <a:r>
              <a:rPr lang="en-US" dirty="0" smtClean="0"/>
              <a:t>How many times was Athanasius removed </a:t>
            </a:r>
            <a:r>
              <a:rPr lang="en-US" dirty="0"/>
              <a:t>from his position as </a:t>
            </a:r>
            <a:r>
              <a:rPr lang="en-US" dirty="0" smtClean="0"/>
              <a:t>bishop over the Arian controversy?</a:t>
            </a:r>
          </a:p>
          <a:p>
            <a:pPr lvl="1"/>
            <a:r>
              <a:rPr lang="en-US" dirty="0" smtClean="0"/>
              <a:t>Five times</a:t>
            </a:r>
          </a:p>
          <a:p>
            <a:r>
              <a:rPr lang="en-US" dirty="0" smtClean="0"/>
              <a:t>What was the Latin saying that described Athanasius’ singlehanded stand against the Arian heresy?</a:t>
            </a:r>
          </a:p>
          <a:p>
            <a:pPr lvl="1"/>
            <a:r>
              <a:rPr lang="en-US" i="1" dirty="0"/>
              <a:t>Athanasius contra </a:t>
            </a:r>
            <a:r>
              <a:rPr lang="en-US" i="1" dirty="0" err="1"/>
              <a:t>mundum</a:t>
            </a:r>
            <a:r>
              <a:rPr lang="en-US" i="1" dirty="0"/>
              <a:t>:</a:t>
            </a:r>
            <a:r>
              <a:rPr lang="en-US" dirty="0"/>
              <a:t> “Athanasius against the world.” </a:t>
            </a:r>
          </a:p>
          <a:p>
            <a:pPr marL="457200" lvl="1" indent="0">
              <a:buNone/>
            </a:pPr>
            <a:endParaRPr lang="en-US" dirty="0"/>
          </a:p>
          <a:p>
            <a:pPr lvl="1"/>
            <a:endParaRPr lang="en-US" dirty="0" smtClean="0"/>
          </a:p>
          <a:p>
            <a:pPr lvl="1"/>
            <a:endParaRPr lang="en-US" dirty="0" smtClean="0"/>
          </a:p>
          <a:p>
            <a:pPr lvl="1"/>
            <a:endParaRPr lang="en-US" dirty="0"/>
          </a:p>
          <a:p>
            <a:endParaRPr lang="en-US" dirty="0" smtClean="0"/>
          </a:p>
          <a:p>
            <a:endParaRPr lang="en-US" dirty="0"/>
          </a:p>
        </p:txBody>
      </p:sp>
    </p:spTree>
    <p:extLst>
      <p:ext uri="{BB962C8B-B14F-4D97-AF65-F5344CB8AC3E}">
        <p14:creationId xmlns:p14="http://schemas.microsoft.com/office/powerpoint/2010/main" val="788391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smtClean="0"/>
              <a:t>*Class Discussion Time</a:t>
            </a:r>
            <a:endParaRPr lang="en-US" sz="3600" b="1" dirty="0"/>
          </a:p>
        </p:txBody>
      </p:sp>
      <p:sp>
        <p:nvSpPr>
          <p:cNvPr id="4" name="Content Placeholder 3"/>
          <p:cNvSpPr>
            <a:spLocks noGrp="1"/>
          </p:cNvSpPr>
          <p:nvPr>
            <p:ph idx="1"/>
          </p:nvPr>
        </p:nvSpPr>
        <p:spPr>
          <a:xfrm>
            <a:off x="457200" y="838200"/>
            <a:ext cx="8229600" cy="6019800"/>
          </a:xfrm>
        </p:spPr>
        <p:txBody>
          <a:bodyPr>
            <a:normAutofit fontScale="92500" lnSpcReduction="20000"/>
          </a:bodyPr>
          <a:lstStyle/>
          <a:p>
            <a:r>
              <a:rPr lang="en-US" dirty="0"/>
              <a:t>The Arian persecution </a:t>
            </a:r>
            <a:r>
              <a:rPr lang="en-US" dirty="0" smtClean="0"/>
              <a:t>caused two previously opposing groups, Origenists </a:t>
            </a:r>
            <a:r>
              <a:rPr lang="en-US" dirty="0"/>
              <a:t>and the </a:t>
            </a:r>
            <a:r>
              <a:rPr lang="en-US" dirty="0" smtClean="0"/>
              <a:t>Nicenes, to become allies and ultimately come to a genuine agreement over what they believed. Do you see a possibility of something like this happening with opposing groups in our day? </a:t>
            </a:r>
            <a:endParaRPr lang="en-US" dirty="0"/>
          </a:p>
          <a:p>
            <a:r>
              <a:rPr lang="en-US" dirty="0" smtClean="0"/>
              <a:t>Do you relate to </a:t>
            </a:r>
            <a:r>
              <a:rPr lang="en-US" dirty="0"/>
              <a:t>Gregory of </a:t>
            </a:r>
            <a:r>
              <a:rPr lang="en-US" dirty="0" smtClean="0"/>
              <a:t>Nazianzus’ distaste for the kind of political battles that sometimes have to take place within a local church in order to preserve biblical orthodoxy and defend biblical truth? Are those battles sometimes necessary? (see 1 </a:t>
            </a:r>
            <a:r>
              <a:rPr lang="en-US" dirty="0"/>
              <a:t>Cor. 11:19</a:t>
            </a:r>
            <a:r>
              <a:rPr lang="en-US" dirty="0" smtClean="0"/>
              <a:t>)</a:t>
            </a:r>
          </a:p>
          <a:p>
            <a:r>
              <a:rPr lang="en-US" dirty="0" smtClean="0"/>
              <a:t>As you can see, the early church fought a long and difficult battle to establish the doctrine of the trinity. Do you think we take the doctrine of the trinity too much for granted in our day?</a:t>
            </a:r>
          </a:p>
          <a:p>
            <a:r>
              <a:rPr lang="en-US" dirty="0" smtClean="0"/>
              <a:t>Do </a:t>
            </a:r>
            <a:r>
              <a:rPr lang="en-US" b="1" i="1" dirty="0"/>
              <a:t>you</a:t>
            </a:r>
            <a:r>
              <a:rPr lang="en-US" dirty="0"/>
              <a:t> have a topic or question that </a:t>
            </a:r>
            <a:r>
              <a:rPr lang="en-US" b="1" i="1" dirty="0"/>
              <a:t>you</a:t>
            </a:r>
            <a:r>
              <a:rPr lang="en-US" dirty="0"/>
              <a:t> would like to see us to discuss</a:t>
            </a:r>
            <a:r>
              <a:rPr lang="en-US" dirty="0" smtClean="0"/>
              <a:t>?</a:t>
            </a:r>
            <a:endParaRPr lang="en-US" dirty="0"/>
          </a:p>
        </p:txBody>
      </p:sp>
    </p:spTree>
    <p:extLst>
      <p:ext uri="{BB962C8B-B14F-4D97-AF65-F5344CB8AC3E}">
        <p14:creationId xmlns:p14="http://schemas.microsoft.com/office/powerpoint/2010/main" val="3581352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99157" y="3799625"/>
            <a:ext cx="367408" cy="1080152"/>
            <a:chOff x="591295" y="2057111"/>
            <a:chExt cx="367408" cy="1080152"/>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5799" y="2057111"/>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1295" y="2829486"/>
              <a:ext cx="367408" cy="307777"/>
            </a:xfrm>
            <a:prstGeom prst="rect">
              <a:avLst/>
            </a:prstGeom>
            <a:noFill/>
          </p:spPr>
          <p:txBody>
            <a:bodyPr wrap="none" rtlCol="0">
              <a:spAutoFit/>
            </a:bodyPr>
            <a:lstStyle/>
            <a:p>
              <a:r>
                <a:rPr lang="en-US" sz="1400" b="1" dirty="0" smtClean="0">
                  <a:solidFill>
                    <a:prstClr val="black"/>
                  </a:solidFill>
                </a:rPr>
                <a:t>33</a:t>
              </a:r>
              <a:endParaRPr lang="en-US" sz="1400" b="1" dirty="0">
                <a:solidFill>
                  <a:prstClr val="black"/>
                </a:solidFill>
              </a:endParaRPr>
            </a:p>
          </p:txBody>
        </p:sp>
      </p:grpSp>
      <p:grpSp>
        <p:nvGrpSpPr>
          <p:cNvPr id="21" name="Group 20"/>
          <p:cNvGrpSpPr/>
          <p:nvPr/>
        </p:nvGrpSpPr>
        <p:grpSpPr>
          <a:xfrm>
            <a:off x="1730264" y="4333025"/>
            <a:ext cx="2057447" cy="546752"/>
            <a:chOff x="1730264" y="4333025"/>
            <a:chExt cx="2057447" cy="546752"/>
          </a:xfrm>
        </p:grpSpPr>
        <p:sp>
          <p:nvSpPr>
            <p:cNvPr id="5" name="Rectangle 4"/>
            <p:cNvSpPr/>
            <p:nvPr/>
          </p:nvSpPr>
          <p:spPr>
            <a:xfrm>
              <a:off x="1958911" y="4333025"/>
              <a:ext cx="1828800" cy="2286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Second Century</a:t>
              </a:r>
              <a:endParaRPr lang="en-US" dirty="0">
                <a:solidFill>
                  <a:prstClr val="black"/>
                </a:solidFill>
              </a:endParaRPr>
            </a:p>
          </p:txBody>
        </p:sp>
        <p:sp>
          <p:nvSpPr>
            <p:cNvPr id="10" name="TextBox 9"/>
            <p:cNvSpPr txBox="1"/>
            <p:nvPr/>
          </p:nvSpPr>
          <p:spPr>
            <a:xfrm>
              <a:off x="1730264" y="4572000"/>
              <a:ext cx="458780" cy="307777"/>
            </a:xfrm>
            <a:prstGeom prst="rect">
              <a:avLst/>
            </a:prstGeom>
            <a:noFill/>
          </p:spPr>
          <p:txBody>
            <a:bodyPr wrap="none" rtlCol="0">
              <a:spAutoFit/>
            </a:bodyPr>
            <a:lstStyle/>
            <a:p>
              <a:r>
                <a:rPr lang="en-US" sz="1400" b="1" dirty="0" smtClean="0">
                  <a:solidFill>
                    <a:prstClr val="black"/>
                  </a:solidFill>
                </a:rPr>
                <a:t>100</a:t>
              </a:r>
              <a:endParaRPr lang="en-US" sz="1400" b="1" dirty="0">
                <a:solidFill>
                  <a:prstClr val="black"/>
                </a:solidFill>
              </a:endParaRPr>
            </a:p>
          </p:txBody>
        </p:sp>
      </p:grpSp>
      <p:grpSp>
        <p:nvGrpSpPr>
          <p:cNvPr id="22" name="Group 21"/>
          <p:cNvGrpSpPr/>
          <p:nvPr/>
        </p:nvGrpSpPr>
        <p:grpSpPr>
          <a:xfrm>
            <a:off x="3558321" y="4334256"/>
            <a:ext cx="2058190" cy="545521"/>
            <a:chOff x="3558321" y="4334256"/>
            <a:chExt cx="2058190" cy="545521"/>
          </a:xfrm>
        </p:grpSpPr>
        <p:sp>
          <p:nvSpPr>
            <p:cNvPr id="6" name="Rectangle 5"/>
            <p:cNvSpPr/>
            <p:nvPr/>
          </p:nvSpPr>
          <p:spPr>
            <a:xfrm>
              <a:off x="3787711" y="4334256"/>
              <a:ext cx="1828800" cy="2286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Third Century</a:t>
              </a:r>
              <a:endParaRPr lang="en-US" dirty="0">
                <a:solidFill>
                  <a:prstClr val="black"/>
                </a:solidFill>
              </a:endParaRPr>
            </a:p>
          </p:txBody>
        </p:sp>
        <p:sp>
          <p:nvSpPr>
            <p:cNvPr id="11" name="TextBox 10"/>
            <p:cNvSpPr txBox="1"/>
            <p:nvPr/>
          </p:nvSpPr>
          <p:spPr>
            <a:xfrm>
              <a:off x="3558321" y="4572000"/>
              <a:ext cx="458780" cy="307777"/>
            </a:xfrm>
            <a:prstGeom prst="rect">
              <a:avLst/>
            </a:prstGeom>
            <a:noFill/>
          </p:spPr>
          <p:txBody>
            <a:bodyPr wrap="none" rtlCol="0">
              <a:spAutoFit/>
            </a:bodyPr>
            <a:lstStyle/>
            <a:p>
              <a:r>
                <a:rPr lang="en-US" sz="1400" b="1" dirty="0" smtClean="0">
                  <a:solidFill>
                    <a:prstClr val="black"/>
                  </a:solidFill>
                </a:rPr>
                <a:t>200</a:t>
              </a:r>
              <a:endParaRPr lang="en-US" sz="1400" b="1" dirty="0">
                <a:solidFill>
                  <a:prstClr val="black"/>
                </a:solidFill>
              </a:endParaRPr>
            </a:p>
          </p:txBody>
        </p:sp>
      </p:grpSp>
      <p:grpSp>
        <p:nvGrpSpPr>
          <p:cNvPr id="24" name="Group 23"/>
          <p:cNvGrpSpPr/>
          <p:nvPr/>
        </p:nvGrpSpPr>
        <p:grpSpPr>
          <a:xfrm>
            <a:off x="5387121" y="4334256"/>
            <a:ext cx="2058190" cy="541268"/>
            <a:chOff x="5387121" y="4334256"/>
            <a:chExt cx="2058190" cy="541268"/>
          </a:xfrm>
        </p:grpSpPr>
        <p:sp>
          <p:nvSpPr>
            <p:cNvPr id="7" name="Rectangle 6"/>
            <p:cNvSpPr/>
            <p:nvPr/>
          </p:nvSpPr>
          <p:spPr>
            <a:xfrm>
              <a:off x="5616511" y="4334256"/>
              <a:ext cx="1828800" cy="2286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Fourth Century</a:t>
              </a:r>
              <a:endParaRPr lang="en-US" dirty="0">
                <a:solidFill>
                  <a:prstClr val="black"/>
                </a:solidFill>
              </a:endParaRPr>
            </a:p>
          </p:txBody>
        </p:sp>
        <p:sp>
          <p:nvSpPr>
            <p:cNvPr id="12" name="TextBox 11"/>
            <p:cNvSpPr txBox="1"/>
            <p:nvPr/>
          </p:nvSpPr>
          <p:spPr>
            <a:xfrm>
              <a:off x="5387121" y="4567747"/>
              <a:ext cx="458780" cy="307777"/>
            </a:xfrm>
            <a:prstGeom prst="rect">
              <a:avLst/>
            </a:prstGeom>
            <a:noFill/>
          </p:spPr>
          <p:txBody>
            <a:bodyPr wrap="none" rtlCol="0">
              <a:spAutoFit/>
            </a:bodyPr>
            <a:lstStyle/>
            <a:p>
              <a:r>
                <a:rPr lang="en-US" sz="1400" b="1" dirty="0" smtClean="0">
                  <a:solidFill>
                    <a:prstClr val="black"/>
                  </a:solidFill>
                </a:rPr>
                <a:t>300</a:t>
              </a:r>
              <a:endParaRPr lang="en-US" sz="1400" b="1" dirty="0">
                <a:solidFill>
                  <a:prstClr val="black"/>
                </a:solidFill>
              </a:endParaRPr>
            </a:p>
          </p:txBody>
        </p:sp>
      </p:grpSp>
      <p:sp>
        <p:nvSpPr>
          <p:cNvPr id="4" name="Title 3"/>
          <p:cNvSpPr>
            <a:spLocks noGrp="1"/>
          </p:cNvSpPr>
          <p:nvPr>
            <p:ph type="title"/>
          </p:nvPr>
        </p:nvSpPr>
        <p:spPr>
          <a:xfrm>
            <a:off x="357633" y="28755"/>
            <a:ext cx="8229600" cy="792162"/>
          </a:xfrm>
        </p:spPr>
        <p:txBody>
          <a:bodyPr>
            <a:normAutofit fontScale="90000"/>
          </a:bodyPr>
          <a:lstStyle/>
          <a:p>
            <a:r>
              <a:rPr lang="en-US" sz="4000" b="1" dirty="0" smtClean="0"/>
              <a:t>Overview of Church History </a:t>
            </a:r>
            <a:br>
              <a:rPr lang="en-US" sz="4000" b="1" dirty="0" smtClean="0"/>
            </a:br>
            <a:r>
              <a:rPr lang="en-US" sz="3100" b="1" dirty="0" smtClean="0"/>
              <a:t>From the Cross to Chalcedon</a:t>
            </a:r>
            <a:endParaRPr lang="en-US" sz="3100" b="1" dirty="0"/>
          </a:p>
        </p:txBody>
      </p:sp>
      <p:grpSp>
        <p:nvGrpSpPr>
          <p:cNvPr id="40" name="Group 39"/>
          <p:cNvGrpSpPr/>
          <p:nvPr/>
        </p:nvGrpSpPr>
        <p:grpSpPr>
          <a:xfrm>
            <a:off x="5924360" y="3519808"/>
            <a:ext cx="1915069" cy="1721189"/>
            <a:chOff x="5924360" y="3519808"/>
            <a:chExt cx="1915069" cy="1721189"/>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910" y="4806716"/>
              <a:ext cx="621792" cy="434281"/>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rot="-2700000">
              <a:off x="5924360" y="3519808"/>
              <a:ext cx="1915069" cy="307777"/>
            </a:xfrm>
            <a:prstGeom prst="rect">
              <a:avLst/>
            </a:prstGeom>
            <a:noFill/>
          </p:spPr>
          <p:txBody>
            <a:bodyPr wrap="square" rtlCol="0">
              <a:spAutoFit/>
            </a:bodyPr>
            <a:lstStyle/>
            <a:p>
              <a:pPr algn="ctr"/>
              <a:r>
                <a:rPr lang="en-US" sz="1400" dirty="0" smtClean="0">
                  <a:solidFill>
                    <a:srgbClr val="FF0000"/>
                  </a:solidFill>
                </a:rPr>
                <a:t>325 - Council of Nicaea</a:t>
              </a:r>
              <a:endParaRPr lang="en-US" sz="1400" dirty="0">
                <a:solidFill>
                  <a:srgbClr val="FF0000"/>
                </a:solidFill>
              </a:endParaRPr>
            </a:p>
          </p:txBody>
        </p:sp>
      </p:grpSp>
      <p:sp>
        <p:nvSpPr>
          <p:cNvPr id="27" name="TextBox 26"/>
          <p:cNvSpPr txBox="1"/>
          <p:nvPr/>
        </p:nvSpPr>
        <p:spPr>
          <a:xfrm rot="-2700000">
            <a:off x="1473524" y="3586089"/>
            <a:ext cx="1428165" cy="523220"/>
          </a:xfrm>
          <a:prstGeom prst="rect">
            <a:avLst/>
          </a:prstGeom>
          <a:noFill/>
        </p:spPr>
        <p:txBody>
          <a:bodyPr vert="horz" wrap="square" rtlCol="0">
            <a:spAutoFit/>
          </a:bodyPr>
          <a:lstStyle/>
          <a:p>
            <a:pPr algn="ctr"/>
            <a:r>
              <a:rPr lang="en-US" sz="1400" dirty="0">
                <a:solidFill>
                  <a:prstClr val="black"/>
                </a:solidFill>
              </a:rPr>
              <a:t>Death of </a:t>
            </a:r>
            <a:endParaRPr lang="en-US" sz="1400" dirty="0" smtClean="0">
              <a:solidFill>
                <a:prstClr val="black"/>
              </a:solidFill>
            </a:endParaRPr>
          </a:p>
          <a:p>
            <a:pPr algn="ctr"/>
            <a:r>
              <a:rPr lang="en-US" sz="1400" dirty="0" smtClean="0">
                <a:solidFill>
                  <a:prstClr val="black"/>
                </a:solidFill>
              </a:rPr>
              <a:t>Apostle John</a:t>
            </a:r>
            <a:endParaRPr lang="en-US" sz="1400" dirty="0">
              <a:solidFill>
                <a:prstClr val="black"/>
              </a:solidFill>
            </a:endParaRPr>
          </a:p>
        </p:txBody>
      </p:sp>
      <p:grpSp>
        <p:nvGrpSpPr>
          <p:cNvPr id="37" name="Group 36"/>
          <p:cNvGrpSpPr/>
          <p:nvPr/>
        </p:nvGrpSpPr>
        <p:grpSpPr>
          <a:xfrm>
            <a:off x="2241452" y="3645469"/>
            <a:ext cx="1597295" cy="1234308"/>
            <a:chOff x="2846425" y="1906507"/>
            <a:chExt cx="1597295" cy="1234308"/>
          </a:xfrm>
        </p:grpSpPr>
        <p:sp>
          <p:nvSpPr>
            <p:cNvPr id="29" name="TextBox 28"/>
            <p:cNvSpPr txBox="1"/>
            <p:nvPr/>
          </p:nvSpPr>
          <p:spPr>
            <a:xfrm rot="18900000">
              <a:off x="2846425" y="1906507"/>
              <a:ext cx="1597295" cy="307777"/>
            </a:xfrm>
            <a:prstGeom prst="rect">
              <a:avLst/>
            </a:prstGeom>
            <a:noFill/>
          </p:spPr>
          <p:txBody>
            <a:bodyPr vert="horz" wrap="square" rtlCol="0">
              <a:spAutoFit/>
            </a:bodyPr>
            <a:lstStyle/>
            <a:p>
              <a:pPr algn="ctr"/>
              <a:r>
                <a:rPr lang="en-US" sz="1400" dirty="0" smtClean="0">
                  <a:solidFill>
                    <a:prstClr val="black"/>
                  </a:solidFill>
                </a:rPr>
                <a:t>Rise of Gnosticism</a:t>
              </a:r>
              <a:endParaRPr lang="en-US" sz="1400" dirty="0">
                <a:solidFill>
                  <a:prstClr val="black"/>
                </a:solidFill>
              </a:endParaRPr>
            </a:p>
          </p:txBody>
        </p:sp>
        <p:sp>
          <p:nvSpPr>
            <p:cNvPr id="33" name="TextBox 32"/>
            <p:cNvSpPr txBox="1"/>
            <p:nvPr/>
          </p:nvSpPr>
          <p:spPr>
            <a:xfrm>
              <a:off x="2892072" y="2833038"/>
              <a:ext cx="458780" cy="307777"/>
            </a:xfrm>
            <a:prstGeom prst="rect">
              <a:avLst/>
            </a:prstGeom>
            <a:noFill/>
          </p:spPr>
          <p:txBody>
            <a:bodyPr wrap="none" rtlCol="0">
              <a:spAutoFit/>
            </a:bodyPr>
            <a:lstStyle/>
            <a:p>
              <a:r>
                <a:rPr lang="en-US" sz="1400" b="1" dirty="0" smtClean="0">
                  <a:solidFill>
                    <a:prstClr val="black"/>
                  </a:solidFill>
                </a:rPr>
                <a:t>130</a:t>
              </a:r>
              <a:endParaRPr lang="en-US" sz="1400" b="1" dirty="0">
                <a:solidFill>
                  <a:prstClr val="black"/>
                </a:solidFill>
              </a:endParaRPr>
            </a:p>
          </p:txBody>
        </p:sp>
      </p:grpSp>
      <p:sp>
        <p:nvSpPr>
          <p:cNvPr id="45" name="TextBox 44"/>
          <p:cNvSpPr txBox="1"/>
          <p:nvPr/>
        </p:nvSpPr>
        <p:spPr>
          <a:xfrm>
            <a:off x="1335829" y="1066800"/>
            <a:ext cx="4510072" cy="461665"/>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pPr algn="ctr"/>
            <a:r>
              <a:rPr lang="en-US" sz="2400" b="1" spc="50" dirty="0" smtClean="0">
                <a:ln w="12700" cmpd="sng">
                  <a:solidFill>
                    <a:srgbClr val="F79646">
                      <a:satMod val="120000"/>
                      <a:shade val="80000"/>
                    </a:srgbClr>
                  </a:solidFill>
                  <a:prstDash val="solid"/>
                </a:ln>
                <a:solidFill>
                  <a:prstClr val="black"/>
                </a:solidFill>
                <a:effectLst>
                  <a:glow rad="228600">
                    <a:srgbClr val="F79646">
                      <a:satMod val="175000"/>
                      <a:alpha val="40000"/>
                    </a:srgbClr>
                  </a:glow>
                  <a:innerShdw blurRad="63500" dist="50800" dir="18900000">
                    <a:prstClr val="black">
                      <a:alpha val="50000"/>
                    </a:prstClr>
                  </a:innerShdw>
                </a:effectLst>
              </a:rPr>
              <a:t>Roman Persecution</a:t>
            </a:r>
            <a:endParaRPr lang="en-US" sz="2400" b="1" spc="50" dirty="0">
              <a:ln w="12700" cmpd="sng">
                <a:solidFill>
                  <a:srgbClr val="F79646">
                    <a:satMod val="120000"/>
                    <a:shade val="80000"/>
                  </a:srgbClr>
                </a:solidFill>
                <a:prstDash val="solid"/>
              </a:ln>
              <a:solidFill>
                <a:prstClr val="black"/>
              </a:solidFill>
              <a:effectLst>
                <a:glow rad="228600">
                  <a:srgbClr val="F79646">
                    <a:satMod val="175000"/>
                    <a:alpha val="40000"/>
                  </a:srgbClr>
                </a:glow>
                <a:innerShdw blurRad="63500" dist="50800" dir="18900000">
                  <a:prstClr val="black">
                    <a:alpha val="50000"/>
                  </a:prstClr>
                </a:innerShdw>
              </a:effectLst>
            </a:endParaRPr>
          </a:p>
        </p:txBody>
      </p:sp>
      <p:sp>
        <p:nvSpPr>
          <p:cNvPr id="65" name="TextBox 64"/>
          <p:cNvSpPr txBox="1"/>
          <p:nvPr/>
        </p:nvSpPr>
        <p:spPr>
          <a:xfrm rot="-2700000">
            <a:off x="5409294" y="3497900"/>
            <a:ext cx="1928231" cy="307777"/>
          </a:xfrm>
          <a:prstGeom prst="rect">
            <a:avLst/>
          </a:prstGeom>
          <a:noFill/>
        </p:spPr>
        <p:txBody>
          <a:bodyPr wrap="square" rtlCol="0">
            <a:spAutoFit/>
          </a:bodyPr>
          <a:lstStyle/>
          <a:p>
            <a:pPr algn="ctr"/>
            <a:r>
              <a:rPr lang="en-US" sz="1400" dirty="0" smtClean="0">
                <a:solidFill>
                  <a:prstClr val="black"/>
                </a:solidFill>
              </a:rPr>
              <a:t>313 - Edict of Toleration</a:t>
            </a:r>
            <a:endParaRPr lang="en-US" sz="1400" dirty="0">
              <a:solidFill>
                <a:prstClr val="black"/>
              </a:solidFill>
            </a:endParaRPr>
          </a:p>
        </p:txBody>
      </p:sp>
      <p:sp>
        <p:nvSpPr>
          <p:cNvPr id="141" name="Double Brace 140"/>
          <p:cNvSpPr/>
          <p:nvPr/>
        </p:nvSpPr>
        <p:spPr>
          <a:xfrm>
            <a:off x="1595338" y="4806715"/>
            <a:ext cx="1347815" cy="725234"/>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prstClr val="black"/>
                </a:solidFill>
              </a:rPr>
              <a:t>The Apostolic Fathers </a:t>
            </a:r>
          </a:p>
          <a:p>
            <a:pPr algn="ctr"/>
            <a:r>
              <a:rPr lang="en-US" sz="1400" b="1" dirty="0" smtClean="0">
                <a:solidFill>
                  <a:prstClr val="black"/>
                </a:solidFill>
              </a:rPr>
              <a:t>95 </a:t>
            </a:r>
            <a:r>
              <a:rPr lang="en-US" sz="1400" b="1" dirty="0">
                <a:solidFill>
                  <a:prstClr val="black"/>
                </a:solidFill>
              </a:rPr>
              <a:t>to </a:t>
            </a:r>
            <a:r>
              <a:rPr lang="en-US" sz="1400" b="1" dirty="0" smtClean="0">
                <a:solidFill>
                  <a:prstClr val="black"/>
                </a:solidFill>
              </a:rPr>
              <a:t>140</a:t>
            </a:r>
            <a:endParaRPr lang="en-US" sz="1400" b="1" dirty="0">
              <a:solidFill>
                <a:prstClr val="black"/>
              </a:solidFill>
            </a:endParaRPr>
          </a:p>
        </p:txBody>
      </p:sp>
      <p:sp>
        <p:nvSpPr>
          <p:cNvPr id="125" name="Double Brace 124"/>
          <p:cNvSpPr/>
          <p:nvPr/>
        </p:nvSpPr>
        <p:spPr>
          <a:xfrm>
            <a:off x="2057400" y="5721115"/>
            <a:ext cx="1730311" cy="457200"/>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solidFill>
                  <a:prstClr val="black"/>
                </a:solidFill>
              </a:rPr>
              <a:t>Second Century Apologists</a:t>
            </a:r>
            <a:endParaRPr lang="en-US" sz="1400" b="1" dirty="0">
              <a:solidFill>
                <a:prstClr val="black"/>
              </a:solidFill>
            </a:endParaRPr>
          </a:p>
        </p:txBody>
      </p:sp>
      <p:sp>
        <p:nvSpPr>
          <p:cNvPr id="134" name="Double Brace 133"/>
          <p:cNvSpPr/>
          <p:nvPr/>
        </p:nvSpPr>
        <p:spPr>
          <a:xfrm>
            <a:off x="3831558" y="5721115"/>
            <a:ext cx="1784953" cy="457200"/>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solidFill>
                  <a:prstClr val="black"/>
                </a:solidFill>
              </a:rPr>
              <a:t>Third Century Church Fathers</a:t>
            </a:r>
            <a:endParaRPr lang="en-US" sz="1400" b="1" dirty="0">
              <a:solidFill>
                <a:prstClr val="black"/>
              </a:solidFill>
            </a:endParaRPr>
          </a:p>
        </p:txBody>
      </p:sp>
      <p:grpSp>
        <p:nvGrpSpPr>
          <p:cNvPr id="18" name="Group 17"/>
          <p:cNvGrpSpPr/>
          <p:nvPr/>
        </p:nvGrpSpPr>
        <p:grpSpPr>
          <a:xfrm>
            <a:off x="0" y="4333025"/>
            <a:ext cx="1958911" cy="542498"/>
            <a:chOff x="0" y="4333025"/>
            <a:chExt cx="1958911" cy="542498"/>
          </a:xfrm>
        </p:grpSpPr>
        <p:sp>
          <p:nvSpPr>
            <p:cNvPr id="2" name="Rectangle 1"/>
            <p:cNvSpPr/>
            <p:nvPr/>
          </p:nvSpPr>
          <p:spPr>
            <a:xfrm>
              <a:off x="130111" y="4333025"/>
              <a:ext cx="1828800" cy="2286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First Century</a:t>
              </a:r>
              <a:endParaRPr lang="en-US" dirty="0">
                <a:solidFill>
                  <a:prstClr val="black"/>
                </a:solidFill>
              </a:endParaRPr>
            </a:p>
          </p:txBody>
        </p:sp>
        <p:sp>
          <p:nvSpPr>
            <p:cNvPr id="136" name="TextBox 135"/>
            <p:cNvSpPr txBox="1"/>
            <p:nvPr/>
          </p:nvSpPr>
          <p:spPr>
            <a:xfrm>
              <a:off x="0" y="4567746"/>
              <a:ext cx="437537" cy="307777"/>
            </a:xfrm>
            <a:prstGeom prst="rect">
              <a:avLst/>
            </a:prstGeom>
            <a:noFill/>
          </p:spPr>
          <p:txBody>
            <a:bodyPr wrap="none" rtlCol="0">
              <a:spAutoFit/>
            </a:bodyPr>
            <a:lstStyle/>
            <a:p>
              <a:r>
                <a:rPr lang="en-US" sz="1400" b="1" dirty="0" smtClean="0">
                  <a:solidFill>
                    <a:prstClr val="black"/>
                  </a:solidFill>
                </a:rPr>
                <a:t>AD 1</a:t>
              </a:r>
              <a:endParaRPr lang="en-US" sz="1400" b="1" dirty="0">
                <a:solidFill>
                  <a:prstClr val="black"/>
                </a:solidFill>
              </a:endParaRPr>
            </a:p>
          </p:txBody>
        </p:sp>
      </p:grpSp>
      <p:sp>
        <p:nvSpPr>
          <p:cNvPr id="137" name="Rectangle 136"/>
          <p:cNvSpPr/>
          <p:nvPr/>
        </p:nvSpPr>
        <p:spPr>
          <a:xfrm rot="-5400000">
            <a:off x="340498" y="1419965"/>
            <a:ext cx="1348495" cy="64216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Jewish</a:t>
            </a:r>
          </a:p>
          <a:p>
            <a:pPr algn="ctr"/>
            <a:r>
              <a:rPr lang="en-US" dirty="0" smtClean="0">
                <a:solidFill>
                  <a:prstClr val="black"/>
                </a:solidFill>
              </a:rPr>
              <a:t>Persecution</a:t>
            </a:r>
            <a:endParaRPr lang="en-US" dirty="0">
              <a:solidFill>
                <a:prstClr val="black"/>
              </a:solidFill>
            </a:endParaRPr>
          </a:p>
        </p:txBody>
      </p:sp>
      <p:grpSp>
        <p:nvGrpSpPr>
          <p:cNvPr id="30" name="Group 29"/>
          <p:cNvGrpSpPr/>
          <p:nvPr/>
        </p:nvGrpSpPr>
        <p:grpSpPr>
          <a:xfrm>
            <a:off x="5715001" y="998615"/>
            <a:ext cx="815912" cy="1896981"/>
            <a:chOff x="5715001" y="998615"/>
            <a:chExt cx="815912" cy="1896981"/>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5952" y="998615"/>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8" name="Double Brace 137"/>
            <p:cNvSpPr/>
            <p:nvPr/>
          </p:nvSpPr>
          <p:spPr>
            <a:xfrm rot="-5400000">
              <a:off x="5439390" y="1804074"/>
              <a:ext cx="1367133" cy="815912"/>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solidFill>
                    <a:prstClr val="black"/>
                  </a:solidFill>
                </a:rPr>
                <a:t>Constantine</a:t>
              </a:r>
            </a:p>
            <a:p>
              <a:pPr algn="ctr"/>
              <a:r>
                <a:rPr lang="en-US" sz="1400" b="1" dirty="0" smtClean="0">
                  <a:solidFill>
                    <a:prstClr val="black"/>
                  </a:solidFill>
                </a:rPr>
                <a:t>AD 306-337</a:t>
              </a:r>
              <a:endParaRPr lang="en-US" sz="1400" b="1" dirty="0">
                <a:solidFill>
                  <a:prstClr val="black"/>
                </a:solidFill>
              </a:endParaRPr>
            </a:p>
          </p:txBody>
        </p:sp>
      </p:grpSp>
      <p:sp>
        <p:nvSpPr>
          <p:cNvPr id="140" name="TextBox 139"/>
          <p:cNvSpPr txBox="1"/>
          <p:nvPr/>
        </p:nvSpPr>
        <p:spPr>
          <a:xfrm rot="18900000">
            <a:off x="5644587" y="3541815"/>
            <a:ext cx="1928231" cy="307777"/>
          </a:xfrm>
          <a:prstGeom prst="rect">
            <a:avLst/>
          </a:prstGeom>
          <a:noFill/>
        </p:spPr>
        <p:txBody>
          <a:bodyPr wrap="square" rtlCol="0">
            <a:spAutoFit/>
          </a:bodyPr>
          <a:lstStyle/>
          <a:p>
            <a:pPr algn="ctr"/>
            <a:r>
              <a:rPr lang="en-US" sz="1400" dirty="0" smtClean="0">
                <a:solidFill>
                  <a:prstClr val="black"/>
                </a:solidFill>
              </a:rPr>
              <a:t>321 – Rise of Arianism</a:t>
            </a:r>
            <a:endParaRPr lang="en-US" sz="1400" dirty="0">
              <a:solidFill>
                <a:prstClr val="black"/>
              </a:solidFill>
            </a:endParaRPr>
          </a:p>
        </p:txBody>
      </p:sp>
      <p:grpSp>
        <p:nvGrpSpPr>
          <p:cNvPr id="25" name="Group 24"/>
          <p:cNvGrpSpPr/>
          <p:nvPr/>
        </p:nvGrpSpPr>
        <p:grpSpPr>
          <a:xfrm>
            <a:off x="7209010" y="4334256"/>
            <a:ext cx="2060399" cy="544406"/>
            <a:chOff x="7209010" y="4334256"/>
            <a:chExt cx="2060399" cy="544406"/>
          </a:xfrm>
        </p:grpSpPr>
        <p:sp>
          <p:nvSpPr>
            <p:cNvPr id="133" name="Rectangle 132"/>
            <p:cNvSpPr/>
            <p:nvPr/>
          </p:nvSpPr>
          <p:spPr>
            <a:xfrm>
              <a:off x="7440609" y="4334256"/>
              <a:ext cx="1828800" cy="2286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Fifth Century</a:t>
              </a:r>
              <a:endParaRPr lang="en-US" dirty="0">
                <a:solidFill>
                  <a:prstClr val="black"/>
                </a:solidFill>
              </a:endParaRPr>
            </a:p>
          </p:txBody>
        </p:sp>
        <p:sp>
          <p:nvSpPr>
            <p:cNvPr id="143" name="TextBox 142"/>
            <p:cNvSpPr txBox="1"/>
            <p:nvPr/>
          </p:nvSpPr>
          <p:spPr>
            <a:xfrm>
              <a:off x="7209010" y="4570885"/>
              <a:ext cx="458780" cy="307777"/>
            </a:xfrm>
            <a:prstGeom prst="rect">
              <a:avLst/>
            </a:prstGeom>
            <a:noFill/>
          </p:spPr>
          <p:txBody>
            <a:bodyPr wrap="none" rtlCol="0">
              <a:spAutoFit/>
            </a:bodyPr>
            <a:lstStyle/>
            <a:p>
              <a:r>
                <a:rPr lang="en-US" sz="1400" b="1" dirty="0" smtClean="0">
                  <a:solidFill>
                    <a:prstClr val="black"/>
                  </a:solidFill>
                </a:rPr>
                <a:t>400</a:t>
              </a:r>
              <a:endParaRPr lang="en-US" sz="1400" b="1" dirty="0">
                <a:solidFill>
                  <a:prstClr val="black"/>
                </a:solidFill>
              </a:endParaRPr>
            </a:p>
          </p:txBody>
        </p:sp>
      </p:grpSp>
      <p:grpSp>
        <p:nvGrpSpPr>
          <p:cNvPr id="70" name="Group 69"/>
          <p:cNvGrpSpPr/>
          <p:nvPr/>
        </p:nvGrpSpPr>
        <p:grpSpPr>
          <a:xfrm>
            <a:off x="6508649" y="3301399"/>
            <a:ext cx="2608232" cy="1947276"/>
            <a:chOff x="6508649" y="3301399"/>
            <a:chExt cx="2608232" cy="1947276"/>
          </a:xfrm>
        </p:grpSpPr>
        <p:sp>
          <p:nvSpPr>
            <p:cNvPr id="142" name="TextBox 141"/>
            <p:cNvSpPr txBox="1"/>
            <p:nvPr/>
          </p:nvSpPr>
          <p:spPr>
            <a:xfrm rot="-2700000">
              <a:off x="6508649" y="3301399"/>
              <a:ext cx="2608232" cy="307777"/>
            </a:xfrm>
            <a:prstGeom prst="rect">
              <a:avLst/>
            </a:prstGeom>
            <a:noFill/>
          </p:spPr>
          <p:txBody>
            <a:bodyPr wrap="square" rtlCol="0">
              <a:spAutoFit/>
            </a:bodyPr>
            <a:lstStyle/>
            <a:p>
              <a:pPr algn="ctr"/>
              <a:r>
                <a:rPr lang="en-US" sz="1400" dirty="0" smtClean="0">
                  <a:solidFill>
                    <a:srgbClr val="5731F9"/>
                  </a:solidFill>
                </a:rPr>
                <a:t>381 - Council of Constantinople</a:t>
              </a:r>
              <a:endParaRPr lang="en-US" sz="1400" dirty="0">
                <a:solidFill>
                  <a:srgbClr val="5731F9"/>
                </a:solidFill>
              </a:endParaRPr>
            </a:p>
          </p:txBody>
        </p:sp>
        <p:pic>
          <p:nvPicPr>
            <p:cNvPr id="13" name="Picture 2"/>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35995" y="4809763"/>
              <a:ext cx="621792" cy="438912"/>
            </a:xfrm>
            <a:prstGeom prst="rect">
              <a:avLst/>
            </a:prstGeom>
            <a:noFill/>
            <a:ln w="25400">
              <a:solidFill>
                <a:srgbClr val="344BF6"/>
              </a:solidFill>
              <a:miter lim="800000"/>
              <a:headEnd/>
              <a:tailEnd/>
            </a:ln>
            <a:extLst>
              <a:ext uri="{909E8E84-426E-40DD-AFC4-6F175D3DCCD1}">
                <a14:hiddenFill xmlns:a14="http://schemas.microsoft.com/office/drawing/2010/main">
                  <a:solidFill>
                    <a:schemeClr val="accent1"/>
                  </a:solidFill>
                </a14:hiddenFill>
              </a:ext>
            </a:extLst>
          </p:spPr>
        </p:pic>
      </p:grpSp>
      <p:grpSp>
        <p:nvGrpSpPr>
          <p:cNvPr id="74" name="Group 73"/>
          <p:cNvGrpSpPr/>
          <p:nvPr/>
        </p:nvGrpSpPr>
        <p:grpSpPr>
          <a:xfrm>
            <a:off x="7742694" y="3680773"/>
            <a:ext cx="1987075" cy="1567902"/>
            <a:chOff x="7742694" y="3680773"/>
            <a:chExt cx="1987075" cy="1567902"/>
          </a:xfrm>
        </p:grpSpPr>
        <p:sp>
          <p:nvSpPr>
            <p:cNvPr id="144" name="TextBox 143"/>
            <p:cNvSpPr txBox="1"/>
            <p:nvPr/>
          </p:nvSpPr>
          <p:spPr>
            <a:xfrm rot="-2700000">
              <a:off x="7742694" y="3680773"/>
              <a:ext cx="1987075" cy="523220"/>
            </a:xfrm>
            <a:prstGeom prst="rect">
              <a:avLst/>
            </a:prstGeom>
            <a:noFill/>
            <a:effectLst>
              <a:glow rad="127000">
                <a:srgbClr val="00B050"/>
              </a:glow>
            </a:effectLst>
          </p:spPr>
          <p:txBody>
            <a:bodyPr wrap="square" rtlCol="0">
              <a:spAutoFit/>
            </a:bodyPr>
            <a:lstStyle/>
            <a:p>
              <a:pPr algn="ctr"/>
              <a:r>
                <a:rPr lang="en-US" sz="1400" dirty="0" smtClean="0">
                  <a:solidFill>
                    <a:srgbClr val="00B050"/>
                  </a:solidFill>
                </a:rPr>
                <a:t>451 - Council of Chalcedon</a:t>
              </a:r>
              <a:endParaRPr lang="en-US" sz="1400" dirty="0">
                <a:solidFill>
                  <a:srgbClr val="00B050"/>
                </a:solidFill>
              </a:endParaRPr>
            </a:p>
          </p:txBody>
        </p:sp>
        <p:pic>
          <p:nvPicPr>
            <p:cNvPr id="14" name="Picture 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86321" y="4809763"/>
              <a:ext cx="621792" cy="438912"/>
            </a:xfrm>
            <a:prstGeom prst="rect">
              <a:avLst/>
            </a:prstGeom>
            <a:noFill/>
            <a:ln w="254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grpSp>
      <p:sp>
        <p:nvSpPr>
          <p:cNvPr id="145" name="Double Brace 144"/>
          <p:cNvSpPr/>
          <p:nvPr/>
        </p:nvSpPr>
        <p:spPr>
          <a:xfrm>
            <a:off x="6245352" y="5669280"/>
            <a:ext cx="1266989" cy="387168"/>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a:solidFill>
                  <a:prstClr val="black"/>
                </a:solidFill>
              </a:rPr>
              <a:t>Cappadocian </a:t>
            </a:r>
            <a:r>
              <a:rPr lang="en-US" sz="1400" b="1" dirty="0" smtClean="0">
                <a:solidFill>
                  <a:prstClr val="black"/>
                </a:solidFill>
              </a:rPr>
              <a:t>Fathers</a:t>
            </a:r>
            <a:endParaRPr lang="en-US" sz="1400" b="1" dirty="0">
              <a:solidFill>
                <a:prstClr val="black"/>
              </a:solidFill>
            </a:endParaRPr>
          </a:p>
        </p:txBody>
      </p:sp>
      <p:sp>
        <p:nvSpPr>
          <p:cNvPr id="146" name="Double Brace 145"/>
          <p:cNvSpPr/>
          <p:nvPr/>
        </p:nvSpPr>
        <p:spPr>
          <a:xfrm>
            <a:off x="6019748" y="5369016"/>
            <a:ext cx="1072167" cy="234768"/>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solidFill>
                  <a:prstClr val="black"/>
                </a:solidFill>
              </a:rPr>
              <a:t>Athanasius</a:t>
            </a:r>
            <a:endParaRPr lang="en-US" sz="1400" b="1" dirty="0">
              <a:solidFill>
                <a:prstClr val="black"/>
              </a:solidFill>
            </a:endParaRPr>
          </a:p>
        </p:txBody>
      </p:sp>
      <p:grpSp>
        <p:nvGrpSpPr>
          <p:cNvPr id="73" name="Group 72"/>
          <p:cNvGrpSpPr/>
          <p:nvPr/>
        </p:nvGrpSpPr>
        <p:grpSpPr>
          <a:xfrm>
            <a:off x="6881894" y="934354"/>
            <a:ext cx="457200" cy="1944064"/>
            <a:chOff x="6881894" y="934354"/>
            <a:chExt cx="457200" cy="1944064"/>
          </a:xfrm>
        </p:grpSpPr>
        <p:sp>
          <p:nvSpPr>
            <p:cNvPr id="147" name="Double Brace 146"/>
            <p:cNvSpPr/>
            <p:nvPr/>
          </p:nvSpPr>
          <p:spPr>
            <a:xfrm rot="-5400000">
              <a:off x="6444106" y="1983430"/>
              <a:ext cx="1332776" cy="457200"/>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solidFill>
                    <a:prstClr val="black"/>
                  </a:solidFill>
                </a:rPr>
                <a:t>Theodosius I</a:t>
              </a:r>
            </a:p>
            <a:p>
              <a:pPr algn="ctr"/>
              <a:r>
                <a:rPr lang="en-US" sz="1400" b="1" dirty="0" smtClean="0">
                  <a:solidFill>
                    <a:prstClr val="black"/>
                  </a:solidFill>
                </a:rPr>
                <a:t>AD 379-395</a:t>
              </a:r>
              <a:endParaRPr lang="en-US" sz="1400" b="1" dirty="0">
                <a:solidFill>
                  <a:prstClr val="black"/>
                </a:solidFill>
              </a:endParaRPr>
            </a:p>
          </p:txBody>
        </p:sp>
        <p:pic>
          <p:nvPicPr>
            <p:cNvPr id="1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1894" y="934354"/>
              <a:ext cx="420042" cy="58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8" name="Double Brace 147"/>
          <p:cNvSpPr/>
          <p:nvPr/>
        </p:nvSpPr>
        <p:spPr>
          <a:xfrm>
            <a:off x="6889630" y="6097414"/>
            <a:ext cx="1266989" cy="684386"/>
          </a:xfrm>
          <a:prstGeom prst="bracePair">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400" b="1" dirty="0" smtClean="0">
                <a:solidFill>
                  <a:prstClr val="black"/>
                </a:solidFill>
              </a:rPr>
              <a:t>Chrysostom,</a:t>
            </a:r>
          </a:p>
          <a:p>
            <a:pPr algn="ctr"/>
            <a:r>
              <a:rPr lang="en-US" sz="1400" b="1" dirty="0" smtClean="0">
                <a:solidFill>
                  <a:prstClr val="black"/>
                </a:solidFill>
              </a:rPr>
              <a:t>Augustine,</a:t>
            </a:r>
          </a:p>
          <a:p>
            <a:pPr algn="ctr"/>
            <a:r>
              <a:rPr lang="en-US" sz="1400" b="1" dirty="0" smtClean="0">
                <a:solidFill>
                  <a:prstClr val="black"/>
                </a:solidFill>
              </a:rPr>
              <a:t>&amp; Jerome</a:t>
            </a:r>
            <a:endParaRPr lang="en-US" sz="1400" b="1" dirty="0">
              <a:solidFill>
                <a:prstClr val="black"/>
              </a:solidFill>
            </a:endParaRPr>
          </a:p>
        </p:txBody>
      </p:sp>
      <p:sp>
        <p:nvSpPr>
          <p:cNvPr id="149" name="TextBox 148"/>
          <p:cNvSpPr txBox="1"/>
          <p:nvPr/>
        </p:nvSpPr>
        <p:spPr>
          <a:xfrm rot="-2700000">
            <a:off x="4657831" y="3586090"/>
            <a:ext cx="1428165" cy="523220"/>
          </a:xfrm>
          <a:prstGeom prst="rect">
            <a:avLst/>
          </a:prstGeom>
          <a:noFill/>
        </p:spPr>
        <p:txBody>
          <a:bodyPr vert="horz" wrap="square" rtlCol="0">
            <a:spAutoFit/>
          </a:bodyPr>
          <a:lstStyle/>
          <a:p>
            <a:pPr algn="ctr"/>
            <a:r>
              <a:rPr lang="en-US" sz="1400" dirty="0" smtClean="0">
                <a:solidFill>
                  <a:prstClr val="black"/>
                </a:solidFill>
              </a:rPr>
              <a:t>Rise of Monasticism</a:t>
            </a:r>
            <a:endParaRPr lang="en-US" sz="1400" dirty="0">
              <a:solidFill>
                <a:prstClr val="black"/>
              </a:solidFill>
            </a:endParaRPr>
          </a:p>
        </p:txBody>
      </p:sp>
      <p:sp>
        <p:nvSpPr>
          <p:cNvPr id="150" name="TextBox 149"/>
          <p:cNvSpPr txBox="1"/>
          <p:nvPr/>
        </p:nvSpPr>
        <p:spPr>
          <a:xfrm rot="18900000">
            <a:off x="6154319" y="3285448"/>
            <a:ext cx="2546726" cy="307777"/>
          </a:xfrm>
          <a:prstGeom prst="rect">
            <a:avLst/>
          </a:prstGeom>
          <a:noFill/>
        </p:spPr>
        <p:txBody>
          <a:bodyPr wrap="square" rtlCol="0">
            <a:spAutoFit/>
          </a:bodyPr>
          <a:lstStyle/>
          <a:p>
            <a:pPr algn="ctr"/>
            <a:r>
              <a:rPr lang="en-US" sz="1400" dirty="0" smtClean="0">
                <a:solidFill>
                  <a:prstClr val="black"/>
                </a:solidFill>
              </a:rPr>
              <a:t>Arianism Dominates the Church</a:t>
            </a:r>
            <a:endParaRPr lang="en-US" sz="1400" dirty="0">
              <a:solidFill>
                <a:prstClr val="black"/>
              </a:solidFill>
            </a:endParaRPr>
          </a:p>
        </p:txBody>
      </p:sp>
    </p:spTree>
    <p:extLst>
      <p:ext uri="{BB962C8B-B14F-4D97-AF65-F5344CB8AC3E}">
        <p14:creationId xmlns:p14="http://schemas.microsoft.com/office/powerpoint/2010/main" val="1888543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41"/>
                                        </p:tgtEl>
                                        <p:attrNameLst>
                                          <p:attrName>style.visibility</p:attrName>
                                        </p:attrNameLst>
                                      </p:cBhvr>
                                      <p:to>
                                        <p:strVal val="visible"/>
                                      </p:to>
                                    </p:set>
                                    <p:anim calcmode="lin" valueType="num">
                                      <p:cBhvr additive="base">
                                        <p:cTn id="43" dur="500" fill="hold"/>
                                        <p:tgtEl>
                                          <p:spTgt spid="141"/>
                                        </p:tgtEl>
                                        <p:attrNameLst>
                                          <p:attrName>ppt_x</p:attrName>
                                        </p:attrNameLst>
                                      </p:cBhvr>
                                      <p:tavLst>
                                        <p:tav tm="0">
                                          <p:val>
                                            <p:strVal val="1+#ppt_w/2"/>
                                          </p:val>
                                        </p:tav>
                                        <p:tav tm="100000">
                                          <p:val>
                                            <p:strVal val="#ppt_x"/>
                                          </p:val>
                                        </p:tav>
                                      </p:tavLst>
                                    </p:anim>
                                    <p:anim calcmode="lin" valueType="num">
                                      <p:cBhvr additive="base">
                                        <p:cTn id="44" dur="500" fill="hold"/>
                                        <p:tgtEl>
                                          <p:spTgt spid="14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1+#ppt_w/2"/>
                                          </p:val>
                                        </p:tav>
                                        <p:tav tm="100000">
                                          <p:val>
                                            <p:strVal val="#ppt_x"/>
                                          </p:val>
                                        </p:tav>
                                      </p:tavLst>
                                    </p:anim>
                                    <p:anim calcmode="lin" valueType="num">
                                      <p:cBhvr additive="base">
                                        <p:cTn id="56"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25"/>
                                        </p:tgtEl>
                                        <p:attrNameLst>
                                          <p:attrName>style.visibility</p:attrName>
                                        </p:attrNameLst>
                                      </p:cBhvr>
                                      <p:to>
                                        <p:strVal val="visible"/>
                                      </p:to>
                                    </p:set>
                                    <p:anim calcmode="lin" valueType="num">
                                      <p:cBhvr additive="base">
                                        <p:cTn id="61" dur="500" fill="hold"/>
                                        <p:tgtEl>
                                          <p:spTgt spid="125"/>
                                        </p:tgtEl>
                                        <p:attrNameLst>
                                          <p:attrName>ppt_x</p:attrName>
                                        </p:attrNameLst>
                                      </p:cBhvr>
                                      <p:tavLst>
                                        <p:tav tm="0">
                                          <p:val>
                                            <p:strVal val="1+#ppt_w/2"/>
                                          </p:val>
                                        </p:tav>
                                        <p:tav tm="100000">
                                          <p:val>
                                            <p:strVal val="#ppt_x"/>
                                          </p:val>
                                        </p:tav>
                                      </p:tavLst>
                                    </p:anim>
                                    <p:anim calcmode="lin" valueType="num">
                                      <p:cBhvr additive="base">
                                        <p:cTn id="62" dur="5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34"/>
                                        </p:tgtEl>
                                        <p:attrNameLst>
                                          <p:attrName>style.visibility</p:attrName>
                                        </p:attrNameLst>
                                      </p:cBhvr>
                                      <p:to>
                                        <p:strVal val="visible"/>
                                      </p:to>
                                    </p:set>
                                    <p:anim calcmode="lin" valueType="num">
                                      <p:cBhvr additive="base">
                                        <p:cTn id="67" dur="500" fill="hold"/>
                                        <p:tgtEl>
                                          <p:spTgt spid="134"/>
                                        </p:tgtEl>
                                        <p:attrNameLst>
                                          <p:attrName>ppt_x</p:attrName>
                                        </p:attrNameLst>
                                      </p:cBhvr>
                                      <p:tavLst>
                                        <p:tav tm="0">
                                          <p:val>
                                            <p:strVal val="1+#ppt_w/2"/>
                                          </p:val>
                                        </p:tav>
                                        <p:tav tm="100000">
                                          <p:val>
                                            <p:strVal val="#ppt_x"/>
                                          </p:val>
                                        </p:tav>
                                      </p:tavLst>
                                    </p:anim>
                                    <p:anim calcmode="lin" valueType="num">
                                      <p:cBhvr additive="base">
                                        <p:cTn id="68" dur="5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149"/>
                                        </p:tgtEl>
                                        <p:attrNameLst>
                                          <p:attrName>style.visibility</p:attrName>
                                        </p:attrNameLst>
                                      </p:cBhvr>
                                      <p:to>
                                        <p:strVal val="visible"/>
                                      </p:to>
                                    </p:set>
                                    <p:anim calcmode="lin" valueType="num">
                                      <p:cBhvr additive="base">
                                        <p:cTn id="73" dur="500" fill="hold"/>
                                        <p:tgtEl>
                                          <p:spTgt spid="149"/>
                                        </p:tgtEl>
                                        <p:attrNameLst>
                                          <p:attrName>ppt_x</p:attrName>
                                        </p:attrNameLst>
                                      </p:cBhvr>
                                      <p:tavLst>
                                        <p:tav tm="0">
                                          <p:val>
                                            <p:strVal val="1+#ppt_w/2"/>
                                          </p:val>
                                        </p:tav>
                                        <p:tav tm="100000">
                                          <p:val>
                                            <p:strVal val="#ppt_x"/>
                                          </p:val>
                                        </p:tav>
                                      </p:tavLst>
                                    </p:anim>
                                    <p:anim calcmode="lin" valueType="num">
                                      <p:cBhvr additive="base">
                                        <p:cTn id="74" dur="5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137"/>
                                        </p:tgtEl>
                                        <p:attrNameLst>
                                          <p:attrName>style.visibility</p:attrName>
                                        </p:attrNameLst>
                                      </p:cBhvr>
                                      <p:to>
                                        <p:strVal val="visible"/>
                                      </p:to>
                                    </p:set>
                                    <p:animEffect transition="in" filter="wipe(down)">
                                      <p:cBhvr>
                                        <p:cTn id="79" dur="500"/>
                                        <p:tgtEl>
                                          <p:spTgt spid="137"/>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wipe(left)">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additive="base">
                                        <p:cTn id="94" dur="500" fill="hold"/>
                                        <p:tgtEl>
                                          <p:spTgt spid="65"/>
                                        </p:tgtEl>
                                        <p:attrNameLst>
                                          <p:attrName>ppt_x</p:attrName>
                                        </p:attrNameLst>
                                      </p:cBhvr>
                                      <p:tavLst>
                                        <p:tav tm="0">
                                          <p:val>
                                            <p:strVal val="1+#ppt_w/2"/>
                                          </p:val>
                                        </p:tav>
                                        <p:tav tm="100000">
                                          <p:val>
                                            <p:strVal val="#ppt_x"/>
                                          </p:val>
                                        </p:tav>
                                      </p:tavLst>
                                    </p:anim>
                                    <p:anim calcmode="lin" valueType="num">
                                      <p:cBhvr additive="base">
                                        <p:cTn id="95"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140"/>
                                        </p:tgtEl>
                                        <p:attrNameLst>
                                          <p:attrName>style.visibility</p:attrName>
                                        </p:attrNameLst>
                                      </p:cBhvr>
                                      <p:to>
                                        <p:strVal val="visible"/>
                                      </p:to>
                                    </p:set>
                                    <p:anim calcmode="lin" valueType="num">
                                      <p:cBhvr additive="base">
                                        <p:cTn id="100" dur="500" fill="hold"/>
                                        <p:tgtEl>
                                          <p:spTgt spid="140"/>
                                        </p:tgtEl>
                                        <p:attrNameLst>
                                          <p:attrName>ppt_x</p:attrName>
                                        </p:attrNameLst>
                                      </p:cBhvr>
                                      <p:tavLst>
                                        <p:tav tm="0">
                                          <p:val>
                                            <p:strVal val="1+#ppt_w/2"/>
                                          </p:val>
                                        </p:tav>
                                        <p:tav tm="100000">
                                          <p:val>
                                            <p:strVal val="#ppt_x"/>
                                          </p:val>
                                        </p:tav>
                                      </p:tavLst>
                                    </p:anim>
                                    <p:anim calcmode="lin" valueType="num">
                                      <p:cBhvr additive="base">
                                        <p:cTn id="101" dur="50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fill="hold" nodeType="click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additive="base">
                                        <p:cTn id="106" dur="500" fill="hold"/>
                                        <p:tgtEl>
                                          <p:spTgt spid="40"/>
                                        </p:tgtEl>
                                        <p:attrNameLst>
                                          <p:attrName>ppt_x</p:attrName>
                                        </p:attrNameLst>
                                      </p:cBhvr>
                                      <p:tavLst>
                                        <p:tav tm="0">
                                          <p:val>
                                            <p:strVal val="1+#ppt_w/2"/>
                                          </p:val>
                                        </p:tav>
                                        <p:tav tm="100000">
                                          <p:val>
                                            <p:strVal val="#ppt_x"/>
                                          </p:val>
                                        </p:tav>
                                      </p:tavLst>
                                    </p:anim>
                                    <p:anim calcmode="lin" valueType="num">
                                      <p:cBhvr additive="base">
                                        <p:cTn id="10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2" fill="hold" grpId="0" nodeType="clickEffect">
                                  <p:stCondLst>
                                    <p:cond delay="0"/>
                                  </p:stCondLst>
                                  <p:childTnLst>
                                    <p:set>
                                      <p:cBhvr>
                                        <p:cTn id="111" dur="1" fill="hold">
                                          <p:stCondLst>
                                            <p:cond delay="0"/>
                                          </p:stCondLst>
                                        </p:cTn>
                                        <p:tgtEl>
                                          <p:spTgt spid="150"/>
                                        </p:tgtEl>
                                        <p:attrNameLst>
                                          <p:attrName>style.visibility</p:attrName>
                                        </p:attrNameLst>
                                      </p:cBhvr>
                                      <p:to>
                                        <p:strVal val="visible"/>
                                      </p:to>
                                    </p:set>
                                    <p:anim calcmode="lin" valueType="num">
                                      <p:cBhvr additive="base">
                                        <p:cTn id="112" dur="500" fill="hold"/>
                                        <p:tgtEl>
                                          <p:spTgt spid="150"/>
                                        </p:tgtEl>
                                        <p:attrNameLst>
                                          <p:attrName>ppt_x</p:attrName>
                                        </p:attrNameLst>
                                      </p:cBhvr>
                                      <p:tavLst>
                                        <p:tav tm="0">
                                          <p:val>
                                            <p:strVal val="1+#ppt_w/2"/>
                                          </p:val>
                                        </p:tav>
                                        <p:tav tm="100000">
                                          <p:val>
                                            <p:strVal val="#ppt_x"/>
                                          </p:val>
                                        </p:tav>
                                      </p:tavLst>
                                    </p:anim>
                                    <p:anim calcmode="lin" valueType="num">
                                      <p:cBhvr additive="base">
                                        <p:cTn id="113" dur="5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500" fill="hold"/>
                                        <p:tgtEl>
                                          <p:spTgt spid="146"/>
                                        </p:tgtEl>
                                        <p:attrNameLst>
                                          <p:attrName>ppt_x</p:attrName>
                                        </p:attrNameLst>
                                      </p:cBhvr>
                                      <p:tavLst>
                                        <p:tav tm="0">
                                          <p:val>
                                            <p:strVal val="1+#ppt_w/2"/>
                                          </p:val>
                                        </p:tav>
                                        <p:tav tm="100000">
                                          <p:val>
                                            <p:strVal val="#ppt_x"/>
                                          </p:val>
                                        </p:tav>
                                      </p:tavLst>
                                    </p:anim>
                                    <p:anim calcmode="lin" valueType="num">
                                      <p:cBhvr additive="base">
                                        <p:cTn id="119" dur="500" fill="hold"/>
                                        <p:tgtEl>
                                          <p:spTgt spid="146"/>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2" fill="hold" grpId="0" nodeType="clickEffect">
                                  <p:stCondLst>
                                    <p:cond delay="0"/>
                                  </p:stCondLst>
                                  <p:childTnLst>
                                    <p:set>
                                      <p:cBhvr>
                                        <p:cTn id="123" dur="1" fill="hold">
                                          <p:stCondLst>
                                            <p:cond delay="0"/>
                                          </p:stCondLst>
                                        </p:cTn>
                                        <p:tgtEl>
                                          <p:spTgt spid="145"/>
                                        </p:tgtEl>
                                        <p:attrNameLst>
                                          <p:attrName>style.visibility</p:attrName>
                                        </p:attrNameLst>
                                      </p:cBhvr>
                                      <p:to>
                                        <p:strVal val="visible"/>
                                      </p:to>
                                    </p:set>
                                    <p:anim calcmode="lin" valueType="num">
                                      <p:cBhvr additive="base">
                                        <p:cTn id="124" dur="500" fill="hold"/>
                                        <p:tgtEl>
                                          <p:spTgt spid="145"/>
                                        </p:tgtEl>
                                        <p:attrNameLst>
                                          <p:attrName>ppt_x</p:attrName>
                                        </p:attrNameLst>
                                      </p:cBhvr>
                                      <p:tavLst>
                                        <p:tav tm="0">
                                          <p:val>
                                            <p:strVal val="1+#ppt_w/2"/>
                                          </p:val>
                                        </p:tav>
                                        <p:tav tm="100000">
                                          <p:val>
                                            <p:strVal val="#ppt_x"/>
                                          </p:val>
                                        </p:tav>
                                      </p:tavLst>
                                    </p:anim>
                                    <p:anim calcmode="lin" valueType="num">
                                      <p:cBhvr additive="base">
                                        <p:cTn id="125" dur="5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nodeType="clickEffect">
                                  <p:stCondLst>
                                    <p:cond delay="0"/>
                                  </p:stCondLst>
                                  <p:childTnLst>
                                    <p:set>
                                      <p:cBhvr>
                                        <p:cTn id="129" dur="1" fill="hold">
                                          <p:stCondLst>
                                            <p:cond delay="0"/>
                                          </p:stCondLst>
                                        </p:cTn>
                                        <p:tgtEl>
                                          <p:spTgt spid="73"/>
                                        </p:tgtEl>
                                        <p:attrNameLst>
                                          <p:attrName>style.visibility</p:attrName>
                                        </p:attrNameLst>
                                      </p:cBhvr>
                                      <p:to>
                                        <p:strVal val="visible"/>
                                      </p:to>
                                    </p:set>
                                    <p:animEffect transition="in" filter="wipe(up)">
                                      <p:cBhvr>
                                        <p:cTn id="130" dur="500"/>
                                        <p:tgtEl>
                                          <p:spTgt spid="73"/>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2" fill="hold" nodeType="clickEffect">
                                  <p:stCondLst>
                                    <p:cond delay="0"/>
                                  </p:stCondLst>
                                  <p:childTnLst>
                                    <p:set>
                                      <p:cBhvr>
                                        <p:cTn id="134" dur="1" fill="hold">
                                          <p:stCondLst>
                                            <p:cond delay="0"/>
                                          </p:stCondLst>
                                        </p:cTn>
                                        <p:tgtEl>
                                          <p:spTgt spid="70"/>
                                        </p:tgtEl>
                                        <p:attrNameLst>
                                          <p:attrName>style.visibility</p:attrName>
                                        </p:attrNameLst>
                                      </p:cBhvr>
                                      <p:to>
                                        <p:strVal val="visible"/>
                                      </p:to>
                                    </p:set>
                                    <p:anim calcmode="lin" valueType="num">
                                      <p:cBhvr additive="base">
                                        <p:cTn id="135" dur="500" fill="hold"/>
                                        <p:tgtEl>
                                          <p:spTgt spid="70"/>
                                        </p:tgtEl>
                                        <p:attrNameLst>
                                          <p:attrName>ppt_x</p:attrName>
                                        </p:attrNameLst>
                                      </p:cBhvr>
                                      <p:tavLst>
                                        <p:tav tm="0">
                                          <p:val>
                                            <p:strVal val="1+#ppt_w/2"/>
                                          </p:val>
                                        </p:tav>
                                        <p:tav tm="100000">
                                          <p:val>
                                            <p:strVal val="#ppt_x"/>
                                          </p:val>
                                        </p:tav>
                                      </p:tavLst>
                                    </p:anim>
                                    <p:anim calcmode="lin" valueType="num">
                                      <p:cBhvr additive="base">
                                        <p:cTn id="136"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2" fill="hold" grpId="0" nodeType="clickEffect">
                                  <p:stCondLst>
                                    <p:cond delay="0"/>
                                  </p:stCondLst>
                                  <p:childTnLst>
                                    <p:set>
                                      <p:cBhvr>
                                        <p:cTn id="140" dur="1" fill="hold">
                                          <p:stCondLst>
                                            <p:cond delay="0"/>
                                          </p:stCondLst>
                                        </p:cTn>
                                        <p:tgtEl>
                                          <p:spTgt spid="148"/>
                                        </p:tgtEl>
                                        <p:attrNameLst>
                                          <p:attrName>style.visibility</p:attrName>
                                        </p:attrNameLst>
                                      </p:cBhvr>
                                      <p:to>
                                        <p:strVal val="visible"/>
                                      </p:to>
                                    </p:set>
                                    <p:anim calcmode="lin" valueType="num">
                                      <p:cBhvr additive="base">
                                        <p:cTn id="141" dur="500" fill="hold"/>
                                        <p:tgtEl>
                                          <p:spTgt spid="148"/>
                                        </p:tgtEl>
                                        <p:attrNameLst>
                                          <p:attrName>ppt_x</p:attrName>
                                        </p:attrNameLst>
                                      </p:cBhvr>
                                      <p:tavLst>
                                        <p:tav tm="0">
                                          <p:val>
                                            <p:strVal val="1+#ppt_w/2"/>
                                          </p:val>
                                        </p:tav>
                                        <p:tav tm="100000">
                                          <p:val>
                                            <p:strVal val="#ppt_x"/>
                                          </p:val>
                                        </p:tav>
                                      </p:tavLst>
                                    </p:anim>
                                    <p:anim calcmode="lin" valueType="num">
                                      <p:cBhvr additive="base">
                                        <p:cTn id="142" dur="5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2" fill="hold" nodeType="clickEffect">
                                  <p:stCondLst>
                                    <p:cond delay="0"/>
                                  </p:stCondLst>
                                  <p:childTnLst>
                                    <p:set>
                                      <p:cBhvr>
                                        <p:cTn id="146" dur="1" fill="hold">
                                          <p:stCondLst>
                                            <p:cond delay="0"/>
                                          </p:stCondLst>
                                        </p:cTn>
                                        <p:tgtEl>
                                          <p:spTgt spid="74"/>
                                        </p:tgtEl>
                                        <p:attrNameLst>
                                          <p:attrName>style.visibility</p:attrName>
                                        </p:attrNameLst>
                                      </p:cBhvr>
                                      <p:to>
                                        <p:strVal val="visible"/>
                                      </p:to>
                                    </p:set>
                                    <p:anim calcmode="lin" valueType="num">
                                      <p:cBhvr additive="base">
                                        <p:cTn id="147" dur="500" fill="hold"/>
                                        <p:tgtEl>
                                          <p:spTgt spid="74"/>
                                        </p:tgtEl>
                                        <p:attrNameLst>
                                          <p:attrName>ppt_x</p:attrName>
                                        </p:attrNameLst>
                                      </p:cBhvr>
                                      <p:tavLst>
                                        <p:tav tm="0">
                                          <p:val>
                                            <p:strVal val="1+#ppt_w/2"/>
                                          </p:val>
                                        </p:tav>
                                        <p:tav tm="100000">
                                          <p:val>
                                            <p:strVal val="#ppt_x"/>
                                          </p:val>
                                        </p:tav>
                                      </p:tavLst>
                                    </p:anim>
                                    <p:anim calcmode="lin" valueType="num">
                                      <p:cBhvr additive="base">
                                        <p:cTn id="148"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5" grpId="0" animBg="1"/>
      <p:bldP spid="65" grpId="0"/>
      <p:bldP spid="141" grpId="0" animBg="1"/>
      <p:bldP spid="125" grpId="0" animBg="1"/>
      <p:bldP spid="134" grpId="0" animBg="1"/>
      <p:bldP spid="137" grpId="0" animBg="1"/>
      <p:bldP spid="140" grpId="0"/>
      <p:bldP spid="145" grpId="0" animBg="1"/>
      <p:bldP spid="146" grpId="0" animBg="1"/>
      <p:bldP spid="148" grpId="0" animBg="1"/>
      <p:bldP spid="149" grpId="0"/>
      <p:bldP spid="15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r>
              <a:rPr lang="en-US" sz="1400" dirty="0">
                <a:solidFill>
                  <a:prstClr val="black"/>
                </a:solidFill>
                <a:hlinkClick r:id="rId4"/>
              </a:rPr>
              <a:t>https://sgwmscog.com/wp-content/uploads/Council-of-Nicea-2-1.jpg</a:t>
            </a:r>
            <a:endParaRPr lang="en-US" sz="1400" dirty="0">
              <a:solidFill>
                <a:prstClr val="black"/>
              </a:solidFill>
            </a:endParaRPr>
          </a:p>
        </p:txBody>
      </p:sp>
      <p:sp>
        <p:nvSpPr>
          <p:cNvPr id="7" name="Title 2"/>
          <p:cNvSpPr>
            <a:spLocks noGrp="1"/>
          </p:cNvSpPr>
          <p:nvPr>
            <p:ph type="title"/>
          </p:nvPr>
        </p:nvSpPr>
        <p:spPr>
          <a:xfrm>
            <a:off x="381000" y="381000"/>
            <a:ext cx="8610600" cy="1524000"/>
          </a:xfrm>
          <a:effectLst/>
        </p:spPr>
        <p:txBody>
          <a:bodyPr>
            <a:noAutofit/>
          </a:bodyPr>
          <a:lstStyle/>
          <a:p>
            <a:r>
              <a:rPr lang="en-US" sz="6600" b="1" dirty="0" smtClean="0">
                <a:solidFill>
                  <a:schemeClr val="bg1"/>
                </a:solidFill>
                <a:effectLst>
                  <a:glow rad="139700">
                    <a:srgbClr val="C00000">
                      <a:alpha val="40000"/>
                    </a:srgbClr>
                  </a:glow>
                  <a:outerShdw blurRad="114300" dist="38100" dir="13500000" algn="br" rotWithShape="0">
                    <a:prstClr val="black"/>
                  </a:outerShdw>
                </a:effectLst>
              </a:rPr>
              <a:t>Arian Domination After Nicaea</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838953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sz="3600" b="1" dirty="0" smtClean="0"/>
              <a:t>*Arian Domination </a:t>
            </a:r>
            <a:r>
              <a:rPr lang="en-US" sz="3600" b="1" dirty="0"/>
              <a:t>After Nicaea</a:t>
            </a:r>
          </a:p>
        </p:txBody>
      </p:sp>
      <p:sp>
        <p:nvSpPr>
          <p:cNvPr id="4" name="Content Placeholder 3"/>
          <p:cNvSpPr>
            <a:spLocks noGrp="1"/>
          </p:cNvSpPr>
          <p:nvPr>
            <p:ph idx="1"/>
          </p:nvPr>
        </p:nvSpPr>
        <p:spPr>
          <a:xfrm>
            <a:off x="152400" y="838199"/>
            <a:ext cx="8839200" cy="5562601"/>
          </a:xfrm>
        </p:spPr>
        <p:txBody>
          <a:bodyPr>
            <a:normAutofit/>
          </a:bodyPr>
          <a:lstStyle/>
          <a:p>
            <a:r>
              <a:rPr lang="en-US" dirty="0" smtClean="0"/>
              <a:t>Constantine’s son, Constantius </a:t>
            </a:r>
            <a:r>
              <a:rPr lang="en-US" dirty="0"/>
              <a:t>was a vain and cruel man who liked to think he was both a great emperor and a great theologian. He was neither. </a:t>
            </a:r>
            <a:endParaRPr lang="en-US" dirty="0" smtClean="0"/>
          </a:p>
          <a:p>
            <a:r>
              <a:rPr lang="en-US" dirty="0" smtClean="0"/>
              <a:t>In </a:t>
            </a:r>
            <a:r>
              <a:rPr lang="en-US" dirty="0"/>
              <a:t>matters of theology Constantius was </a:t>
            </a:r>
            <a:r>
              <a:rPr lang="en-US" dirty="0" smtClean="0"/>
              <a:t>strongly influenced by </a:t>
            </a:r>
            <a:r>
              <a:rPr lang="en-US" dirty="0"/>
              <a:t>an inner circle of Arian bishops. </a:t>
            </a:r>
            <a:endParaRPr lang="en-US" dirty="0" smtClean="0"/>
          </a:p>
          <a:p>
            <a:r>
              <a:rPr lang="en-US" dirty="0"/>
              <a:t>Constantius used all his power as emperor to put fierce pressure on Western Church leaders to accept Arianism, </a:t>
            </a:r>
            <a:r>
              <a:rPr lang="en-US" dirty="0" smtClean="0"/>
              <a:t>claiming that </a:t>
            </a:r>
            <a:r>
              <a:rPr lang="en-US" dirty="0"/>
              <a:t>whatever he, the emperor, believed must certainly be true, otherwise God would not have delivered the world into his hands. </a:t>
            </a:r>
            <a:endParaRPr lang="en-US" dirty="0" smtClean="0"/>
          </a:p>
          <a:p>
            <a:r>
              <a:rPr lang="en-US" dirty="0"/>
              <a:t>Constantius sent into exile any bishops </a:t>
            </a:r>
            <a:r>
              <a:rPr lang="en-US" dirty="0" smtClean="0"/>
              <a:t>or presbyters </a:t>
            </a:r>
            <a:r>
              <a:rPr lang="en-US" dirty="0"/>
              <a:t>who refused to </a:t>
            </a:r>
            <a:r>
              <a:rPr lang="en-US" dirty="0" smtClean="0"/>
              <a:t>accept Arianism. </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23947420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sz="3200" b="1" dirty="0" smtClean="0"/>
              <a:t>*Arian Domination </a:t>
            </a:r>
            <a:r>
              <a:rPr lang="en-US" sz="3200" b="1" dirty="0"/>
              <a:t>After Nicaea</a:t>
            </a:r>
          </a:p>
        </p:txBody>
      </p:sp>
      <p:sp>
        <p:nvSpPr>
          <p:cNvPr id="4" name="Content Placeholder 3"/>
          <p:cNvSpPr>
            <a:spLocks noGrp="1"/>
          </p:cNvSpPr>
          <p:nvPr>
            <p:ph idx="1"/>
          </p:nvPr>
        </p:nvSpPr>
        <p:spPr>
          <a:xfrm>
            <a:off x="152400" y="838199"/>
            <a:ext cx="8839200" cy="5562601"/>
          </a:xfrm>
        </p:spPr>
        <p:txBody>
          <a:bodyPr>
            <a:normAutofit fontScale="92500"/>
          </a:bodyPr>
          <a:lstStyle/>
          <a:p>
            <a:r>
              <a:rPr lang="en-US" dirty="0" smtClean="0"/>
              <a:t>In AD 356, Constantius </a:t>
            </a:r>
            <a:r>
              <a:rPr lang="en-US" dirty="0"/>
              <a:t>exiled the </a:t>
            </a:r>
            <a:r>
              <a:rPr lang="en-US" dirty="0" smtClean="0"/>
              <a:t>Roman Bishop Liberius to northern Greece and he </a:t>
            </a:r>
            <a:r>
              <a:rPr lang="en-US" dirty="0"/>
              <a:t>had the emperor Constantine’s old counsellor, Hosius of Cordova, now 100 years old, imprisoned and tortured. </a:t>
            </a:r>
            <a:endParaRPr lang="en-US" dirty="0" smtClean="0"/>
          </a:p>
          <a:p>
            <a:r>
              <a:rPr lang="en-US" dirty="0" smtClean="0"/>
              <a:t>Both </a:t>
            </a:r>
            <a:r>
              <a:rPr lang="en-US" dirty="0"/>
              <a:t>Liberius and Hosius eventually cracked under the </a:t>
            </a:r>
            <a:r>
              <a:rPr lang="en-US" dirty="0" smtClean="0"/>
              <a:t>inhumane </a:t>
            </a:r>
            <a:r>
              <a:rPr lang="en-US" dirty="0"/>
              <a:t>treatment to which Constantius subjected them, and signed an Arian statement of </a:t>
            </a:r>
            <a:r>
              <a:rPr lang="en-US" dirty="0" smtClean="0"/>
              <a:t>faith – though a year later Hosius </a:t>
            </a:r>
            <a:r>
              <a:rPr lang="en-US" dirty="0"/>
              <a:t>renounced it on his </a:t>
            </a:r>
            <a:r>
              <a:rPr lang="en-US" dirty="0" smtClean="0"/>
              <a:t>deathbed, </a:t>
            </a:r>
            <a:r>
              <a:rPr lang="en-US" dirty="0"/>
              <a:t>and confessed afresh his faith in Christ’s </a:t>
            </a:r>
            <a:r>
              <a:rPr lang="en-US" dirty="0" smtClean="0"/>
              <a:t>deity.</a:t>
            </a:r>
          </a:p>
          <a:p>
            <a:r>
              <a:rPr lang="en-US" dirty="0" smtClean="0"/>
              <a:t>In that same year, </a:t>
            </a:r>
            <a:r>
              <a:rPr lang="en-US" dirty="0"/>
              <a:t>Constantius </a:t>
            </a:r>
            <a:r>
              <a:rPr lang="en-US" dirty="0" smtClean="0"/>
              <a:t>sent </a:t>
            </a:r>
            <a:r>
              <a:rPr lang="en-US" dirty="0"/>
              <a:t>troops into Alexandria to arrest Athanasius , but in a hair-raising chase Athanasius escaped, and went into hiding for six years in the Egyptian desert, sheltered by the desert monks</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3364986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sz="3200" b="1" dirty="0" smtClean="0"/>
              <a:t>*Arian Domination </a:t>
            </a:r>
            <a:r>
              <a:rPr lang="en-US" sz="3200" b="1" dirty="0"/>
              <a:t>After Nicaea</a:t>
            </a:r>
          </a:p>
        </p:txBody>
      </p:sp>
      <p:sp>
        <p:nvSpPr>
          <p:cNvPr id="4" name="Content Placeholder 3"/>
          <p:cNvSpPr>
            <a:spLocks noGrp="1"/>
          </p:cNvSpPr>
          <p:nvPr>
            <p:ph idx="1"/>
          </p:nvPr>
        </p:nvSpPr>
        <p:spPr>
          <a:xfrm>
            <a:off x="152400" y="838199"/>
            <a:ext cx="8839200" cy="5681247"/>
          </a:xfrm>
        </p:spPr>
        <p:txBody>
          <a:bodyPr>
            <a:normAutofit fontScale="85000" lnSpcReduction="20000"/>
          </a:bodyPr>
          <a:lstStyle/>
          <a:p>
            <a:r>
              <a:rPr lang="en-US" dirty="0"/>
              <a:t>By 360, Constantius</a:t>
            </a:r>
            <a:r>
              <a:rPr lang="en-US" dirty="0" smtClean="0"/>
              <a:t> </a:t>
            </a:r>
            <a:r>
              <a:rPr lang="en-US" dirty="0"/>
              <a:t>had </a:t>
            </a:r>
            <a:r>
              <a:rPr lang="en-US" dirty="0" smtClean="0"/>
              <a:t>terrorized </a:t>
            </a:r>
            <a:r>
              <a:rPr lang="en-US" dirty="0"/>
              <a:t>most of the Church in both East and West into accepting </a:t>
            </a:r>
            <a:r>
              <a:rPr lang="en-US" dirty="0" smtClean="0"/>
              <a:t>Arianism.</a:t>
            </a:r>
          </a:p>
          <a:p>
            <a:r>
              <a:rPr lang="en-US" dirty="0"/>
              <a:t>Many </a:t>
            </a:r>
            <a:r>
              <a:rPr lang="en-US" dirty="0" smtClean="0"/>
              <a:t>“Origenist bishops” </a:t>
            </a:r>
            <a:r>
              <a:rPr lang="en-US" dirty="0"/>
              <a:t>in the East, who </a:t>
            </a:r>
            <a:r>
              <a:rPr lang="en-US" dirty="0" smtClean="0"/>
              <a:t>believed Christ was of a </a:t>
            </a:r>
            <a:r>
              <a:rPr lang="en-US" b="1" i="1" dirty="0" smtClean="0"/>
              <a:t>similar</a:t>
            </a:r>
            <a:r>
              <a:rPr lang="en-US" dirty="0" smtClean="0"/>
              <a:t> substance with the Father but who still insisted </a:t>
            </a:r>
            <a:r>
              <a:rPr lang="en-US" dirty="0"/>
              <a:t>that the Son was eternal and uncreated like the Father, now found themselves being deposed and exiled </a:t>
            </a:r>
            <a:r>
              <a:rPr lang="en-US" dirty="0" smtClean="0"/>
              <a:t>right alongside the “Nicene bishops” who held to the more exalted view of Christ given in the </a:t>
            </a:r>
            <a:r>
              <a:rPr lang="en-US" dirty="0"/>
              <a:t>Creed of </a:t>
            </a:r>
            <a:r>
              <a:rPr lang="en-US" dirty="0" smtClean="0"/>
              <a:t>Nicaea (that he was of the </a:t>
            </a:r>
            <a:r>
              <a:rPr lang="en-US" b="1" i="1" dirty="0" smtClean="0"/>
              <a:t>same</a:t>
            </a:r>
            <a:r>
              <a:rPr lang="en-US" dirty="0" smtClean="0"/>
              <a:t> substance as the Father).</a:t>
            </a:r>
          </a:p>
          <a:p>
            <a:r>
              <a:rPr lang="en-US" dirty="0"/>
              <a:t>These events shocked the Origenists into </a:t>
            </a:r>
            <a:r>
              <a:rPr lang="en-US" dirty="0" smtClean="0"/>
              <a:t>realizing </a:t>
            </a:r>
            <a:r>
              <a:rPr lang="en-US" dirty="0"/>
              <a:t>that they needed to be much clearer and stronger in their views of Christ’s divine </a:t>
            </a:r>
            <a:r>
              <a:rPr lang="en-US" dirty="0" smtClean="0"/>
              <a:t>nature and so </a:t>
            </a:r>
            <a:r>
              <a:rPr lang="en-US" dirty="0"/>
              <a:t>they began to look more </a:t>
            </a:r>
            <a:r>
              <a:rPr lang="en-US" b="1" i="1" dirty="0" smtClean="0"/>
              <a:t>favorably</a:t>
            </a:r>
            <a:r>
              <a:rPr lang="en-US" dirty="0" smtClean="0"/>
              <a:t> </a:t>
            </a:r>
            <a:r>
              <a:rPr lang="en-US" dirty="0"/>
              <a:t>at Nicene theology</a:t>
            </a:r>
            <a:r>
              <a:rPr lang="en-US" dirty="0" smtClean="0"/>
              <a:t>.</a:t>
            </a:r>
          </a:p>
          <a:p>
            <a:r>
              <a:rPr lang="en-US" dirty="0" smtClean="0"/>
              <a:t>In 361, Constantius died. He was replaced by “Julian </a:t>
            </a:r>
            <a:r>
              <a:rPr lang="en-US" dirty="0"/>
              <a:t>the Apostate”, nephew of Constantine the </a:t>
            </a:r>
            <a:r>
              <a:rPr lang="en-US" dirty="0" smtClean="0"/>
              <a:t>Great </a:t>
            </a:r>
            <a:r>
              <a:rPr lang="en-US" dirty="0"/>
              <a:t>who had been brought up a Christian, </a:t>
            </a:r>
            <a:r>
              <a:rPr lang="en-US" dirty="0" smtClean="0"/>
              <a:t>but had become a pagan.</a:t>
            </a:r>
          </a:p>
          <a:p>
            <a:r>
              <a:rPr lang="en-US" dirty="0"/>
              <a:t>On becoming emperor, Julian allowed all exiled bishops to return to their churches, hoping that this would cause confusion and division among Christians. But the opposite happened</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4026793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35000" b="-3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Autofit/>
          </a:bodyPr>
          <a:lstStyle/>
          <a:p>
            <a:r>
              <a:rPr lang="en-US" sz="3200" b="1" dirty="0" smtClean="0"/>
              <a:t>*Arian Domination </a:t>
            </a:r>
            <a:r>
              <a:rPr lang="en-US" sz="3200" b="1" dirty="0"/>
              <a:t>After Nicaea</a:t>
            </a:r>
          </a:p>
        </p:txBody>
      </p:sp>
      <p:sp>
        <p:nvSpPr>
          <p:cNvPr id="4" name="Content Placeholder 3"/>
          <p:cNvSpPr>
            <a:spLocks noGrp="1"/>
          </p:cNvSpPr>
          <p:nvPr>
            <p:ph idx="1"/>
          </p:nvPr>
        </p:nvSpPr>
        <p:spPr>
          <a:xfrm>
            <a:off x="152400" y="838199"/>
            <a:ext cx="8839200" cy="5562601"/>
          </a:xfrm>
        </p:spPr>
        <p:txBody>
          <a:bodyPr>
            <a:normAutofit fontScale="85000" lnSpcReduction="20000"/>
          </a:bodyPr>
          <a:lstStyle/>
          <a:p>
            <a:r>
              <a:rPr lang="en-US" dirty="0" smtClean="0"/>
              <a:t>Athanasius </a:t>
            </a:r>
            <a:r>
              <a:rPr lang="en-US" dirty="0"/>
              <a:t>returned in triumph to Alexandria, a popular hero. </a:t>
            </a:r>
            <a:endParaRPr lang="en-US" dirty="0" smtClean="0"/>
          </a:p>
          <a:p>
            <a:r>
              <a:rPr lang="en-US" dirty="0" smtClean="0"/>
              <a:t>He </a:t>
            </a:r>
            <a:r>
              <a:rPr lang="en-US" dirty="0"/>
              <a:t>was now convinced that he and the Origenists, whom Constantius had recently persecuted alongside the Nicenes, were fighting the same essential battle against the Arians. </a:t>
            </a:r>
            <a:endParaRPr lang="en-US" dirty="0" smtClean="0"/>
          </a:p>
          <a:p>
            <a:r>
              <a:rPr lang="en-US" dirty="0" smtClean="0"/>
              <a:t>So </a:t>
            </a:r>
            <a:r>
              <a:rPr lang="en-US" dirty="0"/>
              <a:t>in a council in 362, Athanasius suggested an alliance between Nicenes and Origenists, in the hope that the two parties would soon be able to reach doctrinal agreement and concentrate together on defeating </a:t>
            </a:r>
            <a:r>
              <a:rPr lang="en-US" dirty="0" smtClean="0"/>
              <a:t>the </a:t>
            </a:r>
            <a:r>
              <a:rPr lang="en-US" b="1" i="1" dirty="0" smtClean="0"/>
              <a:t>real </a:t>
            </a:r>
            <a:r>
              <a:rPr lang="en-US" dirty="0" smtClean="0"/>
              <a:t>heretics </a:t>
            </a:r>
            <a:r>
              <a:rPr lang="en-US" dirty="0"/>
              <a:t>who taught that the Son was a created being. </a:t>
            </a:r>
            <a:endParaRPr lang="en-US" dirty="0" smtClean="0"/>
          </a:p>
          <a:p>
            <a:r>
              <a:rPr lang="en-US" dirty="0" smtClean="0"/>
              <a:t>“</a:t>
            </a:r>
            <a:r>
              <a:rPr lang="en-US" i="1" dirty="0">
                <a:latin typeface="Cambria" panose="02040503050406030204" pitchFamily="18" charset="0"/>
                <a:ea typeface="Cambria" panose="02040503050406030204" pitchFamily="18" charset="0"/>
              </a:rPr>
              <a:t>Those who accept the Creed of Nicaea</a:t>
            </a:r>
            <a:r>
              <a:rPr lang="en-US" dirty="0"/>
              <a:t>,” Athanasius said, “</a:t>
            </a:r>
            <a:r>
              <a:rPr lang="en-US" i="1" dirty="0">
                <a:latin typeface="Cambria" panose="02040503050406030204" pitchFamily="18" charset="0"/>
                <a:ea typeface="Cambria" panose="02040503050406030204" pitchFamily="18" charset="0"/>
              </a:rPr>
              <a:t>but have doubts about the word </a:t>
            </a:r>
            <a:r>
              <a:rPr lang="en-US" i="1" dirty="0" smtClean="0">
                <a:latin typeface="Cambria" panose="02040503050406030204" pitchFamily="18" charset="0"/>
                <a:ea typeface="Cambria" panose="02040503050406030204" pitchFamily="18" charset="0"/>
              </a:rPr>
              <a:t>homoousios (“same substance”)</a:t>
            </a:r>
            <a:r>
              <a:rPr lang="en-US" i="1" dirty="0">
                <a:latin typeface="Cambria" panose="02040503050406030204" pitchFamily="18" charset="0"/>
                <a:ea typeface="Cambria" panose="02040503050406030204" pitchFamily="18" charset="0"/>
              </a:rPr>
              <a:t> ,</a:t>
            </a:r>
            <a:r>
              <a:rPr lang="en-US" i="1" dirty="0" smtClean="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must </a:t>
            </a:r>
            <a:r>
              <a:rPr lang="en-US" b="1" i="1" dirty="0">
                <a:latin typeface="Cambria" panose="02040503050406030204" pitchFamily="18" charset="0"/>
                <a:ea typeface="Cambria" panose="02040503050406030204" pitchFamily="18" charset="0"/>
              </a:rPr>
              <a:t>not</a:t>
            </a:r>
            <a:r>
              <a:rPr lang="en-US" i="1" dirty="0">
                <a:latin typeface="Cambria" panose="02040503050406030204" pitchFamily="18" charset="0"/>
                <a:ea typeface="Cambria" panose="02040503050406030204" pitchFamily="18" charset="0"/>
              </a:rPr>
              <a:t> be classed as </a:t>
            </a:r>
            <a:r>
              <a:rPr lang="en-US" b="1" i="1" dirty="0">
                <a:latin typeface="Cambria" panose="02040503050406030204" pitchFamily="18" charset="0"/>
                <a:ea typeface="Cambria" panose="02040503050406030204" pitchFamily="18" charset="0"/>
              </a:rPr>
              <a:t>enemies</a:t>
            </a:r>
            <a:r>
              <a:rPr lang="en-US" i="1" dirty="0">
                <a:latin typeface="Cambria" panose="02040503050406030204" pitchFamily="18" charset="0"/>
                <a:ea typeface="Cambria" panose="02040503050406030204" pitchFamily="18" charset="0"/>
              </a:rPr>
              <a:t>. Let us discuss the issue with them as brothers with brothers. They mean the same thing we mean. All we are arguing about is the use of a word</a:t>
            </a:r>
            <a:r>
              <a:rPr lang="en-US" dirty="0"/>
              <a:t>.” </a:t>
            </a:r>
            <a:endParaRPr lang="en-US" dirty="0" smtClean="0"/>
          </a:p>
          <a:p>
            <a:r>
              <a:rPr lang="en-US" dirty="0" smtClean="0"/>
              <a:t>This </a:t>
            </a:r>
            <a:r>
              <a:rPr lang="en-US" dirty="0"/>
              <a:t>move towards peace and unity in the Church was not what Julian the Apostate had expected. So he sent Athanasius into exile again</a:t>
            </a:r>
            <a:r>
              <a:rPr lang="en-US" dirty="0" smtClean="0"/>
              <a:t>.</a:t>
            </a:r>
            <a:endParaRPr lang="en-US" dirty="0"/>
          </a:p>
        </p:txBody>
      </p:sp>
      <p:sp>
        <p:nvSpPr>
          <p:cNvPr id="6" name="TextBox 5"/>
          <p:cNvSpPr txBox="1"/>
          <p:nvPr/>
        </p:nvSpPr>
        <p:spPr>
          <a:xfrm>
            <a:off x="0" y="6519446"/>
            <a:ext cx="9144000" cy="338554"/>
          </a:xfrm>
          <a:prstGeom prst="rect">
            <a:avLst/>
          </a:prstGeom>
          <a:noFill/>
        </p:spPr>
        <p:txBody>
          <a:bodyPr wrap="square" rtlCol="0">
            <a:spAutoFit/>
          </a:bodyPr>
          <a:lstStyle/>
          <a:p>
            <a:r>
              <a:rPr lang="en-US" sz="1600" dirty="0">
                <a:solidFill>
                  <a:prstClr val="black"/>
                </a:solidFill>
              </a:rPr>
              <a:t>* Needham, Nick. 2,000 Years of Christ's Power Vol. 1: The Age of the Early Church Fathers</a:t>
            </a:r>
          </a:p>
        </p:txBody>
      </p:sp>
    </p:spTree>
    <p:extLst>
      <p:ext uri="{BB962C8B-B14F-4D97-AF65-F5344CB8AC3E}">
        <p14:creationId xmlns:p14="http://schemas.microsoft.com/office/powerpoint/2010/main" val="38665710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171369</TotalTime>
  <Words>3111</Words>
  <Application>Microsoft Office PowerPoint</Application>
  <PresentationFormat>On-screen Show (4:3)</PresentationFormat>
  <Paragraphs>190</Paragraphs>
  <Slides>30</Slides>
  <Notes>0</Notes>
  <HiddenSlides>0</HiddenSlides>
  <MMClips>0</MMClips>
  <ScaleCrop>false</ScaleCrop>
  <HeadingPairs>
    <vt:vector size="4" baseType="variant">
      <vt:variant>
        <vt:lpstr>Theme</vt:lpstr>
      </vt:variant>
      <vt:variant>
        <vt:i4>5</vt:i4>
      </vt:variant>
      <vt:variant>
        <vt:lpstr>Slide Titles</vt:lpstr>
      </vt:variant>
      <vt:variant>
        <vt:i4>30</vt:i4>
      </vt:variant>
    </vt:vector>
  </HeadingPairs>
  <TitlesOfParts>
    <vt:vector size="35" baseType="lpstr">
      <vt:lpstr>Office Theme</vt:lpstr>
      <vt:lpstr>107_Office Theme</vt:lpstr>
      <vt:lpstr>108_Office Theme</vt:lpstr>
      <vt:lpstr>109_Office Theme</vt:lpstr>
      <vt:lpstr>110_Office Theme</vt:lpstr>
      <vt:lpstr>PowerPoint Presentation</vt:lpstr>
      <vt:lpstr>Review</vt:lpstr>
      <vt:lpstr>Review</vt:lpstr>
      <vt:lpstr>Overview of Church History  From the Cross to Chalcedon</vt:lpstr>
      <vt:lpstr>Arian Domination After Nicaea</vt:lpstr>
      <vt:lpstr>*Arian Domination After Nicaea</vt:lpstr>
      <vt:lpstr>*Arian Domination After Nicaea</vt:lpstr>
      <vt:lpstr>*Arian Domination After Nicaea</vt:lpstr>
      <vt:lpstr>*Arian Domination After Nicaea</vt:lpstr>
      <vt:lpstr>*Arian Domination After Nicaea</vt:lpstr>
      <vt:lpstr>The Cappadocian Fathers</vt:lpstr>
      <vt:lpstr>*The Cappadocian Fathers</vt:lpstr>
      <vt:lpstr>Cappadocia</vt:lpstr>
      <vt:lpstr>*The Cappadocian Fathers</vt:lpstr>
      <vt:lpstr>*The Cappadocian Fathers</vt:lpstr>
      <vt:lpstr>*The Cappadocian Fathers</vt:lpstr>
      <vt:lpstr>*The Cappadocian Fathers</vt:lpstr>
      <vt:lpstr>*The Cappadocian Fathers</vt:lpstr>
      <vt:lpstr>*The Cappadocian Fathers</vt:lpstr>
      <vt:lpstr>*The Cappadocian Fathers</vt:lpstr>
      <vt:lpstr>The Trinity</vt:lpstr>
      <vt:lpstr>*The Cappadocian Fathers</vt:lpstr>
      <vt:lpstr>The Council of Constantinople (AD 381)</vt:lpstr>
      <vt:lpstr>*The Council of Constantinople</vt:lpstr>
      <vt:lpstr>*The Council of Constantinople</vt:lpstr>
      <vt:lpstr>*The Council of Constantinople</vt:lpstr>
      <vt:lpstr>PowerPoint Presentation</vt:lpstr>
      <vt:lpstr>PowerPoint Presentation</vt:lpstr>
      <vt:lpstr>Class Discussion Time</vt:lpstr>
      <vt:lpstr>*Class Discussion Time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2668</cp:revision>
  <cp:lastPrinted>2019-05-13T14:14:56Z</cp:lastPrinted>
  <dcterms:created xsi:type="dcterms:W3CDTF">2018-06-08T00:19:32Z</dcterms:created>
  <dcterms:modified xsi:type="dcterms:W3CDTF">2019-05-13T14:22:38Z</dcterms:modified>
</cp:coreProperties>
</file>