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280" r:id="rId2"/>
    <p:sldMasterId id="2147485292" r:id="rId3"/>
    <p:sldMasterId id="2147485304" r:id="rId4"/>
    <p:sldMasterId id="2147485364" r:id="rId5"/>
  </p:sldMasterIdLst>
  <p:notesMasterIdLst>
    <p:notesMasterId r:id="rId35"/>
  </p:notesMasterIdLst>
  <p:handoutMasterIdLst>
    <p:handoutMasterId r:id="rId36"/>
  </p:handoutMasterIdLst>
  <p:sldIdLst>
    <p:sldId id="1608" r:id="rId6"/>
    <p:sldId id="1614" r:id="rId7"/>
    <p:sldId id="1609" r:id="rId8"/>
    <p:sldId id="1610" r:id="rId9"/>
    <p:sldId id="1616" r:id="rId10"/>
    <p:sldId id="1660" r:id="rId11"/>
    <p:sldId id="1665" r:id="rId12"/>
    <p:sldId id="1617" r:id="rId13"/>
    <p:sldId id="1618" r:id="rId14"/>
    <p:sldId id="1619" r:id="rId15"/>
    <p:sldId id="1620" r:id="rId16"/>
    <p:sldId id="1621" r:id="rId17"/>
    <p:sldId id="1634" r:id="rId18"/>
    <p:sldId id="1633" r:id="rId19"/>
    <p:sldId id="1624" r:id="rId20"/>
    <p:sldId id="1623" r:id="rId21"/>
    <p:sldId id="1644" r:id="rId22"/>
    <p:sldId id="1662" r:id="rId23"/>
    <p:sldId id="1625" r:id="rId24"/>
    <p:sldId id="1626" r:id="rId25"/>
    <p:sldId id="1663" r:id="rId26"/>
    <p:sldId id="1627" r:id="rId27"/>
    <p:sldId id="1628" r:id="rId28"/>
    <p:sldId id="1635" r:id="rId29"/>
    <p:sldId id="1664" r:id="rId30"/>
    <p:sldId id="1632" r:id="rId31"/>
    <p:sldId id="1611" r:id="rId32"/>
    <p:sldId id="1612" r:id="rId33"/>
    <p:sldId id="1613" r:id="rId3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6/9/2019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6/9/2019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687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5974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3976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8649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5481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2614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62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69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533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958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7679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6422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212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5327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7983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4327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1884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15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4233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784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399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787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33295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4419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5273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7396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066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246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7558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407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8379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2210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1292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0955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25324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0870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66468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974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6/9/2019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05147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1683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6256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25238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6911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1369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6/9/2019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6/9/2019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6/9/2019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1536666"/>
      </p:ext>
    </p:extLst>
  </p:cSld>
  <p:clrMap bg1="lt1" tx1="dk1" bg2="lt2" tx2="dk2" accent1="accent1" accent2="accent2" accent3="accent3" accent4="accent4" accent5="accent5" accent6="accent6" hlink="hlink" folHlink="folHlink"/>
  <p:sldLayoutIdLst>
    <p:sldLayoutId id="2147485281" r:id="rId1"/>
    <p:sldLayoutId id="2147485282" r:id="rId2"/>
    <p:sldLayoutId id="2147485283" r:id="rId3"/>
    <p:sldLayoutId id="2147485284" r:id="rId4"/>
    <p:sldLayoutId id="2147485285" r:id="rId5"/>
    <p:sldLayoutId id="2147485286" r:id="rId6"/>
    <p:sldLayoutId id="2147485287" r:id="rId7"/>
    <p:sldLayoutId id="2147485288" r:id="rId8"/>
    <p:sldLayoutId id="2147485289" r:id="rId9"/>
    <p:sldLayoutId id="2147485290" r:id="rId10"/>
    <p:sldLayoutId id="21474852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1862363"/>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750137"/>
      </p:ext>
    </p:extLst>
  </p:cSld>
  <p:clrMap bg1="lt1" tx1="dk1" bg2="lt2" tx2="dk2" accent1="accent1" accent2="accent2" accent3="accent3" accent4="accent4" accent5="accent5" accent6="accent6" hlink="hlink" folHlink="folHlink"/>
  <p:sldLayoutIdLst>
    <p:sldLayoutId id="2147485305" r:id="rId1"/>
    <p:sldLayoutId id="2147485306" r:id="rId2"/>
    <p:sldLayoutId id="2147485307" r:id="rId3"/>
    <p:sldLayoutId id="2147485308" r:id="rId4"/>
    <p:sldLayoutId id="2147485309" r:id="rId5"/>
    <p:sldLayoutId id="2147485310" r:id="rId6"/>
    <p:sldLayoutId id="2147485311" r:id="rId7"/>
    <p:sldLayoutId id="2147485312" r:id="rId8"/>
    <p:sldLayoutId id="2147485313" r:id="rId9"/>
    <p:sldLayoutId id="2147485314" r:id="rId10"/>
    <p:sldLayoutId id="21474853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2422399"/>
      </p:ext>
    </p:extLst>
  </p:cSld>
  <p:clrMap bg1="lt1" tx1="dk1" bg2="lt2" tx2="dk2" accent1="accent1" accent2="accent2" accent3="accent3" accent4="accent4" accent5="accent5" accent6="accent6" hlink="hlink" folHlink="folHlink"/>
  <p:sldLayoutIdLst>
    <p:sldLayoutId id="2147485365" r:id="rId1"/>
    <p:sldLayoutId id="2147485366" r:id="rId2"/>
    <p:sldLayoutId id="2147485367" r:id="rId3"/>
    <p:sldLayoutId id="2147485368" r:id="rId4"/>
    <p:sldLayoutId id="2147485369" r:id="rId5"/>
    <p:sldLayoutId id="2147485370" r:id="rId6"/>
    <p:sldLayoutId id="2147485371" r:id="rId7"/>
    <p:sldLayoutId id="2147485372" r:id="rId8"/>
    <p:sldLayoutId id="2147485373" r:id="rId9"/>
    <p:sldLayoutId id="2147485374" r:id="rId10"/>
    <p:sldLayoutId id="21474853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0.xml"/><Relationship Id="rId1" Type="http://schemas.openxmlformats.org/officeDocument/2006/relationships/themeOverride" Target="../theme/themeOverride23.xml"/><Relationship Id="rId4" Type="http://schemas.openxmlformats.org/officeDocument/2006/relationships/hyperlink" Target="https://www.theschooloflife.com/thebookoflife/the-great-philosophers-augustin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9.xml"/><Relationship Id="rId1" Type="http://schemas.openxmlformats.org/officeDocument/2006/relationships/themeOverride" Target="../theme/themeOverride24.xml"/><Relationship Id="rId4" Type="http://schemas.openxmlformats.org/officeDocument/2006/relationships/hyperlink" Target="https://www.hopehelps.org/volunteer-appreciation-week-201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5.xml"/><Relationship Id="rId4" Type="http://schemas.openxmlformats.org/officeDocument/2006/relationships/hyperlink" Target="https://www.weareteachers.com/moving-beyond-classroom-discussio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hyperlink" Target="https://www.theschooloflife.com/thebookoflife/the-great-philosophers-augusti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4.jpg"/><Relationship Id="rId4" Type="http://schemas.openxmlformats.org/officeDocument/2006/relationships/hyperlink" Target="https://devotiontoourlady.com/uploads/3/5/2/7/35275079/map-thagaste-03_1_orig.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6.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0762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a:t>*Augustine’s Early Years and Conversion</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Like </a:t>
            </a:r>
            <a:r>
              <a:rPr lang="en-US" dirty="0"/>
              <a:t>the Gnostics, the Manicheans held that much of the New Testament is true, but they rejected everything in it that seemed to suggest Christ’s real sufferings, and they discarded the Old Testament altogether</a:t>
            </a:r>
            <a:r>
              <a:rPr lang="en-US" dirty="0" smtClean="0"/>
              <a:t>.</a:t>
            </a:r>
          </a:p>
          <a:p>
            <a:r>
              <a:rPr lang="en-US" dirty="0"/>
              <a:t>Augustine remained an eager Manichean for nine years, from </a:t>
            </a:r>
            <a:r>
              <a:rPr lang="en-US" dirty="0" smtClean="0"/>
              <a:t>AD 374 </a:t>
            </a:r>
            <a:r>
              <a:rPr lang="en-US" dirty="0"/>
              <a:t>to 383, </a:t>
            </a:r>
            <a:r>
              <a:rPr lang="en-US" dirty="0" smtClean="0"/>
              <a:t>but he eventually became dissatisfied with its teachings. </a:t>
            </a:r>
          </a:p>
          <a:p>
            <a:r>
              <a:rPr lang="en-US" dirty="0" smtClean="0"/>
              <a:t>In </a:t>
            </a:r>
            <a:r>
              <a:rPr lang="en-US" dirty="0"/>
              <a:t>AD 383 </a:t>
            </a:r>
            <a:r>
              <a:rPr lang="en-US" dirty="0" smtClean="0"/>
              <a:t>Augustine moved </a:t>
            </a:r>
            <a:r>
              <a:rPr lang="en-US" dirty="0"/>
              <a:t>to </a:t>
            </a:r>
            <a:r>
              <a:rPr lang="en-US" dirty="0" smtClean="0"/>
              <a:t>Rome at </a:t>
            </a:r>
            <a:r>
              <a:rPr lang="en-US" dirty="0"/>
              <a:t>the suggestion of </a:t>
            </a:r>
            <a:r>
              <a:rPr lang="en-US" dirty="0" smtClean="0"/>
              <a:t>his Manichean friends.</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Shelley, Dr. Bruce L.. Church History in Plain Language: Fourth Edition (p. </a:t>
            </a:r>
            <a:r>
              <a:rPr lang="en-US" sz="1600" dirty="0" smtClean="0"/>
              <a:t>134-135)</a:t>
            </a:r>
            <a:endParaRPr lang="en-US" sz="1600" dirty="0">
              <a:solidFill>
                <a:prstClr val="black"/>
              </a:solidFill>
            </a:endParaRPr>
          </a:p>
        </p:txBody>
      </p:sp>
    </p:spTree>
    <p:extLst>
      <p:ext uri="{BB962C8B-B14F-4D97-AF65-F5344CB8AC3E}">
        <p14:creationId xmlns:p14="http://schemas.microsoft.com/office/powerpoint/2010/main" val="2657546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a:t>*Augustine’s Early Years and Conversion</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Shortly after his arrival in </a:t>
            </a:r>
            <a:r>
              <a:rPr lang="en-US" dirty="0" smtClean="0"/>
              <a:t>Rome, Augustine secured </a:t>
            </a:r>
            <a:r>
              <a:rPr lang="en-US" dirty="0"/>
              <a:t>a professorship in the State University in Milan </a:t>
            </a:r>
            <a:r>
              <a:rPr lang="en-US" dirty="0" smtClean="0"/>
              <a:t>and </a:t>
            </a:r>
            <a:r>
              <a:rPr lang="en-US" dirty="0"/>
              <a:t>moved to the northern city. </a:t>
            </a:r>
            <a:endParaRPr lang="en-US" dirty="0" smtClean="0"/>
          </a:p>
          <a:p>
            <a:r>
              <a:rPr lang="en-US" dirty="0" smtClean="0"/>
              <a:t>His </a:t>
            </a:r>
            <a:r>
              <a:rPr lang="en-US" dirty="0"/>
              <a:t>widowed mother and some of his African friends soon joined him. He was now thirty years old, at the summit of a career, with dazzling prospects of success before him. </a:t>
            </a:r>
            <a:endParaRPr lang="en-US" dirty="0" smtClean="0"/>
          </a:p>
          <a:p>
            <a:r>
              <a:rPr lang="en-US" dirty="0" smtClean="0"/>
              <a:t>More </a:t>
            </a:r>
            <a:r>
              <a:rPr lang="en-US" dirty="0"/>
              <a:t>than ever, however, he was deeply dissatisfied with his life. He callously separated from his </a:t>
            </a:r>
            <a:r>
              <a:rPr lang="en-US" dirty="0" smtClean="0"/>
              <a:t>mistress</a:t>
            </a:r>
            <a:r>
              <a:rPr lang="en-US" dirty="0"/>
              <a:t> </a:t>
            </a:r>
            <a:r>
              <a:rPr lang="en-US" dirty="0" smtClean="0"/>
              <a:t>and </a:t>
            </a:r>
            <a:r>
              <a:rPr lang="en-US" dirty="0"/>
              <a:t>become engaged to a young woman of wealth and position; but he </a:t>
            </a:r>
            <a:r>
              <a:rPr lang="en-US" dirty="0" smtClean="0"/>
              <a:t>still could </a:t>
            </a:r>
            <a:r>
              <a:rPr lang="en-US" dirty="0"/>
              <a:t>not master his passions. </a:t>
            </a:r>
            <a:endParaRPr lang="en-US" dirty="0" smtClean="0"/>
          </a:p>
          <a:p>
            <a:r>
              <a:rPr lang="en-US" dirty="0" smtClean="0"/>
              <a:t>He </a:t>
            </a:r>
            <a:r>
              <a:rPr lang="en-US" dirty="0"/>
              <a:t>found himself in “a whirl of vicious love-making.” </a:t>
            </a:r>
            <a:r>
              <a:rPr lang="en-US" dirty="0" smtClean="0"/>
              <a:t>Augustine would later write: “</a:t>
            </a:r>
            <a:r>
              <a:rPr lang="en-US" i="1" dirty="0" smtClean="0">
                <a:latin typeface="Cambria" panose="02040503050406030204" pitchFamily="18" charset="0"/>
                <a:ea typeface="Cambria" panose="02040503050406030204" pitchFamily="18" charset="0"/>
              </a:rPr>
              <a:t>There’s </a:t>
            </a:r>
            <a:r>
              <a:rPr lang="en-US" i="1" dirty="0">
                <a:latin typeface="Cambria" panose="02040503050406030204" pitchFamily="18" charset="0"/>
                <a:ea typeface="Cambria" panose="02040503050406030204" pitchFamily="18" charset="0"/>
              </a:rPr>
              <a:t>nothing so </a:t>
            </a:r>
            <a:r>
              <a:rPr lang="en-US" i="1" dirty="0" smtClean="0">
                <a:latin typeface="Cambria" panose="02040503050406030204" pitchFamily="18" charset="0"/>
                <a:ea typeface="Cambria" panose="02040503050406030204" pitchFamily="18" charset="0"/>
              </a:rPr>
              <a:t>powerful in </a:t>
            </a:r>
            <a:r>
              <a:rPr lang="en-US" i="1" dirty="0">
                <a:latin typeface="Cambria" panose="02040503050406030204" pitchFamily="18" charset="0"/>
                <a:ea typeface="Cambria" panose="02040503050406030204" pitchFamily="18" charset="0"/>
              </a:rPr>
              <a:t>drawing the spirit of a man downward as the caresses of a woman.</a:t>
            </a:r>
            <a:r>
              <a:rPr lang="en-US" dirty="0"/>
              <a:t>” His inner conflicts became almost unbearable.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Shelley, Dr. Bruce L.. Church History in Plain Language: Fourth Edition (p. </a:t>
            </a:r>
            <a:r>
              <a:rPr lang="en-US" sz="1600" dirty="0" smtClean="0"/>
              <a:t>135)</a:t>
            </a:r>
            <a:endParaRPr lang="en-US" sz="1600" dirty="0">
              <a:solidFill>
                <a:prstClr val="black"/>
              </a:solidFill>
            </a:endParaRPr>
          </a:p>
        </p:txBody>
      </p:sp>
    </p:spTree>
    <p:extLst>
      <p:ext uri="{BB962C8B-B14F-4D97-AF65-F5344CB8AC3E}">
        <p14:creationId xmlns:p14="http://schemas.microsoft.com/office/powerpoint/2010/main" val="945487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a:t>*Augustine’s Early Years and Conversion</a:t>
            </a:r>
          </a:p>
        </p:txBody>
      </p:sp>
      <p:sp>
        <p:nvSpPr>
          <p:cNvPr id="4" name="Content Placeholder 3"/>
          <p:cNvSpPr>
            <a:spLocks noGrp="1"/>
          </p:cNvSpPr>
          <p:nvPr>
            <p:ph idx="1"/>
          </p:nvPr>
        </p:nvSpPr>
        <p:spPr>
          <a:xfrm>
            <a:off x="266700" y="728246"/>
            <a:ext cx="8610600" cy="5520154"/>
          </a:xfrm>
        </p:spPr>
        <p:txBody>
          <a:bodyPr>
            <a:normAutofit fontScale="92500" lnSpcReduction="20000"/>
          </a:bodyPr>
          <a:lstStyle/>
          <a:p>
            <a:r>
              <a:rPr lang="en-US" dirty="0" smtClean="0"/>
              <a:t>While </a:t>
            </a:r>
            <a:r>
              <a:rPr lang="en-US" dirty="0"/>
              <a:t>living in Milan</a:t>
            </a:r>
            <a:r>
              <a:rPr lang="en-US" dirty="0" smtClean="0"/>
              <a:t>, </a:t>
            </a:r>
            <a:r>
              <a:rPr lang="en-US" dirty="0"/>
              <a:t>Augustine came under the powerful preaching of Bishop </a:t>
            </a:r>
            <a:r>
              <a:rPr lang="en-US" dirty="0" smtClean="0"/>
              <a:t>Ambrose.</a:t>
            </a:r>
            <a:r>
              <a:rPr lang="en-US" baseline="30000" dirty="0" smtClean="0"/>
              <a:t>1</a:t>
            </a:r>
          </a:p>
          <a:p>
            <a:r>
              <a:rPr lang="en-US" dirty="0" smtClean="0"/>
              <a:t>At first, he only went </a:t>
            </a:r>
            <a:r>
              <a:rPr lang="en-US" dirty="0"/>
              <a:t>to church </a:t>
            </a:r>
            <a:r>
              <a:rPr lang="en-US" dirty="0" smtClean="0"/>
              <a:t>to </a:t>
            </a:r>
            <a:r>
              <a:rPr lang="en-US" dirty="0"/>
              <a:t>study Ambrose’s preaching style, but before long the message reached his soul</a:t>
            </a:r>
            <a:r>
              <a:rPr lang="en-US" dirty="0" smtClean="0"/>
              <a:t>.</a:t>
            </a:r>
            <a:r>
              <a:rPr lang="en-US" baseline="30000" dirty="0"/>
              <a:t> 1</a:t>
            </a:r>
            <a:endParaRPr lang="en-US" dirty="0" smtClean="0"/>
          </a:p>
          <a:p>
            <a:r>
              <a:rPr lang="en-US" dirty="0" smtClean="0"/>
              <a:t>The </a:t>
            </a:r>
            <a:r>
              <a:rPr lang="en-US" dirty="0"/>
              <a:t>eloquence of Ambrose’s </a:t>
            </a:r>
            <a:r>
              <a:rPr lang="en-US" dirty="0" smtClean="0"/>
              <a:t>sermons</a:t>
            </a:r>
            <a:r>
              <a:rPr lang="en-US" dirty="0"/>
              <a:t>, and the way Ambrose made Christianity seem an intelligent and reasonable faith, utterly captivated Augustine’s mind. </a:t>
            </a:r>
            <a:r>
              <a:rPr lang="en-US" baseline="30000" dirty="0"/>
              <a:t>2</a:t>
            </a:r>
            <a:endParaRPr lang="en-US" dirty="0" smtClean="0"/>
          </a:p>
          <a:p>
            <a:r>
              <a:rPr lang="en-US" dirty="0" smtClean="0"/>
              <a:t>Ambrose’s </a:t>
            </a:r>
            <a:r>
              <a:rPr lang="en-US" dirty="0"/>
              <a:t>method of handling the Old Testament also helped Augustine overcome his problems with the Hebrew Scriptures</a:t>
            </a:r>
            <a:r>
              <a:rPr lang="en-US" dirty="0" smtClean="0"/>
              <a:t>.</a:t>
            </a:r>
            <a:r>
              <a:rPr lang="en-US" baseline="30000" dirty="0"/>
              <a:t> </a:t>
            </a:r>
            <a:r>
              <a:rPr lang="en-US" baseline="30000" dirty="0" smtClean="0"/>
              <a:t>2</a:t>
            </a:r>
          </a:p>
          <a:p>
            <a:r>
              <a:rPr lang="en-US" dirty="0" smtClean="0"/>
              <a:t>When </a:t>
            </a:r>
            <a:r>
              <a:rPr lang="en-US" dirty="0"/>
              <a:t>Ambrose came across a difficult Old Testament passage, one that seemed unworthy of God, he said it should not be interpreted literally, but understood in a spiritual or symbolic sense. (This was basically the Alexandrian method of expounding the </a:t>
            </a:r>
            <a:r>
              <a:rPr lang="en-US" dirty="0" smtClean="0"/>
              <a:t>Bible.)</a:t>
            </a:r>
            <a:r>
              <a:rPr lang="en-US" baseline="30000" dirty="0" smtClean="0"/>
              <a:t> 2</a:t>
            </a:r>
            <a:endParaRPr lang="en-US" baseline="30000" dirty="0"/>
          </a:p>
        </p:txBody>
      </p:sp>
      <p:sp>
        <p:nvSpPr>
          <p:cNvPr id="5" name="TextBox 4"/>
          <p:cNvSpPr txBox="1"/>
          <p:nvPr/>
        </p:nvSpPr>
        <p:spPr>
          <a:xfrm>
            <a:off x="33068" y="6279728"/>
            <a:ext cx="9144000" cy="584775"/>
          </a:xfrm>
          <a:prstGeom prst="rect">
            <a:avLst/>
          </a:prstGeom>
          <a:noFill/>
        </p:spPr>
        <p:txBody>
          <a:bodyPr wrap="square" rtlCol="0">
            <a:spAutoFit/>
          </a:bodyPr>
          <a:lstStyle/>
          <a:p>
            <a:r>
              <a:rPr lang="en-US" sz="1400" baseline="30000" dirty="0"/>
              <a:t>1</a:t>
            </a:r>
            <a:r>
              <a:rPr lang="en-US" sz="1400" dirty="0" smtClean="0">
                <a:solidFill>
                  <a:prstClr val="black"/>
                </a:solidFill>
              </a:rPr>
              <a:t> </a:t>
            </a:r>
            <a:r>
              <a:rPr lang="en-US" sz="1600" dirty="0"/>
              <a:t>Shelley, Dr. Bruce L.. Church History in Plain Language: Fourth Edition (p. </a:t>
            </a:r>
            <a:r>
              <a:rPr lang="en-US" sz="1600" dirty="0" smtClean="0"/>
              <a:t>135)</a:t>
            </a:r>
          </a:p>
          <a:p>
            <a:r>
              <a:rPr lang="en-US" sz="1600" baseline="30000" dirty="0"/>
              <a:t>2 </a:t>
            </a:r>
            <a:r>
              <a:rPr lang="en-US" sz="1600" dirty="0" smtClean="0"/>
              <a:t>Needham</a:t>
            </a:r>
            <a:r>
              <a:rPr lang="en-US" sz="1600" dirty="0"/>
              <a:t>,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30079222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a:t>*Augustine’s Early Years and Conversion</a:t>
            </a:r>
          </a:p>
        </p:txBody>
      </p:sp>
      <p:sp>
        <p:nvSpPr>
          <p:cNvPr id="4" name="Content Placeholder 3"/>
          <p:cNvSpPr>
            <a:spLocks noGrp="1"/>
          </p:cNvSpPr>
          <p:nvPr>
            <p:ph idx="1"/>
          </p:nvPr>
        </p:nvSpPr>
        <p:spPr>
          <a:xfrm>
            <a:off x="266700" y="728246"/>
            <a:ext cx="8610600" cy="5520154"/>
          </a:xfrm>
        </p:spPr>
        <p:txBody>
          <a:bodyPr>
            <a:normAutofit/>
          </a:bodyPr>
          <a:lstStyle/>
          <a:p>
            <a:r>
              <a:rPr lang="en-US" dirty="0" smtClean="0"/>
              <a:t>The </a:t>
            </a:r>
            <a:r>
              <a:rPr lang="en-US" dirty="0"/>
              <a:t>final stimulus to Augustine’s conversion seems to have been the personal example of the monks. </a:t>
            </a:r>
            <a:endParaRPr lang="en-US" dirty="0" smtClean="0"/>
          </a:p>
          <a:p>
            <a:r>
              <a:rPr lang="en-US" dirty="0" smtClean="0"/>
              <a:t>When </a:t>
            </a:r>
            <a:r>
              <a:rPr lang="en-US" dirty="0"/>
              <a:t>a friend told him the story of Anthony and the Egyptian hermits— how they withstood the temptations of the world— Augustine felt a burning sense of shame. </a:t>
            </a:r>
            <a:endParaRPr lang="en-US" dirty="0" smtClean="0"/>
          </a:p>
          <a:p>
            <a:r>
              <a:rPr lang="en-US" dirty="0" smtClean="0"/>
              <a:t>How </a:t>
            </a:r>
            <a:r>
              <a:rPr lang="en-US" dirty="0"/>
              <a:t>could these unlearned men win such spiritual victories when he, with all his education, knew only defeat? </a:t>
            </a:r>
            <a:endParaRPr lang="en-US" dirty="0" smtClean="0"/>
          </a:p>
        </p:txBody>
      </p:sp>
      <p:sp>
        <p:nvSpPr>
          <p:cNvPr id="5" name="TextBox 4"/>
          <p:cNvSpPr txBox="1"/>
          <p:nvPr/>
        </p:nvSpPr>
        <p:spPr>
          <a:xfrm>
            <a:off x="18691" y="6550223"/>
            <a:ext cx="9144000" cy="307777"/>
          </a:xfrm>
          <a:prstGeom prst="rect">
            <a:avLst/>
          </a:prstGeom>
          <a:noFill/>
        </p:spPr>
        <p:txBody>
          <a:bodyPr wrap="square" rtlCol="0">
            <a:spAutoFit/>
          </a:bodyPr>
          <a:lstStyle/>
          <a:p>
            <a:r>
              <a:rPr lang="en-US" sz="1400" dirty="0" smtClean="0"/>
              <a:t>* Shelley</a:t>
            </a:r>
            <a:r>
              <a:rPr lang="en-US" sz="1400" dirty="0"/>
              <a:t>, Dr. Bruce L.. Church History in Plain Language: Fourth Edition (p. 135)</a:t>
            </a:r>
          </a:p>
        </p:txBody>
      </p:sp>
    </p:spTree>
    <p:extLst>
      <p:ext uri="{BB962C8B-B14F-4D97-AF65-F5344CB8AC3E}">
        <p14:creationId xmlns:p14="http://schemas.microsoft.com/office/powerpoint/2010/main" val="40164833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a:t>*Augustine’s Early Years and Conversion</a:t>
            </a:r>
          </a:p>
        </p:txBody>
      </p:sp>
      <p:sp>
        <p:nvSpPr>
          <p:cNvPr id="4" name="Content Placeholder 3"/>
          <p:cNvSpPr>
            <a:spLocks noGrp="1"/>
          </p:cNvSpPr>
          <p:nvPr>
            <p:ph idx="1"/>
          </p:nvPr>
        </p:nvSpPr>
        <p:spPr>
          <a:xfrm>
            <a:off x="266700" y="728246"/>
            <a:ext cx="8610600" cy="5791200"/>
          </a:xfrm>
        </p:spPr>
        <p:txBody>
          <a:bodyPr>
            <a:normAutofit fontScale="85000" lnSpcReduction="20000"/>
          </a:bodyPr>
          <a:lstStyle/>
          <a:p>
            <a:r>
              <a:rPr lang="en-US" dirty="0"/>
              <a:t>Augustine was soon convinced in his mind that the Christian faith was true. However, he had a fierce struggle submitting to it in his heart and will; the attractions of the world and sensual pleasures were still overpoweringly strong. </a:t>
            </a:r>
            <a:endParaRPr lang="en-US" dirty="0" smtClean="0"/>
          </a:p>
          <a:p>
            <a:r>
              <a:rPr lang="en-US" dirty="0" smtClean="0"/>
              <a:t>His </a:t>
            </a:r>
            <a:r>
              <a:rPr lang="en-US" dirty="0"/>
              <a:t>conversion finally came when he was meditating in a garden in Milan in </a:t>
            </a:r>
            <a:r>
              <a:rPr lang="en-US" dirty="0" smtClean="0"/>
              <a:t>AD 386</a:t>
            </a:r>
            <a:r>
              <a:rPr lang="en-US" dirty="0"/>
              <a:t>. </a:t>
            </a:r>
            <a:endParaRPr lang="en-US" dirty="0" smtClean="0"/>
          </a:p>
          <a:p>
            <a:r>
              <a:rPr lang="en-US" dirty="0" smtClean="0"/>
              <a:t>Augustine </a:t>
            </a:r>
            <a:r>
              <a:rPr lang="en-US" dirty="0"/>
              <a:t>heard a child’s voice mysteriously saying, “Take and read! Take and read!” He had a copy of the New Testament with him, so he picked it up and it fell open at Romans 13: 13-14: “</a:t>
            </a:r>
            <a:r>
              <a:rPr lang="en-US" i="1" dirty="0">
                <a:solidFill>
                  <a:srgbClr val="344BF6"/>
                </a:solidFill>
                <a:latin typeface="Cambria" panose="02040503050406030204" pitchFamily="18" charset="0"/>
                <a:ea typeface="Cambria" panose="02040503050406030204" pitchFamily="18" charset="0"/>
              </a:rPr>
              <a:t>Not in orgies and drunkenness, not in sexual immorality and lust, not in strife and jealousy. But instead clothe yourselves in the Lord Jesus Christ, and make no provision for your sinful nature, to gratify its desires</a:t>
            </a:r>
            <a:r>
              <a:rPr lang="en-US" dirty="0"/>
              <a:t>.” </a:t>
            </a:r>
            <a:endParaRPr lang="en-US" dirty="0" smtClean="0"/>
          </a:p>
          <a:p>
            <a:r>
              <a:rPr lang="en-US" dirty="0" smtClean="0"/>
              <a:t>Augustine later wrote of this event in his autobiography: </a:t>
            </a:r>
            <a:r>
              <a:rPr lang="en-US" dirty="0"/>
              <a:t>“</a:t>
            </a:r>
            <a:r>
              <a:rPr lang="en-US" i="1" dirty="0">
                <a:latin typeface="Cambria" panose="02040503050406030204" pitchFamily="18" charset="0"/>
                <a:ea typeface="Cambria" panose="02040503050406030204" pitchFamily="18" charset="0"/>
              </a:rPr>
              <a:t>I did not want or need to read any further. Instantly, as I finished the sentence, the light of faith flooded into my heart, and all the darkness of doubt vanished</a:t>
            </a:r>
            <a:r>
              <a:rPr lang="en-US" i="1" dirty="0" smtClean="0">
                <a:latin typeface="Cambria" panose="02040503050406030204" pitchFamily="18" charset="0"/>
                <a:ea typeface="Cambria" panose="02040503050406030204" pitchFamily="18" charset="0"/>
              </a:rPr>
              <a:t>.</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Needham, Nick. 2,000 Years of Christ's Power Vol. 1: The Age of the Early Church Fathers </a:t>
            </a:r>
            <a:endParaRPr lang="en-US" sz="1600" dirty="0">
              <a:solidFill>
                <a:prstClr val="black"/>
              </a:solidFill>
            </a:endParaRPr>
          </a:p>
        </p:txBody>
      </p:sp>
    </p:spTree>
    <p:extLst>
      <p:ext uri="{BB962C8B-B14F-4D97-AF65-F5344CB8AC3E}">
        <p14:creationId xmlns:p14="http://schemas.microsoft.com/office/powerpoint/2010/main" val="26666153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a:t>*Augustine’s Early Years and Conversion</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On </a:t>
            </a:r>
            <a:r>
              <a:rPr lang="en-US" dirty="0"/>
              <a:t>the eve of the following Easter, </a:t>
            </a:r>
            <a:r>
              <a:rPr lang="en-US" dirty="0" smtClean="0"/>
              <a:t>AD 387</a:t>
            </a:r>
            <a:r>
              <a:rPr lang="en-US" dirty="0"/>
              <a:t>, Augustine, </a:t>
            </a:r>
            <a:r>
              <a:rPr lang="en-US" dirty="0" smtClean="0"/>
              <a:t>along with </a:t>
            </a:r>
            <a:r>
              <a:rPr lang="en-US" dirty="0"/>
              <a:t>his son, Adeodatus, </a:t>
            </a:r>
            <a:r>
              <a:rPr lang="en-US" dirty="0" smtClean="0"/>
              <a:t>were baptized </a:t>
            </a:r>
            <a:r>
              <a:rPr lang="en-US" dirty="0"/>
              <a:t>by Ambrose in Milan. </a:t>
            </a:r>
            <a:endParaRPr lang="en-US" dirty="0" smtClean="0"/>
          </a:p>
          <a:p>
            <a:r>
              <a:rPr lang="en-US" dirty="0" smtClean="0"/>
              <a:t>“</a:t>
            </a:r>
            <a:r>
              <a:rPr lang="en-US" dirty="0"/>
              <a:t>The unrest of our past life,” he said, “receded from us.” </a:t>
            </a:r>
            <a:endParaRPr lang="en-US" dirty="0" smtClean="0"/>
          </a:p>
          <a:p>
            <a:r>
              <a:rPr lang="en-US" dirty="0" smtClean="0"/>
              <a:t>A </a:t>
            </a:r>
            <a:r>
              <a:rPr lang="en-US" dirty="0"/>
              <a:t>few months later, accompanied by his mother, he set out for North </a:t>
            </a:r>
            <a:r>
              <a:rPr lang="en-US" dirty="0" smtClean="0"/>
              <a:t>Africa, </a:t>
            </a:r>
            <a:r>
              <a:rPr lang="en-US" dirty="0"/>
              <a:t>a different man. </a:t>
            </a:r>
            <a:endParaRPr lang="en-US" dirty="0" smtClean="0"/>
          </a:p>
          <a:p>
            <a:r>
              <a:rPr lang="en-US" dirty="0" smtClean="0"/>
              <a:t>On </a:t>
            </a:r>
            <a:r>
              <a:rPr lang="en-US" dirty="0"/>
              <a:t>the journey, however, near Rome, his mother died. </a:t>
            </a:r>
            <a:r>
              <a:rPr lang="en-US" dirty="0" smtClean="0"/>
              <a:t>Shortly after that, </a:t>
            </a:r>
            <a:r>
              <a:rPr lang="en-US" dirty="0"/>
              <a:t>he lost his son, adding to the grief he already felt from the death of his mother.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Shelley, Dr. Bruce L.. Church History in Plain Language: Fourth Edition (p. </a:t>
            </a:r>
            <a:r>
              <a:rPr lang="en-US" sz="1600" dirty="0" smtClean="0"/>
              <a:t>135-136)</a:t>
            </a:r>
            <a:endParaRPr lang="en-US" sz="1600" dirty="0">
              <a:solidFill>
                <a:prstClr val="black"/>
              </a:solidFill>
            </a:endParaRPr>
          </a:p>
        </p:txBody>
      </p:sp>
    </p:spTree>
    <p:extLst>
      <p:ext uri="{BB962C8B-B14F-4D97-AF65-F5344CB8AC3E}">
        <p14:creationId xmlns:p14="http://schemas.microsoft.com/office/powerpoint/2010/main" val="1230689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a:t>*Augustine’s Early Years and Conversion</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Augustine </a:t>
            </a:r>
            <a:r>
              <a:rPr lang="en-US" dirty="0"/>
              <a:t>was now as eager to </a:t>
            </a:r>
            <a:r>
              <a:rPr lang="en-US" b="1" i="1" dirty="0"/>
              <a:t>leave</a:t>
            </a:r>
            <a:r>
              <a:rPr lang="en-US" dirty="0"/>
              <a:t> the world as he had once been to plunge into it. </a:t>
            </a:r>
            <a:r>
              <a:rPr lang="en-US" dirty="0" smtClean="0"/>
              <a:t>But God had other plans. </a:t>
            </a:r>
          </a:p>
          <a:p>
            <a:r>
              <a:rPr lang="en-US" dirty="0" smtClean="0"/>
              <a:t>Augustine’s gifts </a:t>
            </a:r>
            <a:r>
              <a:rPr lang="en-US" dirty="0"/>
              <a:t>were too well-known and the need for leadership in the church was too great for him to be left in peace. </a:t>
            </a:r>
            <a:endParaRPr lang="en-US" dirty="0" smtClean="0"/>
          </a:p>
          <a:p>
            <a:r>
              <a:rPr lang="en-US" dirty="0" smtClean="0"/>
              <a:t>Three </a:t>
            </a:r>
            <a:r>
              <a:rPr lang="en-US" dirty="0"/>
              <a:t>years later at Hippo</a:t>
            </a:r>
            <a:r>
              <a:rPr lang="en-US" dirty="0" smtClean="0"/>
              <a:t>, a nearby North African town, </a:t>
            </a:r>
            <a:r>
              <a:rPr lang="en-US" dirty="0"/>
              <a:t>Augustine was ordained as </a:t>
            </a:r>
            <a:r>
              <a:rPr lang="en-US" dirty="0" smtClean="0"/>
              <a:t>bishop by </a:t>
            </a:r>
            <a:r>
              <a:rPr lang="en-US" dirty="0"/>
              <a:t>popular </a:t>
            </a:r>
            <a:r>
              <a:rPr lang="en-US" dirty="0" smtClean="0"/>
              <a:t>demand, </a:t>
            </a:r>
            <a:r>
              <a:rPr lang="en-US" dirty="0"/>
              <a:t>but against his </a:t>
            </a:r>
            <a:r>
              <a:rPr lang="en-US" dirty="0" smtClean="0"/>
              <a:t>will. </a:t>
            </a:r>
          </a:p>
          <a:p>
            <a:r>
              <a:rPr lang="en-US" dirty="0" smtClean="0"/>
              <a:t>He </a:t>
            </a:r>
            <a:r>
              <a:rPr lang="en-US" dirty="0"/>
              <a:t>was forty-three years old and for the next thirty-three years, until his death in </a:t>
            </a:r>
            <a:r>
              <a:rPr lang="en-US" dirty="0" smtClean="0"/>
              <a:t>AD 430</a:t>
            </a:r>
            <a:r>
              <a:rPr lang="en-US" dirty="0"/>
              <a:t>, he stood in the center of the storms of his time</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Shelley, Dr. Bruce L.. Church History in Plain Language: Fourth Edition (p. </a:t>
            </a:r>
            <a:r>
              <a:rPr lang="en-US" sz="1600" dirty="0" smtClean="0"/>
              <a:t>135-136)</a:t>
            </a:r>
            <a:endParaRPr lang="en-US" sz="1600" dirty="0">
              <a:solidFill>
                <a:prstClr val="black"/>
              </a:solidFill>
            </a:endParaRPr>
          </a:p>
        </p:txBody>
      </p:sp>
    </p:spTree>
    <p:extLst>
      <p:ext uri="{BB962C8B-B14F-4D97-AF65-F5344CB8AC3E}">
        <p14:creationId xmlns:p14="http://schemas.microsoft.com/office/powerpoint/2010/main" val="21814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sz="3600" b="1" dirty="0" smtClean="0"/>
              <a:t>*Augustine’s Theology and Historical Influence</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Augustine’s theology and writing were strongly influenced by </a:t>
            </a:r>
            <a:r>
              <a:rPr lang="en-US" b="1" i="1" dirty="0" smtClean="0"/>
              <a:t>two</a:t>
            </a:r>
            <a:r>
              <a:rPr lang="en-US" dirty="0" smtClean="0"/>
              <a:t> major issues that encountered in his ministry:</a:t>
            </a:r>
          </a:p>
          <a:p>
            <a:pPr lvl="1"/>
            <a:r>
              <a:rPr lang="en-US" sz="2600" b="1" i="1" dirty="0" smtClean="0"/>
              <a:t>Donatism</a:t>
            </a:r>
            <a:r>
              <a:rPr lang="en-US" sz="2600" dirty="0" smtClean="0"/>
              <a:t> and teachings related to sacraments and the unity of the Catholic Church</a:t>
            </a:r>
          </a:p>
          <a:p>
            <a:pPr lvl="1"/>
            <a:r>
              <a:rPr lang="en-US" sz="2600" b="1" dirty="0" smtClean="0"/>
              <a:t>Pelagianism</a:t>
            </a:r>
            <a:r>
              <a:rPr lang="en-US" sz="2600" dirty="0" smtClean="0"/>
              <a:t> and teachings related to our natural ability/inability to have faith and to live the Christian life.</a:t>
            </a:r>
          </a:p>
          <a:p>
            <a:pPr marL="0" indent="0">
              <a:buNone/>
            </a:pPr>
            <a:endParaRPr lang="en-US" dirty="0" smtClean="0"/>
          </a:p>
          <a:p>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James White </a:t>
            </a:r>
            <a:r>
              <a:rPr lang="en-US" sz="1600" dirty="0" smtClean="0"/>
              <a:t>– 2016 Church History Series; Lesson 35 and 36 </a:t>
            </a:r>
            <a:r>
              <a:rPr lang="en-US" sz="1600" dirty="0"/>
              <a:t>– Augustine of Hippo</a:t>
            </a:r>
            <a:endParaRPr lang="en-US" sz="1600" dirty="0">
              <a:solidFill>
                <a:prstClr val="black"/>
              </a:solidFill>
            </a:endParaRPr>
          </a:p>
        </p:txBody>
      </p:sp>
    </p:spTree>
    <p:extLst>
      <p:ext uri="{BB962C8B-B14F-4D97-AF65-F5344CB8AC3E}">
        <p14:creationId xmlns:p14="http://schemas.microsoft.com/office/powerpoint/2010/main" val="9847326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sz="3600" b="1" dirty="0" smtClean="0"/>
              <a:t>*Augustine’s Theology and Historical Influence</a:t>
            </a:r>
            <a:endParaRPr lang="en-US" sz="36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The </a:t>
            </a:r>
            <a:r>
              <a:rPr lang="en-US" dirty="0"/>
              <a:t>controversies </a:t>
            </a:r>
            <a:r>
              <a:rPr lang="en-US" dirty="0" smtClean="0"/>
              <a:t>Augustine faced </a:t>
            </a:r>
            <a:r>
              <a:rPr lang="en-US" dirty="0"/>
              <a:t>in his life pulled him in two opposing directions. </a:t>
            </a:r>
            <a:r>
              <a:rPr lang="en-US" dirty="0" smtClean="0"/>
              <a:t>Over </a:t>
            </a:r>
            <a:r>
              <a:rPr lang="en-US" dirty="0"/>
              <a:t>a </a:t>
            </a:r>
            <a:r>
              <a:rPr lang="en-US" dirty="0" smtClean="0"/>
              <a:t>thousands </a:t>
            </a:r>
            <a:r>
              <a:rPr lang="en-US" dirty="0"/>
              <a:t>year later, the Reformers and the Roman Catholic Church could </a:t>
            </a:r>
            <a:r>
              <a:rPr lang="en-US" dirty="0" smtClean="0"/>
              <a:t>both fairly </a:t>
            </a:r>
            <a:r>
              <a:rPr lang="en-US" dirty="0"/>
              <a:t>quote from Augustine against their opponents:</a:t>
            </a:r>
          </a:p>
          <a:p>
            <a:pPr lvl="1"/>
            <a:r>
              <a:rPr lang="en-US" sz="2600" dirty="0"/>
              <a:t>The </a:t>
            </a:r>
            <a:r>
              <a:rPr lang="en-US" sz="2600" b="1" i="1" dirty="0"/>
              <a:t>Roman Catholics </a:t>
            </a:r>
            <a:r>
              <a:rPr lang="en-US" sz="2600" dirty="0"/>
              <a:t>could quote Augustine in his anti-Donatist writings: unity of the church, the nature of sacraments, etc.</a:t>
            </a:r>
          </a:p>
          <a:p>
            <a:pPr lvl="1"/>
            <a:r>
              <a:rPr lang="en-US" sz="2600" dirty="0"/>
              <a:t>The </a:t>
            </a:r>
            <a:r>
              <a:rPr lang="en-US" sz="2600" b="1" i="1" dirty="0"/>
              <a:t>Reformers</a:t>
            </a:r>
            <a:r>
              <a:rPr lang="en-US" sz="2600" dirty="0"/>
              <a:t> could quote Augustine in his anti-Pelagian writings: salvation, grace.</a:t>
            </a:r>
          </a:p>
          <a:p>
            <a:r>
              <a:rPr lang="en-US" dirty="0"/>
              <a:t>In his book </a:t>
            </a:r>
            <a:r>
              <a:rPr lang="en-US" i="1" dirty="0"/>
              <a:t>Tertullian and Augustine</a:t>
            </a:r>
            <a:r>
              <a:rPr lang="en-US" dirty="0"/>
              <a:t>, </a:t>
            </a:r>
            <a:r>
              <a:rPr lang="en-US" b="1" i="1" dirty="0"/>
              <a:t>BB Warfield </a:t>
            </a:r>
            <a:r>
              <a:rPr lang="en-US" dirty="0"/>
              <a:t>wrote: “</a:t>
            </a:r>
            <a:r>
              <a:rPr lang="en-US" i="1" dirty="0">
                <a:latin typeface="Cambria" panose="02040503050406030204" pitchFamily="18" charset="0"/>
                <a:ea typeface="Cambria" panose="02040503050406030204" pitchFamily="18" charset="0"/>
              </a:rPr>
              <a:t>The Reformation inwardly considered was just the ultimate triumph of Augustine’s doctrine of grace over Augustine’s doctrine of the Church</a:t>
            </a:r>
            <a:r>
              <a:rPr lang="en-US" dirty="0"/>
              <a:t>”. </a:t>
            </a:r>
          </a:p>
          <a:p>
            <a:endParaRPr lang="en-US" dirty="0" smtClean="0"/>
          </a:p>
          <a:p>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James White </a:t>
            </a:r>
            <a:r>
              <a:rPr lang="en-US" sz="1600" dirty="0" smtClean="0"/>
              <a:t>– 2016 Church History Series; Lesson 35 and 36 </a:t>
            </a:r>
            <a:r>
              <a:rPr lang="en-US" sz="1600" dirty="0"/>
              <a:t>– Augustine of Hippo</a:t>
            </a:r>
            <a:endParaRPr lang="en-US" sz="1600" dirty="0">
              <a:solidFill>
                <a:prstClr val="black"/>
              </a:solidFill>
            </a:endParaRPr>
          </a:p>
        </p:txBody>
      </p:sp>
    </p:spTree>
    <p:extLst>
      <p:ext uri="{BB962C8B-B14F-4D97-AF65-F5344CB8AC3E}">
        <p14:creationId xmlns:p14="http://schemas.microsoft.com/office/powerpoint/2010/main" val="7265668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t>
            </a:r>
            <a:r>
              <a:rPr lang="en-US" b="1" dirty="0" smtClean="0"/>
              <a:t>and Donatism</a:t>
            </a:r>
            <a:endParaRPr lang="en-US" b="1" dirty="0"/>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dirty="0"/>
              <a:t>North African Christianity was </a:t>
            </a:r>
            <a:r>
              <a:rPr lang="en-US" dirty="0" smtClean="0"/>
              <a:t>torn </a:t>
            </a:r>
            <a:r>
              <a:rPr lang="en-US" dirty="0"/>
              <a:t>by a passionate conflict between Catholics and a movement called Donatism. </a:t>
            </a:r>
            <a:endParaRPr lang="en-US" dirty="0" smtClean="0"/>
          </a:p>
          <a:p>
            <a:r>
              <a:rPr lang="en-US" dirty="0" smtClean="0"/>
              <a:t>The </a:t>
            </a:r>
            <a:r>
              <a:rPr lang="en-US" dirty="0"/>
              <a:t>controversy was long-standing and deep-seated. A bishop of Hippo could scarcely avoid speaking to the issue. </a:t>
            </a:r>
            <a:endParaRPr lang="en-US" dirty="0" smtClean="0"/>
          </a:p>
          <a:p>
            <a:r>
              <a:rPr lang="en-US" dirty="0" smtClean="0"/>
              <a:t>When </a:t>
            </a:r>
            <a:r>
              <a:rPr lang="en-US" dirty="0"/>
              <a:t>Augustine stepped into church leadership, Donatism was almost a hundred years old. The movement stood for a holy church, for church discipline, and for the unflinching resistance of unworthy bishops. </a:t>
            </a:r>
            <a:endParaRPr lang="en-US" dirty="0" smtClean="0"/>
          </a:p>
          <a:p>
            <a:r>
              <a:rPr lang="en-US" dirty="0" smtClean="0"/>
              <a:t>The </a:t>
            </a:r>
            <a:r>
              <a:rPr lang="en-US" dirty="0"/>
              <a:t>Catholics, said the Donatists, had surrendered all of these by ordaining immoral priests and bishops. </a:t>
            </a:r>
            <a:endParaRPr lang="en-US" dirty="0" smtClean="0"/>
          </a:p>
          <a:p>
            <a:r>
              <a:rPr lang="en-US" dirty="0" smtClean="0"/>
              <a:t>The </a:t>
            </a:r>
            <a:r>
              <a:rPr lang="en-US" dirty="0"/>
              <a:t>Donatist name arose from Donatus, an early bishop of Carthage </a:t>
            </a:r>
            <a:r>
              <a:rPr lang="en-US" dirty="0" smtClean="0"/>
              <a:t>(AD 313</a:t>
            </a:r>
            <a:r>
              <a:rPr lang="en-US" dirty="0"/>
              <a:t>– 355) who led the protest against Catholic practices.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Shelley, Dr. Bruce L.. Church History in Plain Language: Fourth Edition (p. </a:t>
            </a:r>
            <a:r>
              <a:rPr lang="en-US" sz="1600" dirty="0" smtClean="0"/>
              <a:t>136-137)</a:t>
            </a:r>
            <a:endParaRPr lang="en-US" sz="1600" dirty="0">
              <a:solidFill>
                <a:prstClr val="black"/>
              </a:solidFill>
            </a:endParaRPr>
          </a:p>
        </p:txBody>
      </p:sp>
    </p:spTree>
    <p:extLst>
      <p:ext uri="{BB962C8B-B14F-4D97-AF65-F5344CB8AC3E}">
        <p14:creationId xmlns:p14="http://schemas.microsoft.com/office/powerpoint/2010/main" val="146404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dirty="0" smtClean="0"/>
              <a:t>Describe what you can remember went on in a 4</a:t>
            </a:r>
            <a:r>
              <a:rPr lang="en-US" baseline="30000" dirty="0" smtClean="0"/>
              <a:t>th</a:t>
            </a:r>
            <a:r>
              <a:rPr lang="en-US" dirty="0" smtClean="0"/>
              <a:t> century baptismal ceremony.</a:t>
            </a:r>
          </a:p>
          <a:p>
            <a:pPr lvl="1"/>
            <a:r>
              <a:rPr lang="en-US" dirty="0" smtClean="0"/>
              <a:t>They turned to the west </a:t>
            </a:r>
            <a:r>
              <a:rPr lang="en-US" dirty="0"/>
              <a:t>and </a:t>
            </a:r>
            <a:r>
              <a:rPr lang="en-US" dirty="0" smtClean="0"/>
              <a:t>renounced Satan and his works</a:t>
            </a:r>
          </a:p>
          <a:p>
            <a:pPr lvl="1"/>
            <a:r>
              <a:rPr lang="en-US" dirty="0"/>
              <a:t>They turned to </a:t>
            </a:r>
            <a:r>
              <a:rPr lang="en-US" dirty="0" smtClean="0"/>
              <a:t>the east and professed faith </a:t>
            </a:r>
            <a:r>
              <a:rPr lang="en-US" dirty="0"/>
              <a:t>in the </a:t>
            </a:r>
            <a:r>
              <a:rPr lang="en-US" dirty="0" smtClean="0"/>
              <a:t>Trinity</a:t>
            </a:r>
          </a:p>
          <a:p>
            <a:pPr lvl="1"/>
            <a:r>
              <a:rPr lang="en-US" dirty="0" smtClean="0"/>
              <a:t>Anointed with oil - twice</a:t>
            </a:r>
          </a:p>
          <a:p>
            <a:pPr lvl="1"/>
            <a:r>
              <a:rPr lang="en-US" dirty="0" smtClean="0"/>
              <a:t>Immersed three times</a:t>
            </a:r>
          </a:p>
          <a:p>
            <a:pPr lvl="1"/>
            <a:r>
              <a:rPr lang="en-US" dirty="0" smtClean="0"/>
              <a:t>Clothed </a:t>
            </a:r>
            <a:r>
              <a:rPr lang="en-US" dirty="0"/>
              <a:t>in white garments, given lighted </a:t>
            </a:r>
            <a:r>
              <a:rPr lang="en-US" dirty="0" smtClean="0"/>
              <a:t>tapers</a:t>
            </a:r>
          </a:p>
          <a:p>
            <a:pPr lvl="1"/>
            <a:r>
              <a:rPr lang="en-US" dirty="0" smtClean="0"/>
              <a:t>Partook of Communion for the first time</a:t>
            </a:r>
          </a:p>
          <a:p>
            <a:pPr lvl="1"/>
            <a:r>
              <a:rPr lang="en-US" dirty="0" smtClean="0"/>
              <a:t>Were given milk and honey</a:t>
            </a:r>
          </a:p>
          <a:p>
            <a:r>
              <a:rPr lang="en-US" dirty="0" smtClean="0"/>
              <a:t>Why did many in the very early church wait as late as possible in life to be baptized?</a:t>
            </a:r>
          </a:p>
          <a:p>
            <a:pPr lvl="1"/>
            <a:r>
              <a:rPr lang="en-US" dirty="0" smtClean="0"/>
              <a:t>Because of the widespread </a:t>
            </a:r>
            <a:r>
              <a:rPr lang="en-US" dirty="0"/>
              <a:t>belief that baptism could deal only with sins committed before a person was </a:t>
            </a:r>
            <a:r>
              <a:rPr lang="en-US" dirty="0" smtClean="0"/>
              <a:t>baptized.</a:t>
            </a:r>
            <a:endParaRPr lang="en-US" dirty="0"/>
          </a:p>
          <a:p>
            <a:endParaRPr lang="en-US" dirty="0"/>
          </a:p>
          <a:p>
            <a:endParaRPr lang="en-US" dirty="0" smtClean="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908053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Donatism</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Donatist </a:t>
            </a:r>
            <a:r>
              <a:rPr lang="en-US" dirty="0"/>
              <a:t>charges centered on the fact that certain Catholic bishops had handed over the Scriptures to be burned during the persecution under Diocletian. </a:t>
            </a:r>
            <a:endParaRPr lang="en-US" dirty="0" smtClean="0"/>
          </a:p>
          <a:p>
            <a:r>
              <a:rPr lang="en-US" dirty="0" smtClean="0"/>
              <a:t>Such </a:t>
            </a:r>
            <a:r>
              <a:rPr lang="en-US" dirty="0"/>
              <a:t>an act, the Donatists insisted, was a serious sin of apostasy. </a:t>
            </a:r>
            <a:endParaRPr lang="en-US" dirty="0" smtClean="0"/>
          </a:p>
          <a:p>
            <a:r>
              <a:rPr lang="en-US" dirty="0" smtClean="0"/>
              <a:t>Since </a:t>
            </a:r>
            <a:r>
              <a:rPr lang="en-US" dirty="0"/>
              <a:t>the Catholic pastors were ordained by bishops who had sinned so grievously, the Donatists believed they, rather than the Catholics, constituted the true church of Christ.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Shelley, Dr. Bruce L.. Church History in Plain Language: Fourth Edition (p. </a:t>
            </a:r>
            <a:r>
              <a:rPr lang="en-US" sz="1600" dirty="0" smtClean="0"/>
              <a:t>136-137)</a:t>
            </a:r>
            <a:endParaRPr lang="en-US" sz="1600" dirty="0">
              <a:solidFill>
                <a:prstClr val="black"/>
              </a:solidFill>
            </a:endParaRPr>
          </a:p>
        </p:txBody>
      </p:sp>
    </p:spTree>
    <p:extLst>
      <p:ext uri="{BB962C8B-B14F-4D97-AF65-F5344CB8AC3E}">
        <p14:creationId xmlns:p14="http://schemas.microsoft.com/office/powerpoint/2010/main" val="16699862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Donatism</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During </a:t>
            </a:r>
            <a:r>
              <a:rPr lang="en-US" dirty="0"/>
              <a:t>Augustine’s time the Donatists were still widespread in North Africa, and in some areas they constituted a majority. </a:t>
            </a:r>
            <a:endParaRPr lang="en-US" dirty="0" smtClean="0"/>
          </a:p>
          <a:p>
            <a:r>
              <a:rPr lang="en-US" dirty="0" smtClean="0"/>
              <a:t>Augustine </a:t>
            </a:r>
            <a:r>
              <a:rPr lang="en-US" dirty="0"/>
              <a:t>rejected the Donatist’s view of a pure church. Until the day of judgment, he said, the church must be a mixed multitude. Both good and bad people are in it. </a:t>
            </a:r>
            <a:endParaRPr lang="en-US" dirty="0" smtClean="0"/>
          </a:p>
          <a:p>
            <a:r>
              <a:rPr lang="en-US" dirty="0" smtClean="0"/>
              <a:t>To </a:t>
            </a:r>
            <a:r>
              <a:rPr lang="en-US" dirty="0"/>
              <a:t>support this idea he appealed to Jesus’ parable of the wheat and tares (Matt. 13: 24– 30), overlooking the fact that Jesus was not speaking of the church but of the whole world</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Shelley, Dr. Bruce L.. Church History in Plain Language: Fourth Edition (p. </a:t>
            </a:r>
            <a:r>
              <a:rPr lang="en-US" sz="1600" dirty="0" smtClean="0"/>
              <a:t>136-137)</a:t>
            </a:r>
            <a:endParaRPr lang="en-US" sz="1600" dirty="0">
              <a:solidFill>
                <a:prstClr val="black"/>
              </a:solidFill>
            </a:endParaRPr>
          </a:p>
        </p:txBody>
      </p:sp>
    </p:spTree>
    <p:extLst>
      <p:ext uri="{BB962C8B-B14F-4D97-AF65-F5344CB8AC3E}">
        <p14:creationId xmlns:p14="http://schemas.microsoft.com/office/powerpoint/2010/main" val="4058007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Donatism</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a:t>Augustine also set forth a different understanding of the sacraments</a:t>
            </a:r>
            <a:r>
              <a:rPr lang="en-US" dirty="0" smtClean="0"/>
              <a:t>.</a:t>
            </a:r>
          </a:p>
          <a:p>
            <a:r>
              <a:rPr lang="en-US" dirty="0" smtClean="0"/>
              <a:t> </a:t>
            </a:r>
            <a:r>
              <a:rPr lang="en-US" dirty="0"/>
              <a:t>The Donatists argued that the validity of the sacrament depends upon the moral standing of the minister. Augustine said no. The sacrament does not belong to the minister but to Christ. </a:t>
            </a:r>
            <a:endParaRPr lang="en-US" dirty="0" smtClean="0"/>
          </a:p>
          <a:p>
            <a:r>
              <a:rPr lang="en-US" dirty="0" smtClean="0"/>
              <a:t>The </a:t>
            </a:r>
            <a:r>
              <a:rPr lang="en-US" dirty="0"/>
              <a:t>priest’s acts are really God’s because </a:t>
            </a:r>
            <a:r>
              <a:rPr lang="en-US" dirty="0" smtClean="0"/>
              <a:t>He is the one who </a:t>
            </a:r>
            <a:r>
              <a:rPr lang="en-US" dirty="0"/>
              <a:t>placed the sacraments in the hands of the properly ordained minister. </a:t>
            </a:r>
            <a:endParaRPr lang="en-US" dirty="0" smtClean="0"/>
          </a:p>
          <a:p>
            <a:r>
              <a:rPr lang="en-US" dirty="0" smtClean="0"/>
              <a:t>All </a:t>
            </a:r>
            <a:r>
              <a:rPr lang="en-US" dirty="0"/>
              <a:t>that is required of the priest is his awareness that he administers God’s grace for the whole church. </a:t>
            </a:r>
            <a:endParaRPr lang="en-US" dirty="0" smtClean="0"/>
          </a:p>
          <a:p>
            <a:r>
              <a:rPr lang="en-US" dirty="0" smtClean="0"/>
              <a:t>Such </a:t>
            </a:r>
            <a:r>
              <a:rPr lang="en-US" dirty="0"/>
              <a:t>a view makes the priest the channel for grace to the members of the church. </a:t>
            </a:r>
            <a:endParaRPr lang="en-US" dirty="0" smtClean="0"/>
          </a:p>
          <a:p>
            <a:r>
              <a:rPr lang="en-US" dirty="0" smtClean="0"/>
              <a:t>Thus </a:t>
            </a:r>
            <a:r>
              <a:rPr lang="en-US" dirty="0"/>
              <a:t>Augustine added his considerable influence to his priestly (sacerdotal) view of the church that reached such unfortunate extremes in medieval Catholicism.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Shelley, Dr. Bruce L.. Church History in Plain Language: Fourth Edition (p. </a:t>
            </a:r>
            <a:r>
              <a:rPr lang="en-US" sz="1600" dirty="0" smtClean="0"/>
              <a:t>136-137)</a:t>
            </a:r>
            <a:endParaRPr lang="en-US" sz="1600" dirty="0">
              <a:solidFill>
                <a:prstClr val="black"/>
              </a:solidFill>
            </a:endParaRPr>
          </a:p>
        </p:txBody>
      </p:sp>
    </p:spTree>
    <p:extLst>
      <p:ext uri="{BB962C8B-B14F-4D97-AF65-F5344CB8AC3E}">
        <p14:creationId xmlns:p14="http://schemas.microsoft.com/office/powerpoint/2010/main" val="4022293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Donatism</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Augustine’s </a:t>
            </a:r>
            <a:r>
              <a:rPr lang="en-US" dirty="0"/>
              <a:t>defense of the Catholic Church in the Donatist controversy also led </a:t>
            </a:r>
            <a:r>
              <a:rPr lang="en-US" dirty="0" smtClean="0"/>
              <a:t>him to </a:t>
            </a:r>
            <a:r>
              <a:rPr lang="en-US" dirty="0"/>
              <a:t>support the use of force in the suppression of the rivals. </a:t>
            </a:r>
            <a:endParaRPr lang="en-US" dirty="0" smtClean="0"/>
          </a:p>
          <a:p>
            <a:r>
              <a:rPr lang="en-US" dirty="0" smtClean="0"/>
              <a:t>Initially Augustine </a:t>
            </a:r>
            <a:r>
              <a:rPr lang="en-US" dirty="0"/>
              <a:t>was </a:t>
            </a:r>
            <a:r>
              <a:rPr lang="en-US" b="1" i="1" dirty="0"/>
              <a:t>strongly opposed </a:t>
            </a:r>
            <a:r>
              <a:rPr lang="en-US" dirty="0"/>
              <a:t>to </a:t>
            </a:r>
            <a:r>
              <a:rPr lang="en-US" dirty="0" smtClean="0"/>
              <a:t>the use of coercion against his Donatist opponents. </a:t>
            </a:r>
          </a:p>
          <a:p>
            <a:r>
              <a:rPr lang="en-US" dirty="0" smtClean="0"/>
              <a:t>But over time, when he discovered that such coercive measures were often effective, </a:t>
            </a:r>
            <a:r>
              <a:rPr lang="en-US" dirty="0"/>
              <a:t>Augustine </a:t>
            </a:r>
            <a:r>
              <a:rPr lang="en-US" dirty="0" smtClean="0"/>
              <a:t>changed his mind and began to </a:t>
            </a:r>
            <a:r>
              <a:rPr lang="en-US" b="1" i="1" dirty="0" smtClean="0"/>
              <a:t>advocate</a:t>
            </a:r>
            <a:r>
              <a:rPr lang="en-US" dirty="0" smtClean="0"/>
              <a:t> such practices. </a:t>
            </a:r>
          </a:p>
          <a:p>
            <a:r>
              <a:rPr lang="en-US" dirty="0" smtClean="0"/>
              <a:t>What </a:t>
            </a:r>
            <a:r>
              <a:rPr lang="en-US" dirty="0"/>
              <a:t>looks like harsh action, he said, may bring the offender to recognize its justice. Had not the Lord himself in the parable said, “Compel people to come in” (Luke 14: 23)?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Shelley, Dr. Bruce L.. Church History in Plain Language: Fourth Edition (p. </a:t>
            </a:r>
            <a:r>
              <a:rPr lang="en-US" sz="1600" dirty="0" smtClean="0"/>
              <a:t>136-137)</a:t>
            </a:r>
            <a:endParaRPr lang="en-US" sz="1600" dirty="0">
              <a:solidFill>
                <a:prstClr val="black"/>
              </a:solidFill>
            </a:endParaRPr>
          </a:p>
        </p:txBody>
      </p:sp>
    </p:spTree>
    <p:extLst>
      <p:ext uri="{BB962C8B-B14F-4D97-AF65-F5344CB8AC3E}">
        <p14:creationId xmlns:p14="http://schemas.microsoft.com/office/powerpoint/2010/main" val="420228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Donatism</a:t>
            </a:r>
          </a:p>
        </p:txBody>
      </p:sp>
      <p:sp>
        <p:nvSpPr>
          <p:cNvPr id="4" name="Content Placeholder 3"/>
          <p:cNvSpPr>
            <a:spLocks noGrp="1"/>
          </p:cNvSpPr>
          <p:nvPr>
            <p:ph idx="1"/>
          </p:nvPr>
        </p:nvSpPr>
        <p:spPr>
          <a:xfrm>
            <a:off x="266700" y="728246"/>
            <a:ext cx="8610600" cy="5791200"/>
          </a:xfrm>
        </p:spPr>
        <p:txBody>
          <a:bodyPr>
            <a:normAutofit/>
          </a:bodyPr>
          <a:lstStyle/>
          <a:p>
            <a:r>
              <a:rPr lang="en-US" dirty="0"/>
              <a:t>Modern supporters of religious toleration have often blamed Augustine for this policy of </a:t>
            </a:r>
            <a:r>
              <a:rPr lang="en-US" dirty="0" smtClean="0"/>
              <a:t>persecution and the negative influence that it had on the Roman Catholic Church during the Spanish Inquisition.</a:t>
            </a:r>
          </a:p>
          <a:p>
            <a:r>
              <a:rPr lang="en-US" dirty="0"/>
              <a:t>B</a:t>
            </a:r>
            <a:r>
              <a:rPr lang="en-US" dirty="0" smtClean="0"/>
              <a:t>ut </a:t>
            </a:r>
            <a:r>
              <a:rPr lang="en-US" dirty="0"/>
              <a:t>in fairness to Augustine it must be pointed out that Christian emperors had been using their power to punish religious nonconformists ever since Constantine the Great. </a:t>
            </a:r>
            <a:endParaRPr lang="en-US" dirty="0" smtClean="0"/>
          </a:p>
          <a:p>
            <a:r>
              <a:rPr lang="en-US" dirty="0" smtClean="0"/>
              <a:t>Augustine </a:t>
            </a:r>
            <a:r>
              <a:rPr lang="en-US" dirty="0"/>
              <a:t>actually opposed this policy at first, and then simply offered a theological argument to justify an existing practice</a:t>
            </a:r>
            <a:r>
              <a:rPr lang="en-US" dirty="0" smtClean="0"/>
              <a:t>.</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Needham, Nick. 2,000 Years of Christ's Power Vol. 1: The Age of the Early Church Fathers </a:t>
            </a:r>
            <a:endParaRPr lang="en-US" sz="1600" dirty="0">
              <a:solidFill>
                <a:prstClr val="black"/>
              </a:solidFill>
            </a:endParaRPr>
          </a:p>
        </p:txBody>
      </p:sp>
    </p:spTree>
    <p:extLst>
      <p:ext uri="{BB962C8B-B14F-4D97-AF65-F5344CB8AC3E}">
        <p14:creationId xmlns:p14="http://schemas.microsoft.com/office/powerpoint/2010/main" val="14505789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Donatism</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However</a:t>
            </a:r>
            <a:r>
              <a:rPr lang="en-US" dirty="0"/>
              <a:t>, it is true that people used Augustine’s arguments, and the great authority of his name, to justify the persecution of religious nonconformists throughout the Middle Ages and Reformation period in the West. </a:t>
            </a:r>
            <a:endParaRPr lang="en-US" dirty="0" smtClean="0"/>
          </a:p>
          <a:p>
            <a:r>
              <a:rPr lang="en-US" dirty="0" smtClean="0"/>
              <a:t>What </a:t>
            </a:r>
            <a:r>
              <a:rPr lang="en-US" dirty="0"/>
              <a:t>most later supporters of persecution failed to notice was that Augustine remained totally opposed to the use of violence or the death penalty against non-Catholics. Fines and banishment were the only penalties Augustine had </a:t>
            </a:r>
            <a:r>
              <a:rPr lang="en-US" dirty="0" smtClean="0"/>
              <a:t>advocated.</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Needham, Nick. 2,000 Years of Christ's Power Vol. 1: The Age of the Early Church Fathers </a:t>
            </a:r>
            <a:endParaRPr lang="en-US" sz="1600" dirty="0">
              <a:solidFill>
                <a:prstClr val="black"/>
              </a:solidFill>
            </a:endParaRPr>
          </a:p>
        </p:txBody>
      </p:sp>
    </p:spTree>
    <p:extLst>
      <p:ext uri="{BB962C8B-B14F-4D97-AF65-F5344CB8AC3E}">
        <p14:creationId xmlns:p14="http://schemas.microsoft.com/office/powerpoint/2010/main" val="19017300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149525" y="6550223"/>
            <a:ext cx="8915400" cy="307777"/>
          </a:xfrm>
          <a:prstGeom prst="rect">
            <a:avLst/>
          </a:prstGeom>
        </p:spPr>
        <p:txBody>
          <a:bodyPr wrap="square">
            <a:spAutoFit/>
          </a:bodyPr>
          <a:lstStyle/>
          <a:p>
            <a:r>
              <a:rPr lang="en-US" sz="1400" dirty="0">
                <a:solidFill>
                  <a:prstClr val="black"/>
                </a:solidFill>
                <a:hlinkClick r:id="rId4"/>
              </a:rPr>
              <a:t>https://www.theschooloflife.com/thebookoflife/the-great-philosophers-augustine/</a:t>
            </a:r>
            <a:endParaRPr lang="en-US" sz="1400" dirty="0">
              <a:solidFill>
                <a:prstClr val="black"/>
              </a:solidFill>
            </a:endParaRPr>
          </a:p>
        </p:txBody>
      </p:sp>
      <p:sp>
        <p:nvSpPr>
          <p:cNvPr id="3" name="Title 2"/>
          <p:cNvSpPr txBox="1">
            <a:spLocks/>
          </p:cNvSpPr>
          <p:nvPr/>
        </p:nvSpPr>
        <p:spPr>
          <a:xfrm>
            <a:off x="304800" y="0"/>
            <a:ext cx="8610600" cy="20574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prstClr val="white"/>
                </a:solidFill>
                <a:effectLst>
                  <a:glow rad="139700">
                    <a:srgbClr val="C00000">
                      <a:alpha val="40000"/>
                    </a:srgbClr>
                  </a:glow>
                  <a:outerShdw blurRad="114300" dist="38100" dir="13500000" algn="br" rotWithShape="0">
                    <a:prstClr val="black"/>
                  </a:outerShdw>
                </a:effectLst>
              </a:rPr>
              <a:t>Augustine of Hippo</a:t>
            </a:r>
          </a:p>
          <a:p>
            <a:r>
              <a:rPr lang="en-US" b="1" dirty="0" smtClean="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rPr>
              <a:t>To be continued next week…</a:t>
            </a:r>
            <a:endParaRPr lang="en-US" sz="2400" b="1" dirty="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020096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8097651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437484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smtClean="0"/>
              <a:t>Do you relate to Augustine’s struggle with sin and the sense of appreciation that he had to God for delivering him from his struggles?</a:t>
            </a:r>
          </a:p>
          <a:p>
            <a:r>
              <a:rPr lang="en-US" dirty="0" smtClean="0"/>
              <a:t>Augustine was at first opposed to the use of government power in coercing his opponents to accept his views, but then changed his mind when he saw such methods were effective. Do you see examples in our day (perhaps in your own life!) where people go along with an idea against their better judgment, not because it’s right, but because “it works”.</a:t>
            </a:r>
          </a:p>
          <a:p>
            <a:r>
              <a:rPr lang="en-US" dirty="0" smtClean="0"/>
              <a:t>Augustine’s theological views were affected by the battles that he engaged in his Christian ministry. Have you seen examples in our day (again, perhaps in your own life!) where someone’s views become distorted, even to a point of being in conflict with other closely held views, due to a conflict that they have encountered in their Christian ministry?</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2326236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According to modern liberal scholars, when (historically) did </a:t>
            </a:r>
            <a:r>
              <a:rPr lang="en-US" dirty="0"/>
              <a:t>Christians </a:t>
            </a:r>
            <a:r>
              <a:rPr lang="en-US" dirty="0" smtClean="0"/>
              <a:t>first begin to </a:t>
            </a:r>
            <a:r>
              <a:rPr lang="en-US" dirty="0"/>
              <a:t>believe </a:t>
            </a:r>
            <a:r>
              <a:rPr lang="en-US" dirty="0" smtClean="0"/>
              <a:t>that Christ </a:t>
            </a:r>
            <a:r>
              <a:rPr lang="en-US" dirty="0"/>
              <a:t>died in </a:t>
            </a:r>
            <a:r>
              <a:rPr lang="en-US" dirty="0" smtClean="0"/>
              <a:t>the place </a:t>
            </a:r>
            <a:r>
              <a:rPr lang="en-US" dirty="0"/>
              <a:t>of </a:t>
            </a:r>
            <a:r>
              <a:rPr lang="en-US" dirty="0" smtClean="0"/>
              <a:t>sinners?</a:t>
            </a:r>
          </a:p>
          <a:p>
            <a:pPr lvl="1"/>
            <a:r>
              <a:rPr lang="en-US" dirty="0" smtClean="0"/>
              <a:t>Not </a:t>
            </a:r>
            <a:r>
              <a:rPr lang="en-US" dirty="0"/>
              <a:t>until AD </a:t>
            </a:r>
            <a:r>
              <a:rPr lang="en-US" dirty="0" smtClean="0"/>
              <a:t>1094, </a:t>
            </a:r>
            <a:r>
              <a:rPr lang="en-US" dirty="0"/>
              <a:t>when Anselm wrote </a:t>
            </a:r>
            <a:r>
              <a:rPr lang="en-US" i="1" dirty="0"/>
              <a:t>Cur Deus Homo (Why the God-Man</a:t>
            </a:r>
            <a:r>
              <a:rPr lang="en-US" i="1" dirty="0" smtClean="0"/>
              <a:t>?</a:t>
            </a:r>
            <a:r>
              <a:rPr lang="en-US" dirty="0" smtClean="0"/>
              <a:t>)</a:t>
            </a:r>
          </a:p>
          <a:p>
            <a:r>
              <a:rPr lang="en-US" dirty="0" smtClean="0"/>
              <a:t>When was the </a:t>
            </a:r>
            <a:r>
              <a:rPr lang="en-US" i="1" dirty="0"/>
              <a:t>Epistle to Diognetus </a:t>
            </a:r>
            <a:r>
              <a:rPr lang="en-US" dirty="0" smtClean="0"/>
              <a:t>,which gives a </a:t>
            </a:r>
            <a:r>
              <a:rPr lang="en-US" b="1" i="1" dirty="0" smtClean="0"/>
              <a:t>very clear </a:t>
            </a:r>
            <a:r>
              <a:rPr lang="en-US" dirty="0" smtClean="0"/>
              <a:t>explanation of the substitutionary work of Christ, written?</a:t>
            </a:r>
          </a:p>
          <a:p>
            <a:pPr lvl="1"/>
            <a:r>
              <a:rPr lang="en-US" dirty="0" smtClean="0"/>
              <a:t>Early in the second century</a:t>
            </a:r>
          </a:p>
          <a:p>
            <a:r>
              <a:rPr lang="en-US" dirty="0" smtClean="0"/>
              <a:t>The scriptures teach that Christ, the one mediator between God and man gave himself as a “ransom for all” (1Tim 2:5-6). Who did Origen teach that Christ paid a ransom to?</a:t>
            </a:r>
          </a:p>
          <a:p>
            <a:pPr lvl="1"/>
            <a:r>
              <a:rPr lang="en-US" dirty="0" smtClean="0"/>
              <a:t>Satan</a:t>
            </a:r>
          </a:p>
          <a:p>
            <a:r>
              <a:rPr lang="en-US" dirty="0"/>
              <a:t>Though there were discussions of Christ’s atonement for sin off and on throughout church history – when did the </a:t>
            </a:r>
            <a:r>
              <a:rPr lang="en-US" b="1" i="1" dirty="0"/>
              <a:t>strongest and clearest</a:t>
            </a:r>
            <a:r>
              <a:rPr lang="en-US" dirty="0"/>
              <a:t> church-wide discussions of the atonement first take place historically?</a:t>
            </a:r>
          </a:p>
          <a:p>
            <a:pPr lvl="1"/>
            <a:r>
              <a:rPr lang="en-US" dirty="0"/>
              <a:t>During the Reformation </a:t>
            </a:r>
          </a:p>
          <a:p>
            <a:endParaRPr lang="en-US" dirty="0"/>
          </a:p>
          <a:p>
            <a:endParaRPr lang="en-US" dirty="0" smtClean="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2057380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149525" y="6550223"/>
            <a:ext cx="8915400" cy="307777"/>
          </a:xfrm>
          <a:prstGeom prst="rect">
            <a:avLst/>
          </a:prstGeom>
        </p:spPr>
        <p:txBody>
          <a:bodyPr wrap="square">
            <a:spAutoFit/>
          </a:bodyPr>
          <a:lstStyle/>
          <a:p>
            <a:r>
              <a:rPr lang="en-US" sz="1400" dirty="0">
                <a:solidFill>
                  <a:prstClr val="black"/>
                </a:solidFill>
                <a:hlinkClick r:id="rId4"/>
              </a:rPr>
              <a:t>https://www.theschooloflife.com/thebookoflife/the-great-philosophers-augustine/</a:t>
            </a:r>
            <a:endParaRPr lang="en-US" sz="1400" dirty="0">
              <a:solidFill>
                <a:prstClr val="black"/>
              </a:solidFill>
            </a:endParaRPr>
          </a:p>
        </p:txBody>
      </p:sp>
      <p:sp>
        <p:nvSpPr>
          <p:cNvPr id="3" name="Title 2"/>
          <p:cNvSpPr txBox="1">
            <a:spLocks/>
          </p:cNvSpPr>
          <p:nvPr/>
        </p:nvSpPr>
        <p:spPr>
          <a:xfrm>
            <a:off x="304800" y="0"/>
            <a:ext cx="8610600" cy="20574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prstClr val="white"/>
                </a:solidFill>
                <a:effectLst>
                  <a:glow rad="139700">
                    <a:srgbClr val="C00000">
                      <a:alpha val="40000"/>
                    </a:srgbClr>
                  </a:glow>
                  <a:outerShdw blurRad="114300" dist="38100" dir="13500000" algn="br" rotWithShape="0">
                    <a:prstClr val="black"/>
                  </a:outerShdw>
                </a:effectLst>
              </a:rPr>
              <a:t>Augustine of Hippo</a:t>
            </a:r>
            <a:endParaRPr lang="en-US" sz="4000" b="1" dirty="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8249462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a:t>*</a:t>
            </a:r>
            <a:r>
              <a:rPr lang="en-US" b="1" dirty="0" smtClean="0"/>
              <a:t>Augustine’s Early Years and Conversion</a:t>
            </a:r>
            <a:endParaRPr lang="en-US"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Augustine was </a:t>
            </a:r>
            <a:r>
              <a:rPr lang="en-US" dirty="0"/>
              <a:t>born </a:t>
            </a:r>
            <a:r>
              <a:rPr lang="en-US" dirty="0" smtClean="0"/>
              <a:t>in AD 354</a:t>
            </a:r>
            <a:r>
              <a:rPr lang="en-US" dirty="0"/>
              <a:t>, in </a:t>
            </a:r>
            <a:r>
              <a:rPr lang="en-US" dirty="0" smtClean="0"/>
              <a:t>Tagaste</a:t>
            </a:r>
            <a:r>
              <a:rPr lang="en-US" dirty="0"/>
              <a:t>, North Africa</a:t>
            </a:r>
            <a:r>
              <a:rPr lang="en-US" dirty="0" smtClean="0"/>
              <a:t>, </a:t>
            </a:r>
            <a:r>
              <a:rPr lang="en-US" dirty="0"/>
              <a:t>a little town in </a:t>
            </a:r>
            <a:r>
              <a:rPr lang="en-US" dirty="0" smtClean="0"/>
              <a:t>a </a:t>
            </a:r>
            <a:r>
              <a:rPr lang="en-US" dirty="0"/>
              <a:t>region </a:t>
            </a:r>
            <a:r>
              <a:rPr lang="en-US" dirty="0" smtClean="0"/>
              <a:t>that we </a:t>
            </a:r>
            <a:r>
              <a:rPr lang="en-US" dirty="0"/>
              <a:t>know as </a:t>
            </a:r>
            <a:r>
              <a:rPr lang="en-US" dirty="0" smtClean="0"/>
              <a:t>Algeria. </a:t>
            </a:r>
          </a:p>
          <a:p>
            <a:r>
              <a:rPr lang="en-US" dirty="0" smtClean="0"/>
              <a:t>His father was </a:t>
            </a:r>
            <a:r>
              <a:rPr lang="en-US" dirty="0"/>
              <a:t>an easygoing heathen; his mother, Monica, an eager Christian. </a:t>
            </a:r>
            <a:endParaRPr lang="en-US" dirty="0" smtClean="0"/>
          </a:p>
          <a:p>
            <a:r>
              <a:rPr lang="en-US" dirty="0" smtClean="0"/>
              <a:t>In </a:t>
            </a:r>
            <a:r>
              <a:rPr lang="en-US" dirty="0"/>
              <a:t>spite of their limited resources, the couple was determined to give Augustine the best education available. Thus he went to school, first near home and then in the North African capital, Carthage</a:t>
            </a:r>
            <a:r>
              <a:rPr lang="en-US" dirty="0" smtClean="0"/>
              <a:t>.</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Shelley, Dr. Bruce L.. Church History in Plain Language: Fourth Edition (p. 134)</a:t>
            </a:r>
            <a:endParaRPr lang="en-US" sz="1600" dirty="0">
              <a:solidFill>
                <a:prstClr val="black"/>
              </a:solidFill>
            </a:endParaRPr>
          </a:p>
        </p:txBody>
      </p:sp>
    </p:spTree>
    <p:extLst>
      <p:ext uri="{BB962C8B-B14F-4D97-AF65-F5344CB8AC3E}">
        <p14:creationId xmlns:p14="http://schemas.microsoft.com/office/powerpoint/2010/main" val="2202495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a:t>*</a:t>
            </a:r>
            <a:r>
              <a:rPr lang="en-US" b="1" dirty="0" smtClean="0"/>
              <a:t>Augustine’s Early Years and Conversion</a:t>
            </a:r>
            <a:endParaRPr lang="en-US" b="1"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400" dirty="0">
                <a:hlinkClick r:id="rId4"/>
              </a:rPr>
              <a:t>https://devotiontoourlady.com/uploads/3/5/2/7/35275079/map-thagaste-03_1_orig.jpg</a:t>
            </a:r>
            <a:endParaRPr lang="en-US" sz="1600" dirty="0">
              <a:solidFill>
                <a:prstClr val="black"/>
              </a:solidFill>
            </a:endParaRPr>
          </a:p>
        </p:txBody>
      </p:sp>
      <p:pic>
        <p:nvPicPr>
          <p:cNvPr id="9" name="Content Placeholder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38200" y="1062831"/>
            <a:ext cx="6781800" cy="5086350"/>
          </a:xfrm>
        </p:spPr>
      </p:pic>
    </p:spTree>
    <p:extLst>
      <p:ext uri="{BB962C8B-B14F-4D97-AF65-F5344CB8AC3E}">
        <p14:creationId xmlns:p14="http://schemas.microsoft.com/office/powerpoint/2010/main" val="713975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a:t>*</a:t>
            </a:r>
            <a:r>
              <a:rPr lang="en-US" b="1" dirty="0" smtClean="0"/>
              <a:t>Augustine’s Early Years and Conversion</a:t>
            </a:r>
            <a:endParaRPr lang="en-US"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In Carthage, he </a:t>
            </a:r>
            <a:r>
              <a:rPr lang="en-US" dirty="0"/>
              <a:t>found sexual temptations irresistible. He fell in love with a girl who gave him a </a:t>
            </a:r>
            <a:r>
              <a:rPr lang="en-US" dirty="0" smtClean="0"/>
              <a:t>son whom they named </a:t>
            </a:r>
            <a:r>
              <a:rPr lang="en-US" dirty="0"/>
              <a:t>Adeodatus. </a:t>
            </a:r>
            <a:endParaRPr lang="en-US" dirty="0" smtClean="0"/>
          </a:p>
          <a:p>
            <a:r>
              <a:rPr lang="en-US" dirty="0" smtClean="0"/>
              <a:t>Augustine and his girlfriend </a:t>
            </a:r>
            <a:r>
              <a:rPr lang="en-US" dirty="0"/>
              <a:t>lived together for thirteen years, but </a:t>
            </a:r>
            <a:r>
              <a:rPr lang="en-US" dirty="0" smtClean="0"/>
              <a:t>throughout this time Augustine felt a sense of guilt and condemnation over his sexual immorality. </a:t>
            </a:r>
          </a:p>
          <a:p>
            <a:r>
              <a:rPr lang="en-US" dirty="0" smtClean="0"/>
              <a:t>This sense of guilt later heightened his feelings of personal depravity and gave him a greater appreciation for God’s rescuing grace.</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solidFill>
                  <a:prstClr val="black"/>
                </a:solidFill>
              </a:rPr>
              <a:t>Shelley, Dr. Bruce L.. Church History in Plain Language: Fourth Edition (p. 134)</a:t>
            </a:r>
          </a:p>
        </p:txBody>
      </p:sp>
    </p:spTree>
    <p:extLst>
      <p:ext uri="{BB962C8B-B14F-4D97-AF65-F5344CB8AC3E}">
        <p14:creationId xmlns:p14="http://schemas.microsoft.com/office/powerpoint/2010/main" val="785178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smtClean="0"/>
              <a:t>*Augustine’s </a:t>
            </a:r>
            <a:r>
              <a:rPr lang="en-US" b="1" dirty="0"/>
              <a:t>Early Years and Conversion</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Augustine also had a strong interest in learning and philosophy. </a:t>
            </a:r>
          </a:p>
          <a:p>
            <a:r>
              <a:rPr lang="en-US" dirty="0" smtClean="0"/>
              <a:t>At the age of 19, a </a:t>
            </a:r>
            <a:r>
              <a:rPr lang="en-US" dirty="0"/>
              <a:t>treatise by Cicero, the Latin author, fell into his hands </a:t>
            </a:r>
            <a:r>
              <a:rPr lang="en-US" dirty="0" smtClean="0"/>
              <a:t>and </a:t>
            </a:r>
            <a:r>
              <a:rPr lang="en-US" dirty="0"/>
              <a:t>convinced him intellectually that he should make truth his life’s search. </a:t>
            </a:r>
            <a:endParaRPr lang="en-US" dirty="0" smtClean="0"/>
          </a:p>
          <a:p>
            <a:r>
              <a:rPr lang="en-US" dirty="0" smtClean="0"/>
              <a:t>The </a:t>
            </a:r>
            <a:r>
              <a:rPr lang="en-US" dirty="0"/>
              <a:t>old temptations, however, still assailed him, and like Paul, he felt that two warriors, a higher and a lower, were struggling in him for mastery. </a:t>
            </a:r>
            <a:endParaRPr lang="en-US" dirty="0" smtClean="0"/>
          </a:p>
          <a:p>
            <a:r>
              <a:rPr lang="en-US" dirty="0" smtClean="0"/>
              <a:t>In </a:t>
            </a:r>
            <a:r>
              <a:rPr lang="en-US" dirty="0"/>
              <a:t>his conflicts he turned to the Bible, but it had no appeal to him. </a:t>
            </a:r>
            <a:r>
              <a:rPr lang="en-US" dirty="0" smtClean="0"/>
              <a:t>The Bible, especially the Old Testament, seemed </a:t>
            </a:r>
            <a:r>
              <a:rPr lang="en-US" dirty="0"/>
              <a:t>crude and barbarous to him</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Shelley, Dr. Bruce L.. Church History in Plain Language: Fourth Edition (p. 134)</a:t>
            </a:r>
            <a:endParaRPr lang="en-US" sz="1600" dirty="0">
              <a:solidFill>
                <a:prstClr val="black"/>
              </a:solidFill>
            </a:endParaRPr>
          </a:p>
        </p:txBody>
      </p:sp>
    </p:spTree>
    <p:extLst>
      <p:ext uri="{BB962C8B-B14F-4D97-AF65-F5344CB8AC3E}">
        <p14:creationId xmlns:p14="http://schemas.microsoft.com/office/powerpoint/2010/main" val="335352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fontScale="90000"/>
          </a:bodyPr>
          <a:lstStyle/>
          <a:p>
            <a:r>
              <a:rPr lang="en-US" b="1" dirty="0"/>
              <a:t>*Augustine’s Early Years and Conversion</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For a time Augustine tried Manicheanism, a persecuted faith in the Roman Empire, but one peculiarly appealing to a man of passion who felt two tendencies at war within him. </a:t>
            </a:r>
            <a:endParaRPr lang="en-US" dirty="0" smtClean="0"/>
          </a:p>
          <a:p>
            <a:r>
              <a:rPr lang="en-US" dirty="0" smtClean="0"/>
              <a:t>Mani</a:t>
            </a:r>
            <a:r>
              <a:rPr lang="en-US" dirty="0"/>
              <a:t>, its founder, had taught in Persia and had met there a martyr’s death by crucifixion in </a:t>
            </a:r>
            <a:r>
              <a:rPr lang="en-US" dirty="0" smtClean="0"/>
              <a:t>AD 277</a:t>
            </a:r>
            <a:r>
              <a:rPr lang="en-US" dirty="0"/>
              <a:t>. </a:t>
            </a:r>
            <a:endParaRPr lang="en-US" dirty="0" smtClean="0"/>
          </a:p>
          <a:p>
            <a:r>
              <a:rPr lang="en-US" dirty="0"/>
              <a:t>Manicheanism </a:t>
            </a:r>
            <a:r>
              <a:rPr lang="en-US" dirty="0" smtClean="0"/>
              <a:t>taught that the </a:t>
            </a:r>
            <a:r>
              <a:rPr lang="en-US" dirty="0"/>
              <a:t>universe as the scene of an eternal conflict </a:t>
            </a:r>
            <a:r>
              <a:rPr lang="en-US" dirty="0" smtClean="0"/>
              <a:t>between two </a:t>
            </a:r>
            <a:r>
              <a:rPr lang="en-US" dirty="0"/>
              <a:t>powers, the one good and the other evil. </a:t>
            </a:r>
            <a:endParaRPr lang="en-US" dirty="0" smtClean="0"/>
          </a:p>
          <a:p>
            <a:r>
              <a:rPr lang="en-US" dirty="0" smtClean="0"/>
              <a:t>Manicheanism taught that these two spiritual forces warred within each of us and that we must free ourselves from the evil within us through prayer and abstinence from life’s pleasures.</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Shelley, Dr. Bruce L.. Church History in Plain Language: Fourth Edition (p. </a:t>
            </a:r>
            <a:r>
              <a:rPr lang="en-US" sz="1600" dirty="0" smtClean="0"/>
              <a:t>134-135)</a:t>
            </a:r>
            <a:endParaRPr lang="en-US" sz="1600" dirty="0">
              <a:solidFill>
                <a:prstClr val="black"/>
              </a:solidFill>
            </a:endParaRPr>
          </a:p>
        </p:txBody>
      </p:sp>
    </p:spTree>
    <p:extLst>
      <p:ext uri="{BB962C8B-B14F-4D97-AF65-F5344CB8AC3E}">
        <p14:creationId xmlns:p14="http://schemas.microsoft.com/office/powerpoint/2010/main" val="1115207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183271</TotalTime>
  <Words>2923</Words>
  <Application>Microsoft Office PowerPoint</Application>
  <PresentationFormat>On-screen Show (4:3)</PresentationFormat>
  <Paragraphs>160</Paragraphs>
  <Slides>29</Slides>
  <Notes>0</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Office Theme</vt:lpstr>
      <vt:lpstr>117_Office Theme</vt:lpstr>
      <vt:lpstr>118_Office Theme</vt:lpstr>
      <vt:lpstr>119_Office Theme</vt:lpstr>
      <vt:lpstr>124_Office Theme</vt:lpstr>
      <vt:lpstr>PowerPoint Presentation</vt:lpstr>
      <vt:lpstr>Review</vt:lpstr>
      <vt:lpstr>Review</vt:lpstr>
      <vt:lpstr>PowerPoint Presentation</vt:lpstr>
      <vt:lpstr>*Augustine’s Early Years and Conversion</vt:lpstr>
      <vt:lpstr>*Augustine’s Early Years and Conversion</vt:lpstr>
      <vt:lpstr>*Augustine’s Early Years and Conversion</vt:lpstr>
      <vt:lpstr>*Augustine’s Early Years and Conversion</vt:lpstr>
      <vt:lpstr>*Augustine’s Early Years and Conversion</vt:lpstr>
      <vt:lpstr>*Augustine’s Early Years and Conversion</vt:lpstr>
      <vt:lpstr>*Augustine’s Early Years and Conversion</vt:lpstr>
      <vt:lpstr>*Augustine’s Early Years and Conversion</vt:lpstr>
      <vt:lpstr>*Augustine’s Early Years and Conversion</vt:lpstr>
      <vt:lpstr>*Augustine’s Early Years and Conversion</vt:lpstr>
      <vt:lpstr>*Augustine’s Early Years and Conversion</vt:lpstr>
      <vt:lpstr>*Augustine’s Early Years and Conversion</vt:lpstr>
      <vt:lpstr>*Augustine’s Theology and Historical Influence</vt:lpstr>
      <vt:lpstr>*Augustine’s Theology and Historical Influence</vt:lpstr>
      <vt:lpstr>*Augustine and Donatism</vt:lpstr>
      <vt:lpstr>*Augustine and Donatism</vt:lpstr>
      <vt:lpstr>*Augustine and Donatism</vt:lpstr>
      <vt:lpstr>*Augustine and Donatism</vt:lpstr>
      <vt:lpstr>*Augustine and Donatism</vt:lpstr>
      <vt:lpstr>*Augustine and Donatism</vt:lpstr>
      <vt:lpstr>*Augustine and Donatism</vt:lpstr>
      <vt:lpstr>PowerPoint Presentation</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2929</cp:revision>
  <cp:lastPrinted>2019-06-09T13:56:35Z</cp:lastPrinted>
  <dcterms:created xsi:type="dcterms:W3CDTF">2018-06-08T00:19:32Z</dcterms:created>
  <dcterms:modified xsi:type="dcterms:W3CDTF">2019-06-10T00:48:17Z</dcterms:modified>
</cp:coreProperties>
</file>