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20" r:id="rId2"/>
    <p:sldMasterId id="2147485532" r:id="rId3"/>
    <p:sldMasterId id="2147485556" r:id="rId4"/>
  </p:sldMasterIdLst>
  <p:notesMasterIdLst>
    <p:notesMasterId r:id="rId35"/>
  </p:notesMasterIdLst>
  <p:handoutMasterIdLst>
    <p:handoutMasterId r:id="rId36"/>
  </p:handoutMasterIdLst>
  <p:sldIdLst>
    <p:sldId id="1782" r:id="rId5"/>
    <p:sldId id="1783" r:id="rId6"/>
    <p:sldId id="1788" r:id="rId7"/>
    <p:sldId id="1784" r:id="rId8"/>
    <p:sldId id="1790" r:id="rId9"/>
    <p:sldId id="1791" r:id="rId10"/>
    <p:sldId id="1789" r:id="rId11"/>
    <p:sldId id="1792" r:id="rId12"/>
    <p:sldId id="1793" r:id="rId13"/>
    <p:sldId id="1794" r:id="rId14"/>
    <p:sldId id="1796" r:id="rId15"/>
    <p:sldId id="1797" r:id="rId16"/>
    <p:sldId id="1798" r:id="rId17"/>
    <p:sldId id="1819" r:id="rId18"/>
    <p:sldId id="1799" r:id="rId19"/>
    <p:sldId id="1811" r:id="rId20"/>
    <p:sldId id="1812" r:id="rId21"/>
    <p:sldId id="1813" r:id="rId22"/>
    <p:sldId id="1800" r:id="rId23"/>
    <p:sldId id="1801" r:id="rId24"/>
    <p:sldId id="1802" r:id="rId25"/>
    <p:sldId id="1803" r:id="rId26"/>
    <p:sldId id="1804" r:id="rId27"/>
    <p:sldId id="1806" r:id="rId28"/>
    <p:sldId id="1816" r:id="rId29"/>
    <p:sldId id="1807" r:id="rId30"/>
    <p:sldId id="1818" r:id="rId31"/>
    <p:sldId id="1785" r:id="rId32"/>
    <p:sldId id="1786" r:id="rId33"/>
    <p:sldId id="1787"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7/14/2019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7/14/2019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376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511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29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07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392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68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14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075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509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45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5226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345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3688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7411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654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618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3396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1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6808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85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316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389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652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590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328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0932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95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10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6119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9217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45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140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474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5750066"/>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532928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157657"/>
      </p:ext>
    </p:extLst>
  </p:cSld>
  <p:clrMap bg1="lt1" tx1="dk1" bg2="lt2" tx2="dk2" accent1="accent1" accent2="accent2" accent3="accent3" accent4="accent4" accent5="accent5" accent6="accent6" hlink="hlink" folHlink="folHlink"/>
  <p:sldLayoutIdLst>
    <p:sldLayoutId id="2147485557" r:id="rId1"/>
    <p:sldLayoutId id="2147485558" r:id="rId2"/>
    <p:sldLayoutId id="2147485559" r:id="rId3"/>
    <p:sldLayoutId id="2147485560" r:id="rId4"/>
    <p:sldLayoutId id="2147485561" r:id="rId5"/>
    <p:sldLayoutId id="2147485562" r:id="rId6"/>
    <p:sldLayoutId id="2147485563" r:id="rId7"/>
    <p:sldLayoutId id="2147485564" r:id="rId8"/>
    <p:sldLayoutId id="2147485565" r:id="rId9"/>
    <p:sldLayoutId id="2147485566" r:id="rId10"/>
    <p:sldLayoutId id="21474855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1.xml"/><Relationship Id="rId5" Type="http://schemas.openxmlformats.org/officeDocument/2006/relationships/image" Target="../media/image5.png"/><Relationship Id="rId4" Type="http://schemas.openxmlformats.org/officeDocument/2006/relationships/hyperlink" Target="https://ipfs.io/ipfs/QmXoypizjW3WknFiJnKLwHCnL72vedxjQkDDP1mXWo6uco/I/m/Invasions_of_the_Roman_Empire_1.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6.png"/><Relationship Id="rId4" Type="http://schemas.openxmlformats.org/officeDocument/2006/relationships/hyperlink" Target="https://en.wikipedia.org/wiki/Byzantine_Empire#/media/File:Justinian555AD.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al.com/life/2019/03/who-was-st-patrick-did-he-teach-the-trinity-with-clover.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hyperlink" Target="https://www.hopehelps.org/volunteer-appreciation-week-201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7.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historyonthenet.com/when-did-the-roman-empire-really-e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hyperlink" Target="https://ipfs.io/ipfs/QmXoypizjW3WknFiJnKLwHCnL72vedxjQkDDP1mXWo6uco/I/m/Invasions_of_the_Roman_Empire_1.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836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The </a:t>
            </a:r>
            <a:r>
              <a:rPr lang="en-US" dirty="0"/>
              <a:t>whole Visigothic people therefore embraced Arianism. </a:t>
            </a:r>
            <a:endParaRPr lang="en-US" dirty="0" smtClean="0"/>
          </a:p>
          <a:p>
            <a:r>
              <a:rPr lang="en-US" dirty="0" smtClean="0"/>
              <a:t>The </a:t>
            </a:r>
            <a:r>
              <a:rPr lang="en-US" dirty="0"/>
              <a:t>Ostrogoths, Vandals, Lombards and many of the Burgundians also converted from Paganism to Arianism before they migrated into and mastered the Western Empire. </a:t>
            </a:r>
            <a:endParaRPr lang="en-US" dirty="0" smtClean="0"/>
          </a:p>
          <a:p>
            <a:r>
              <a:rPr lang="en-US" dirty="0" smtClean="0"/>
              <a:t>So </a:t>
            </a:r>
            <a:r>
              <a:rPr lang="en-US" dirty="0"/>
              <a:t>the religion of most of the Germanic conquerors of the Empire was not Paganism, but Arian Christianity</a:t>
            </a:r>
            <a:r>
              <a:rPr lang="en-US" dirty="0" smtClean="0"/>
              <a:t>.</a:t>
            </a:r>
          </a:p>
          <a:p>
            <a:r>
              <a:rPr lang="en-US" dirty="0"/>
              <a:t>The Germans who remained Pagan – the Franks, Angles, Saxons and Jutes – worshipped Wotan (or </a:t>
            </a:r>
            <a:r>
              <a:rPr lang="en-US" dirty="0" err="1"/>
              <a:t>Wodin</a:t>
            </a:r>
            <a:r>
              <a:rPr lang="en-US" dirty="0"/>
              <a:t>) as their chief god, together with other deities such as Thor (god of thunder), </a:t>
            </a:r>
            <a:r>
              <a:rPr lang="en-US" dirty="0" err="1"/>
              <a:t>Tiwaz</a:t>
            </a:r>
            <a:r>
              <a:rPr lang="en-US" dirty="0"/>
              <a:t> (god of war), Freya (goddess of fertility), and </a:t>
            </a:r>
            <a:r>
              <a:rPr lang="en-US" dirty="0" err="1"/>
              <a:t>Saeter</a:t>
            </a:r>
            <a:r>
              <a:rPr lang="en-US" dirty="0"/>
              <a:t> (a water-god). </a:t>
            </a:r>
            <a:endParaRPr lang="en-US" dirty="0" smtClean="0"/>
          </a:p>
          <a:p>
            <a:r>
              <a:rPr lang="en-US" dirty="0" smtClean="0"/>
              <a:t>We </a:t>
            </a:r>
            <a:r>
              <a:rPr lang="en-US" dirty="0"/>
              <a:t>derive the names of most our days from these Germanic gods: Tuesday (</a:t>
            </a:r>
            <a:r>
              <a:rPr lang="en-US" dirty="0" err="1"/>
              <a:t>Tiwaz’s</a:t>
            </a:r>
            <a:r>
              <a:rPr lang="en-US" dirty="0"/>
              <a:t> day), Wednesday (</a:t>
            </a:r>
            <a:r>
              <a:rPr lang="en-US" dirty="0" err="1"/>
              <a:t>Wodin’s</a:t>
            </a:r>
            <a:r>
              <a:rPr lang="en-US" dirty="0"/>
              <a:t> day), Thursday (Thor’s day), Friday (Freya’s day), Saturday (</a:t>
            </a:r>
            <a:r>
              <a:rPr lang="en-US" dirty="0" err="1"/>
              <a:t>Saeter’s</a:t>
            </a:r>
            <a:r>
              <a:rPr lang="en-US" dirty="0"/>
              <a:t> day</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700420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The first sign that the Empire was in serious trouble from the Germans was when the Visigothic army overthrew the emperor Valens, killing him and crushing his troops in </a:t>
            </a:r>
            <a:r>
              <a:rPr lang="en-US" dirty="0" smtClean="0"/>
              <a:t>AD 378 </a:t>
            </a:r>
            <a:r>
              <a:rPr lang="en-US" dirty="0"/>
              <a:t>at the battle of Adrianople (north-west of Constantinople). </a:t>
            </a:r>
            <a:endParaRPr lang="en-US" dirty="0" smtClean="0"/>
          </a:p>
          <a:p>
            <a:r>
              <a:rPr lang="en-US" dirty="0" smtClean="0"/>
              <a:t>The </a:t>
            </a:r>
            <a:r>
              <a:rPr lang="en-US" dirty="0"/>
              <a:t>Visigoths had taken refuge in the Empire only two years previously, but rebelled when the Roman authorities treated them badly. </a:t>
            </a:r>
            <a:endParaRPr lang="en-US" dirty="0" smtClean="0"/>
          </a:p>
          <a:p>
            <a:r>
              <a:rPr lang="en-US" dirty="0" smtClean="0"/>
              <a:t>The </a:t>
            </a:r>
            <a:r>
              <a:rPr lang="en-US" dirty="0"/>
              <a:t>emperor Theodosius the Great </a:t>
            </a:r>
            <a:r>
              <a:rPr lang="en-US" dirty="0" smtClean="0"/>
              <a:t>(AD 379-95</a:t>
            </a:r>
            <a:r>
              <a:rPr lang="en-US" dirty="0"/>
              <a:t>) </a:t>
            </a:r>
            <a:r>
              <a:rPr lang="en-US" dirty="0" smtClean="0"/>
              <a:t>managed </a:t>
            </a:r>
            <a:r>
              <a:rPr lang="en-US" dirty="0"/>
              <a:t>to restore order, but he allowed the Visigoths to stay inside the Empire as allies of Rome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779587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After Theodosius’s death, the Visigoths under their new king, Alaric </a:t>
            </a:r>
            <a:r>
              <a:rPr lang="en-US" dirty="0" smtClean="0"/>
              <a:t>(AD 395-410</a:t>
            </a:r>
            <a:r>
              <a:rPr lang="en-US" dirty="0"/>
              <a:t>), became hungry for more territory, and moved into northern Italy. </a:t>
            </a:r>
            <a:endParaRPr lang="en-US" dirty="0" smtClean="0"/>
          </a:p>
          <a:p>
            <a:r>
              <a:rPr lang="en-US" dirty="0" smtClean="0"/>
              <a:t>After </a:t>
            </a:r>
            <a:r>
              <a:rPr lang="en-US" dirty="0"/>
              <a:t>several years of fighting, Alaric besieged and captured Rome itself in </a:t>
            </a:r>
            <a:r>
              <a:rPr lang="en-US" dirty="0" smtClean="0"/>
              <a:t>AD 410</a:t>
            </a:r>
            <a:r>
              <a:rPr lang="en-US" dirty="0"/>
              <a:t>. </a:t>
            </a:r>
            <a:endParaRPr lang="en-US" dirty="0" smtClean="0"/>
          </a:p>
          <a:p>
            <a:r>
              <a:rPr lang="en-US" dirty="0" smtClean="0"/>
              <a:t>The </a:t>
            </a:r>
            <a:r>
              <a:rPr lang="en-US" dirty="0"/>
              <a:t>vast and ancient city, once the capital of the world, collapsed in flames, as the brutal Visigoths set its buildings on fire and massacred its population, sparing only church buildings. </a:t>
            </a:r>
            <a:endParaRPr lang="en-US" dirty="0" smtClean="0"/>
          </a:p>
          <a:p>
            <a:r>
              <a:rPr lang="en-US" dirty="0" smtClean="0"/>
              <a:t>Rome’s </a:t>
            </a:r>
            <a:r>
              <a:rPr lang="en-US" dirty="0"/>
              <a:t>fall sent emotional shock-waves crashing through the entire Empire. </a:t>
            </a:r>
            <a:endParaRPr lang="en-US" dirty="0" smtClean="0"/>
          </a:p>
          <a:p>
            <a:r>
              <a:rPr lang="en-US" dirty="0" smtClean="0"/>
              <a:t>Jerome </a:t>
            </a:r>
            <a:r>
              <a:rPr lang="en-US" dirty="0"/>
              <a:t>in Bethlehem said, “</a:t>
            </a:r>
            <a:r>
              <a:rPr lang="en-US" i="1" dirty="0">
                <a:latin typeface="Cambria" panose="02040503050406030204" pitchFamily="18" charset="0"/>
                <a:ea typeface="Cambria" panose="02040503050406030204" pitchFamily="18" charset="0"/>
              </a:rPr>
              <a:t>My voice is choked, broken with sobs as I dictate this letter. The city that conquered the entire earth has now itself been conquered</a:t>
            </a:r>
            <a:r>
              <a:rPr lang="en-US" i="1" dirty="0" smtClean="0">
                <a:latin typeface="Cambria" panose="02040503050406030204" pitchFamily="18" charset="0"/>
                <a:ea typeface="Cambria" panose="02040503050406030204" pitchFamily="18" charset="0"/>
              </a:rPr>
              <a: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175985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From </a:t>
            </a:r>
            <a:r>
              <a:rPr lang="en-US" dirty="0"/>
              <a:t>this point onwards it is customary to refer to the Eastern Roman Empire as the “Byzantine” Empire, after Byzantium, the name of the old town on the site where Constantinople now stood</a:t>
            </a:r>
            <a:r>
              <a:rPr lang="en-US" dirty="0" smtClean="0"/>
              <a:t>.</a:t>
            </a:r>
          </a:p>
          <a:p>
            <a:r>
              <a:rPr lang="en-US" dirty="0" smtClean="0"/>
              <a:t>The </a:t>
            </a:r>
            <a:r>
              <a:rPr lang="en-US" dirty="0"/>
              <a:t>Visigoths then moved out of Italy and by </a:t>
            </a:r>
            <a:r>
              <a:rPr lang="en-US" dirty="0" smtClean="0"/>
              <a:t>AD 419 </a:t>
            </a:r>
            <a:r>
              <a:rPr lang="en-US" dirty="0"/>
              <a:t>had settled in France</a:t>
            </a:r>
            <a:r>
              <a:rPr lang="en-US" dirty="0" smtClean="0"/>
              <a:t>.</a:t>
            </a:r>
          </a:p>
          <a:p>
            <a:r>
              <a:rPr lang="en-US" dirty="0"/>
              <a:t>While the Visigoths were ravaging Italy, the Vandals (who had also embraced Arianism) pushed across France in </a:t>
            </a:r>
            <a:r>
              <a:rPr lang="en-US" dirty="0" smtClean="0"/>
              <a:t>AD 406 </a:t>
            </a:r>
            <a:r>
              <a:rPr lang="en-US" dirty="0"/>
              <a:t>and migrated into Spain. </a:t>
            </a:r>
            <a:endParaRPr lang="en-US" dirty="0" smtClean="0"/>
          </a:p>
          <a:p>
            <a:r>
              <a:rPr lang="en-US" dirty="0" smtClean="0"/>
              <a:t>Under </a:t>
            </a:r>
            <a:r>
              <a:rPr lang="en-US" dirty="0"/>
              <a:t>pressure from the Visigoths, the Vandals then crossed the straits of Gibraltar into North-West Africa in </a:t>
            </a:r>
            <a:r>
              <a:rPr lang="en-US" dirty="0" smtClean="0"/>
              <a:t>AD 429</a:t>
            </a:r>
            <a:r>
              <a:rPr lang="en-US" dirty="0"/>
              <a:t>, </a:t>
            </a:r>
            <a:r>
              <a:rPr lang="en-US" dirty="0" smtClean="0"/>
              <a:t>launched </a:t>
            </a:r>
            <a:r>
              <a:rPr lang="en-US" dirty="0"/>
              <a:t>a campaign of violent and bloody conquest, destroying towns and cities, slaughtering their Catholic inhabitants</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1825305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5" name="TextBox 4"/>
          <p:cNvSpPr txBox="1"/>
          <p:nvPr/>
        </p:nvSpPr>
        <p:spPr>
          <a:xfrm>
            <a:off x="0" y="6519446"/>
            <a:ext cx="9144000" cy="276999"/>
          </a:xfrm>
          <a:prstGeom prst="rect">
            <a:avLst/>
          </a:prstGeom>
          <a:noFill/>
        </p:spPr>
        <p:txBody>
          <a:bodyPr wrap="square" rtlCol="0">
            <a:spAutoFit/>
          </a:bodyPr>
          <a:lstStyle/>
          <a:p>
            <a:r>
              <a:rPr lang="en-US" sz="1200" dirty="0">
                <a:solidFill>
                  <a:prstClr val="black"/>
                </a:solidFill>
                <a:hlinkClick r:id="rId4"/>
              </a:rPr>
              <a:t>https://</a:t>
            </a:r>
            <a:r>
              <a:rPr lang="en-US" sz="1200" dirty="0" smtClean="0">
                <a:solidFill>
                  <a:prstClr val="black"/>
                </a:solidFill>
                <a:hlinkClick r:id="rId4"/>
              </a:rPr>
              <a:t>ipfs.io/ipfs/QmXoypizjW3WknFiJnKLwHCnL72vedxjQkDDP1mXWo6uco/I/m/Invasions_of_the_Roman_Empire_1.png</a:t>
            </a:r>
            <a:r>
              <a:rPr lang="en-US" sz="1200" dirty="0" smtClean="0">
                <a:solidFill>
                  <a:prstClr val="black"/>
                </a:solidFill>
              </a:rPr>
              <a:t> </a:t>
            </a:r>
            <a:endParaRPr lang="en-US" sz="1400" dirty="0">
              <a:solidFill>
                <a:prstClr val="black"/>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7632" y="177122"/>
            <a:ext cx="8919284" cy="6223678"/>
          </a:xfrm>
        </p:spPr>
      </p:pic>
    </p:spTree>
    <p:extLst>
      <p:ext uri="{BB962C8B-B14F-4D97-AF65-F5344CB8AC3E}">
        <p14:creationId xmlns:p14="http://schemas.microsoft.com/office/powerpoint/2010/main" val="2915409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The West’s greatest theologian, Augustine of Hippo, died </a:t>
            </a:r>
            <a:r>
              <a:rPr lang="en-US" dirty="0" smtClean="0"/>
              <a:t>in AD 430 while </a:t>
            </a:r>
            <a:r>
              <a:rPr lang="en-US" dirty="0"/>
              <a:t>a Vandal army was besieging his city</a:t>
            </a:r>
            <a:r>
              <a:rPr lang="en-US" dirty="0" smtClean="0"/>
              <a:t>. </a:t>
            </a:r>
          </a:p>
          <a:p>
            <a:r>
              <a:rPr lang="en-US" dirty="0" smtClean="0"/>
              <a:t>A </a:t>
            </a:r>
            <a:r>
              <a:rPr lang="en-US" dirty="0"/>
              <a:t>mighty Vandal kingdom </a:t>
            </a:r>
            <a:r>
              <a:rPr lang="en-US" dirty="0" smtClean="0"/>
              <a:t>was established on </a:t>
            </a:r>
            <a:r>
              <a:rPr lang="en-US" dirty="0"/>
              <a:t>the ruins of Roman North Africa; Vandal ships ruled the Mediterranean Sea. </a:t>
            </a:r>
            <a:endParaRPr lang="en-US" dirty="0" smtClean="0"/>
          </a:p>
          <a:p>
            <a:r>
              <a:rPr lang="en-US" dirty="0" smtClean="0"/>
              <a:t>None </a:t>
            </a:r>
            <a:r>
              <a:rPr lang="en-US" dirty="0"/>
              <a:t>of this was good news for the orthodox African Christians who had survived the conquest, because the </a:t>
            </a:r>
            <a:r>
              <a:rPr lang="en-US" dirty="0" smtClean="0"/>
              <a:t>Vandals persecuted </a:t>
            </a:r>
            <a:r>
              <a:rPr lang="en-US" dirty="0"/>
              <a:t>them intensely, sending Catholic bishops to the island of Corsica as </a:t>
            </a:r>
            <a:r>
              <a:rPr lang="en-US" dirty="0" smtClean="0"/>
              <a:t>slave-labor </a:t>
            </a:r>
            <a:r>
              <a:rPr lang="en-US" dirty="0"/>
              <a:t>to cut timber for </a:t>
            </a:r>
            <a:r>
              <a:rPr lang="en-US" dirty="0" smtClean="0"/>
              <a:t>the </a:t>
            </a:r>
            <a:r>
              <a:rPr lang="en-US" dirty="0"/>
              <a:t>Vandal fleets</a:t>
            </a:r>
            <a:r>
              <a:rPr lang="en-US" dirty="0" smtClean="0"/>
              <a:t>.</a:t>
            </a:r>
          </a:p>
          <a:p>
            <a:r>
              <a:rPr lang="en-US" dirty="0"/>
              <a:t>The control and defense of Italy was now in the hands of a Roman army which was in fact made up entirely of Germans. </a:t>
            </a:r>
          </a:p>
          <a:p>
            <a:r>
              <a:rPr lang="en-US" dirty="0"/>
              <a:t>The Western emperors had ceased to have any real authority; they were merely puppet kings, set up and toppled by the German generals.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935844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AD 452, </a:t>
            </a:r>
            <a:r>
              <a:rPr lang="en-US" dirty="0"/>
              <a:t>Attila the Hun </a:t>
            </a:r>
            <a:r>
              <a:rPr lang="en-US" dirty="0" smtClean="0"/>
              <a:t>advanced </a:t>
            </a:r>
            <a:r>
              <a:rPr lang="en-US" dirty="0"/>
              <a:t>on Rome. </a:t>
            </a:r>
            <a:endParaRPr lang="en-US" dirty="0" smtClean="0"/>
          </a:p>
          <a:p>
            <a:r>
              <a:rPr lang="en-US" dirty="0" smtClean="0"/>
              <a:t>A </a:t>
            </a:r>
            <a:r>
              <a:rPr lang="en-US" dirty="0"/>
              <a:t>sudden raid over the Alps brought him into northern Italy, where he met with </a:t>
            </a:r>
            <a:r>
              <a:rPr lang="en-US" dirty="0" smtClean="0"/>
              <a:t>little resistance.</a:t>
            </a:r>
          </a:p>
          <a:p>
            <a:r>
              <a:rPr lang="en-US" dirty="0" smtClean="0"/>
              <a:t>The </a:t>
            </a:r>
            <a:r>
              <a:rPr lang="en-US" dirty="0"/>
              <a:t>weakened Roman army kept out of range and the population fled. </a:t>
            </a:r>
            <a:endParaRPr lang="en-US" dirty="0" smtClean="0"/>
          </a:p>
          <a:p>
            <a:r>
              <a:rPr lang="en-US" dirty="0"/>
              <a:t>In spite of pestilence and mutiny, Attila drove his horses and men on. </a:t>
            </a:r>
          </a:p>
          <a:p>
            <a:r>
              <a:rPr lang="en-US" dirty="0"/>
              <a:t>At a fordable spot on the Po River, Attila met an embassy from Rome, the usual peace delegation. </a:t>
            </a:r>
          </a:p>
          <a:p>
            <a:r>
              <a:rPr lang="en-US" dirty="0"/>
              <a:t>He was about to send them away when he heard that Bishop Leo was there as emissary for the Roman emperor.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Shelley, Dr. Bruce L.. Church History in Plain Language: Fourth Edition (pp. 141-142)</a:t>
            </a:r>
            <a:endParaRPr lang="en-US" sz="1600" dirty="0">
              <a:solidFill>
                <a:prstClr val="black"/>
              </a:solidFill>
            </a:endParaRPr>
          </a:p>
        </p:txBody>
      </p:sp>
    </p:spTree>
    <p:extLst>
      <p:ext uri="{BB962C8B-B14F-4D97-AF65-F5344CB8AC3E}">
        <p14:creationId xmlns:p14="http://schemas.microsoft.com/office/powerpoint/2010/main" val="1130445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Leo </a:t>
            </a:r>
            <a:r>
              <a:rPr lang="en-US" dirty="0"/>
              <a:t>was commissioned to negotiate with one of the mighty men of the panic-stricken world in the hope of avoiding </a:t>
            </a:r>
            <a:r>
              <a:rPr lang="en-US" dirty="0" smtClean="0"/>
              <a:t>chaos – to save what could be saved. </a:t>
            </a:r>
          </a:p>
          <a:p>
            <a:r>
              <a:rPr lang="en-US" dirty="0" smtClean="0"/>
              <a:t>The </a:t>
            </a:r>
            <a:r>
              <a:rPr lang="en-US" dirty="0"/>
              <a:t>Roman emperor was doing </a:t>
            </a:r>
            <a:r>
              <a:rPr lang="en-US" b="1" i="1" dirty="0"/>
              <a:t>nothing</a:t>
            </a:r>
            <a:r>
              <a:rPr lang="en-US" dirty="0"/>
              <a:t> to preserve the ancient capital of the empire and its surrounding territories from devastation. </a:t>
            </a:r>
            <a:endParaRPr lang="en-US" dirty="0" smtClean="0"/>
          </a:p>
          <a:p>
            <a:r>
              <a:rPr lang="en-US" dirty="0" smtClean="0"/>
              <a:t>So Bishop Leo, </a:t>
            </a:r>
            <a:r>
              <a:rPr lang="en-US" dirty="0"/>
              <a:t>now acting in the name of the emperor, sat facing Attila alone. </a:t>
            </a:r>
            <a:endParaRPr lang="en-US" dirty="0" smtClean="0"/>
          </a:p>
          <a:p>
            <a:r>
              <a:rPr lang="en-US" dirty="0"/>
              <a:t>Man to man, the contest seemed unequal: </a:t>
            </a:r>
            <a:r>
              <a:rPr lang="en-US" dirty="0" smtClean="0"/>
              <a:t>on one side, a ruthless conqueror; on the other, a church bishop.</a:t>
            </a:r>
            <a:endParaRPr lang="en-US" dirty="0"/>
          </a:p>
          <a:p>
            <a:pPr marL="0" indent="0">
              <a:buNone/>
            </a:pP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Shelley, Dr. Bruce L.. Church History in Plain Language: Fourth Edition (pp. 141-142)</a:t>
            </a:r>
            <a:endParaRPr lang="en-US" sz="1600" dirty="0">
              <a:solidFill>
                <a:prstClr val="black"/>
              </a:solidFill>
            </a:endParaRPr>
          </a:p>
        </p:txBody>
      </p:sp>
    </p:spTree>
    <p:extLst>
      <p:ext uri="{BB962C8B-B14F-4D97-AF65-F5344CB8AC3E}">
        <p14:creationId xmlns:p14="http://schemas.microsoft.com/office/powerpoint/2010/main" val="2856715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Long </a:t>
            </a:r>
            <a:r>
              <a:rPr lang="en-US" dirty="0"/>
              <a:t>before the arrival of the embassy from Rome, Attila had probably made up his mind about further military thrusts. </a:t>
            </a:r>
            <a:endParaRPr lang="en-US" dirty="0" smtClean="0"/>
          </a:p>
          <a:p>
            <a:r>
              <a:rPr lang="en-US" dirty="0" smtClean="0"/>
              <a:t>Epidemics </a:t>
            </a:r>
            <a:r>
              <a:rPr lang="en-US" dirty="0"/>
              <a:t>in his army added to widespread famine were forcing him to break off the advance. </a:t>
            </a:r>
            <a:endParaRPr lang="en-US" dirty="0" smtClean="0"/>
          </a:p>
          <a:p>
            <a:r>
              <a:rPr lang="en-US" dirty="0" smtClean="0"/>
              <a:t>But </a:t>
            </a:r>
            <a:r>
              <a:rPr lang="en-US" dirty="0"/>
              <a:t>nobody knew it. So he willingly granted an interview to the imperial envoy, and in the course of it he granted the pope’s plea that the capital should be spared. </a:t>
            </a:r>
            <a:endParaRPr lang="en-US" dirty="0" smtClean="0"/>
          </a:p>
          <a:p>
            <a:r>
              <a:rPr lang="en-US" dirty="0" smtClean="0"/>
              <a:t>He </a:t>
            </a:r>
            <a:r>
              <a:rPr lang="en-US" dirty="0"/>
              <a:t>even promised to withdraw from Italy, and he kept his word. </a:t>
            </a:r>
            <a:endParaRPr lang="en-US" dirty="0" smtClean="0"/>
          </a:p>
          <a:p>
            <a:r>
              <a:rPr lang="en-US" dirty="0" smtClean="0"/>
              <a:t>The </a:t>
            </a:r>
            <a:r>
              <a:rPr lang="en-US" dirty="0"/>
              <a:t>bishop of Rome had assumed a new role and staked a fresh claim on the future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Shelley, Dr. Bruce L.. Church History in Plain Language: Fourth Edition (pp. 141-142)</a:t>
            </a:r>
            <a:endParaRPr lang="en-US" sz="1600" dirty="0">
              <a:solidFill>
                <a:prstClr val="black"/>
              </a:solidFill>
            </a:endParaRPr>
          </a:p>
        </p:txBody>
      </p:sp>
    </p:spTree>
    <p:extLst>
      <p:ext uri="{BB962C8B-B14F-4D97-AF65-F5344CB8AC3E}">
        <p14:creationId xmlns:p14="http://schemas.microsoft.com/office/powerpoint/2010/main" val="4194755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In AD 476, the </a:t>
            </a:r>
            <a:r>
              <a:rPr lang="en-US" dirty="0"/>
              <a:t>last of the Western emperors, Romulus </a:t>
            </a:r>
            <a:r>
              <a:rPr lang="en-US" dirty="0" smtClean="0"/>
              <a:t>Augustulus, was deposed; thus </a:t>
            </a:r>
            <a:r>
              <a:rPr lang="en-US" dirty="0"/>
              <a:t>the last remnants of the Roman Empire vanished in the West. </a:t>
            </a:r>
            <a:endParaRPr lang="en-US" dirty="0" smtClean="0"/>
          </a:p>
          <a:p>
            <a:r>
              <a:rPr lang="en-US" dirty="0" smtClean="0"/>
              <a:t>However</a:t>
            </a:r>
            <a:r>
              <a:rPr lang="en-US" dirty="0"/>
              <a:t>, even though the Germanic tribes had overthrown the Roman political system in Western Europe, they continued to think of themselves as citizens of the Roman Empire, and professed their loyalty to the emperor – that is, the Byzantine emperor in distant Constantinople. </a:t>
            </a:r>
            <a:endParaRPr lang="en-US" dirty="0" smtClean="0"/>
          </a:p>
          <a:p>
            <a:r>
              <a:rPr lang="en-US" dirty="0" smtClean="0"/>
              <a:t>The </a:t>
            </a:r>
            <a:r>
              <a:rPr lang="en-US" dirty="0"/>
              <a:t>Christian city of Constantinople, after all, was the “New Rome”, and real political power in the Empire had rested in Constantinople ever since Constantine the Great had transferred the seat of imperial government there in </a:t>
            </a:r>
            <a:r>
              <a:rPr lang="en-US" dirty="0" smtClean="0"/>
              <a:t>AD 330. </a:t>
            </a:r>
          </a:p>
          <a:p>
            <a:r>
              <a:rPr lang="en-US" dirty="0" smtClean="0"/>
              <a:t>Of </a:t>
            </a:r>
            <a:r>
              <a:rPr lang="en-US" dirty="0"/>
              <a:t>course, it also suited the political and territorial ambitions of the Germanic kings to have their “emperor” in far-off Constantinople rather than in nearby Rome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726554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a:t>History indicates that Christianity reached the lands east of the Arabian Peninsula very early on.  </a:t>
            </a:r>
          </a:p>
          <a:p>
            <a:r>
              <a:rPr lang="en-US" dirty="0"/>
              <a:t>There are </a:t>
            </a:r>
            <a:r>
              <a:rPr lang="en-US" b="1" i="1" dirty="0"/>
              <a:t>three</a:t>
            </a:r>
            <a:r>
              <a:rPr lang="en-US" dirty="0"/>
              <a:t> early accounts that suggest an early movement of the gospel to peoples in the east, two of which are found in scripture.  </a:t>
            </a:r>
            <a:r>
              <a:rPr lang="en-US" dirty="0" smtClean="0"/>
              <a:t>Briefly describe each of the three accounts.</a:t>
            </a:r>
          </a:p>
          <a:p>
            <a:pPr lvl="1"/>
            <a:r>
              <a:rPr lang="en-US" dirty="0" smtClean="0"/>
              <a:t>In Matthew 2 we are told a </a:t>
            </a:r>
            <a:r>
              <a:rPr lang="en-US" dirty="0"/>
              <a:t>group </a:t>
            </a:r>
            <a:r>
              <a:rPr lang="en-US" dirty="0" smtClean="0"/>
              <a:t>of </a:t>
            </a:r>
            <a:r>
              <a:rPr lang="en-US" dirty="0"/>
              <a:t>astronomers from </a:t>
            </a:r>
            <a:r>
              <a:rPr lang="en-US" dirty="0" smtClean="0"/>
              <a:t>Persia came to see Jesus at his birth and returned home afterwards. </a:t>
            </a:r>
          </a:p>
          <a:p>
            <a:pPr lvl="1"/>
            <a:r>
              <a:rPr lang="en-US" dirty="0" smtClean="0"/>
              <a:t>In Acts 2, Men </a:t>
            </a:r>
            <a:r>
              <a:rPr lang="en-US" dirty="0"/>
              <a:t>are said </a:t>
            </a:r>
            <a:r>
              <a:rPr lang="en-US" dirty="0" smtClean="0"/>
              <a:t>to </a:t>
            </a:r>
            <a:r>
              <a:rPr lang="en-US" dirty="0"/>
              <a:t>have come to Jerusalem from </a:t>
            </a:r>
            <a:r>
              <a:rPr lang="en-US" dirty="0" smtClean="0"/>
              <a:t>a number of areas east </a:t>
            </a:r>
            <a:r>
              <a:rPr lang="en-US" dirty="0"/>
              <a:t>of </a:t>
            </a:r>
            <a:r>
              <a:rPr lang="en-US" dirty="0" smtClean="0"/>
              <a:t>Jerusalem </a:t>
            </a:r>
            <a:r>
              <a:rPr lang="en-US" dirty="0"/>
              <a:t>to celebrate one of the great annual Jewish </a:t>
            </a:r>
            <a:r>
              <a:rPr lang="en-US" dirty="0" smtClean="0"/>
              <a:t>feasts, heard Peter preach the gospel, and were converted before returning home. </a:t>
            </a:r>
          </a:p>
          <a:p>
            <a:pPr lvl="1"/>
            <a:r>
              <a:rPr lang="en-US" dirty="0" smtClean="0"/>
              <a:t>An </a:t>
            </a:r>
            <a:r>
              <a:rPr lang="en-US" dirty="0"/>
              <a:t>early church tradition </a:t>
            </a:r>
            <a:r>
              <a:rPr lang="en-US" dirty="0" smtClean="0"/>
              <a:t>says </a:t>
            </a:r>
            <a:r>
              <a:rPr lang="en-US" dirty="0"/>
              <a:t>that the first century apostles Andrew and Thomas went east spreading the Christian message as far as India</a:t>
            </a:r>
            <a:r>
              <a:rPr lang="en-US" dirty="0" smtClean="0"/>
              <a:t>.</a:t>
            </a:r>
          </a:p>
          <a:p>
            <a:r>
              <a:rPr lang="en-US" dirty="0" smtClean="0"/>
              <a:t>Around the time that Paul and Barnabas launched their missionary journeys from Antioch to the Roman Empire, </a:t>
            </a:r>
            <a:r>
              <a:rPr lang="en-US" b="1" i="1" dirty="0" smtClean="0"/>
              <a:t>west </a:t>
            </a:r>
            <a:r>
              <a:rPr lang="en-US" dirty="0" smtClean="0"/>
              <a:t>of Antioch, others (not mentioned in scripture) carried the gospel </a:t>
            </a:r>
            <a:r>
              <a:rPr lang="en-US" b="1" i="1" dirty="0" smtClean="0"/>
              <a:t>east</a:t>
            </a:r>
            <a:r>
              <a:rPr lang="en-US" dirty="0" smtClean="0"/>
              <a:t> to what great empire?</a:t>
            </a:r>
          </a:p>
          <a:p>
            <a:pPr lvl="1"/>
            <a:r>
              <a:rPr lang="en-US" dirty="0" smtClean="0"/>
              <a:t>The Persian Empire</a:t>
            </a:r>
            <a:endParaRPr lang="en-US" dirty="0"/>
          </a:p>
          <a:p>
            <a:pPr lvl="1"/>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344539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85000" lnSpcReduction="10000"/>
          </a:bodyPr>
          <a:lstStyle/>
          <a:p>
            <a:r>
              <a:rPr lang="en-US" dirty="0"/>
              <a:t>After many tribal movements and conflicts, the Visigoths finally settled in Spain, the Ostrogoths in Italy, the Franks and Burgundians in France, the Vandals in North-West Africa, and the Angles, Saxons and Jutes in Britain. </a:t>
            </a:r>
            <a:endParaRPr lang="en-US" dirty="0" smtClean="0"/>
          </a:p>
          <a:p>
            <a:r>
              <a:rPr lang="en-US" dirty="0" smtClean="0"/>
              <a:t>Of </a:t>
            </a:r>
            <a:r>
              <a:rPr lang="en-US" dirty="0"/>
              <a:t>these new Germanic kingdoms, the Visigoths, Ostrogoths, Vandals, and most of the Burgundians, were Arians, while the Franks, Angles, Saxons and Jutes remained Pagan. </a:t>
            </a:r>
            <a:endParaRPr lang="en-US" dirty="0" smtClean="0"/>
          </a:p>
          <a:p>
            <a:r>
              <a:rPr lang="en-US" dirty="0" smtClean="0"/>
              <a:t>However</a:t>
            </a:r>
            <a:r>
              <a:rPr lang="en-US" dirty="0"/>
              <a:t>, in </a:t>
            </a:r>
            <a:r>
              <a:rPr lang="en-US" dirty="0" smtClean="0"/>
              <a:t>AD 496 </a:t>
            </a:r>
            <a:r>
              <a:rPr lang="en-US" dirty="0"/>
              <a:t>a crucial event happened which was to transform the religious destiny of the new West. </a:t>
            </a:r>
            <a:endParaRPr lang="en-US" dirty="0" smtClean="0"/>
          </a:p>
          <a:p>
            <a:r>
              <a:rPr lang="en-US" dirty="0" smtClean="0"/>
              <a:t>The </a:t>
            </a:r>
            <a:r>
              <a:rPr lang="en-US" dirty="0"/>
              <a:t>Frankish king Clovis </a:t>
            </a:r>
            <a:r>
              <a:rPr lang="en-US" dirty="0" smtClean="0"/>
              <a:t>(AD 481-511</a:t>
            </a:r>
            <a:r>
              <a:rPr lang="en-US" dirty="0"/>
              <a:t>) had married a Burgundian princess called Clotilda in </a:t>
            </a:r>
            <a:r>
              <a:rPr lang="en-US" dirty="0" smtClean="0"/>
              <a:t>AD 493</a:t>
            </a:r>
            <a:r>
              <a:rPr lang="en-US" dirty="0"/>
              <a:t>; and Clotilda was a Catholic (not an Arian, but a believer in the Trinity). </a:t>
            </a:r>
            <a:endParaRPr lang="en-US" dirty="0" smtClean="0"/>
          </a:p>
          <a:p>
            <a:r>
              <a:rPr lang="en-US" dirty="0" smtClean="0"/>
              <a:t>Clotilda </a:t>
            </a:r>
            <a:r>
              <a:rPr lang="en-US" dirty="0"/>
              <a:t>tried to persuade her husband to become a Christian. Clovis resisted. However, in </a:t>
            </a:r>
            <a:r>
              <a:rPr lang="en-US" dirty="0" smtClean="0"/>
              <a:t>AD 496 </a:t>
            </a:r>
            <a:r>
              <a:rPr lang="en-US" dirty="0"/>
              <a:t>he found himself in serious military trouble fighting another Germanic </a:t>
            </a:r>
            <a:r>
              <a:rPr lang="en-US" dirty="0" smtClean="0"/>
              <a:t>tribe. </a:t>
            </a: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829383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In </a:t>
            </a:r>
            <a:r>
              <a:rPr lang="en-US" dirty="0"/>
              <a:t>his desperation, Clovis prayed to the Lord about Whom his wife had so often told him, promising that he would become a Christian if Christ gave him victory in </a:t>
            </a:r>
            <a:r>
              <a:rPr lang="en-US" dirty="0" smtClean="0"/>
              <a:t>battle: </a:t>
            </a:r>
          </a:p>
          <a:p>
            <a:pPr lvl="1"/>
            <a:r>
              <a:rPr lang="en-US" i="1" dirty="0" smtClean="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O Jesus </a:t>
            </a:r>
            <a:r>
              <a:rPr lang="en-US" i="1" dirty="0" smtClean="0">
                <a:latin typeface="Cambria" panose="02040503050406030204" pitchFamily="18" charset="0"/>
                <a:ea typeface="Cambria" panose="02040503050406030204" pitchFamily="18" charset="0"/>
              </a:rPr>
              <a:t>Christ Clotilda </a:t>
            </a:r>
            <a:r>
              <a:rPr lang="en-US" i="1" dirty="0">
                <a:latin typeface="Cambria" panose="02040503050406030204" pitchFamily="18" charset="0"/>
                <a:ea typeface="Cambria" panose="02040503050406030204" pitchFamily="18" charset="0"/>
              </a:rPr>
              <a:t>holds that You are the Son of the living God. You graciously pour out Your assistance on people in trouble, and victory comes to people who put their trust in You. In faith I cry for Your glorious aid. If You will hand me victory over those who attack me, and I get proof of the miracles tasted by those committed to Your name (as they say), then I will exercise faith in You and submit to baptism. I have cried to my own gods to help me, but it is painfully obvious they are not going to help me. So I cannot credit them with any power. They do not intervene to rescue people who trust in them. So I now cry out to You. I long to believe in You, especially that I may escape my foes.” </a:t>
            </a:r>
            <a:endParaRPr lang="en-US" i="1" dirty="0" smtClean="0">
              <a:latin typeface="Cambria" panose="02040503050406030204" pitchFamily="18" charset="0"/>
              <a:ea typeface="Cambria" panose="02040503050406030204" pitchFamily="18" charset="0"/>
            </a:endParaRP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291415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Victory came and </a:t>
            </a:r>
            <a:r>
              <a:rPr lang="en-US" dirty="0"/>
              <a:t>Clovis kept his promise, accepting baptism into the Catholic faith. </a:t>
            </a:r>
            <a:endParaRPr lang="en-US" dirty="0" smtClean="0"/>
          </a:p>
          <a:p>
            <a:r>
              <a:rPr lang="en-US" dirty="0" smtClean="0"/>
              <a:t>The </a:t>
            </a:r>
            <a:r>
              <a:rPr lang="en-US" dirty="0"/>
              <a:t>tribe followed the religious allegiance of its chief: the Franks became the first Catholic kingdom among the new Western nations. </a:t>
            </a:r>
            <a:endParaRPr lang="en-US" dirty="0" smtClean="0"/>
          </a:p>
          <a:p>
            <a:r>
              <a:rPr lang="en-US" dirty="0" smtClean="0"/>
              <a:t>Catholics </a:t>
            </a:r>
            <a:r>
              <a:rPr lang="en-US" dirty="0"/>
              <a:t>praised Clovis as a new Constantine who had led his people out of Pagan darkness into the light of orthodox Christianity. </a:t>
            </a:r>
            <a:endParaRPr lang="en-US" dirty="0" smtClean="0"/>
          </a:p>
          <a:p>
            <a:r>
              <a:rPr lang="en-US" dirty="0" smtClean="0"/>
              <a:t>The </a:t>
            </a:r>
            <a:r>
              <a:rPr lang="en-US" dirty="0"/>
              <a:t>Catholic Church soon became the richest and most powerful institution in Frankish society.</a:t>
            </a: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635728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85000" lnSpcReduction="10000"/>
          </a:bodyPr>
          <a:lstStyle/>
          <a:p>
            <a:r>
              <a:rPr lang="en-US" dirty="0"/>
              <a:t>For our knowledge of early Frankish Christianity, we are indebted to bishop </a:t>
            </a:r>
            <a:r>
              <a:rPr lang="en-US" b="1" i="1" dirty="0"/>
              <a:t>Gregory of Tours </a:t>
            </a:r>
            <a:r>
              <a:rPr lang="en-US" dirty="0" smtClean="0"/>
              <a:t>(AD 538-94</a:t>
            </a:r>
            <a:r>
              <a:rPr lang="en-US" dirty="0"/>
              <a:t>), whose </a:t>
            </a:r>
            <a:r>
              <a:rPr lang="en-US" i="1" dirty="0"/>
              <a:t>History of the Franks </a:t>
            </a:r>
            <a:r>
              <a:rPr lang="en-US" dirty="0"/>
              <a:t>tells the story of the Frankish people up to </a:t>
            </a:r>
            <a:r>
              <a:rPr lang="en-US" dirty="0" smtClean="0"/>
              <a:t>AD 591.</a:t>
            </a:r>
          </a:p>
          <a:p>
            <a:r>
              <a:rPr lang="en-US" dirty="0"/>
              <a:t>In </a:t>
            </a:r>
            <a:r>
              <a:rPr lang="en-US" dirty="0" smtClean="0"/>
              <a:t>AD 573</a:t>
            </a:r>
            <a:r>
              <a:rPr lang="en-US" dirty="0"/>
              <a:t>, by the unanimous voice of clergy and people, Gregory was elected bishop of Tours. </a:t>
            </a:r>
            <a:endParaRPr lang="en-US" dirty="0" smtClean="0"/>
          </a:p>
          <a:p>
            <a:r>
              <a:rPr lang="en-US" dirty="0" smtClean="0"/>
              <a:t>He </a:t>
            </a:r>
            <a:r>
              <a:rPr lang="en-US" dirty="0"/>
              <a:t>became a high-ranking political counsellor to four successive Frankish kings, as well as a vibrantly energetic and active Church leader; the people of Tours adored Gregory for his sanctity and his fearless advocacy of justice for the poor and oppressed. </a:t>
            </a:r>
            <a:endParaRPr lang="en-US" dirty="0" smtClean="0"/>
          </a:p>
          <a:p>
            <a:r>
              <a:rPr lang="en-US" dirty="0"/>
              <a:t>His </a:t>
            </a:r>
            <a:r>
              <a:rPr lang="en-US" i="1" dirty="0"/>
              <a:t>History of the Franks </a:t>
            </a:r>
            <a:r>
              <a:rPr lang="en-US" dirty="0"/>
              <a:t>makes it painfully clear that most of the Frankish people had embraced the Christian faith in a rather shallow and external way. </a:t>
            </a:r>
            <a:endParaRPr lang="en-US" dirty="0" smtClean="0"/>
          </a:p>
          <a:p>
            <a:r>
              <a:rPr lang="en-US" dirty="0" smtClean="0"/>
              <a:t>Gregory </a:t>
            </a:r>
            <a:r>
              <a:rPr lang="en-US" dirty="0"/>
              <a:t>and his fellow bishops had a hard time trying to convince their Frankish flocks that being a Christian involved a break with Pagan customs and a change of moral lifestyle.</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780729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Most of the new Germanic kingdoms in continental Europe and Africa, however, were not Pagan but Arian. </a:t>
            </a:r>
            <a:endParaRPr lang="en-US" dirty="0" smtClean="0"/>
          </a:p>
          <a:p>
            <a:r>
              <a:rPr lang="en-US" dirty="0" smtClean="0"/>
              <a:t>It </a:t>
            </a:r>
            <a:r>
              <a:rPr lang="en-US" dirty="0"/>
              <a:t>took many years of patient, laborious evangelism and teaching by native Catholics to win over their new German masters to the Catholic faith</a:t>
            </a:r>
            <a:r>
              <a:rPr lang="en-US" dirty="0" smtClean="0"/>
              <a:t>.</a:t>
            </a:r>
          </a:p>
          <a:p>
            <a:r>
              <a:rPr lang="en-US" dirty="0"/>
              <a:t>The Vandals in North-West Africa, and the Ostrogoths in Italy, never did abandon their Arianism</a:t>
            </a:r>
            <a:r>
              <a:rPr lang="en-US" dirty="0" smtClean="0"/>
              <a:t>.</a:t>
            </a:r>
          </a:p>
          <a:p>
            <a:r>
              <a:rPr lang="en-US" dirty="0"/>
              <a:t>The Byzantine emperor Justinian the </a:t>
            </a:r>
            <a:r>
              <a:rPr lang="en-US" dirty="0" smtClean="0"/>
              <a:t>Great </a:t>
            </a:r>
            <a:r>
              <a:rPr lang="en-US" dirty="0"/>
              <a:t>(527-65) destroyed the intolerant Arian kingdoms of the Ostrogoths in Italy and the Vandals in North-West Africa. </a:t>
            </a:r>
            <a:endParaRPr lang="en-US" dirty="0" smtClean="0"/>
          </a:p>
          <a:p>
            <a:r>
              <a:rPr lang="en-US" dirty="0" smtClean="0"/>
              <a:t>His </a:t>
            </a:r>
            <a:r>
              <a:rPr lang="en-US" dirty="0"/>
              <a:t>successful Italian and African military campaigns were the last great attempt by the Eastern Empire to bring the West back under imperial control.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624664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5" name="TextBox 4"/>
          <p:cNvSpPr txBox="1"/>
          <p:nvPr/>
        </p:nvSpPr>
        <p:spPr>
          <a:xfrm>
            <a:off x="0" y="6519446"/>
            <a:ext cx="9144000" cy="276999"/>
          </a:xfrm>
          <a:prstGeom prst="rect">
            <a:avLst/>
          </a:prstGeom>
          <a:noFill/>
        </p:spPr>
        <p:txBody>
          <a:bodyPr wrap="square" rtlCol="0">
            <a:spAutoFit/>
          </a:bodyPr>
          <a:lstStyle/>
          <a:p>
            <a:r>
              <a:rPr lang="en-US" sz="1200" dirty="0">
                <a:solidFill>
                  <a:prstClr val="black"/>
                </a:solidFill>
                <a:hlinkClick r:id="rId4"/>
              </a:rPr>
              <a:t>https://en.wikipedia.org/wiki/Byzantine_Empire#/media/File:Justinian555AD.png</a:t>
            </a:r>
            <a:endParaRPr lang="en-US" sz="1400" dirty="0">
              <a:solidFill>
                <a:prstClr val="black"/>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339" y="1143000"/>
            <a:ext cx="9003321" cy="4876799"/>
          </a:xfrm>
        </p:spPr>
      </p:pic>
      <p:sp>
        <p:nvSpPr>
          <p:cNvPr id="2" name="TextBox 1"/>
          <p:cNvSpPr txBox="1"/>
          <p:nvPr/>
        </p:nvSpPr>
        <p:spPr>
          <a:xfrm>
            <a:off x="228600" y="136751"/>
            <a:ext cx="8686800" cy="830997"/>
          </a:xfrm>
          <a:prstGeom prst="rect">
            <a:avLst/>
          </a:prstGeom>
          <a:noFill/>
        </p:spPr>
        <p:txBody>
          <a:bodyPr wrap="square" rtlCol="0">
            <a:spAutoFit/>
          </a:bodyPr>
          <a:lstStyle/>
          <a:p>
            <a:r>
              <a:rPr lang="en-US" sz="2400" dirty="0">
                <a:solidFill>
                  <a:prstClr val="black"/>
                </a:solidFill>
              </a:rPr>
              <a:t>The empire in 555 under Justinian the Great, at its greatest extent since the fall of the Western Roman Empire (its vassals in pink)</a:t>
            </a:r>
          </a:p>
        </p:txBody>
      </p:sp>
    </p:spTree>
    <p:extLst>
      <p:ext uri="{BB962C8B-B14F-4D97-AF65-F5344CB8AC3E}">
        <p14:creationId xmlns:p14="http://schemas.microsoft.com/office/powerpoint/2010/main" val="3506957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However, Justinian’s victories did not survive his own death. Italy, </a:t>
            </a:r>
            <a:r>
              <a:rPr lang="en-US" dirty="0" smtClean="0"/>
              <a:t>which had been liberated </a:t>
            </a:r>
            <a:r>
              <a:rPr lang="en-US" dirty="0"/>
              <a:t>from the Ostrogoths, suffered invasion and conquest by the Arian Lombards. </a:t>
            </a:r>
          </a:p>
          <a:p>
            <a:r>
              <a:rPr lang="en-US" dirty="0" smtClean="0"/>
              <a:t>After </a:t>
            </a:r>
            <a:r>
              <a:rPr lang="en-US" dirty="0"/>
              <a:t>the conversion of Clovis and the Franks to Catholicism in </a:t>
            </a:r>
            <a:r>
              <a:rPr lang="en-US" dirty="0" smtClean="0"/>
              <a:t>AD 496</a:t>
            </a:r>
            <a:r>
              <a:rPr lang="en-US" dirty="0"/>
              <a:t>, the Burgundians soon abandoned Arianism, accepting the Catholic faith in </a:t>
            </a:r>
            <a:r>
              <a:rPr lang="en-US" dirty="0" smtClean="0"/>
              <a:t>AD 517 </a:t>
            </a:r>
            <a:r>
              <a:rPr lang="en-US" dirty="0"/>
              <a:t>and becoming part of the Frankish kingdom in </a:t>
            </a:r>
            <a:r>
              <a:rPr lang="en-US" dirty="0" smtClean="0"/>
              <a:t>AD 532</a:t>
            </a:r>
            <a:r>
              <a:rPr lang="en-US" dirty="0"/>
              <a:t>. </a:t>
            </a:r>
            <a:endParaRPr lang="en-US" dirty="0" smtClean="0"/>
          </a:p>
          <a:p>
            <a:r>
              <a:rPr lang="en-US" dirty="0" smtClean="0"/>
              <a:t>The </a:t>
            </a:r>
            <a:r>
              <a:rPr lang="en-US" dirty="0"/>
              <a:t>Visigothic king of </a:t>
            </a:r>
            <a:r>
              <a:rPr lang="en-US" dirty="0" smtClean="0"/>
              <a:t>Spain accepted </a:t>
            </a:r>
            <a:r>
              <a:rPr lang="en-US" dirty="0"/>
              <a:t>Catholicism in </a:t>
            </a:r>
            <a:r>
              <a:rPr lang="en-US" dirty="0" smtClean="0"/>
              <a:t>AD 587</a:t>
            </a:r>
            <a:r>
              <a:rPr lang="en-US" dirty="0"/>
              <a:t>, and his people followed him into the new faith. </a:t>
            </a:r>
            <a:endParaRPr lang="en-US" dirty="0" smtClean="0"/>
          </a:p>
          <a:p>
            <a:r>
              <a:rPr lang="en-US" dirty="0" smtClean="0"/>
              <a:t>In </a:t>
            </a:r>
            <a:r>
              <a:rPr lang="en-US" dirty="0"/>
              <a:t>Italy, the fortunes of Arianism and Catholicism swung </a:t>
            </a:r>
            <a:r>
              <a:rPr lang="en-US" dirty="0" smtClean="0"/>
              <a:t>back and forth from </a:t>
            </a:r>
            <a:r>
              <a:rPr lang="en-US" dirty="0"/>
              <a:t>one Lombard king to another. </a:t>
            </a:r>
            <a:endParaRPr lang="en-US" dirty="0" smtClean="0"/>
          </a:p>
          <a:p>
            <a:r>
              <a:rPr lang="en-US" dirty="0" smtClean="0"/>
              <a:t>The </a:t>
            </a:r>
            <a:r>
              <a:rPr lang="en-US" dirty="0"/>
              <a:t>final decision for Catholicism came with king Liutprand </a:t>
            </a:r>
            <a:r>
              <a:rPr lang="en-US" dirty="0" smtClean="0"/>
              <a:t>(AD 712-44</a:t>
            </a:r>
            <a:r>
              <a:rPr lang="en-US" dirty="0"/>
              <a:t>), probably the greatest of the Lombard monarchs.</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198014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a:t>
            </a:r>
            <a:r>
              <a:rPr lang="en-US" sz="1400" dirty="0" smtClean="0">
                <a:hlinkClick r:id="rId4"/>
              </a:rPr>
              <a:t>www.al.com/life/2019/03/who-was-st-patrick-did-he-teach-the-trinity-with-clover.html</a:t>
            </a:r>
            <a:r>
              <a:rPr lang="en-US" sz="1400" dirty="0" smtClean="0"/>
              <a:t> </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8000" b="1" dirty="0" smtClean="0">
                <a:solidFill>
                  <a:schemeClr val="bg1"/>
                </a:solidFill>
                <a:effectLst>
                  <a:glow rad="139700">
                    <a:srgbClr val="C00000">
                      <a:alpha val="40000"/>
                    </a:srgbClr>
                  </a:glow>
                  <a:outerShdw blurRad="114300" dist="38100" dir="13500000" algn="br" rotWithShape="0">
                    <a:prstClr val="black"/>
                  </a:outerShdw>
                </a:effectLst>
              </a:rPr>
              <a:t>Saint Patrick</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19082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87427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16630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smtClean="0"/>
              <a:t>What was the </a:t>
            </a:r>
            <a:r>
              <a:rPr lang="en-US" b="1" i="1" dirty="0"/>
              <a:t>official</a:t>
            </a:r>
            <a:r>
              <a:rPr lang="en-US" dirty="0"/>
              <a:t> religion of Persia </a:t>
            </a:r>
            <a:r>
              <a:rPr lang="en-US" dirty="0" smtClean="0"/>
              <a:t>during those first centuries when Christianity began to also take root there?</a:t>
            </a:r>
          </a:p>
          <a:p>
            <a:pPr lvl="1"/>
            <a:r>
              <a:rPr lang="en-US" b="1" i="1" dirty="0" smtClean="0"/>
              <a:t>Zoroastrianism</a:t>
            </a:r>
            <a:endParaRPr lang="en-US" dirty="0"/>
          </a:p>
          <a:p>
            <a:r>
              <a:rPr lang="en-US" dirty="0" smtClean="0"/>
              <a:t>What effect did Constantine’s conversion and advocacy of Christianity in the Roman Empire have on how Persian Emperors began to view Christians living in the Persian Empire?</a:t>
            </a:r>
          </a:p>
          <a:p>
            <a:pPr lvl="1"/>
            <a:r>
              <a:rPr lang="en-US" dirty="0" smtClean="0"/>
              <a:t>The </a:t>
            </a:r>
            <a:r>
              <a:rPr lang="en-US" dirty="0"/>
              <a:t>Persian emperors became </a:t>
            </a:r>
            <a:r>
              <a:rPr lang="en-US" b="1" i="1" dirty="0"/>
              <a:t>suspicious</a:t>
            </a:r>
            <a:r>
              <a:rPr lang="en-US" dirty="0"/>
              <a:t> of the political loyalties of their Persian Christian subjects and started to persecute </a:t>
            </a:r>
            <a:r>
              <a:rPr lang="en-US" dirty="0" smtClean="0"/>
              <a:t>them.</a:t>
            </a:r>
          </a:p>
          <a:p>
            <a:r>
              <a:rPr lang="en-US" dirty="0" smtClean="0"/>
              <a:t>What view of Christology took root among most of the early Christians in Persia and beyond?</a:t>
            </a:r>
          </a:p>
          <a:p>
            <a:pPr lvl="1"/>
            <a:r>
              <a:rPr lang="en-US" dirty="0" smtClean="0"/>
              <a:t>Nestorianism</a:t>
            </a:r>
          </a:p>
          <a:p>
            <a:r>
              <a:rPr lang="en-US" dirty="0" smtClean="0"/>
              <a:t>How far east had the Christian Gospel traveled by the end of the 12</a:t>
            </a:r>
            <a:r>
              <a:rPr lang="en-US" baseline="30000" dirty="0" smtClean="0"/>
              <a:t>th</a:t>
            </a:r>
            <a:r>
              <a:rPr lang="en-US" dirty="0" smtClean="0"/>
              <a:t> century</a:t>
            </a:r>
          </a:p>
          <a:p>
            <a:pPr lvl="1"/>
            <a:r>
              <a:rPr lang="en-US" dirty="0" smtClean="0"/>
              <a:t>To Iraq, Iran, </a:t>
            </a:r>
            <a:r>
              <a:rPr lang="en-US" dirty="0" err="1" smtClean="0"/>
              <a:t>Afganistan</a:t>
            </a:r>
            <a:r>
              <a:rPr lang="en-US" dirty="0" smtClean="0"/>
              <a:t>, Mongolia, India, China, and possibly even Japan!</a:t>
            </a:r>
          </a:p>
          <a:p>
            <a:r>
              <a:rPr lang="en-US" dirty="0" smtClean="0"/>
              <a:t>What tragic fate befell the vast number of Christians living throughout the </a:t>
            </a:r>
            <a:r>
              <a:rPr lang="en-US" dirty="0"/>
              <a:t>East </a:t>
            </a:r>
            <a:r>
              <a:rPr lang="en-US" dirty="0" smtClean="0"/>
              <a:t>with </a:t>
            </a:r>
            <a:r>
              <a:rPr lang="en-US" dirty="0"/>
              <a:t>the rise of the Timurid Empire </a:t>
            </a:r>
            <a:r>
              <a:rPr lang="en-US" dirty="0" smtClean="0"/>
              <a:t>(AD 1370-1405)?</a:t>
            </a:r>
          </a:p>
          <a:p>
            <a:pPr lvl="1"/>
            <a:r>
              <a:rPr lang="en-US" dirty="0" smtClean="0"/>
              <a:t>Vast numbers of them were killed</a:t>
            </a:r>
          </a:p>
          <a:p>
            <a:pPr lvl="1"/>
            <a:endParaRPr lang="en-US" dirty="0"/>
          </a:p>
          <a:p>
            <a:endParaRPr lang="en-US" dirty="0" smtClean="0"/>
          </a:p>
          <a:p>
            <a:endParaRPr lang="en-US" dirty="0"/>
          </a:p>
        </p:txBody>
      </p:sp>
    </p:spTree>
    <p:extLst>
      <p:ext uri="{BB962C8B-B14F-4D97-AF65-F5344CB8AC3E}">
        <p14:creationId xmlns:p14="http://schemas.microsoft.com/office/powerpoint/2010/main" val="870748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The Frankish king </a:t>
            </a:r>
            <a:r>
              <a:rPr lang="en-US" dirty="0" smtClean="0"/>
              <a:t>Clovis is an example of someone who, in desperation, tries to make a “deal” with God, promising to do something for God (in this case, to become a Christian) if God will deliver them from their desperate circumstance – and God, for his own sovereign purposes, chooses to grant their request.</a:t>
            </a:r>
          </a:p>
          <a:p>
            <a:r>
              <a:rPr lang="en-US" dirty="0" smtClean="0"/>
              <a:t>History is filled with people trying to make this kind of bargain with God.</a:t>
            </a:r>
          </a:p>
          <a:p>
            <a:r>
              <a:rPr lang="en-US" dirty="0" smtClean="0"/>
              <a:t>Can you share a personal example of a time when you or someone you know tried to make a bargain like this with God? What was the outcome?</a:t>
            </a:r>
          </a:p>
          <a:p>
            <a:r>
              <a:rPr lang="en-US" dirty="0" smtClean="0"/>
              <a:t>Do you think that trying to bargain with God in this way is a good thing – something that God would want us to do?</a:t>
            </a:r>
          </a:p>
          <a:p>
            <a:r>
              <a:rPr lang="en-US" dirty="0" smtClean="0"/>
              <a:t>Does the fact that God often brings good out of such a request prove that God approves of approaching Him in this way?</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802733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523220"/>
          </a:xfrm>
          <a:prstGeom prst="rect">
            <a:avLst/>
          </a:prstGeom>
        </p:spPr>
        <p:txBody>
          <a:bodyPr wrap="square">
            <a:spAutoFit/>
          </a:bodyPr>
          <a:lstStyle/>
          <a:p>
            <a:r>
              <a:rPr lang="en-US" sz="1400" dirty="0">
                <a:solidFill>
                  <a:prstClr val="black"/>
                </a:solidFill>
                <a:hlinkClick r:id="rId4"/>
              </a:rPr>
              <a:t>https://www.historyonthenet.com/when-did-the-roman-empire-really-end</a:t>
            </a:r>
            <a:endParaRPr lang="en-US" sz="1400" dirty="0">
              <a:solidFill>
                <a:prstClr val="black"/>
              </a:solidFill>
            </a:endParaRPr>
          </a:p>
          <a:p>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Fall of Rome</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5458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When a </a:t>
            </a:r>
            <a:r>
              <a:rPr lang="en-US" b="1" i="1" dirty="0"/>
              <a:t>Visigothic</a:t>
            </a:r>
            <a:r>
              <a:rPr lang="en-US" dirty="0"/>
              <a:t> army besieged and captured Rome early in the 5th century, people at the time viewed the event as nothing less than the “fall of the Roman Empire” in the West. </a:t>
            </a:r>
            <a:endParaRPr lang="en-US" dirty="0" smtClean="0"/>
          </a:p>
          <a:p>
            <a:r>
              <a:rPr lang="en-US" dirty="0" smtClean="0"/>
              <a:t>However</a:t>
            </a:r>
            <a:r>
              <a:rPr lang="en-US" dirty="0"/>
              <a:t>, the process by which the Western Empire collapsed had already begun in the 4th century, and was not completed until the 6th</a:t>
            </a:r>
            <a:r>
              <a:rPr lang="en-US" dirty="0" smtClean="0"/>
              <a:t>.</a:t>
            </a:r>
          </a:p>
          <a:p>
            <a:r>
              <a:rPr lang="en-US" dirty="0"/>
              <a:t>The Visigoths who sacked Rome in </a:t>
            </a:r>
            <a:r>
              <a:rPr lang="en-US" dirty="0" smtClean="0"/>
              <a:t>AD 410 </a:t>
            </a:r>
            <a:r>
              <a:rPr lang="en-US" dirty="0"/>
              <a:t>were one of various Germanic tribes who lived north of the river Danube, covering a vast area which took in not only modern Germany, but present-day Poland, the Czech Republic, Slovakia, Hungary and south-eastern Russia. </a:t>
            </a:r>
          </a:p>
          <a:p>
            <a:pPr marL="0" indent="0">
              <a:buNone/>
            </a:pP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532914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From AD 375 </a:t>
            </a:r>
            <a:r>
              <a:rPr lang="en-US" dirty="0"/>
              <a:t>onwards, the Germans came under attack from a numerous and fierce migrating people of Asia called the </a:t>
            </a:r>
            <a:r>
              <a:rPr lang="en-US" b="1" i="1" dirty="0"/>
              <a:t>Huns</a:t>
            </a:r>
            <a:r>
              <a:rPr lang="en-US" dirty="0"/>
              <a:t>, whose most famous leader history knows simply as </a:t>
            </a:r>
            <a:r>
              <a:rPr lang="en-US" b="1" i="1" dirty="0"/>
              <a:t>Attila the Hun </a:t>
            </a:r>
            <a:r>
              <a:rPr lang="en-US" dirty="0" smtClean="0"/>
              <a:t>(AD 441-53</a:t>
            </a:r>
            <a:r>
              <a:rPr lang="en-US" dirty="0"/>
              <a:t>). </a:t>
            </a:r>
            <a:endParaRPr lang="en-US" dirty="0" smtClean="0"/>
          </a:p>
          <a:p>
            <a:r>
              <a:rPr lang="en-US" dirty="0" smtClean="0"/>
              <a:t>To </a:t>
            </a:r>
            <a:r>
              <a:rPr lang="en-US" dirty="0"/>
              <a:t>protect themselves against the Huns, the Germans banded together into large tribal confederacies under a single chieftain or king. </a:t>
            </a:r>
            <a:endParaRPr lang="en-US" dirty="0" smtClean="0"/>
          </a:p>
          <a:p>
            <a:r>
              <a:rPr lang="en-US" dirty="0" smtClean="0"/>
              <a:t>The </a:t>
            </a:r>
            <a:r>
              <a:rPr lang="en-US" dirty="0"/>
              <a:t>main confederacies </a:t>
            </a:r>
            <a:r>
              <a:rPr lang="en-US" dirty="0" smtClean="0"/>
              <a:t>were: </a:t>
            </a:r>
          </a:p>
          <a:p>
            <a:pPr lvl="1"/>
            <a:r>
              <a:rPr lang="en-US" dirty="0" smtClean="0"/>
              <a:t>the </a:t>
            </a:r>
            <a:r>
              <a:rPr lang="en-US" dirty="0"/>
              <a:t>Ostrogoths </a:t>
            </a:r>
            <a:r>
              <a:rPr lang="en-US" dirty="0" smtClean="0"/>
              <a:t>(Eastern </a:t>
            </a:r>
            <a:r>
              <a:rPr lang="en-US" dirty="0"/>
              <a:t>Goths), </a:t>
            </a:r>
            <a:endParaRPr lang="en-US" dirty="0" smtClean="0"/>
          </a:p>
          <a:p>
            <a:pPr lvl="1"/>
            <a:r>
              <a:rPr lang="en-US" dirty="0" smtClean="0"/>
              <a:t>Visigoths (Western </a:t>
            </a:r>
            <a:r>
              <a:rPr lang="en-US" dirty="0"/>
              <a:t>Goths), </a:t>
            </a:r>
            <a:endParaRPr lang="en-US" dirty="0" smtClean="0"/>
          </a:p>
          <a:p>
            <a:pPr lvl="1"/>
            <a:r>
              <a:rPr lang="en-US" dirty="0" smtClean="0"/>
              <a:t>Franks</a:t>
            </a:r>
            <a:r>
              <a:rPr lang="en-US" dirty="0"/>
              <a:t>, </a:t>
            </a:r>
            <a:endParaRPr lang="en-US" dirty="0" smtClean="0"/>
          </a:p>
          <a:p>
            <a:pPr lvl="1"/>
            <a:r>
              <a:rPr lang="en-US" dirty="0" smtClean="0"/>
              <a:t>Vandals</a:t>
            </a:r>
            <a:r>
              <a:rPr lang="en-US" dirty="0"/>
              <a:t>, </a:t>
            </a:r>
            <a:endParaRPr lang="en-US" dirty="0" smtClean="0"/>
          </a:p>
          <a:p>
            <a:pPr lvl="1"/>
            <a:r>
              <a:rPr lang="en-US" dirty="0" smtClean="0"/>
              <a:t>Lombards</a:t>
            </a:r>
            <a:r>
              <a:rPr lang="en-US" dirty="0"/>
              <a:t>, </a:t>
            </a:r>
            <a:endParaRPr lang="en-US" dirty="0" smtClean="0"/>
          </a:p>
          <a:p>
            <a:pPr lvl="1"/>
            <a:r>
              <a:rPr lang="en-US" dirty="0" smtClean="0"/>
              <a:t>Burgundians,</a:t>
            </a:r>
          </a:p>
          <a:p>
            <a:pPr lvl="1"/>
            <a:r>
              <a:rPr lang="en-US" dirty="0" smtClean="0"/>
              <a:t> </a:t>
            </a:r>
            <a:r>
              <a:rPr lang="en-US" dirty="0"/>
              <a:t>Angles, Saxons and Jutes.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688253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5" name="TextBox 4"/>
          <p:cNvSpPr txBox="1"/>
          <p:nvPr/>
        </p:nvSpPr>
        <p:spPr>
          <a:xfrm>
            <a:off x="0" y="6519446"/>
            <a:ext cx="9144000" cy="276999"/>
          </a:xfrm>
          <a:prstGeom prst="rect">
            <a:avLst/>
          </a:prstGeom>
          <a:noFill/>
        </p:spPr>
        <p:txBody>
          <a:bodyPr wrap="square" rtlCol="0">
            <a:spAutoFit/>
          </a:bodyPr>
          <a:lstStyle/>
          <a:p>
            <a:r>
              <a:rPr lang="en-US" sz="1200" dirty="0">
                <a:solidFill>
                  <a:prstClr val="black"/>
                </a:solidFill>
                <a:hlinkClick r:id="rId4"/>
              </a:rPr>
              <a:t>https://</a:t>
            </a:r>
            <a:r>
              <a:rPr lang="en-US" sz="1200" dirty="0" smtClean="0">
                <a:solidFill>
                  <a:prstClr val="black"/>
                </a:solidFill>
                <a:hlinkClick r:id="rId4"/>
              </a:rPr>
              <a:t>ipfs.io/ipfs/QmXoypizjW3WknFiJnKLwHCnL72vedxjQkDDP1mXWo6uco/I/m/Invasions_of_the_Roman_Empire_1.png</a:t>
            </a:r>
            <a:r>
              <a:rPr lang="en-US" sz="1200" dirty="0" smtClean="0">
                <a:solidFill>
                  <a:prstClr val="black"/>
                </a:solidFill>
              </a:rPr>
              <a:t> </a:t>
            </a:r>
            <a:endParaRPr lang="en-US" sz="1400" dirty="0">
              <a:solidFill>
                <a:prstClr val="black"/>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7632" y="177122"/>
            <a:ext cx="8919284" cy="6223678"/>
          </a:xfrm>
        </p:spPr>
      </p:pic>
    </p:spTree>
    <p:extLst>
      <p:ext uri="{BB962C8B-B14F-4D97-AF65-F5344CB8AC3E}">
        <p14:creationId xmlns:p14="http://schemas.microsoft.com/office/powerpoint/2010/main" val="3388613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These various Germanic Confederacies sought </a:t>
            </a:r>
            <a:r>
              <a:rPr lang="en-US" dirty="0"/>
              <a:t>security from the Huns by crossing over into the Roman Empire. </a:t>
            </a:r>
            <a:endParaRPr lang="en-US" dirty="0" smtClean="0"/>
          </a:p>
          <a:p>
            <a:r>
              <a:rPr lang="en-US" dirty="0" smtClean="0"/>
              <a:t>The </a:t>
            </a:r>
            <a:r>
              <a:rPr lang="en-US" dirty="0"/>
              <a:t>Empire was no strange place to them; many Germans already served in the Roman armies, and had adapted to Roman customs</a:t>
            </a:r>
            <a:r>
              <a:rPr lang="en-US" dirty="0" smtClean="0"/>
              <a:t>.</a:t>
            </a:r>
          </a:p>
          <a:p>
            <a:r>
              <a:rPr lang="en-US" dirty="0"/>
              <a:t>By the middle of the 4th century, part of the Empire’s civilization which the Germans encountered was the Christian faith. </a:t>
            </a:r>
            <a:endParaRPr lang="en-US" dirty="0" smtClean="0"/>
          </a:p>
          <a:p>
            <a:r>
              <a:rPr lang="en-US" dirty="0" smtClean="0"/>
              <a:t>However</a:t>
            </a:r>
            <a:r>
              <a:rPr lang="en-US" dirty="0"/>
              <a:t>, it was Christianity in its Arian form – the heresy that denied the deity of Christ.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343787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a:t>
            </a:r>
            <a:r>
              <a:rPr lang="en-US" sz="3600" b="1" dirty="0"/>
              <a:t>The </a:t>
            </a:r>
            <a:r>
              <a:rPr lang="en-US" sz="3600" b="1" dirty="0" smtClean="0"/>
              <a:t>Fall of Rome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Visigoths were the first Germanic group to convert from Paganism to Arianism; an Arian bishop called Ulfilas </a:t>
            </a:r>
            <a:r>
              <a:rPr lang="en-US" dirty="0" smtClean="0"/>
              <a:t>(AD 311-81</a:t>
            </a:r>
            <a:r>
              <a:rPr lang="en-US" dirty="0"/>
              <a:t>) had </a:t>
            </a:r>
            <a:r>
              <a:rPr lang="en-US" dirty="0" smtClean="0"/>
              <a:t>evangelized </a:t>
            </a:r>
            <a:r>
              <a:rPr lang="en-US" dirty="0"/>
              <a:t>many of them, and had translated the Bible into Gothic. </a:t>
            </a:r>
            <a:endParaRPr lang="en-US" dirty="0" smtClean="0"/>
          </a:p>
          <a:p>
            <a:r>
              <a:rPr lang="en-US" dirty="0" smtClean="0"/>
              <a:t>In AD 376 </a:t>
            </a:r>
            <a:r>
              <a:rPr lang="en-US" dirty="0"/>
              <a:t>the Visigoths crossed the Danube river into the Empire to escape from the Huns, and settled in the Roman provinces of Moesia and Thrace (present-day Bulgaria and Serbia). </a:t>
            </a:r>
            <a:endParaRPr lang="en-US" dirty="0" smtClean="0"/>
          </a:p>
          <a:p>
            <a:r>
              <a:rPr lang="en-US" dirty="0" smtClean="0"/>
              <a:t>They </a:t>
            </a:r>
            <a:r>
              <a:rPr lang="en-US" dirty="0"/>
              <a:t>felt that their settlement in the Empire involved accepting the Empire’s religion, and in </a:t>
            </a:r>
            <a:r>
              <a:rPr lang="en-US" dirty="0" smtClean="0"/>
              <a:t>AD 376 </a:t>
            </a:r>
            <a:r>
              <a:rPr lang="en-US" dirty="0"/>
              <a:t>the Church in the East was officially Arian (it was during the reign of the Arian emperor Valens).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848755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198129</TotalTime>
  <Words>3360</Words>
  <Application>Microsoft Office PowerPoint</Application>
  <PresentationFormat>On-screen Show (4:3)</PresentationFormat>
  <Paragraphs>167</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134_Office Theme</vt:lpstr>
      <vt:lpstr>137_Office Theme</vt:lpstr>
      <vt:lpstr>139_Office Theme</vt:lpstr>
      <vt:lpstr>PowerPoint Presentation</vt:lpstr>
      <vt:lpstr>Review</vt:lpstr>
      <vt:lpstr>Review</vt:lpstr>
      <vt:lpstr>The Fall of Rome</vt:lpstr>
      <vt:lpstr>*The Fall of Rome</vt:lpstr>
      <vt:lpstr>*The Fall of Rome</vt:lpstr>
      <vt:lpstr>PowerPoint Presentation</vt:lpstr>
      <vt:lpstr>*The Fall of Rome</vt:lpstr>
      <vt:lpstr>*The Fall of Rome</vt:lpstr>
      <vt:lpstr>*The Fall of Rome</vt:lpstr>
      <vt:lpstr>*The Fall of Rome</vt:lpstr>
      <vt:lpstr>*The Fall of Rome</vt:lpstr>
      <vt:lpstr>*The Fall of Rome</vt:lpstr>
      <vt:lpstr>PowerPoint Presentation</vt:lpstr>
      <vt:lpstr>*The Fall of Rome</vt:lpstr>
      <vt:lpstr>*The Fall of Rome</vt:lpstr>
      <vt:lpstr>*The Fall of Rome</vt:lpstr>
      <vt:lpstr>*The Fall of Rome</vt:lpstr>
      <vt:lpstr>*The Fall of Rome</vt:lpstr>
      <vt:lpstr>*The Fall of Rome</vt:lpstr>
      <vt:lpstr>*The Fall of Rome</vt:lpstr>
      <vt:lpstr>*The Fall of Rome</vt:lpstr>
      <vt:lpstr>*The Fall of Rome</vt:lpstr>
      <vt:lpstr>*The Fall of Rome</vt:lpstr>
      <vt:lpstr>PowerPoint Presentation</vt:lpstr>
      <vt:lpstr>*The Fall of Rome</vt:lpstr>
      <vt:lpstr>Saint Patrick</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3284</cp:revision>
  <cp:lastPrinted>2019-07-14T13:36:56Z</cp:lastPrinted>
  <dcterms:created xsi:type="dcterms:W3CDTF">2018-06-08T00:19:32Z</dcterms:created>
  <dcterms:modified xsi:type="dcterms:W3CDTF">2019-07-15T00:32:35Z</dcterms:modified>
</cp:coreProperties>
</file>