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 id="2147485580" r:id="rId3"/>
    <p:sldMasterId id="2147485592" r:id="rId4"/>
    <p:sldMasterId id="2147485604" r:id="rId5"/>
  </p:sldMasterIdLst>
  <p:notesMasterIdLst>
    <p:notesMasterId r:id="rId30"/>
  </p:notesMasterIdLst>
  <p:handoutMasterIdLst>
    <p:handoutMasterId r:id="rId31"/>
  </p:handoutMasterIdLst>
  <p:sldIdLst>
    <p:sldId id="1820" r:id="rId6"/>
    <p:sldId id="1821" r:id="rId7"/>
    <p:sldId id="1826" r:id="rId8"/>
    <p:sldId id="1822" r:id="rId9"/>
    <p:sldId id="1830" r:id="rId10"/>
    <p:sldId id="1831" r:id="rId11"/>
    <p:sldId id="1833" r:id="rId12"/>
    <p:sldId id="1834" r:id="rId13"/>
    <p:sldId id="1835" r:id="rId14"/>
    <p:sldId id="1829" r:id="rId15"/>
    <p:sldId id="1838" r:id="rId16"/>
    <p:sldId id="1836" r:id="rId17"/>
    <p:sldId id="1837" r:id="rId18"/>
    <p:sldId id="1839" r:id="rId19"/>
    <p:sldId id="1846" r:id="rId20"/>
    <p:sldId id="1840" r:id="rId21"/>
    <p:sldId id="1841" r:id="rId22"/>
    <p:sldId id="1842" r:id="rId23"/>
    <p:sldId id="1844" r:id="rId24"/>
    <p:sldId id="1843" r:id="rId25"/>
    <p:sldId id="1845" r:id="rId26"/>
    <p:sldId id="1823" r:id="rId27"/>
    <p:sldId id="1824" r:id="rId28"/>
    <p:sldId id="1825" r:id="rId2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972"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7/21/2019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7/21/2019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4271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221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2655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0203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9036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3317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009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7/21/2019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7791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0671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9224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6315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7792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9139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49553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5222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4540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867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7/21/2019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4961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56753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0299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0334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9978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9150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19471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00109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5307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390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7/21/2019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35874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7213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6047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67538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9715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078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7/21/2019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7/21/2019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7/21/2019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0714275"/>
      </p:ext>
    </p:extLst>
  </p:cSld>
  <p:clrMap bg1="lt1" tx1="dk1" bg2="lt2" tx2="dk2" accent1="accent1" accent2="accent2" accent3="accent3" accent4="accent4" accent5="accent5" accent6="accent6" hlink="hlink" folHlink="folHlink"/>
  <p:sldLayoutIdLst>
    <p:sldLayoutId id="2147485581" r:id="rId1"/>
    <p:sldLayoutId id="2147485582" r:id="rId2"/>
    <p:sldLayoutId id="2147485583" r:id="rId3"/>
    <p:sldLayoutId id="2147485584" r:id="rId4"/>
    <p:sldLayoutId id="2147485585" r:id="rId5"/>
    <p:sldLayoutId id="2147485586" r:id="rId6"/>
    <p:sldLayoutId id="2147485587" r:id="rId7"/>
    <p:sldLayoutId id="2147485588" r:id="rId8"/>
    <p:sldLayoutId id="2147485589" r:id="rId9"/>
    <p:sldLayoutId id="2147485590" r:id="rId10"/>
    <p:sldLayoutId id="21474855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790863"/>
      </p:ext>
    </p:extLst>
  </p:cSld>
  <p:clrMap bg1="lt1" tx1="dk1" bg2="lt2" tx2="dk2" accent1="accent1" accent2="accent2" accent3="accent3" accent4="accent4" accent5="accent5" accent6="accent6" hlink="hlink" folHlink="folHlink"/>
  <p:sldLayoutIdLst>
    <p:sldLayoutId id="2147485593" r:id="rId1"/>
    <p:sldLayoutId id="2147485594" r:id="rId2"/>
    <p:sldLayoutId id="2147485595" r:id="rId3"/>
    <p:sldLayoutId id="2147485596" r:id="rId4"/>
    <p:sldLayoutId id="2147485597" r:id="rId5"/>
    <p:sldLayoutId id="2147485598" r:id="rId6"/>
    <p:sldLayoutId id="2147485599" r:id="rId7"/>
    <p:sldLayoutId id="2147485600" r:id="rId8"/>
    <p:sldLayoutId id="2147485601" r:id="rId9"/>
    <p:sldLayoutId id="2147485602" r:id="rId10"/>
    <p:sldLayoutId id="21474856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7/21/2019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2636055"/>
      </p:ext>
    </p:extLst>
  </p:cSld>
  <p:clrMap bg1="lt1" tx1="dk1" bg2="lt2" tx2="dk2" accent1="accent1" accent2="accent2" accent3="accent3" accent4="accent4" accent5="accent5" accent6="accent6" hlink="hlink" folHlink="folHlink"/>
  <p:sldLayoutIdLst>
    <p:sldLayoutId id="2147485605" r:id="rId1"/>
    <p:sldLayoutId id="2147485606" r:id="rId2"/>
    <p:sldLayoutId id="2147485607" r:id="rId3"/>
    <p:sldLayoutId id="2147485608" r:id="rId4"/>
    <p:sldLayoutId id="2147485609" r:id="rId5"/>
    <p:sldLayoutId id="2147485610" r:id="rId6"/>
    <p:sldLayoutId id="2147485611" r:id="rId7"/>
    <p:sldLayoutId id="2147485612" r:id="rId8"/>
    <p:sldLayoutId id="2147485613" r:id="rId9"/>
    <p:sldLayoutId id="2147485614" r:id="rId10"/>
    <p:sldLayoutId id="21474856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hemeOverride" Target="../theme/themeOverride8.xml"/><Relationship Id="rId4" Type="http://schemas.openxmlformats.org/officeDocument/2006/relationships/hyperlink" Target="http://www.ncregister.com/blog/astagnaro/st.-columba-and-the-loch-ness-monst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5.xml"/><Relationship Id="rId1" Type="http://schemas.openxmlformats.org/officeDocument/2006/relationships/themeOverride" Target="../theme/themeOverride1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50.xml"/><Relationship Id="rId1" Type="http://schemas.openxmlformats.org/officeDocument/2006/relationships/themeOverride" Target="../theme/themeOverride13.xml"/><Relationship Id="rId4" Type="http://schemas.openxmlformats.org/officeDocument/2006/relationships/hyperlink" Target="https://www.irelandsown.ie/st-columbanus-from-navan-to-bobbi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6.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6.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6.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6.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18.xml"/><Relationship Id="rId4" Type="http://schemas.openxmlformats.org/officeDocument/2006/relationships/hyperlink" Target="https://www.123rf.com/photo_15057019_bath-abbey-is-england-s-last-great-medieval-church.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9.xml"/><Relationship Id="rId1" Type="http://schemas.openxmlformats.org/officeDocument/2006/relationships/themeOverride" Target="../theme/themeOverride19.xml"/><Relationship Id="rId4" Type="http://schemas.openxmlformats.org/officeDocument/2006/relationships/hyperlink" Target="https://www.hopehelps.org/volunteer-appreciation-week-201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hemeOverride" Target="../theme/themeOverride20.xml"/><Relationship Id="rId4" Type="http://schemas.openxmlformats.org/officeDocument/2006/relationships/hyperlink" Target="https://www.weareteachers.com/moving-beyond-classroom-discuss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8.xml"/><Relationship Id="rId1" Type="http://schemas.openxmlformats.org/officeDocument/2006/relationships/themeOverride" Target="../theme/themeOverride1.xml"/><Relationship Id="rId4" Type="http://schemas.openxmlformats.org/officeDocument/2006/relationships/hyperlink" Target="https://www.al.com/life/2019/03/who-was-st-patrick-did-he-teach-the-trinity-with-clover.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774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*Saint Patrick</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a:t>Patrick’s missionary labors were so successful that he is often called “the apostle of Ireland”. </a:t>
            </a:r>
          </a:p>
          <a:p>
            <a:r>
              <a:rPr lang="en-US" dirty="0" smtClean="0"/>
              <a:t>Patrick later wrote concerning his missionary efforts: </a:t>
            </a:r>
            <a:r>
              <a:rPr lang="en-US" dirty="0"/>
              <a:t>“</a:t>
            </a:r>
            <a:r>
              <a:rPr lang="en-US" i="1" dirty="0">
                <a:latin typeface="Cambria" panose="02040503050406030204" pitchFamily="18" charset="0"/>
                <a:ea typeface="Cambria" panose="02040503050406030204" pitchFamily="18" charset="0"/>
              </a:rPr>
              <a:t>I am greatly in debt to God Who has bestowed His grace on me so largely, that many people were born again to God through me. The Irish, who never had the knowledge of God and worshipped only idols and unclean things, have now become the Lord’s people, and are called sons of God; and the sons and daughters of Irish kings are now monks and virgins of Christ</a:t>
            </a:r>
            <a:r>
              <a:rPr lang="en-US" dirty="0"/>
              <a:t>.” </a:t>
            </a:r>
            <a:endParaRPr lang="en-US" dirty="0" smtClean="0"/>
          </a:p>
          <a:p>
            <a:r>
              <a:rPr lang="en-US" dirty="0" smtClean="0"/>
              <a:t>Through Patrick’s efforts there </a:t>
            </a:r>
            <a:r>
              <a:rPr lang="en-US" dirty="0"/>
              <a:t>developed </a:t>
            </a:r>
            <a:r>
              <a:rPr lang="en-US" dirty="0" smtClean="0"/>
              <a:t>within Ireland a </a:t>
            </a:r>
            <a:r>
              <a:rPr lang="en-US" dirty="0"/>
              <a:t>thriving Christian </a:t>
            </a:r>
            <a:r>
              <a:rPr lang="en-US" dirty="0" smtClean="0"/>
              <a:t>civilization: </a:t>
            </a:r>
            <a:r>
              <a:rPr lang="en-US" dirty="0"/>
              <a:t>monasteries, education, art, poetry and theology all flourished gloriously, and the Ireland of that era is often called “the island of saints and scholars”. </a:t>
            </a:r>
            <a:endParaRPr lang="en-US" dirty="0" smtClean="0"/>
          </a:p>
          <a:p>
            <a:r>
              <a:rPr lang="en-US" dirty="0"/>
              <a:t>According to the Irish annals, Patrick died in </a:t>
            </a:r>
            <a:r>
              <a:rPr lang="en-US" dirty="0" smtClean="0"/>
              <a:t>AD 493</a:t>
            </a:r>
            <a:r>
              <a:rPr lang="en-US" dirty="0"/>
              <a:t>, when he would have been in his seventies. But we do not know for sure when, where, or how he died</a:t>
            </a:r>
            <a:r>
              <a:rPr lang="en-US" dirty="0" smtClean="0"/>
              <a:t>. (Galli, p. 231)</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1: The Age of the Early Church Fathers</a:t>
            </a:r>
          </a:p>
        </p:txBody>
      </p:sp>
    </p:spTree>
    <p:extLst>
      <p:ext uri="{BB962C8B-B14F-4D97-AF65-F5344CB8AC3E}">
        <p14:creationId xmlns:p14="http://schemas.microsoft.com/office/powerpoint/2010/main" val="15761466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http://www.ncregister.com/blog/astagnaro/st.-columba-and-the-loch-ness-monster</a:t>
            </a:r>
            <a:endParaRPr lang="en-US" sz="1400" dirty="0">
              <a:solidFill>
                <a:prstClr val="black"/>
              </a:solidFill>
            </a:endParaRPr>
          </a:p>
        </p:txBody>
      </p:sp>
      <p:sp>
        <p:nvSpPr>
          <p:cNvPr id="7" name="Title 2"/>
          <p:cNvSpPr>
            <a:spLocks noGrp="1"/>
          </p:cNvSpPr>
          <p:nvPr>
            <p:ph type="title"/>
          </p:nvPr>
        </p:nvSpPr>
        <p:spPr>
          <a:xfrm>
            <a:off x="304800" y="0"/>
            <a:ext cx="8610600" cy="1143000"/>
          </a:xfrm>
          <a:effectLst/>
        </p:spPr>
        <p:txBody>
          <a:bodyPr>
            <a:noAutofit/>
          </a:bodyPr>
          <a:lstStyle/>
          <a:p>
            <a:r>
              <a:rPr lang="en-US" sz="8000" b="1" dirty="0" smtClean="0">
                <a:solidFill>
                  <a:schemeClr val="bg1"/>
                </a:solidFill>
                <a:effectLst>
                  <a:glow rad="139700">
                    <a:srgbClr val="C00000">
                      <a:alpha val="40000"/>
                    </a:srgbClr>
                  </a:glow>
                  <a:outerShdw blurRad="114300" dist="38100" dir="13500000" algn="br" rotWithShape="0">
                    <a:prstClr val="black"/>
                  </a:outerShdw>
                </a:effectLst>
              </a:rPr>
              <a:t>Columba</a:t>
            </a:r>
            <a:endParaRPr lang="en-US" sz="4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663093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smtClean="0"/>
              <a:t>*Columba</a:t>
            </a:r>
            <a:endParaRPr lang="en-US" sz="48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If Patrick was the “apostle of Ireland”, </a:t>
            </a:r>
            <a:r>
              <a:rPr lang="en-US" b="1" i="1" dirty="0"/>
              <a:t>Columba </a:t>
            </a:r>
            <a:r>
              <a:rPr lang="en-US" dirty="0" smtClean="0"/>
              <a:t>(AD 521-97</a:t>
            </a:r>
            <a:r>
              <a:rPr lang="en-US" dirty="0"/>
              <a:t>) has been called the “apostle of Scotland</a:t>
            </a:r>
            <a:r>
              <a:rPr lang="en-US" dirty="0" smtClean="0"/>
              <a:t>”. </a:t>
            </a:r>
          </a:p>
          <a:p>
            <a:r>
              <a:rPr lang="en-US" dirty="0" smtClean="0"/>
              <a:t>Born in north-western </a:t>
            </a:r>
            <a:r>
              <a:rPr lang="en-US" dirty="0" smtClean="0"/>
              <a:t>Ireland, </a:t>
            </a:r>
            <a:r>
              <a:rPr lang="en-US" dirty="0"/>
              <a:t>he was a presbyter-monk who established a number of churches and monasteries in his Irish homeland before crossing over to Scotland in </a:t>
            </a:r>
            <a:r>
              <a:rPr lang="en-US" dirty="0" smtClean="0"/>
              <a:t>AD 563</a:t>
            </a:r>
            <a:r>
              <a:rPr lang="en-US" dirty="0"/>
              <a:t>. </a:t>
            </a:r>
            <a:endParaRPr lang="en-US" dirty="0" smtClean="0"/>
          </a:p>
          <a:p>
            <a:r>
              <a:rPr lang="en-US" dirty="0" smtClean="0"/>
              <a:t>Tall</a:t>
            </a:r>
            <a:r>
              <a:rPr lang="en-US" dirty="0"/>
              <a:t>, beautiful, burning with physical energy, constantly singing the Psalms of David in a booming voice, fearless, and in love with travel and adventure, Columba summed up in his own person and life the essence of Celtic Christianity. </a:t>
            </a:r>
            <a:endParaRPr lang="en-US" dirty="0" smtClean="0"/>
          </a:p>
          <a:p>
            <a:r>
              <a:rPr lang="en-US" dirty="0" smtClean="0"/>
              <a:t>His </a:t>
            </a:r>
            <a:r>
              <a:rPr lang="en-US" dirty="0"/>
              <a:t>missionary expedition to Scotland followed the normal Irish pattern – twelve missionaries under the leadership of a thirteenth, based on the twelve apostles under the leadership of Christ.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1: The Age of the Early Church Fathers</a:t>
            </a:r>
          </a:p>
        </p:txBody>
      </p:sp>
    </p:spTree>
    <p:extLst>
      <p:ext uri="{BB962C8B-B14F-4D97-AF65-F5344CB8AC3E}">
        <p14:creationId xmlns:p14="http://schemas.microsoft.com/office/powerpoint/2010/main" val="40423078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smtClean="0"/>
              <a:t>*Columba</a:t>
            </a:r>
            <a:endParaRPr lang="en-US" sz="48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Columba </a:t>
            </a:r>
            <a:r>
              <a:rPr lang="en-US" dirty="0"/>
              <a:t>and his team set up their headquarters on the tiny island of Iona, off the </a:t>
            </a:r>
            <a:r>
              <a:rPr lang="en-US" dirty="0" smtClean="0"/>
              <a:t>west coast of Scotland.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1: The Age of the Early Church Fathers</a:t>
            </a:r>
          </a:p>
        </p:txBody>
      </p:sp>
    </p:spTree>
    <p:extLst>
      <p:ext uri="{BB962C8B-B14F-4D97-AF65-F5344CB8AC3E}">
        <p14:creationId xmlns:p14="http://schemas.microsoft.com/office/powerpoint/2010/main" val="5255304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838200"/>
            <a:ext cx="5505362" cy="5486400"/>
          </a:xfrm>
        </p:spPr>
      </p:pic>
      <p:sp>
        <p:nvSpPr>
          <p:cNvPr id="2" name="TextBox 1"/>
          <p:cNvSpPr txBox="1"/>
          <p:nvPr/>
        </p:nvSpPr>
        <p:spPr>
          <a:xfrm>
            <a:off x="231475" y="7355"/>
            <a:ext cx="8686800" cy="830997"/>
          </a:xfrm>
          <a:prstGeom prst="rect">
            <a:avLst/>
          </a:prstGeom>
          <a:noFill/>
        </p:spPr>
        <p:txBody>
          <a:bodyPr wrap="square" rtlCol="0">
            <a:spAutoFit/>
          </a:bodyPr>
          <a:lstStyle/>
          <a:p>
            <a:pPr algn="ctr"/>
            <a:r>
              <a:rPr lang="en-US" sz="4800" b="1" dirty="0" smtClean="0">
                <a:solidFill>
                  <a:prstClr val="black"/>
                </a:solidFill>
              </a:rPr>
              <a:t>Iona</a:t>
            </a:r>
            <a:endParaRPr lang="en-US" sz="4800" b="1" dirty="0">
              <a:solidFill>
                <a:prstClr val="black"/>
              </a:solidFill>
            </a:endParaRPr>
          </a:p>
        </p:txBody>
      </p:sp>
      <p:sp>
        <p:nvSpPr>
          <p:cNvPr id="3" name="Rectangle 2"/>
          <p:cNvSpPr/>
          <p:nvPr/>
        </p:nvSpPr>
        <p:spPr>
          <a:xfrm>
            <a:off x="2209800" y="2058838"/>
            <a:ext cx="609599" cy="4557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875" y="953156"/>
            <a:ext cx="3962399" cy="297048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Connector 6"/>
          <p:cNvCxnSpPr>
            <a:endCxn id="1027" idx="1"/>
          </p:cNvCxnSpPr>
          <p:nvPr/>
        </p:nvCxnSpPr>
        <p:spPr>
          <a:xfrm>
            <a:off x="2819399" y="2286000"/>
            <a:ext cx="1755476" cy="152400"/>
          </a:xfrm>
          <a:prstGeom prst="line">
            <a:avLst/>
          </a:prstGeom>
          <a:ln w="254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545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left)">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smtClean="0"/>
              <a:t>*Columba</a:t>
            </a:r>
            <a:endParaRPr lang="en-US" sz="48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Columba </a:t>
            </a:r>
            <a:r>
              <a:rPr lang="en-US" dirty="0"/>
              <a:t>and his team set up their headquarters on the tiny island of Iona, off the Scottish west coast. </a:t>
            </a:r>
            <a:endParaRPr lang="en-US" dirty="0" smtClean="0"/>
          </a:p>
          <a:p>
            <a:r>
              <a:rPr lang="en-US" dirty="0" smtClean="0"/>
              <a:t>The </a:t>
            </a:r>
            <a:r>
              <a:rPr lang="en-US" dirty="0"/>
              <a:t>monastery he founded there became one of the most successful </a:t>
            </a:r>
            <a:r>
              <a:rPr lang="en-US" dirty="0" smtClean="0"/>
              <a:t>centers </a:t>
            </a:r>
            <a:r>
              <a:rPr lang="en-US" dirty="0"/>
              <a:t>of missionary work in the history of Christianity. </a:t>
            </a:r>
            <a:endParaRPr lang="en-US" dirty="0" smtClean="0"/>
          </a:p>
          <a:p>
            <a:r>
              <a:rPr lang="en-US" dirty="0" smtClean="0"/>
              <a:t>From </a:t>
            </a:r>
            <a:r>
              <a:rPr lang="en-US" dirty="0"/>
              <a:t>Iona, Columba’s disciples planted churches and monasteries throughout Scotland and northern England; Iona became the spiritual capital of the whole region. </a:t>
            </a:r>
            <a:endParaRPr lang="en-US" dirty="0" smtClean="0"/>
          </a:p>
          <a:p>
            <a:r>
              <a:rPr lang="en-US" dirty="0" smtClean="0"/>
              <a:t>Among </a:t>
            </a:r>
            <a:r>
              <a:rPr lang="en-US" dirty="0"/>
              <a:t>the northern Celtic Christians, the authority of the abbot of Iona </a:t>
            </a:r>
            <a:r>
              <a:rPr lang="en-US" dirty="0" smtClean="0"/>
              <a:t>carried </a:t>
            </a:r>
            <a:r>
              <a:rPr lang="en-US" dirty="0"/>
              <a:t>far more weight than the word of the </a:t>
            </a:r>
            <a:r>
              <a:rPr lang="en-US" dirty="0" smtClean="0"/>
              <a:t>bishop of Rome.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1: The Age of the Early Church Fathers</a:t>
            </a:r>
          </a:p>
        </p:txBody>
      </p:sp>
    </p:spTree>
    <p:extLst>
      <p:ext uri="{BB962C8B-B14F-4D97-AF65-F5344CB8AC3E}">
        <p14:creationId xmlns:p14="http://schemas.microsoft.com/office/powerpoint/2010/main" val="2746306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4000" r="-34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https://www.irelandsown.ie/st-columbanus-from-navan-to-bobbio/</a:t>
            </a:r>
            <a:endParaRPr lang="en-US" sz="1400" dirty="0">
              <a:solidFill>
                <a:prstClr val="black"/>
              </a:solidFill>
            </a:endParaRPr>
          </a:p>
        </p:txBody>
      </p:sp>
      <p:sp>
        <p:nvSpPr>
          <p:cNvPr id="7" name="Title 2"/>
          <p:cNvSpPr>
            <a:spLocks noGrp="1"/>
          </p:cNvSpPr>
          <p:nvPr>
            <p:ph type="title"/>
          </p:nvPr>
        </p:nvSpPr>
        <p:spPr>
          <a:xfrm>
            <a:off x="304800" y="0"/>
            <a:ext cx="8610600" cy="1143000"/>
          </a:xfrm>
          <a:effectLst/>
        </p:spPr>
        <p:txBody>
          <a:bodyPr>
            <a:noAutofit/>
          </a:bodyPr>
          <a:lstStyle/>
          <a:p>
            <a:r>
              <a:rPr lang="en-US" sz="8000" b="1" dirty="0" smtClean="0">
                <a:solidFill>
                  <a:schemeClr val="bg1"/>
                </a:solidFill>
                <a:effectLst>
                  <a:glow rad="139700">
                    <a:srgbClr val="C00000">
                      <a:alpha val="40000"/>
                    </a:srgbClr>
                  </a:glow>
                  <a:outerShdw blurRad="114300" dist="38100" dir="13500000" algn="br" rotWithShape="0">
                    <a:prstClr val="black"/>
                  </a:outerShdw>
                </a:effectLst>
              </a:rPr>
              <a:t>Columbanus</a:t>
            </a:r>
            <a:endParaRPr lang="en-US" sz="4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731273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4000" r="-3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smtClean="0"/>
              <a:t>*Columbanus</a:t>
            </a:r>
            <a:endParaRPr lang="en-US" sz="48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The handsome and hot-headed Columbanus was one of Western Europe's most successful evangelists ever. </a:t>
            </a:r>
            <a:endParaRPr lang="en-US" dirty="0" smtClean="0"/>
          </a:p>
          <a:p>
            <a:r>
              <a:rPr lang="en-US" dirty="0" smtClean="0"/>
              <a:t>According </a:t>
            </a:r>
            <a:r>
              <a:rPr lang="en-US" dirty="0"/>
              <a:t>to Columbanus's first biographer, writing a mere 28 years after his subject's death, “Columbanus's fine figure, his splendid color, and his noble manliness made him beloved by all.” </a:t>
            </a:r>
            <a:endParaRPr lang="en-US" dirty="0" smtClean="0"/>
          </a:p>
          <a:p>
            <a:r>
              <a:rPr lang="en-US" dirty="0" smtClean="0"/>
              <a:t>And </a:t>
            </a:r>
            <a:r>
              <a:rPr lang="en-US" dirty="0"/>
              <a:t>therein lay the problem: “He aroused…the lust of lascivious maidens, especially of those whose fine figure and superficial beauty are wont to enkindle mad desires in the minds of wretched men.” </a:t>
            </a:r>
            <a:endParaRPr lang="en-US" dirty="0" smtClean="0"/>
          </a:p>
          <a:p>
            <a:r>
              <a:rPr lang="en-US" dirty="0" smtClean="0"/>
              <a:t>As </a:t>
            </a:r>
            <a:r>
              <a:rPr lang="en-US" dirty="0"/>
              <a:t>a young man, he was afraid he was on the brink of giving in to such vain “lusts of the world,” so he sought the guidance of a local female hermit</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Galli, Mark. 131 Christians Everyone Should Know (p. 232). B&amp;H Publishing </a:t>
            </a:r>
            <a:r>
              <a:rPr lang="en-US" sz="1600" dirty="0" smtClean="0"/>
              <a:t>Group.</a:t>
            </a:r>
            <a:endParaRPr lang="en-US" sz="1600" dirty="0">
              <a:solidFill>
                <a:prstClr val="black"/>
              </a:solidFill>
            </a:endParaRPr>
          </a:p>
        </p:txBody>
      </p:sp>
    </p:spTree>
    <p:extLst>
      <p:ext uri="{BB962C8B-B14F-4D97-AF65-F5344CB8AC3E}">
        <p14:creationId xmlns:p14="http://schemas.microsoft.com/office/powerpoint/2010/main" val="4155196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4000" r="-3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smtClean="0"/>
              <a:t>*Columbanus</a:t>
            </a:r>
            <a:endParaRPr lang="en-US" sz="48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“Away, O youth, away!” she advised. “Flee from corruption, into which, as you know, many have fallen.” </a:t>
            </a:r>
            <a:endParaRPr lang="en-US" dirty="0" smtClean="0"/>
          </a:p>
          <a:p>
            <a:r>
              <a:rPr lang="en-US" dirty="0" smtClean="0"/>
              <a:t>Columbanus </a:t>
            </a:r>
            <a:r>
              <a:rPr lang="en-US" dirty="0"/>
              <a:t>left, shaken, </a:t>
            </a:r>
            <a:r>
              <a:rPr lang="en-US" dirty="0" smtClean="0"/>
              <a:t>went home and packed </a:t>
            </a:r>
            <a:r>
              <a:rPr lang="en-US" dirty="0"/>
              <a:t>his things </a:t>
            </a:r>
            <a:r>
              <a:rPr lang="en-US" dirty="0" smtClean="0"/>
              <a:t>with the intention of taking </a:t>
            </a:r>
            <a:r>
              <a:rPr lang="en-US" dirty="0"/>
              <a:t>up the monastic life. </a:t>
            </a:r>
            <a:endParaRPr lang="en-US" dirty="0" smtClean="0"/>
          </a:p>
          <a:p>
            <a:r>
              <a:rPr lang="en-US" dirty="0" smtClean="0"/>
              <a:t>When </a:t>
            </a:r>
            <a:r>
              <a:rPr lang="en-US" dirty="0"/>
              <a:t>he told his mother he was leaving, she became so distraught, she blocked the doorway. </a:t>
            </a:r>
            <a:endParaRPr lang="en-US" dirty="0" smtClean="0"/>
          </a:p>
          <a:p>
            <a:r>
              <a:rPr lang="en-US" dirty="0" smtClean="0"/>
              <a:t>But </a:t>
            </a:r>
            <a:r>
              <a:rPr lang="en-US" dirty="0"/>
              <a:t>Columbanus was undeterred, “leaping over both threshold and mother.” </a:t>
            </a:r>
            <a:endParaRPr lang="en-US" dirty="0" smtClean="0"/>
          </a:p>
          <a:p>
            <a:r>
              <a:rPr lang="en-US" dirty="0" smtClean="0"/>
              <a:t>Thus </a:t>
            </a:r>
            <a:r>
              <a:rPr lang="en-US" dirty="0"/>
              <a:t>began his </a:t>
            </a:r>
            <a:r>
              <a:rPr lang="en-US" dirty="0" smtClean="0"/>
              <a:t>life </a:t>
            </a:r>
            <a:r>
              <a:rPr lang="en-US" dirty="0" smtClean="0"/>
              <a:t>of Christian ministry</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Galli, Mark. 131 Christians Everyone Should Know (p. 232). B&amp;H Publishing </a:t>
            </a:r>
            <a:r>
              <a:rPr lang="en-US" sz="1600" dirty="0" smtClean="0"/>
              <a:t>Group.</a:t>
            </a:r>
            <a:endParaRPr lang="en-US" sz="1600" dirty="0">
              <a:solidFill>
                <a:prstClr val="black"/>
              </a:solidFill>
            </a:endParaRPr>
          </a:p>
        </p:txBody>
      </p:sp>
    </p:spTree>
    <p:extLst>
      <p:ext uri="{BB962C8B-B14F-4D97-AF65-F5344CB8AC3E}">
        <p14:creationId xmlns:p14="http://schemas.microsoft.com/office/powerpoint/2010/main" val="18330808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4000" r="-3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smtClean="0"/>
              <a:t>*Columbanus</a:t>
            </a:r>
            <a:endParaRPr lang="en-US" sz="48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Columbanus </a:t>
            </a:r>
            <a:r>
              <a:rPr lang="en-US" dirty="0" smtClean="0"/>
              <a:t>studied under </a:t>
            </a:r>
            <a:r>
              <a:rPr lang="en-US" dirty="0"/>
              <a:t>Comgall of Bangor, whose monastery was famous for its asceticism. </a:t>
            </a:r>
            <a:endParaRPr lang="en-US" dirty="0" smtClean="0"/>
          </a:p>
          <a:p>
            <a:r>
              <a:rPr lang="en-US" dirty="0" smtClean="0"/>
              <a:t>Not </a:t>
            </a:r>
            <a:r>
              <a:rPr lang="en-US" dirty="0"/>
              <a:t>only did Columbanus thrive there, but he codified such asceticism into two rules for monasteries—one for individual monks, the other for communities. </a:t>
            </a:r>
            <a:endParaRPr lang="en-US" dirty="0" smtClean="0"/>
          </a:p>
          <a:p>
            <a:r>
              <a:rPr lang="en-US" dirty="0" smtClean="0"/>
              <a:t>These </a:t>
            </a:r>
            <a:r>
              <a:rPr lang="en-US" dirty="0"/>
              <a:t>rules could be extremely harsh: </a:t>
            </a:r>
            <a:endParaRPr lang="en-US" dirty="0" smtClean="0"/>
          </a:p>
          <a:p>
            <a:pPr lvl="1"/>
            <a:r>
              <a:rPr lang="en-US" dirty="0" smtClean="0"/>
              <a:t>Merely </a:t>
            </a:r>
            <a:r>
              <a:rPr lang="en-US" dirty="0"/>
              <a:t>desiring to hit someone meant 40 days on bread and water. </a:t>
            </a:r>
            <a:endParaRPr lang="en-US" dirty="0" smtClean="0"/>
          </a:p>
          <a:p>
            <a:pPr lvl="1"/>
            <a:r>
              <a:rPr lang="en-US" b="1" i="1" dirty="0" smtClean="0"/>
              <a:t>Actually</a:t>
            </a:r>
            <a:r>
              <a:rPr lang="en-US" dirty="0" smtClean="0"/>
              <a:t> </a:t>
            </a:r>
            <a:r>
              <a:rPr lang="en-US" dirty="0"/>
              <a:t>hitting someone (and drawing blood) meant penance for three years. </a:t>
            </a:r>
            <a:endParaRPr lang="en-US" dirty="0" smtClean="0"/>
          </a:p>
          <a:p>
            <a:pPr lvl="1"/>
            <a:r>
              <a:rPr lang="en-US" dirty="0" smtClean="0"/>
              <a:t>Even </a:t>
            </a:r>
            <a:r>
              <a:rPr lang="en-US" dirty="0"/>
              <a:t>speaking ill of the rules meant exile from the community</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Galli, Mark. 131 Christians Everyone Should Know (p. </a:t>
            </a:r>
            <a:r>
              <a:rPr lang="en-US" sz="1600" dirty="0" smtClean="0"/>
              <a:t>233). </a:t>
            </a:r>
            <a:r>
              <a:rPr lang="en-US" sz="1600" dirty="0"/>
              <a:t>B&amp;H Publishing </a:t>
            </a:r>
            <a:r>
              <a:rPr lang="en-US" sz="1600" dirty="0" smtClean="0"/>
              <a:t>Group.</a:t>
            </a:r>
            <a:endParaRPr lang="en-US" sz="1600" dirty="0">
              <a:solidFill>
                <a:prstClr val="black"/>
              </a:solidFill>
            </a:endParaRPr>
          </a:p>
        </p:txBody>
      </p:sp>
    </p:spTree>
    <p:extLst>
      <p:ext uri="{BB962C8B-B14F-4D97-AF65-F5344CB8AC3E}">
        <p14:creationId xmlns:p14="http://schemas.microsoft.com/office/powerpoint/2010/main" val="1211493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77500" lnSpcReduction="20000"/>
          </a:bodyPr>
          <a:lstStyle/>
          <a:p>
            <a:r>
              <a:rPr lang="en-US" dirty="0"/>
              <a:t>From AD 375 onwards, the </a:t>
            </a:r>
            <a:r>
              <a:rPr lang="en-US" dirty="0" smtClean="0"/>
              <a:t>Germanic tribes north of the Danube River came </a:t>
            </a:r>
            <a:r>
              <a:rPr lang="en-US" dirty="0"/>
              <a:t>under attack from a numerous and fierce migrating people of </a:t>
            </a:r>
            <a:r>
              <a:rPr lang="en-US" dirty="0" smtClean="0"/>
              <a:t>Asia. What were these people called and who was their (famous) leader?</a:t>
            </a:r>
          </a:p>
          <a:p>
            <a:pPr lvl="1"/>
            <a:r>
              <a:rPr lang="en-US" dirty="0" smtClean="0"/>
              <a:t>The </a:t>
            </a:r>
            <a:r>
              <a:rPr lang="en-US" b="1" i="1" dirty="0"/>
              <a:t>Huns</a:t>
            </a:r>
            <a:r>
              <a:rPr lang="en-US" dirty="0"/>
              <a:t>, whose </a:t>
            </a:r>
            <a:r>
              <a:rPr lang="en-US" dirty="0" smtClean="0"/>
              <a:t>famous </a:t>
            </a:r>
            <a:r>
              <a:rPr lang="en-US" dirty="0"/>
              <a:t>leader </a:t>
            </a:r>
            <a:r>
              <a:rPr lang="en-US" dirty="0" smtClean="0"/>
              <a:t>was </a:t>
            </a:r>
            <a:r>
              <a:rPr lang="en-US" b="1" i="1" dirty="0"/>
              <a:t>Attila the </a:t>
            </a:r>
            <a:r>
              <a:rPr lang="en-US" b="1" i="1" dirty="0" smtClean="0"/>
              <a:t>Hun</a:t>
            </a:r>
          </a:p>
          <a:p>
            <a:r>
              <a:rPr lang="en-US" dirty="0"/>
              <a:t>To protect themselves against the Huns, the Germans banded together into large tribal </a:t>
            </a:r>
            <a:r>
              <a:rPr lang="en-US" dirty="0" smtClean="0"/>
              <a:t>confederacies. How many of the Germanic confederacies can you name?</a:t>
            </a:r>
          </a:p>
          <a:p>
            <a:pPr lvl="1"/>
            <a:r>
              <a:rPr lang="en-US" dirty="0"/>
              <a:t>the Ostrogoths (Eastern Goths), </a:t>
            </a:r>
          </a:p>
          <a:p>
            <a:pPr lvl="1"/>
            <a:r>
              <a:rPr lang="en-US" dirty="0"/>
              <a:t>Visigoths (Western Goths), </a:t>
            </a:r>
          </a:p>
          <a:p>
            <a:pPr lvl="1"/>
            <a:r>
              <a:rPr lang="en-US" dirty="0"/>
              <a:t>Franks, </a:t>
            </a:r>
          </a:p>
          <a:p>
            <a:pPr lvl="1"/>
            <a:r>
              <a:rPr lang="en-US" dirty="0"/>
              <a:t>Vandals, </a:t>
            </a:r>
          </a:p>
          <a:p>
            <a:pPr lvl="1"/>
            <a:r>
              <a:rPr lang="en-US" dirty="0"/>
              <a:t>Lombards, </a:t>
            </a:r>
          </a:p>
          <a:p>
            <a:pPr lvl="1"/>
            <a:r>
              <a:rPr lang="en-US" dirty="0"/>
              <a:t>Burgundians,</a:t>
            </a:r>
          </a:p>
          <a:p>
            <a:pPr lvl="1"/>
            <a:r>
              <a:rPr lang="en-US" dirty="0"/>
              <a:t> Angles, Saxons and </a:t>
            </a:r>
            <a:r>
              <a:rPr lang="en-US" dirty="0" smtClean="0"/>
              <a:t>Jutes</a:t>
            </a:r>
            <a:endParaRPr lang="en-US" dirty="0"/>
          </a:p>
          <a:p>
            <a:r>
              <a:rPr lang="en-US" dirty="0"/>
              <a:t>These various Germanic Confederacies sought security from the Huns by crossing over into the Roman Empire. </a:t>
            </a:r>
            <a:endParaRPr lang="en-US" dirty="0" smtClean="0"/>
          </a:p>
          <a:p>
            <a:r>
              <a:rPr lang="en-US" b="1" i="1" dirty="0"/>
              <a:t>Some</a:t>
            </a:r>
            <a:r>
              <a:rPr lang="en-US" dirty="0"/>
              <a:t> of the Germanic conquerors of the Empire were Pagan, but what was the religion of </a:t>
            </a:r>
            <a:r>
              <a:rPr lang="en-US" b="1" i="1" dirty="0"/>
              <a:t>most</a:t>
            </a:r>
            <a:r>
              <a:rPr lang="en-US" dirty="0"/>
              <a:t> of the Germanic invaders?</a:t>
            </a:r>
          </a:p>
          <a:p>
            <a:pPr lvl="1"/>
            <a:r>
              <a:rPr lang="en-US" dirty="0"/>
              <a:t>Arian Christianity</a:t>
            </a:r>
          </a:p>
          <a:p>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598561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 calcmode="lin" valueType="num">
                                      <p:cBhvr>
                                        <p:cTn id="84"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4">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 calcmode="lin" valueType="num">
                                      <p:cBhvr>
                                        <p:cTn id="91"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4000" r="-3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smtClean="0"/>
              <a:t>*Columbanus</a:t>
            </a:r>
            <a:endParaRPr lang="en-US" sz="4800" b="1" dirty="0"/>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dirty="0"/>
              <a:t>In about </a:t>
            </a:r>
            <a:r>
              <a:rPr lang="en-US" dirty="0" smtClean="0"/>
              <a:t>AD 590 Columbanus </a:t>
            </a:r>
            <a:r>
              <a:rPr lang="en-US" dirty="0"/>
              <a:t>went as leader of a band of twelve missionaries to France, and </a:t>
            </a:r>
            <a:r>
              <a:rPr lang="en-US" dirty="0" smtClean="0"/>
              <a:t>labored in:</a:t>
            </a:r>
          </a:p>
          <a:p>
            <a:pPr lvl="1"/>
            <a:r>
              <a:rPr lang="en-US" dirty="0" smtClean="0"/>
              <a:t> </a:t>
            </a:r>
            <a:r>
              <a:rPr lang="en-US" dirty="0"/>
              <a:t>Burgundy (south-eastern France</a:t>
            </a:r>
            <a:r>
              <a:rPr lang="en-US" dirty="0" smtClean="0"/>
              <a:t>)</a:t>
            </a:r>
          </a:p>
          <a:p>
            <a:pPr lvl="1"/>
            <a:r>
              <a:rPr lang="en-US" dirty="0" smtClean="0"/>
              <a:t>Constance </a:t>
            </a:r>
            <a:r>
              <a:rPr lang="en-US" dirty="0"/>
              <a:t>(northern </a:t>
            </a:r>
            <a:r>
              <a:rPr lang="en-US" dirty="0" smtClean="0"/>
              <a:t>Switzerland</a:t>
            </a:r>
          </a:p>
          <a:p>
            <a:pPr lvl="1"/>
            <a:r>
              <a:rPr lang="en-US" dirty="0" smtClean="0"/>
              <a:t>Northern </a:t>
            </a:r>
            <a:r>
              <a:rPr lang="en-US" dirty="0"/>
              <a:t>Italy where he founded the important monastery of </a:t>
            </a:r>
            <a:r>
              <a:rPr lang="en-US" dirty="0" err="1"/>
              <a:t>Bobbio</a:t>
            </a:r>
            <a:r>
              <a:rPr lang="en-US" dirty="0"/>
              <a:t>. </a:t>
            </a:r>
            <a:endParaRPr lang="en-US" dirty="0" smtClean="0"/>
          </a:p>
          <a:p>
            <a:r>
              <a:rPr lang="en-US" dirty="0" smtClean="0"/>
              <a:t>Famed </a:t>
            </a:r>
            <a:r>
              <a:rPr lang="en-US" dirty="0"/>
              <a:t>for the purity and simplicity of his life and his outspoken courage in denouncing wickedness in high places (for which the unworthy king of Burgundy banished him), Columbanus was also one of the most learned men of his age, educated in Greek and Hebrew when the knowledge of these languages had almost died out in the West. </a:t>
            </a:r>
            <a:endParaRPr lang="en-US" dirty="0" smtClean="0"/>
          </a:p>
          <a:p>
            <a:r>
              <a:rPr lang="en-US" dirty="0" smtClean="0"/>
              <a:t>After </a:t>
            </a:r>
            <a:r>
              <a:rPr lang="en-US" dirty="0"/>
              <a:t>his death, his disciples went on to </a:t>
            </a:r>
            <a:r>
              <a:rPr lang="en-US" dirty="0" smtClean="0"/>
              <a:t>evangelize </a:t>
            </a:r>
            <a:r>
              <a:rPr lang="en-US" dirty="0"/>
              <a:t>Switzerland, Swabia and Franconia.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1: The Age of the Early Church Fathers</a:t>
            </a:r>
          </a:p>
        </p:txBody>
      </p:sp>
    </p:spTree>
    <p:extLst>
      <p:ext uri="{BB962C8B-B14F-4D97-AF65-F5344CB8AC3E}">
        <p14:creationId xmlns:p14="http://schemas.microsoft.com/office/powerpoint/2010/main" val="23641149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https://www.123rf.com/photo_15057019_bath-abbey-is-england-s-last-great-medieval-church.html</a:t>
            </a:r>
            <a:endParaRPr lang="en-US" sz="1400" dirty="0">
              <a:solidFill>
                <a:prstClr val="black"/>
              </a:solidFill>
            </a:endParaRPr>
          </a:p>
        </p:txBody>
      </p:sp>
      <p:sp>
        <p:nvSpPr>
          <p:cNvPr id="7" name="Title 2"/>
          <p:cNvSpPr>
            <a:spLocks noGrp="1"/>
          </p:cNvSpPr>
          <p:nvPr>
            <p:ph type="title"/>
          </p:nvPr>
        </p:nvSpPr>
        <p:spPr>
          <a:xfrm>
            <a:off x="0" y="0"/>
            <a:ext cx="9144000" cy="1143000"/>
          </a:xfrm>
          <a:effectLst/>
        </p:spPr>
        <p:txBody>
          <a:bodyPr>
            <a:noAutofit/>
          </a:bodyPr>
          <a:lstStyle/>
          <a:p>
            <a:r>
              <a:rPr lang="en-US" sz="8000" b="1" dirty="0" smtClean="0">
                <a:solidFill>
                  <a:schemeClr val="bg1"/>
                </a:solidFill>
                <a:effectLst>
                  <a:glow rad="139700">
                    <a:srgbClr val="C00000">
                      <a:alpha val="40000"/>
                    </a:srgbClr>
                  </a:glow>
                  <a:outerShdw blurRad="114300" dist="38100" dir="13500000" algn="br" rotWithShape="0">
                    <a:prstClr val="black"/>
                  </a:outerShdw>
                </a:effectLst>
              </a:rPr>
              <a:t>The Medieval Church</a:t>
            </a:r>
            <a:endParaRPr lang="en-US" sz="4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1383215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25608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909247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smtClean="0"/>
              <a:t>Patrick was a nominal Christian until he was kidnapped and taken into slavery by Irish raiders. As a result of this experience, Patrick turned to God and eventually lead a missionary effort that resulted in the evangelism of an entire country. Have you seen a serious trial in your life or the life of someone you know that lead to a spiritual awakening?</a:t>
            </a:r>
          </a:p>
          <a:p>
            <a:r>
              <a:rPr lang="en-US" dirty="0" smtClean="0"/>
              <a:t>Patrick was motivated by a dream that he had to return to Ireland as a missionary. What do we make of this? Was this God’s way of telling Patrick that He wanted him to go to Ireland? Is there a danger in seeing our dreams as a source of divine revelation?</a:t>
            </a:r>
            <a:endParaRPr lang="en-US" dirty="0" smtClean="0"/>
          </a:p>
          <a:p>
            <a:r>
              <a:rPr lang="en-US" dirty="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3799233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t>What well-known church Father lost his life when the Vandals, under </a:t>
            </a:r>
            <a:r>
              <a:rPr lang="en-US" dirty="0"/>
              <a:t>pressure from the Visigoths, </a:t>
            </a:r>
            <a:r>
              <a:rPr lang="en-US" dirty="0" smtClean="0"/>
              <a:t>crossed </a:t>
            </a:r>
            <a:r>
              <a:rPr lang="en-US" dirty="0"/>
              <a:t>the straits of Gibraltar into North-West Africa launched a campaign of violent and bloody conquest, destroying towns and </a:t>
            </a:r>
            <a:r>
              <a:rPr lang="en-US" dirty="0" smtClean="0"/>
              <a:t>cities – including Carthage.</a:t>
            </a:r>
          </a:p>
          <a:p>
            <a:pPr lvl="1"/>
            <a:r>
              <a:rPr lang="en-US" dirty="0" smtClean="0"/>
              <a:t>Augustine</a:t>
            </a:r>
          </a:p>
          <a:p>
            <a:r>
              <a:rPr lang="en-US" dirty="0"/>
              <a:t>In AD 452, </a:t>
            </a:r>
            <a:r>
              <a:rPr lang="en-US" dirty="0" smtClean="0"/>
              <a:t>when Attila </a:t>
            </a:r>
            <a:r>
              <a:rPr lang="en-US" dirty="0"/>
              <a:t>the Hun advanced on </a:t>
            </a:r>
            <a:r>
              <a:rPr lang="en-US" dirty="0" smtClean="0"/>
              <a:t>Rome, who did the emperor send to meet with him to negotiate a settlement?</a:t>
            </a:r>
          </a:p>
          <a:p>
            <a:pPr lvl="1"/>
            <a:r>
              <a:rPr lang="en-US" dirty="0" smtClean="0"/>
              <a:t>Leo, Bishop of Rome</a:t>
            </a:r>
          </a:p>
          <a:p>
            <a:r>
              <a:rPr lang="en-US" dirty="0" smtClean="0"/>
              <a:t>Though </a:t>
            </a:r>
            <a:r>
              <a:rPr lang="en-US" dirty="0"/>
              <a:t>the Germanic tribes had overthrown the Roman political system in Western Europe, they continued to think of themselves as citizens </a:t>
            </a:r>
            <a:r>
              <a:rPr lang="en-US" dirty="0" smtClean="0"/>
              <a:t>of what political entity?</a:t>
            </a:r>
          </a:p>
          <a:p>
            <a:pPr lvl="1"/>
            <a:r>
              <a:rPr lang="en-US" dirty="0" smtClean="0"/>
              <a:t>Citizens </a:t>
            </a:r>
            <a:r>
              <a:rPr lang="en-US" dirty="0"/>
              <a:t>of the Roman </a:t>
            </a:r>
            <a:r>
              <a:rPr lang="en-US" dirty="0" smtClean="0"/>
              <a:t>Empire</a:t>
            </a:r>
          </a:p>
          <a:p>
            <a:r>
              <a:rPr lang="en-US" dirty="0" smtClean="0"/>
              <a:t>What did the </a:t>
            </a:r>
            <a:r>
              <a:rPr lang="en-US" dirty="0"/>
              <a:t>Frankish king Clovis </a:t>
            </a:r>
            <a:r>
              <a:rPr lang="en-US" dirty="0" smtClean="0"/>
              <a:t>ask God to do for him before he would become a Christian?</a:t>
            </a:r>
          </a:p>
          <a:p>
            <a:pPr lvl="1"/>
            <a:r>
              <a:rPr lang="en-US" dirty="0" smtClean="0"/>
              <a:t>Give </a:t>
            </a:r>
            <a:r>
              <a:rPr lang="en-US" dirty="0"/>
              <a:t>him victory in battle</a:t>
            </a:r>
            <a:endParaRPr lang="en-US" dirty="0" smtClean="0"/>
          </a:p>
          <a:p>
            <a:pPr lvl="1"/>
            <a:endParaRPr lang="en-US" dirty="0"/>
          </a:p>
          <a:p>
            <a:endParaRPr lang="en-US" dirty="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390813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a:t>
            </a:r>
            <a:r>
              <a:rPr lang="en-US" sz="1400" dirty="0" smtClean="0">
                <a:solidFill>
                  <a:prstClr val="black"/>
                </a:solidFill>
                <a:hlinkClick r:id="rId4"/>
              </a:rPr>
              <a:t>www.al.com/life/2019/03/who-was-st-patrick-did-he-teach-the-trinity-with-clover.html</a:t>
            </a:r>
            <a:r>
              <a:rPr lang="en-US" sz="1400" dirty="0" smtClean="0">
                <a:solidFill>
                  <a:prstClr val="black"/>
                </a:solidFill>
              </a:rPr>
              <a:t> </a:t>
            </a:r>
            <a:endParaRPr lang="en-US" sz="1400" dirty="0">
              <a:solidFill>
                <a:prstClr val="black"/>
              </a:solidFill>
            </a:endParaRPr>
          </a:p>
        </p:txBody>
      </p:sp>
      <p:sp>
        <p:nvSpPr>
          <p:cNvPr id="7" name="Title 2"/>
          <p:cNvSpPr>
            <a:spLocks noGrp="1"/>
          </p:cNvSpPr>
          <p:nvPr>
            <p:ph type="title"/>
          </p:nvPr>
        </p:nvSpPr>
        <p:spPr>
          <a:xfrm>
            <a:off x="304800" y="0"/>
            <a:ext cx="8610600" cy="1143000"/>
          </a:xfrm>
          <a:effectLst/>
        </p:spPr>
        <p:txBody>
          <a:bodyPr>
            <a:noAutofit/>
          </a:bodyPr>
          <a:lstStyle/>
          <a:p>
            <a:r>
              <a:rPr lang="en-US" sz="8000" b="1" dirty="0" smtClean="0">
                <a:solidFill>
                  <a:schemeClr val="bg1"/>
                </a:solidFill>
                <a:effectLst>
                  <a:glow rad="139700">
                    <a:srgbClr val="C00000">
                      <a:alpha val="40000"/>
                    </a:srgbClr>
                  </a:glow>
                  <a:outerShdw blurRad="114300" dist="38100" dir="13500000" algn="br" rotWithShape="0">
                    <a:prstClr val="black"/>
                  </a:outerShdw>
                </a:effectLst>
              </a:rPr>
              <a:t>Saint Patrick</a:t>
            </a:r>
            <a:endParaRPr lang="en-US" sz="48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707091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*Saint Patrick</a:t>
            </a:r>
          </a:p>
        </p:txBody>
      </p:sp>
      <p:sp>
        <p:nvSpPr>
          <p:cNvPr id="4" name="Content Placeholder 3"/>
          <p:cNvSpPr>
            <a:spLocks noGrp="1"/>
          </p:cNvSpPr>
          <p:nvPr>
            <p:ph idx="1"/>
          </p:nvPr>
        </p:nvSpPr>
        <p:spPr>
          <a:xfrm>
            <a:off x="266700" y="728246"/>
            <a:ext cx="8610600" cy="5791200"/>
          </a:xfrm>
        </p:spPr>
        <p:txBody>
          <a:bodyPr>
            <a:normAutofit/>
          </a:bodyPr>
          <a:lstStyle/>
          <a:p>
            <a:r>
              <a:rPr lang="en-US" dirty="0"/>
              <a:t>Patrick is remembered today as </a:t>
            </a:r>
            <a:r>
              <a:rPr lang="en-US" dirty="0" smtClean="0"/>
              <a:t>:</a:t>
            </a:r>
          </a:p>
          <a:p>
            <a:pPr lvl="1"/>
            <a:r>
              <a:rPr lang="en-US" dirty="0" smtClean="0"/>
              <a:t>The </a:t>
            </a:r>
            <a:r>
              <a:rPr lang="en-US" dirty="0"/>
              <a:t>saint </a:t>
            </a:r>
            <a:r>
              <a:rPr lang="en-US" dirty="0" smtClean="0"/>
              <a:t>who drove </a:t>
            </a:r>
            <a:r>
              <a:rPr lang="en-US" dirty="0"/>
              <a:t>the snakes out of Ireland (not true</a:t>
            </a:r>
            <a:r>
              <a:rPr lang="en-US" dirty="0" smtClean="0"/>
              <a:t>)</a:t>
            </a:r>
          </a:p>
          <a:p>
            <a:pPr lvl="1"/>
            <a:r>
              <a:rPr lang="en-US" dirty="0" smtClean="0"/>
              <a:t>The </a:t>
            </a:r>
            <a:r>
              <a:rPr lang="en-US" dirty="0"/>
              <a:t>teacher who used the shamrock to explain the Trinity (</a:t>
            </a:r>
            <a:r>
              <a:rPr lang="en-US" dirty="0" smtClean="0"/>
              <a:t>doubtful)</a:t>
            </a:r>
          </a:p>
          <a:p>
            <a:pPr lvl="1"/>
            <a:r>
              <a:rPr lang="en-US" dirty="0" smtClean="0"/>
              <a:t>The </a:t>
            </a:r>
            <a:r>
              <a:rPr lang="en-US" dirty="0"/>
              <a:t>namesake of annual parades in New York and </a:t>
            </a:r>
            <a:r>
              <a:rPr lang="en-US" dirty="0" smtClean="0"/>
              <a:t>Boston</a:t>
            </a:r>
          </a:p>
          <a:p>
            <a:r>
              <a:rPr lang="en-US" dirty="0" smtClean="0"/>
              <a:t>What </a:t>
            </a:r>
            <a:r>
              <a:rPr lang="en-US" dirty="0"/>
              <a:t>is less well-known is that Patrick was a humble missionary (this </a:t>
            </a:r>
            <a:r>
              <a:rPr lang="en-US" dirty="0" smtClean="0"/>
              <a:t>“saint” </a:t>
            </a:r>
            <a:r>
              <a:rPr lang="en-US" dirty="0"/>
              <a:t>regularly referred to himself as “a sinner”) of enormous courage. </a:t>
            </a:r>
            <a:endParaRPr lang="en-US" dirty="0" smtClean="0"/>
          </a:p>
          <a:p>
            <a:r>
              <a:rPr lang="en-US" dirty="0" smtClean="0"/>
              <a:t>When </a:t>
            </a:r>
            <a:r>
              <a:rPr lang="en-US" dirty="0"/>
              <a:t>he evangelized Ireland, he set in motion a series of events that impacted all of Europe. </a:t>
            </a:r>
            <a:endParaRPr lang="en-US" dirty="0" smtClean="0"/>
          </a:p>
          <a:p>
            <a:r>
              <a:rPr lang="en-US" dirty="0" smtClean="0"/>
              <a:t>It </a:t>
            </a:r>
            <a:r>
              <a:rPr lang="en-US" dirty="0"/>
              <a:t>all started when he was carried off into slavery by Irish </a:t>
            </a:r>
            <a:r>
              <a:rPr lang="en-US" dirty="0" smtClean="0"/>
              <a:t>raiders in around AD 430.</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Galli, Mark. 131 Christians Everyone Should Know (p. 229). B&amp;H Publishing </a:t>
            </a:r>
            <a:r>
              <a:rPr lang="en-US" sz="1600" dirty="0" smtClean="0"/>
              <a:t>Group.</a:t>
            </a:r>
            <a:endParaRPr lang="en-US" sz="1600" dirty="0">
              <a:solidFill>
                <a:prstClr val="black"/>
              </a:solidFill>
            </a:endParaRPr>
          </a:p>
        </p:txBody>
      </p:sp>
    </p:spTree>
    <p:extLst>
      <p:ext uri="{BB962C8B-B14F-4D97-AF65-F5344CB8AC3E}">
        <p14:creationId xmlns:p14="http://schemas.microsoft.com/office/powerpoint/2010/main" val="9518117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*Saint Patrick</a:t>
            </a:r>
          </a:p>
        </p:txBody>
      </p:sp>
      <p:sp>
        <p:nvSpPr>
          <p:cNvPr id="4" name="Content Placeholder 3"/>
          <p:cNvSpPr>
            <a:spLocks noGrp="1"/>
          </p:cNvSpPr>
          <p:nvPr>
            <p:ph idx="1"/>
          </p:nvPr>
        </p:nvSpPr>
        <p:spPr>
          <a:xfrm>
            <a:off x="266700" y="728246"/>
            <a:ext cx="8610600" cy="5791200"/>
          </a:xfrm>
        </p:spPr>
        <p:txBody>
          <a:bodyPr>
            <a:normAutofit fontScale="85000" lnSpcReduction="20000"/>
          </a:bodyPr>
          <a:lstStyle/>
          <a:p>
            <a:r>
              <a:rPr lang="en-US" dirty="0"/>
              <a:t>A 16-year-old Romanized Briton, Patrick was sold to a cruel warrior chief whose opponents' heads sat atop sharp poles around his palisade in Northern Ireland. </a:t>
            </a:r>
            <a:endParaRPr lang="en-US" dirty="0" smtClean="0"/>
          </a:p>
          <a:p>
            <a:r>
              <a:rPr lang="en-US" dirty="0" smtClean="0"/>
              <a:t>While </a:t>
            </a:r>
            <a:r>
              <a:rPr lang="en-US" dirty="0"/>
              <a:t>Patrick minded his master's pigs in the nearby hills, he lived like an animal himself, enduring long bouts of hunger, thirst, and isolation. </a:t>
            </a:r>
            <a:endParaRPr lang="en-US" dirty="0" smtClean="0"/>
          </a:p>
          <a:p>
            <a:r>
              <a:rPr lang="en-US" dirty="0" smtClean="0"/>
              <a:t>A </a:t>
            </a:r>
            <a:r>
              <a:rPr lang="en-US" dirty="0"/>
              <a:t>nominal Christian to this point, he now turned to the Christian God of his fathers for comfort. </a:t>
            </a:r>
            <a:endParaRPr lang="en-US" dirty="0" smtClean="0"/>
          </a:p>
          <a:p>
            <a:r>
              <a:rPr lang="en-US" dirty="0" smtClean="0"/>
              <a:t>He later wrote of that time in his </a:t>
            </a:r>
            <a:r>
              <a:rPr lang="en-US" dirty="0" smtClean="0"/>
              <a:t>autobiography</a:t>
            </a:r>
            <a:r>
              <a:rPr lang="en-US" dirty="0" smtClean="0"/>
              <a:t>: “</a:t>
            </a:r>
            <a:r>
              <a:rPr lang="en-US" i="1" dirty="0" smtClean="0">
                <a:latin typeface="Cambria" panose="02040503050406030204" pitchFamily="18" charset="0"/>
                <a:ea typeface="Cambria" panose="02040503050406030204" pitchFamily="18" charset="0"/>
              </a:rPr>
              <a:t>I </a:t>
            </a:r>
            <a:r>
              <a:rPr lang="en-US" i="1" dirty="0">
                <a:latin typeface="Cambria" panose="02040503050406030204" pitchFamily="18" charset="0"/>
                <a:ea typeface="Cambria" panose="02040503050406030204" pitchFamily="18" charset="0"/>
              </a:rPr>
              <a:t>would pray constantly during the daylight </a:t>
            </a:r>
            <a:r>
              <a:rPr lang="en-US" i="1" dirty="0" smtClean="0">
                <a:latin typeface="Cambria" panose="02040503050406030204" pitchFamily="18" charset="0"/>
                <a:ea typeface="Cambria" panose="02040503050406030204" pitchFamily="18" charset="0"/>
              </a:rPr>
              <a:t>hours</a:t>
            </a:r>
            <a:r>
              <a:rPr lang="en-US" dirty="0" smtClean="0"/>
              <a:t>. </a:t>
            </a:r>
            <a:r>
              <a:rPr lang="en-US" i="1" dirty="0" smtClean="0">
                <a:latin typeface="Cambria" panose="02040503050406030204" pitchFamily="18" charset="0"/>
                <a:ea typeface="Cambria" panose="02040503050406030204" pitchFamily="18" charset="0"/>
              </a:rPr>
              <a:t>The </a:t>
            </a:r>
            <a:r>
              <a:rPr lang="en-US" i="1" dirty="0">
                <a:latin typeface="Cambria" panose="02040503050406030204" pitchFamily="18" charset="0"/>
                <a:ea typeface="Cambria" panose="02040503050406030204" pitchFamily="18" charset="0"/>
              </a:rPr>
              <a:t>love of God and the fear of </a:t>
            </a:r>
            <a:r>
              <a:rPr lang="en-US" i="1" dirty="0" smtClean="0">
                <a:latin typeface="Cambria" panose="02040503050406030204" pitchFamily="18" charset="0"/>
                <a:ea typeface="Cambria" panose="02040503050406030204" pitchFamily="18" charset="0"/>
              </a:rPr>
              <a:t>Him </a:t>
            </a:r>
            <a:r>
              <a:rPr lang="en-US" i="1" dirty="0">
                <a:latin typeface="Cambria" panose="02040503050406030204" pitchFamily="18" charset="0"/>
                <a:ea typeface="Cambria" panose="02040503050406030204" pitchFamily="18" charset="0"/>
              </a:rPr>
              <a:t>surrounded me more and more. And </a:t>
            </a:r>
            <a:r>
              <a:rPr lang="en-US" i="1" dirty="0" smtClean="0">
                <a:latin typeface="Cambria" panose="02040503050406030204" pitchFamily="18" charset="0"/>
                <a:ea typeface="Cambria" panose="02040503050406030204" pitchFamily="18" charset="0"/>
              </a:rPr>
              <a:t>my faith </a:t>
            </a:r>
            <a:r>
              <a:rPr lang="en-US" i="1" dirty="0">
                <a:latin typeface="Cambria" panose="02040503050406030204" pitchFamily="18" charset="0"/>
                <a:ea typeface="Cambria" panose="02040503050406030204" pitchFamily="18" charset="0"/>
              </a:rPr>
              <a:t>grew. And the spirit roused so that in one day I would say as many as a hundred prayers, and at night only slightly less.” </a:t>
            </a:r>
          </a:p>
          <a:p>
            <a:r>
              <a:rPr lang="en-US" dirty="0" smtClean="0"/>
              <a:t>After </a:t>
            </a:r>
            <a:r>
              <a:rPr lang="en-US" dirty="0"/>
              <a:t>six years of slavery, a mysterious, supernatural voice spoke to him: “Soon you will return to your homeland.” </a:t>
            </a:r>
            <a:endParaRPr lang="en-US" dirty="0" smtClean="0"/>
          </a:p>
          <a:p>
            <a:r>
              <a:rPr lang="en-US" dirty="0" smtClean="0"/>
              <a:t>So </a:t>
            </a:r>
            <a:r>
              <a:rPr lang="en-US" dirty="0"/>
              <a:t>Patrick fled and ran 200 miles to a southeastern harbor. There he boarded a ship of traders bound for Europe</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Galli, Mark. 131 Christians Everyone Should Know (p. 229). B&amp;H Publishing </a:t>
            </a:r>
            <a:r>
              <a:rPr lang="en-US" sz="1600" dirty="0" smtClean="0"/>
              <a:t>Group.</a:t>
            </a:r>
            <a:endParaRPr lang="en-US" sz="1600" dirty="0">
              <a:solidFill>
                <a:prstClr val="black"/>
              </a:solidFill>
            </a:endParaRPr>
          </a:p>
        </p:txBody>
      </p:sp>
    </p:spTree>
    <p:extLst>
      <p:ext uri="{BB962C8B-B14F-4D97-AF65-F5344CB8AC3E}">
        <p14:creationId xmlns:p14="http://schemas.microsoft.com/office/powerpoint/2010/main" val="2910973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*Saint Patrick</a:t>
            </a:r>
          </a:p>
        </p:txBody>
      </p:sp>
      <p:sp>
        <p:nvSpPr>
          <p:cNvPr id="4" name="Content Placeholder 3"/>
          <p:cNvSpPr>
            <a:spLocks noGrp="1"/>
          </p:cNvSpPr>
          <p:nvPr>
            <p:ph idx="1"/>
          </p:nvPr>
        </p:nvSpPr>
        <p:spPr>
          <a:xfrm>
            <a:off x="76200" y="728246"/>
            <a:ext cx="8991600" cy="5791200"/>
          </a:xfrm>
        </p:spPr>
        <p:txBody>
          <a:bodyPr>
            <a:normAutofit fontScale="92500" lnSpcReduction="10000"/>
          </a:bodyPr>
          <a:lstStyle/>
          <a:p>
            <a:r>
              <a:rPr lang="en-US" dirty="0"/>
              <a:t>After a few years on the continent, Patrick returned to his family in England—only to be called back to Ireland as an evangelist. </a:t>
            </a:r>
            <a:endParaRPr lang="en-US" dirty="0" smtClean="0"/>
          </a:p>
          <a:p>
            <a:r>
              <a:rPr lang="en-US" dirty="0" smtClean="0"/>
              <a:t>He tells of a dream he had of a man “who seemed to come from Ireland” who handed him a letter. </a:t>
            </a:r>
          </a:p>
          <a:p>
            <a:r>
              <a:rPr lang="en-US" dirty="0" smtClean="0"/>
              <a:t>As Patrick read the letter aloud in his dream, he says, “</a:t>
            </a:r>
            <a:r>
              <a:rPr lang="en-US" i="1" dirty="0" smtClean="0">
                <a:latin typeface="Cambria" panose="02040503050406030204" pitchFamily="18" charset="0"/>
                <a:ea typeface="Cambria" panose="02040503050406030204" pitchFamily="18" charset="0"/>
              </a:rPr>
              <a:t>I seemed to hear the voice of the same men who lived beside the forest of Foclut… and they cried out as with one voice, ‘We appeal to you, holy servant boy, to come and walk among us.’ I was deeply moved in heart and I could read no further, so I awoke</a:t>
            </a:r>
            <a:r>
              <a:rPr lang="en-US" dirty="0"/>
              <a:t>.” </a:t>
            </a:r>
            <a:r>
              <a:rPr lang="en-US" dirty="0" smtClean="0"/>
              <a:t>(Ted Olson, </a:t>
            </a:r>
            <a:r>
              <a:rPr lang="en-US" i="1" dirty="0" smtClean="0"/>
              <a:t>Christianity </a:t>
            </a:r>
            <a:r>
              <a:rPr lang="en-US" i="1" dirty="0"/>
              <a:t>and the </a:t>
            </a:r>
            <a:r>
              <a:rPr lang="en-US" i="1" dirty="0" smtClean="0"/>
              <a:t>Celts</a:t>
            </a:r>
            <a:r>
              <a:rPr lang="en-US" dirty="0" smtClean="0"/>
              <a:t>, p.65)</a:t>
            </a:r>
            <a:endParaRPr lang="en-US" dirty="0"/>
          </a:p>
          <a:p>
            <a:r>
              <a:rPr lang="en-US" dirty="0" smtClean="0"/>
              <a:t>Whether </a:t>
            </a:r>
            <a:r>
              <a:rPr lang="en-US" dirty="0"/>
              <a:t>Patrick was the first missionary to Ireland or </a:t>
            </a:r>
            <a:r>
              <a:rPr lang="en-US" dirty="0" smtClean="0"/>
              <a:t>not is not certain, but paganism </a:t>
            </a:r>
            <a:r>
              <a:rPr lang="en-US" dirty="0"/>
              <a:t>was still dominant when he arrived. </a:t>
            </a:r>
            <a:endParaRPr lang="en-US" dirty="0" smtClean="0"/>
          </a:p>
          <a:p>
            <a:r>
              <a:rPr lang="en-US" dirty="0" smtClean="0"/>
              <a:t>“</a:t>
            </a:r>
            <a:r>
              <a:rPr lang="en-US" i="1" dirty="0">
                <a:latin typeface="Cambria" panose="02040503050406030204" pitchFamily="18" charset="0"/>
                <a:ea typeface="Cambria" panose="02040503050406030204" pitchFamily="18" charset="0"/>
              </a:rPr>
              <a:t>I dwell among gentiles</a:t>
            </a:r>
            <a:r>
              <a:rPr lang="en-US" dirty="0"/>
              <a:t>,” he wrote, “</a:t>
            </a:r>
            <a:r>
              <a:rPr lang="en-US" i="1" dirty="0">
                <a:latin typeface="Cambria" panose="02040503050406030204" pitchFamily="18" charset="0"/>
                <a:ea typeface="Cambria" panose="02040503050406030204" pitchFamily="18" charset="0"/>
              </a:rPr>
              <a:t>in the midst of pagan barbarians, worshipers of idols, and of unclean things</a:t>
            </a:r>
            <a:r>
              <a:rPr lang="en-US" dirty="0"/>
              <a:t>.”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Galli, Mark. 131 Christians Everyone Should Know (p. 229). B&amp;H Publishing </a:t>
            </a:r>
            <a:r>
              <a:rPr lang="en-US" sz="1600" dirty="0" smtClean="0"/>
              <a:t>Group.</a:t>
            </a:r>
            <a:endParaRPr lang="en-US" sz="1600" dirty="0">
              <a:solidFill>
                <a:prstClr val="black"/>
              </a:solidFill>
            </a:endParaRPr>
          </a:p>
        </p:txBody>
      </p:sp>
    </p:spTree>
    <p:extLst>
      <p:ext uri="{BB962C8B-B14F-4D97-AF65-F5344CB8AC3E}">
        <p14:creationId xmlns:p14="http://schemas.microsoft.com/office/powerpoint/2010/main" val="2960726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*Saint Patrick</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Patrick's </a:t>
            </a:r>
            <a:r>
              <a:rPr lang="en-US" dirty="0"/>
              <a:t>mission faced the most opposition from the druids, who practiced magic, were skilled in secular learning (especially law and history), and advised Irish kings. </a:t>
            </a:r>
            <a:endParaRPr lang="en-US" dirty="0" smtClean="0"/>
          </a:p>
          <a:p>
            <a:r>
              <a:rPr lang="en-US" dirty="0" smtClean="0"/>
              <a:t>Biographies </a:t>
            </a:r>
            <a:r>
              <a:rPr lang="en-US" dirty="0"/>
              <a:t>of the saint are replete with stories of druids who “wished to kill holy Patrick.” </a:t>
            </a:r>
            <a:endParaRPr lang="en-US" dirty="0" smtClean="0"/>
          </a:p>
          <a:p>
            <a:r>
              <a:rPr lang="en-US" dirty="0" smtClean="0"/>
              <a:t>“</a:t>
            </a:r>
            <a:r>
              <a:rPr lang="en-US" i="1" dirty="0">
                <a:latin typeface="Cambria" panose="02040503050406030204" pitchFamily="18" charset="0"/>
                <a:ea typeface="Cambria" panose="02040503050406030204" pitchFamily="18" charset="0"/>
              </a:rPr>
              <a:t>Daily I expect murder, fraud or captivity</a:t>
            </a:r>
            <a:r>
              <a:rPr lang="en-US" dirty="0"/>
              <a:t>,” Patrick wrote, “</a:t>
            </a:r>
            <a:r>
              <a:rPr lang="en-US" i="1" dirty="0">
                <a:latin typeface="Cambria" panose="02040503050406030204" pitchFamily="18" charset="0"/>
                <a:ea typeface="Cambria" panose="02040503050406030204" pitchFamily="18" charset="0"/>
              </a:rPr>
              <a:t>but I fear none of these things because of the promises of heaven. I have cast myself into the hands of God almighty who rules everywhere</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Galli, Mark. 131 Christians Everyone Should Know (p. 229). B&amp;H Publishing </a:t>
            </a:r>
            <a:r>
              <a:rPr lang="en-US" sz="1600" dirty="0" smtClean="0"/>
              <a:t>Group.</a:t>
            </a:r>
            <a:endParaRPr lang="en-US" sz="1600" dirty="0">
              <a:solidFill>
                <a:prstClr val="black"/>
              </a:solidFill>
            </a:endParaRPr>
          </a:p>
        </p:txBody>
      </p:sp>
    </p:spTree>
    <p:extLst>
      <p:ext uri="{BB962C8B-B14F-4D97-AF65-F5344CB8AC3E}">
        <p14:creationId xmlns:p14="http://schemas.microsoft.com/office/powerpoint/2010/main" val="27784320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*Saint Patrick</a:t>
            </a:r>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dirty="0"/>
              <a:t>There was probably a confrontation between Patrick and the druids, but scholars doubt it was as dramatic and magical as later stories recounted. </a:t>
            </a:r>
            <a:endParaRPr lang="en-US" dirty="0" smtClean="0"/>
          </a:p>
          <a:p>
            <a:r>
              <a:rPr lang="en-US" dirty="0" smtClean="0"/>
              <a:t>One </a:t>
            </a:r>
            <a:r>
              <a:rPr lang="en-US" dirty="0"/>
              <a:t>biographer from the late </a:t>
            </a:r>
            <a:r>
              <a:rPr lang="en-US" dirty="0" smtClean="0"/>
              <a:t>600s described </a:t>
            </a:r>
            <a:r>
              <a:rPr lang="en-US" dirty="0"/>
              <a:t>Patrick challenging druids to contests </a:t>
            </a:r>
            <a:r>
              <a:rPr lang="en-US" dirty="0" smtClean="0"/>
              <a:t>in </a:t>
            </a:r>
            <a:r>
              <a:rPr lang="en-US" dirty="0"/>
              <a:t>which each party tried to outdo the other in working wonders before the audience. </a:t>
            </a:r>
            <a:endParaRPr lang="en-US" dirty="0" smtClean="0"/>
          </a:p>
          <a:p>
            <a:r>
              <a:rPr lang="en-US" dirty="0" smtClean="0"/>
              <a:t>Patrick</a:t>
            </a:r>
            <a:r>
              <a:rPr lang="en-US" dirty="0"/>
              <a:t>, the legend says, won, as God killed several of the druids and soldiers: “The king summoned his council and said, </a:t>
            </a:r>
            <a:r>
              <a:rPr lang="en-US" dirty="0" smtClean="0"/>
              <a:t>‘It </a:t>
            </a:r>
            <a:r>
              <a:rPr lang="en-US" dirty="0"/>
              <a:t>is better for me to believe than to die</a:t>
            </a:r>
            <a:r>
              <a:rPr lang="en-US" dirty="0" smtClean="0"/>
              <a:t>.’” And so he believed, </a:t>
            </a:r>
            <a:r>
              <a:rPr lang="en-US" dirty="0"/>
              <a:t>as did many others that day.” </a:t>
            </a:r>
            <a:endParaRPr lang="en-US" dirty="0" smtClean="0"/>
          </a:p>
          <a:p>
            <a:r>
              <a:rPr lang="en-US" dirty="0" smtClean="0"/>
              <a:t>Yet </a:t>
            </a:r>
            <a:r>
              <a:rPr lang="en-US" dirty="0"/>
              <a:t>to Patrick, the greatest enemy was one he had been intimately familiar with— slavery. He was, in fact, one of the earliest Christians to speak out strongly against the practice</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600" dirty="0"/>
              <a:t>Galli, Mark. 131 Christians Everyone Should Know (p. </a:t>
            </a:r>
            <a:r>
              <a:rPr lang="en-US" sz="1600" dirty="0" smtClean="0"/>
              <a:t>230). </a:t>
            </a:r>
            <a:r>
              <a:rPr lang="en-US" sz="1600" dirty="0"/>
              <a:t>B&amp;H Publishing </a:t>
            </a:r>
            <a:r>
              <a:rPr lang="en-US" sz="1600" dirty="0" smtClean="0"/>
              <a:t>Group.</a:t>
            </a:r>
            <a:endParaRPr lang="en-US" sz="1600" dirty="0">
              <a:solidFill>
                <a:prstClr val="black"/>
              </a:solidFill>
            </a:endParaRPr>
          </a:p>
        </p:txBody>
      </p:sp>
    </p:spTree>
    <p:extLst>
      <p:ext uri="{BB962C8B-B14F-4D97-AF65-F5344CB8AC3E}">
        <p14:creationId xmlns:p14="http://schemas.microsoft.com/office/powerpoint/2010/main" val="26128887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199530</TotalTime>
  <Words>2290</Words>
  <Application>Microsoft Office PowerPoint</Application>
  <PresentationFormat>On-screen Show (4:3)</PresentationFormat>
  <Paragraphs>131</Paragraphs>
  <Slides>24</Slides>
  <Notes>0</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Office Theme</vt:lpstr>
      <vt:lpstr>140_Office Theme</vt:lpstr>
      <vt:lpstr>141_Office Theme</vt:lpstr>
      <vt:lpstr>142_Office Theme</vt:lpstr>
      <vt:lpstr>143_Office Theme</vt:lpstr>
      <vt:lpstr>PowerPoint Presentation</vt:lpstr>
      <vt:lpstr>Review</vt:lpstr>
      <vt:lpstr>Review</vt:lpstr>
      <vt:lpstr>Saint Patrick</vt:lpstr>
      <vt:lpstr>*Saint Patrick</vt:lpstr>
      <vt:lpstr>*Saint Patrick</vt:lpstr>
      <vt:lpstr>*Saint Patrick</vt:lpstr>
      <vt:lpstr>*Saint Patrick</vt:lpstr>
      <vt:lpstr>*Saint Patrick</vt:lpstr>
      <vt:lpstr>*Saint Patrick</vt:lpstr>
      <vt:lpstr>Columba</vt:lpstr>
      <vt:lpstr>*Columba</vt:lpstr>
      <vt:lpstr>*Columba</vt:lpstr>
      <vt:lpstr>PowerPoint Presentation</vt:lpstr>
      <vt:lpstr>*Columba</vt:lpstr>
      <vt:lpstr>Columbanus</vt:lpstr>
      <vt:lpstr>*Columbanus</vt:lpstr>
      <vt:lpstr>*Columbanus</vt:lpstr>
      <vt:lpstr>*Columbanus</vt:lpstr>
      <vt:lpstr>*Columbanus</vt:lpstr>
      <vt:lpstr>The Medieval Church</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3331</cp:revision>
  <cp:lastPrinted>2019-07-21T13:36:57Z</cp:lastPrinted>
  <dcterms:created xsi:type="dcterms:W3CDTF">2018-06-08T00:19:32Z</dcterms:created>
  <dcterms:modified xsi:type="dcterms:W3CDTF">2019-07-21T21:19:58Z</dcterms:modified>
</cp:coreProperties>
</file>