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6024" r:id="rId2"/>
    <p:sldMasterId id="2147486036" r:id="rId3"/>
    <p:sldMasterId id="2147486048" r:id="rId4"/>
    <p:sldMasterId id="2147486072" r:id="rId5"/>
  </p:sldMasterIdLst>
  <p:notesMasterIdLst>
    <p:notesMasterId r:id="rId33"/>
  </p:notesMasterIdLst>
  <p:handoutMasterIdLst>
    <p:handoutMasterId r:id="rId34"/>
  </p:handoutMasterIdLst>
  <p:sldIdLst>
    <p:sldId id="2206" r:id="rId6"/>
    <p:sldId id="2207" r:id="rId7"/>
    <p:sldId id="2219" r:id="rId8"/>
    <p:sldId id="2208" r:id="rId9"/>
    <p:sldId id="2216" r:id="rId10"/>
    <p:sldId id="2232" r:id="rId11"/>
    <p:sldId id="2261" r:id="rId12"/>
    <p:sldId id="2262" r:id="rId13"/>
    <p:sldId id="2234" r:id="rId14"/>
    <p:sldId id="2248" r:id="rId15"/>
    <p:sldId id="2244" r:id="rId16"/>
    <p:sldId id="2243" r:id="rId17"/>
    <p:sldId id="2247" r:id="rId18"/>
    <p:sldId id="2245" r:id="rId19"/>
    <p:sldId id="2238" r:id="rId20"/>
    <p:sldId id="2240" r:id="rId21"/>
    <p:sldId id="2249" r:id="rId22"/>
    <p:sldId id="2241" r:id="rId23"/>
    <p:sldId id="2233" r:id="rId24"/>
    <p:sldId id="2251" r:id="rId25"/>
    <p:sldId id="2252" r:id="rId26"/>
    <p:sldId id="2253" r:id="rId27"/>
    <p:sldId id="2254" r:id="rId28"/>
    <p:sldId id="2242" r:id="rId29"/>
    <p:sldId id="2255" r:id="rId30"/>
    <p:sldId id="2256" r:id="rId31"/>
    <p:sldId id="2257" r:id="rId32"/>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972"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10/26/2019</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10/26/2019</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10/26/2019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10/26/2019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10/26/2019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7083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3068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5275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5325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9412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9879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9010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2468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10/26/2019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7614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6004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2551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3207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1922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67416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3981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04551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8650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9282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10/26/2019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80214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97624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50095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15420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6049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98996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35917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70761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03281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0743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10/26/2019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74538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38455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80269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4201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24190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10103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14713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62498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23727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369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10/26/2019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63916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64320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65506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3113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42423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0671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10/26/2019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10/26/2019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10/26/2019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10/26/2019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10/26/2019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2218068"/>
      </p:ext>
    </p:extLst>
  </p:cSld>
  <p:clrMap bg1="lt1" tx1="dk1" bg2="lt2" tx2="dk2" accent1="accent1" accent2="accent2" accent3="accent3" accent4="accent4" accent5="accent5" accent6="accent6" hlink="hlink" folHlink="folHlink"/>
  <p:sldLayoutIdLst>
    <p:sldLayoutId id="2147486025" r:id="rId1"/>
    <p:sldLayoutId id="2147486026" r:id="rId2"/>
    <p:sldLayoutId id="2147486027" r:id="rId3"/>
    <p:sldLayoutId id="2147486028" r:id="rId4"/>
    <p:sldLayoutId id="2147486029" r:id="rId5"/>
    <p:sldLayoutId id="2147486030" r:id="rId6"/>
    <p:sldLayoutId id="2147486031" r:id="rId7"/>
    <p:sldLayoutId id="2147486032" r:id="rId8"/>
    <p:sldLayoutId id="2147486033" r:id="rId9"/>
    <p:sldLayoutId id="2147486034" r:id="rId10"/>
    <p:sldLayoutId id="2147486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681807"/>
      </p:ext>
    </p:extLst>
  </p:cSld>
  <p:clrMap bg1="lt1" tx1="dk1" bg2="lt2" tx2="dk2" accent1="accent1" accent2="accent2" accent3="accent3" accent4="accent4" accent5="accent5" accent6="accent6" hlink="hlink" folHlink="folHlink"/>
  <p:sldLayoutIdLst>
    <p:sldLayoutId id="2147486037" r:id="rId1"/>
    <p:sldLayoutId id="2147486038" r:id="rId2"/>
    <p:sldLayoutId id="2147486039" r:id="rId3"/>
    <p:sldLayoutId id="2147486040" r:id="rId4"/>
    <p:sldLayoutId id="2147486041" r:id="rId5"/>
    <p:sldLayoutId id="2147486042" r:id="rId6"/>
    <p:sldLayoutId id="2147486043" r:id="rId7"/>
    <p:sldLayoutId id="2147486044" r:id="rId8"/>
    <p:sldLayoutId id="2147486045" r:id="rId9"/>
    <p:sldLayoutId id="2147486046" r:id="rId10"/>
    <p:sldLayoutId id="2147486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0617025"/>
      </p:ext>
    </p:extLst>
  </p:cSld>
  <p:clrMap bg1="lt1" tx1="dk1" bg2="lt2" tx2="dk2" accent1="accent1" accent2="accent2" accent3="accent3" accent4="accent4" accent5="accent5" accent6="accent6" hlink="hlink" folHlink="folHlink"/>
  <p:sldLayoutIdLst>
    <p:sldLayoutId id="2147486049" r:id="rId1"/>
    <p:sldLayoutId id="2147486050" r:id="rId2"/>
    <p:sldLayoutId id="2147486051" r:id="rId3"/>
    <p:sldLayoutId id="2147486052" r:id="rId4"/>
    <p:sldLayoutId id="2147486053" r:id="rId5"/>
    <p:sldLayoutId id="2147486054" r:id="rId6"/>
    <p:sldLayoutId id="2147486055" r:id="rId7"/>
    <p:sldLayoutId id="2147486056" r:id="rId8"/>
    <p:sldLayoutId id="2147486057" r:id="rId9"/>
    <p:sldLayoutId id="2147486058" r:id="rId10"/>
    <p:sldLayoutId id="21474860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10/26/2019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7411446"/>
      </p:ext>
    </p:extLst>
  </p:cSld>
  <p:clrMap bg1="lt1" tx1="dk1" bg2="lt2" tx2="dk2" accent1="accent1" accent2="accent2" accent3="accent3" accent4="accent4" accent5="accent5" accent6="accent6" hlink="hlink" folHlink="folHlink"/>
  <p:sldLayoutIdLst>
    <p:sldLayoutId id="2147486073" r:id="rId1"/>
    <p:sldLayoutId id="2147486074" r:id="rId2"/>
    <p:sldLayoutId id="2147486075" r:id="rId3"/>
    <p:sldLayoutId id="2147486076" r:id="rId4"/>
    <p:sldLayoutId id="2147486077" r:id="rId5"/>
    <p:sldLayoutId id="2147486078" r:id="rId6"/>
    <p:sldLayoutId id="2147486079" r:id="rId7"/>
    <p:sldLayoutId id="2147486080" r:id="rId8"/>
    <p:sldLayoutId id="2147486081" r:id="rId9"/>
    <p:sldLayoutId id="2147486082" r:id="rId10"/>
    <p:sldLayoutId id="2147486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6.xml"/><Relationship Id="rId1" Type="http://schemas.openxmlformats.org/officeDocument/2006/relationships/themeOverride" Target="../theme/themeOverride2.xml"/><Relationship Id="rId4" Type="http://schemas.openxmlformats.org/officeDocument/2006/relationships/hyperlink" Target="https://www.gutenberg.org/files/39537/39537-h/39537-h.ht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ancient.eu/article/1298/the-daily-life-of-medieval-nuns/" TargetMode="External"/><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ancient.eu/article/1298/the-daily-life-of-medieval-nuns/" TargetMode="External"/><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hyperlink" Target="https://www.ancient.eu/article/1298/the-daily-life-of-medieval-nuns/" TargetMode="External"/><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hyperlink" Target="https://www.ancient.eu/article/1298/the-daily-life-of-medieval-nuns/" TargetMode="External"/><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hyperlink" Target="https://www.ancient.eu/article/1298/the-daily-life-of-medieval-nuns/" TargetMode="External"/><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themeOverride" Target="../theme/themeOverride3.xml"/><Relationship Id="rId4" Type="http://schemas.openxmlformats.org/officeDocument/2006/relationships/hyperlink" Target="https://en.wikipedia.org/wiki/Catherine_of_Siena#/media/File:Lesser_Poland_St._Catherine_of_Siena.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hyperlink" Target="https://www.hopehelps.org/volunteer-appreciation-week-201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39.xml"/><Relationship Id="rId1" Type="http://schemas.openxmlformats.org/officeDocument/2006/relationships/themeOverride" Target="../theme/themeOverride5.xml"/><Relationship Id="rId4" Type="http://schemas.openxmlformats.org/officeDocument/2006/relationships/hyperlink" Target="https://www.weareteachers.com/moving-beyond-classroom-discussion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35.xml"/><Relationship Id="rId1" Type="http://schemas.openxmlformats.org/officeDocument/2006/relationships/themeOverride" Target="../theme/themeOverride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7.xml"/><Relationship Id="rId1" Type="http://schemas.openxmlformats.org/officeDocument/2006/relationships/themeOverride" Target="../theme/themeOverride1.xml"/><Relationship Id="rId4" Type="http://schemas.openxmlformats.org/officeDocument/2006/relationships/hyperlink" Target="https://www.ancient.eu/image/9703/whitby-abbey/"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Benedict's_Italy.jpg" TargetMode="External"/><Relationship Id="rId2" Type="http://schemas.openxmlformats.org/officeDocument/2006/relationships/image" Target="../media/image4.jpg"/><Relationship Id="rId1" Type="http://schemas.openxmlformats.org/officeDocument/2006/relationships/slideLayout" Target="../slideLayouts/slideLayout4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Monte_Cassino#/media/File:Monte_Cassino_Opactwo_1.JPG" TargetMode="External"/><Relationship Id="rId2" Type="http://schemas.openxmlformats.org/officeDocument/2006/relationships/image" Target="../media/image6.jpe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14254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Medieval Monasteries</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Rather </a:t>
            </a:r>
            <a:r>
              <a:rPr lang="en-US" dirty="0"/>
              <a:t>than extreme asceticism, what the Rule seeks is a wise ordering of the monastic life, with strict discipline, but without undue harshness. </a:t>
            </a:r>
            <a:endParaRPr lang="en-US" dirty="0" smtClean="0"/>
          </a:p>
          <a:p>
            <a:r>
              <a:rPr lang="en-US" dirty="0" smtClean="0"/>
              <a:t>Thus</a:t>
            </a:r>
            <a:r>
              <a:rPr lang="en-US" dirty="0"/>
              <a:t>, while many of the monks of the desert lived on bread, salt, and water, Benedict prescribed that </a:t>
            </a:r>
            <a:r>
              <a:rPr lang="en-US" b="1" i="1" dirty="0"/>
              <a:t>his</a:t>
            </a:r>
            <a:r>
              <a:rPr lang="en-US" dirty="0"/>
              <a:t> monks would have two meals a day, each with two cooked dishes, and at times with fresh fruits and vegetables. </a:t>
            </a:r>
            <a:endParaRPr lang="en-US" dirty="0" smtClean="0"/>
          </a:p>
          <a:p>
            <a:r>
              <a:rPr lang="en-US" dirty="0" smtClean="0"/>
              <a:t>Also</a:t>
            </a:r>
            <a:r>
              <a:rPr lang="en-US" dirty="0"/>
              <a:t>, each monk was to receive a moderate amount of wine every day. </a:t>
            </a:r>
            <a:endParaRPr lang="en-US" dirty="0" smtClean="0"/>
          </a:p>
          <a:p>
            <a:r>
              <a:rPr lang="en-US" dirty="0" smtClean="0"/>
              <a:t>And</a:t>
            </a:r>
            <a:r>
              <a:rPr lang="en-US" dirty="0"/>
              <a:t>, in addition to his bed, each monk should have a cover and a pillow. </a:t>
            </a:r>
            <a:endParaRPr lang="en-US" dirty="0" smtClean="0"/>
          </a:p>
          <a:p>
            <a:r>
              <a:rPr lang="en-US" dirty="0" smtClean="0"/>
              <a:t>All </a:t>
            </a:r>
            <a:r>
              <a:rPr lang="en-US" dirty="0"/>
              <a:t>this was to be done only in times of abundance, for in times of scarcity monks should be content with whatever was available</a:t>
            </a:r>
            <a:r>
              <a:rPr lang="en-US" dirty="0" smtClean="0"/>
              <a:t>.</a:t>
            </a:r>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Gonzalez, Justo L.. The Story of Christianity: Volume 1: The Early Church to the Dawn of the Reformation </a:t>
            </a:r>
            <a:r>
              <a:rPr lang="en-US" sz="1400" dirty="0" smtClean="0">
                <a:solidFill>
                  <a:prstClr val="black"/>
                </a:solidFill>
              </a:rPr>
              <a:t>pp</a:t>
            </a:r>
            <a:r>
              <a:rPr lang="en-US" sz="1400" dirty="0">
                <a:solidFill>
                  <a:prstClr val="black"/>
                </a:solidFill>
              </a:rPr>
              <a:t>. </a:t>
            </a:r>
            <a:r>
              <a:rPr lang="en-US" sz="1400" dirty="0" smtClean="0">
                <a:solidFill>
                  <a:prstClr val="black"/>
                </a:solidFill>
              </a:rPr>
              <a:t>277-278</a:t>
            </a:r>
            <a:endParaRPr lang="en-US" sz="1400" dirty="0">
              <a:solidFill>
                <a:prstClr val="black"/>
              </a:solidFill>
            </a:endParaRPr>
          </a:p>
        </p:txBody>
      </p:sp>
    </p:spTree>
    <p:extLst>
      <p:ext uri="{BB962C8B-B14F-4D97-AF65-F5344CB8AC3E}">
        <p14:creationId xmlns:p14="http://schemas.microsoft.com/office/powerpoint/2010/main" val="20498366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Medieval Monasteries</a:t>
            </a:r>
          </a:p>
        </p:txBody>
      </p:sp>
      <p:sp>
        <p:nvSpPr>
          <p:cNvPr id="4" name="Content Placeholder 3"/>
          <p:cNvSpPr>
            <a:spLocks noGrp="1"/>
          </p:cNvSpPr>
          <p:nvPr>
            <p:ph idx="1"/>
          </p:nvPr>
        </p:nvSpPr>
        <p:spPr>
          <a:xfrm>
            <a:off x="266700" y="728246"/>
            <a:ext cx="8610600" cy="5520154"/>
          </a:xfrm>
        </p:spPr>
        <p:txBody>
          <a:bodyPr>
            <a:normAutofit lnSpcReduction="10000"/>
          </a:bodyPr>
          <a:lstStyle/>
          <a:p>
            <a:r>
              <a:rPr lang="en-US" dirty="0" smtClean="0"/>
              <a:t>The </a:t>
            </a:r>
            <a:r>
              <a:rPr lang="en-US" dirty="0"/>
              <a:t>government of the monastery was vested in an </a:t>
            </a:r>
            <a:r>
              <a:rPr lang="en-US" dirty="0" smtClean="0"/>
              <a:t>abbot.</a:t>
            </a:r>
            <a:r>
              <a:rPr lang="en-US" baseline="30000" dirty="0" smtClean="0"/>
              <a:t>1</a:t>
            </a:r>
            <a:r>
              <a:rPr lang="en-US" dirty="0" smtClean="0"/>
              <a:t> </a:t>
            </a:r>
            <a:endParaRPr lang="en-US" dirty="0"/>
          </a:p>
          <a:p>
            <a:r>
              <a:rPr lang="en-US" dirty="0" smtClean="0"/>
              <a:t>The </a:t>
            </a:r>
            <a:r>
              <a:rPr lang="en-US" dirty="0"/>
              <a:t>abbot was chosen by the monks themselves, and he could decide </a:t>
            </a:r>
            <a:r>
              <a:rPr lang="en-US" b="1" i="1" dirty="0"/>
              <a:t>major</a:t>
            </a:r>
            <a:r>
              <a:rPr lang="en-US" dirty="0"/>
              <a:t> matters only after calling for the judgment of the whole </a:t>
            </a:r>
            <a:r>
              <a:rPr lang="en-US" dirty="0" smtClean="0"/>
              <a:t>body.</a:t>
            </a:r>
            <a:r>
              <a:rPr lang="en-US" baseline="30000" dirty="0" smtClean="0"/>
              <a:t>1</a:t>
            </a:r>
            <a:r>
              <a:rPr lang="en-US" dirty="0" smtClean="0"/>
              <a:t> </a:t>
            </a:r>
            <a:endParaRPr lang="en-US" dirty="0"/>
          </a:p>
          <a:p>
            <a:r>
              <a:rPr lang="en-US" dirty="0"/>
              <a:t>But the abbot </a:t>
            </a:r>
            <a:r>
              <a:rPr lang="en-US" dirty="0" smtClean="0"/>
              <a:t>was </a:t>
            </a:r>
            <a:r>
              <a:rPr lang="en-US" dirty="0"/>
              <a:t>also to be obeyed “without delay</a:t>
            </a:r>
            <a:r>
              <a:rPr lang="en-US" dirty="0" smtClean="0"/>
              <a:t>.”</a:t>
            </a:r>
            <a:r>
              <a:rPr lang="en-US" baseline="30000" dirty="0" smtClean="0">
                <a:solidFill>
                  <a:prstClr val="black"/>
                </a:solidFill>
              </a:rPr>
              <a:t>2</a:t>
            </a:r>
            <a:r>
              <a:rPr lang="en-US" dirty="0" smtClean="0"/>
              <a:t> </a:t>
            </a:r>
            <a:endParaRPr lang="en-US" dirty="0"/>
          </a:p>
          <a:p>
            <a:r>
              <a:rPr lang="en-US" dirty="0"/>
              <a:t>This </a:t>
            </a:r>
            <a:r>
              <a:rPr lang="en-US" dirty="0" smtClean="0"/>
              <a:t>meant </a:t>
            </a:r>
            <a:r>
              <a:rPr lang="en-US" dirty="0"/>
              <a:t>not only </a:t>
            </a:r>
            <a:r>
              <a:rPr lang="en-US" b="1" i="1" dirty="0"/>
              <a:t>instant</a:t>
            </a:r>
            <a:r>
              <a:rPr lang="en-US" dirty="0"/>
              <a:t> obedience, but also </a:t>
            </a:r>
            <a:r>
              <a:rPr lang="en-US" b="1" i="1" dirty="0" smtClean="0"/>
              <a:t>willing</a:t>
            </a:r>
            <a:r>
              <a:rPr lang="en-US" dirty="0" smtClean="0"/>
              <a:t> obedience.</a:t>
            </a:r>
            <a:r>
              <a:rPr lang="en-US" baseline="30000" dirty="0" smtClean="0">
                <a:solidFill>
                  <a:prstClr val="black"/>
                </a:solidFill>
              </a:rPr>
              <a:t>2</a:t>
            </a:r>
            <a:r>
              <a:rPr lang="en-US" dirty="0" smtClean="0"/>
              <a:t> </a:t>
            </a:r>
            <a:endParaRPr lang="en-US" dirty="0"/>
          </a:p>
          <a:p>
            <a:r>
              <a:rPr lang="en-US" dirty="0" smtClean="0"/>
              <a:t>If </a:t>
            </a:r>
            <a:r>
              <a:rPr lang="en-US" dirty="0"/>
              <a:t>what </a:t>
            </a:r>
            <a:r>
              <a:rPr lang="en-US" dirty="0" smtClean="0"/>
              <a:t>was </a:t>
            </a:r>
            <a:r>
              <a:rPr lang="en-US" dirty="0"/>
              <a:t>commanded </a:t>
            </a:r>
            <a:r>
              <a:rPr lang="en-US" dirty="0" smtClean="0"/>
              <a:t>seemed </a:t>
            </a:r>
            <a:r>
              <a:rPr lang="en-US" dirty="0"/>
              <a:t>impossible, the monk </a:t>
            </a:r>
            <a:r>
              <a:rPr lang="en-US" dirty="0" smtClean="0"/>
              <a:t>was </a:t>
            </a:r>
            <a:r>
              <a:rPr lang="en-US" dirty="0"/>
              <a:t>to explain to the abbot why it </a:t>
            </a:r>
            <a:r>
              <a:rPr lang="en-US" dirty="0" smtClean="0"/>
              <a:t>was so.</a:t>
            </a:r>
            <a:r>
              <a:rPr lang="en-US" baseline="30000" dirty="0" smtClean="0">
                <a:solidFill>
                  <a:prstClr val="black"/>
                </a:solidFill>
              </a:rPr>
              <a:t>2</a:t>
            </a:r>
            <a:r>
              <a:rPr lang="en-US" dirty="0" smtClean="0"/>
              <a:t> </a:t>
            </a:r>
            <a:endParaRPr lang="en-US" dirty="0"/>
          </a:p>
          <a:p>
            <a:r>
              <a:rPr lang="en-US" dirty="0"/>
              <a:t>If, after </a:t>
            </a:r>
            <a:r>
              <a:rPr lang="en-US" dirty="0" smtClean="0"/>
              <a:t>hearing the </a:t>
            </a:r>
            <a:r>
              <a:rPr lang="en-US" dirty="0"/>
              <a:t>explanation, the superior </a:t>
            </a:r>
            <a:r>
              <a:rPr lang="en-US" dirty="0" smtClean="0"/>
              <a:t>insisted </a:t>
            </a:r>
            <a:r>
              <a:rPr lang="en-US" dirty="0"/>
              <a:t>on the command, it </a:t>
            </a:r>
            <a:r>
              <a:rPr lang="en-US" dirty="0" smtClean="0"/>
              <a:t>was </a:t>
            </a:r>
            <a:r>
              <a:rPr lang="en-US" dirty="0"/>
              <a:t>to be obeyed as well as </a:t>
            </a:r>
            <a:r>
              <a:rPr lang="en-US" dirty="0" smtClean="0"/>
              <a:t>possible.</a:t>
            </a:r>
            <a:r>
              <a:rPr lang="en-US" baseline="30000" dirty="0" smtClean="0">
                <a:solidFill>
                  <a:prstClr val="black"/>
                </a:solidFill>
              </a:rPr>
              <a:t>2</a:t>
            </a:r>
            <a:r>
              <a:rPr lang="en-US" dirty="0" smtClean="0"/>
              <a:t> </a:t>
            </a:r>
            <a:endParaRPr lang="en-US" dirty="0"/>
          </a:p>
        </p:txBody>
      </p:sp>
      <p:sp>
        <p:nvSpPr>
          <p:cNvPr id="6" name="TextBox 5"/>
          <p:cNvSpPr txBox="1"/>
          <p:nvPr/>
        </p:nvSpPr>
        <p:spPr>
          <a:xfrm>
            <a:off x="0" y="6334780"/>
            <a:ext cx="9144000" cy="523220"/>
          </a:xfrm>
          <a:prstGeom prst="rect">
            <a:avLst/>
          </a:prstGeom>
          <a:noFill/>
        </p:spPr>
        <p:txBody>
          <a:bodyPr wrap="square" rtlCol="0">
            <a:spAutoFit/>
          </a:bodyPr>
          <a:lstStyle/>
          <a:p>
            <a:r>
              <a:rPr lang="en-US" sz="1400" baseline="30000" dirty="0" smtClean="0"/>
              <a:t>1</a:t>
            </a:r>
            <a:r>
              <a:rPr lang="en-US" sz="1400" dirty="0" smtClean="0"/>
              <a:t>Shelley</a:t>
            </a:r>
            <a:r>
              <a:rPr lang="en-US" sz="1400" dirty="0"/>
              <a:t>, Dr. Bruce L.. Church History in Plain Language: Fourth Edition (pp. 129-130</a:t>
            </a:r>
            <a:r>
              <a:rPr lang="en-US" sz="1400" dirty="0" smtClean="0"/>
              <a:t>)</a:t>
            </a:r>
          </a:p>
          <a:p>
            <a:r>
              <a:rPr lang="en-US" sz="1400" baseline="30000" dirty="0" smtClean="0">
                <a:solidFill>
                  <a:prstClr val="black"/>
                </a:solidFill>
              </a:rPr>
              <a:t>2</a:t>
            </a:r>
            <a:r>
              <a:rPr lang="en-US" sz="1400" dirty="0" smtClean="0">
                <a:solidFill>
                  <a:prstClr val="black"/>
                </a:solidFill>
              </a:rPr>
              <a:t>Gonzalez</a:t>
            </a:r>
            <a:r>
              <a:rPr lang="en-US" sz="1400" dirty="0">
                <a:solidFill>
                  <a:prstClr val="black"/>
                </a:solidFill>
              </a:rPr>
              <a:t>, Justo L.. The Story of Christianity: Volume 1: The Early Church to the Dawn of the Reformation pp. </a:t>
            </a:r>
            <a:r>
              <a:rPr lang="en-US" sz="1400" dirty="0" smtClean="0">
                <a:solidFill>
                  <a:prstClr val="black"/>
                </a:solidFill>
              </a:rPr>
              <a:t>278-280</a:t>
            </a:r>
            <a:endParaRPr lang="en-US" sz="1400" dirty="0">
              <a:solidFill>
                <a:prstClr val="black"/>
              </a:solidFill>
            </a:endParaRPr>
          </a:p>
        </p:txBody>
      </p:sp>
    </p:spTree>
    <p:extLst>
      <p:ext uri="{BB962C8B-B14F-4D97-AF65-F5344CB8AC3E}">
        <p14:creationId xmlns:p14="http://schemas.microsoft.com/office/powerpoint/2010/main" val="22690950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Medieval Monasteries</a:t>
            </a:r>
          </a:p>
        </p:txBody>
      </p:sp>
      <p:sp>
        <p:nvSpPr>
          <p:cNvPr id="4" name="Content Placeholder 3"/>
          <p:cNvSpPr>
            <a:spLocks noGrp="1"/>
          </p:cNvSpPr>
          <p:nvPr>
            <p:ph idx="1"/>
          </p:nvPr>
        </p:nvSpPr>
        <p:spPr>
          <a:xfrm>
            <a:off x="266700" y="728246"/>
            <a:ext cx="8610600" cy="5791200"/>
          </a:xfrm>
        </p:spPr>
        <p:txBody>
          <a:bodyPr>
            <a:normAutofit fontScale="92500"/>
          </a:bodyPr>
          <a:lstStyle/>
          <a:p>
            <a:r>
              <a:rPr lang="en-US" dirty="0" smtClean="0"/>
              <a:t>An </a:t>
            </a:r>
            <a:r>
              <a:rPr lang="en-US" dirty="0"/>
              <a:t>errant monk </a:t>
            </a:r>
            <a:r>
              <a:rPr lang="en-US" dirty="0" smtClean="0"/>
              <a:t>was </a:t>
            </a:r>
            <a:r>
              <a:rPr lang="en-US" dirty="0"/>
              <a:t>to be admonished secretly. </a:t>
            </a:r>
            <a:endParaRPr lang="en-US" dirty="0" smtClean="0"/>
          </a:p>
          <a:p>
            <a:r>
              <a:rPr lang="en-US" dirty="0" smtClean="0"/>
              <a:t>If </a:t>
            </a:r>
            <a:r>
              <a:rPr lang="en-US" dirty="0"/>
              <a:t>after two such admonitions he </a:t>
            </a:r>
            <a:r>
              <a:rPr lang="en-US" dirty="0" smtClean="0"/>
              <a:t>did </a:t>
            </a:r>
            <a:r>
              <a:rPr lang="en-US" dirty="0"/>
              <a:t>not repent, he </a:t>
            </a:r>
            <a:r>
              <a:rPr lang="en-US" dirty="0" smtClean="0"/>
              <a:t>was </a:t>
            </a:r>
            <a:r>
              <a:rPr lang="en-US" dirty="0"/>
              <a:t>to be reprimanded before the community. </a:t>
            </a:r>
            <a:endParaRPr lang="en-US" dirty="0" smtClean="0"/>
          </a:p>
          <a:p>
            <a:r>
              <a:rPr lang="en-US" dirty="0" smtClean="0"/>
              <a:t>The </a:t>
            </a:r>
            <a:r>
              <a:rPr lang="en-US" dirty="0"/>
              <a:t>next step </a:t>
            </a:r>
            <a:r>
              <a:rPr lang="en-US" dirty="0" smtClean="0"/>
              <a:t>was </a:t>
            </a:r>
            <a:r>
              <a:rPr lang="en-US" dirty="0"/>
              <a:t>excommunication, which means being barred, not only from communion, but also from the meals in common and from every contact with the other monks. </a:t>
            </a:r>
            <a:endParaRPr lang="en-US" dirty="0" smtClean="0"/>
          </a:p>
          <a:p>
            <a:r>
              <a:rPr lang="en-US" dirty="0" smtClean="0"/>
              <a:t>If </a:t>
            </a:r>
            <a:r>
              <a:rPr lang="en-US" dirty="0"/>
              <a:t>he </a:t>
            </a:r>
            <a:r>
              <a:rPr lang="en-US" dirty="0" smtClean="0"/>
              <a:t>was </a:t>
            </a:r>
            <a:r>
              <a:rPr lang="en-US" dirty="0"/>
              <a:t>still unrepentant, he </a:t>
            </a:r>
            <a:r>
              <a:rPr lang="en-US" dirty="0" smtClean="0"/>
              <a:t>was </a:t>
            </a:r>
            <a:r>
              <a:rPr lang="en-US" dirty="0"/>
              <a:t>to be whipped. </a:t>
            </a:r>
            <a:endParaRPr lang="en-US" dirty="0" smtClean="0"/>
          </a:p>
          <a:p>
            <a:r>
              <a:rPr lang="en-US" dirty="0" smtClean="0"/>
              <a:t>If </a:t>
            </a:r>
            <a:r>
              <a:rPr lang="en-US" dirty="0"/>
              <a:t>even this </a:t>
            </a:r>
            <a:r>
              <a:rPr lang="en-US" dirty="0" smtClean="0"/>
              <a:t>was </a:t>
            </a:r>
            <a:r>
              <a:rPr lang="en-US" dirty="0"/>
              <a:t>to no avail, he </a:t>
            </a:r>
            <a:r>
              <a:rPr lang="en-US" dirty="0" smtClean="0"/>
              <a:t>was </a:t>
            </a:r>
            <a:r>
              <a:rPr lang="en-US" dirty="0"/>
              <a:t>to be sorrowfully expelled from the community. </a:t>
            </a:r>
            <a:r>
              <a:rPr lang="en-US" dirty="0" smtClean="0"/>
              <a:t>But, </a:t>
            </a:r>
            <a:r>
              <a:rPr lang="en-US" dirty="0"/>
              <a:t>if he </a:t>
            </a:r>
            <a:r>
              <a:rPr lang="en-US" dirty="0" smtClean="0"/>
              <a:t>repented, </a:t>
            </a:r>
            <a:r>
              <a:rPr lang="en-US" dirty="0"/>
              <a:t>he </a:t>
            </a:r>
            <a:r>
              <a:rPr lang="en-US" dirty="0" smtClean="0"/>
              <a:t>was </a:t>
            </a:r>
            <a:r>
              <a:rPr lang="en-US" dirty="0"/>
              <a:t>to be received again. </a:t>
            </a:r>
            <a:endParaRPr lang="en-US" dirty="0" smtClean="0"/>
          </a:p>
          <a:p>
            <a:r>
              <a:rPr lang="en-US" dirty="0" smtClean="0"/>
              <a:t>This process could be repeated </a:t>
            </a:r>
            <a:r>
              <a:rPr lang="en-US" dirty="0"/>
              <a:t>up to three </a:t>
            </a:r>
            <a:r>
              <a:rPr lang="en-US" dirty="0" smtClean="0"/>
              <a:t>times: </a:t>
            </a:r>
            <a:r>
              <a:rPr lang="en-US" dirty="0"/>
              <a:t>after the third </a:t>
            </a:r>
            <a:r>
              <a:rPr lang="en-US" dirty="0" smtClean="0"/>
              <a:t>expulsion, </a:t>
            </a:r>
            <a:r>
              <a:rPr lang="en-US" dirty="0"/>
              <a:t>the monastery </a:t>
            </a:r>
            <a:r>
              <a:rPr lang="en-US" dirty="0" smtClean="0"/>
              <a:t>would </a:t>
            </a:r>
            <a:r>
              <a:rPr lang="en-US" dirty="0"/>
              <a:t>be forever closed to him.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Gonzalez, Justo L.. The Story of Christianity: Volume 1: The Early Church to the Dawn of the Reformation </a:t>
            </a:r>
            <a:r>
              <a:rPr lang="en-US" sz="1400" dirty="0" smtClean="0">
                <a:solidFill>
                  <a:prstClr val="black"/>
                </a:solidFill>
              </a:rPr>
              <a:t>pp</a:t>
            </a:r>
            <a:r>
              <a:rPr lang="en-US" sz="1400" dirty="0">
                <a:solidFill>
                  <a:prstClr val="black"/>
                </a:solidFill>
              </a:rPr>
              <a:t>. </a:t>
            </a:r>
            <a:r>
              <a:rPr lang="en-US" sz="1400" dirty="0" smtClean="0">
                <a:solidFill>
                  <a:prstClr val="black"/>
                </a:solidFill>
              </a:rPr>
              <a:t>278-280</a:t>
            </a:r>
            <a:endParaRPr lang="en-US" sz="1400" dirty="0">
              <a:solidFill>
                <a:prstClr val="black"/>
              </a:solidFill>
            </a:endParaRPr>
          </a:p>
        </p:txBody>
      </p:sp>
    </p:spTree>
    <p:extLst>
      <p:ext uri="{BB962C8B-B14F-4D97-AF65-F5344CB8AC3E}">
        <p14:creationId xmlns:p14="http://schemas.microsoft.com/office/powerpoint/2010/main" val="42560524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Medieval Monasteries</a:t>
            </a:r>
          </a:p>
        </p:txBody>
      </p:sp>
      <p:sp>
        <p:nvSpPr>
          <p:cNvPr id="4" name="Content Placeholder 3"/>
          <p:cNvSpPr>
            <a:spLocks noGrp="1"/>
          </p:cNvSpPr>
          <p:nvPr>
            <p:ph idx="1"/>
          </p:nvPr>
        </p:nvSpPr>
        <p:spPr>
          <a:xfrm>
            <a:off x="266700" y="728245"/>
            <a:ext cx="8610600" cy="5613037"/>
          </a:xfrm>
        </p:spPr>
        <p:txBody>
          <a:bodyPr>
            <a:normAutofit/>
          </a:bodyPr>
          <a:lstStyle/>
          <a:p>
            <a:r>
              <a:rPr lang="en-US" dirty="0" smtClean="0"/>
              <a:t>The </a:t>
            </a:r>
            <a:r>
              <a:rPr lang="en-US" dirty="0"/>
              <a:t>Rule also </a:t>
            </a:r>
            <a:r>
              <a:rPr lang="en-US" dirty="0" smtClean="0"/>
              <a:t>insisted </a:t>
            </a:r>
            <a:r>
              <a:rPr lang="en-US" dirty="0"/>
              <a:t>on physical labor, which </a:t>
            </a:r>
            <a:r>
              <a:rPr lang="en-US" dirty="0" smtClean="0"/>
              <a:t>was </a:t>
            </a:r>
            <a:r>
              <a:rPr lang="en-US" dirty="0"/>
              <a:t>to be shared by </a:t>
            </a:r>
            <a:r>
              <a:rPr lang="en-US" dirty="0" smtClean="0"/>
              <a:t>all.</a:t>
            </a:r>
            <a:r>
              <a:rPr lang="en-US" baseline="30000" dirty="0" smtClean="0">
                <a:solidFill>
                  <a:prstClr val="black"/>
                </a:solidFill>
              </a:rPr>
              <a:t>1</a:t>
            </a:r>
            <a:r>
              <a:rPr lang="en-US" dirty="0" smtClean="0"/>
              <a:t> </a:t>
            </a:r>
          </a:p>
          <a:p>
            <a:r>
              <a:rPr lang="en-US" dirty="0" smtClean="0"/>
              <a:t>Except </a:t>
            </a:r>
            <a:r>
              <a:rPr lang="en-US" dirty="0"/>
              <a:t>in exceptional cases of illness or of unique gifts, all </a:t>
            </a:r>
            <a:r>
              <a:rPr lang="en-US" dirty="0" smtClean="0"/>
              <a:t>would </a:t>
            </a:r>
            <a:r>
              <a:rPr lang="en-US" dirty="0"/>
              <a:t>take turns in every </a:t>
            </a:r>
            <a:r>
              <a:rPr lang="en-US" dirty="0" smtClean="0"/>
              <a:t>task.</a:t>
            </a:r>
            <a:r>
              <a:rPr lang="en-US" baseline="30000" dirty="0" smtClean="0">
                <a:solidFill>
                  <a:prstClr val="black"/>
                </a:solidFill>
              </a:rPr>
              <a:t>1</a:t>
            </a:r>
            <a:endParaRPr lang="en-US" dirty="0" smtClean="0"/>
          </a:p>
          <a:p>
            <a:r>
              <a:rPr lang="en-US" dirty="0"/>
              <a:t>Benedict prescribed that each monastery, wherever feasible, should be equipped to furnish all the necessities of </a:t>
            </a:r>
            <a:r>
              <a:rPr lang="en-US" dirty="0" smtClean="0"/>
              <a:t>life.</a:t>
            </a:r>
            <a:r>
              <a:rPr lang="en-US" baseline="30000" dirty="0" smtClean="0"/>
              <a:t>2</a:t>
            </a:r>
            <a:endParaRPr lang="en-US" dirty="0"/>
          </a:p>
          <a:p>
            <a:r>
              <a:rPr lang="en-US" dirty="0"/>
              <a:t>Monks wove their own cloth, made their own wine, and were their own carpenters and </a:t>
            </a:r>
            <a:r>
              <a:rPr lang="en-US" dirty="0" smtClean="0"/>
              <a:t>masons.</a:t>
            </a:r>
            <a:r>
              <a:rPr lang="en-US" baseline="30000" dirty="0" smtClean="0"/>
              <a:t>2</a:t>
            </a:r>
          </a:p>
          <a:p>
            <a:r>
              <a:rPr lang="en-US" dirty="0" smtClean="0"/>
              <a:t>Benedict </a:t>
            </a:r>
            <a:r>
              <a:rPr lang="en-US" dirty="0"/>
              <a:t>considered wandering outside the walls </a:t>
            </a:r>
            <a:r>
              <a:rPr lang="en-US" dirty="0" smtClean="0"/>
              <a:t>of the monastery to be a </a:t>
            </a:r>
            <a:r>
              <a:rPr lang="en-US" dirty="0"/>
              <a:t>great spiritual danger for a monk</a:t>
            </a:r>
            <a:r>
              <a:rPr lang="en-US" dirty="0" smtClean="0"/>
              <a:t>.</a:t>
            </a:r>
            <a:r>
              <a:rPr lang="en-US" baseline="30000" dirty="0"/>
              <a:t> </a:t>
            </a:r>
            <a:r>
              <a:rPr lang="en-US" baseline="30000" dirty="0" smtClean="0"/>
              <a:t>2</a:t>
            </a:r>
            <a:endParaRPr lang="en-US" baseline="30000" dirty="0"/>
          </a:p>
        </p:txBody>
      </p:sp>
      <p:sp>
        <p:nvSpPr>
          <p:cNvPr id="6" name="TextBox 5"/>
          <p:cNvSpPr txBox="1"/>
          <p:nvPr/>
        </p:nvSpPr>
        <p:spPr>
          <a:xfrm>
            <a:off x="0" y="6341283"/>
            <a:ext cx="9144000" cy="523220"/>
          </a:xfrm>
          <a:prstGeom prst="rect">
            <a:avLst/>
          </a:prstGeom>
          <a:noFill/>
        </p:spPr>
        <p:txBody>
          <a:bodyPr wrap="square" rtlCol="0">
            <a:spAutoFit/>
          </a:bodyPr>
          <a:lstStyle/>
          <a:p>
            <a:r>
              <a:rPr lang="en-US" sz="1400" baseline="30000" dirty="0" smtClean="0">
                <a:solidFill>
                  <a:prstClr val="black"/>
                </a:solidFill>
              </a:rPr>
              <a:t>1</a:t>
            </a:r>
            <a:r>
              <a:rPr lang="en-US" sz="1400" dirty="0" smtClean="0">
                <a:solidFill>
                  <a:prstClr val="black"/>
                </a:solidFill>
              </a:rPr>
              <a:t>Gonzalez</a:t>
            </a:r>
            <a:r>
              <a:rPr lang="en-US" sz="1400" dirty="0">
                <a:solidFill>
                  <a:prstClr val="black"/>
                </a:solidFill>
              </a:rPr>
              <a:t>, Justo L.. The Story of Christianity: Volume 1: The Early Church to the Dawn of the Reformation </a:t>
            </a:r>
            <a:r>
              <a:rPr lang="en-US" sz="1400" dirty="0" smtClean="0">
                <a:solidFill>
                  <a:prstClr val="black"/>
                </a:solidFill>
              </a:rPr>
              <a:t>pp</a:t>
            </a:r>
            <a:r>
              <a:rPr lang="en-US" sz="1400" dirty="0">
                <a:solidFill>
                  <a:prstClr val="black"/>
                </a:solidFill>
              </a:rPr>
              <a:t>. </a:t>
            </a:r>
            <a:r>
              <a:rPr lang="en-US" sz="1400" dirty="0" smtClean="0">
                <a:solidFill>
                  <a:prstClr val="black"/>
                </a:solidFill>
              </a:rPr>
              <a:t>280-281</a:t>
            </a:r>
          </a:p>
          <a:p>
            <a:r>
              <a:rPr lang="en-US" sz="1400" baseline="30000" dirty="0" smtClean="0"/>
              <a:t>2</a:t>
            </a:r>
            <a:r>
              <a:rPr lang="en-US" sz="1400" dirty="0" smtClean="0"/>
              <a:t>Shelley</a:t>
            </a:r>
            <a:r>
              <a:rPr lang="en-US" sz="1400" dirty="0"/>
              <a:t>, Dr. Bruce L.. Church History in Plain Language: Fourth Edition (pp. 130-131</a:t>
            </a:r>
            <a:r>
              <a:rPr lang="en-US" sz="1400" dirty="0" smtClean="0"/>
              <a:t>)</a:t>
            </a:r>
            <a:endParaRPr lang="en-US" sz="1400" dirty="0">
              <a:solidFill>
                <a:prstClr val="black"/>
              </a:solidFill>
            </a:endParaRPr>
          </a:p>
        </p:txBody>
      </p:sp>
    </p:spTree>
    <p:extLst>
      <p:ext uri="{BB962C8B-B14F-4D97-AF65-F5344CB8AC3E}">
        <p14:creationId xmlns:p14="http://schemas.microsoft.com/office/powerpoint/2010/main" val="27953956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Medieval Monasteries</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The </a:t>
            </a:r>
            <a:r>
              <a:rPr lang="en-US" b="1" i="1" dirty="0"/>
              <a:t>core</a:t>
            </a:r>
            <a:r>
              <a:rPr lang="en-US" dirty="0"/>
              <a:t> of the monastic life as Benedict conceived it was </a:t>
            </a:r>
            <a:r>
              <a:rPr lang="en-US" b="1" i="1" dirty="0"/>
              <a:t>prayer</a:t>
            </a:r>
            <a:r>
              <a:rPr lang="en-US" dirty="0"/>
              <a:t>. </a:t>
            </a:r>
            <a:endParaRPr lang="en-US" dirty="0" smtClean="0"/>
          </a:p>
          <a:p>
            <a:r>
              <a:rPr lang="en-US" dirty="0" smtClean="0"/>
              <a:t>Periods </a:t>
            </a:r>
            <a:r>
              <a:rPr lang="en-US" dirty="0"/>
              <a:t>were assigned each day for </a:t>
            </a:r>
            <a:r>
              <a:rPr lang="en-US" b="1" i="1" dirty="0"/>
              <a:t>private</a:t>
            </a:r>
            <a:r>
              <a:rPr lang="en-US" dirty="0"/>
              <a:t> prayer, but most of the devotions took place in the </a:t>
            </a:r>
            <a:r>
              <a:rPr lang="en-US" b="1" i="1" dirty="0"/>
              <a:t>chapel</a:t>
            </a:r>
            <a:r>
              <a:rPr lang="en-US" dirty="0"/>
              <a:t>. </a:t>
            </a:r>
            <a:endParaRPr lang="en-US" dirty="0" smtClean="0"/>
          </a:p>
          <a:p>
            <a:r>
              <a:rPr lang="en-US" dirty="0" smtClean="0"/>
              <a:t>There </a:t>
            </a:r>
            <a:r>
              <a:rPr lang="en-US" dirty="0"/>
              <a:t>the monks were to gather </a:t>
            </a:r>
            <a:r>
              <a:rPr lang="en-US" b="1" i="1" dirty="0"/>
              <a:t>eight</a:t>
            </a:r>
            <a:r>
              <a:rPr lang="en-US" dirty="0"/>
              <a:t> times a </a:t>
            </a:r>
            <a:r>
              <a:rPr lang="en-US" dirty="0" smtClean="0"/>
              <a:t>day: </a:t>
            </a:r>
            <a:r>
              <a:rPr lang="en-US" b="1" i="1" dirty="0"/>
              <a:t>seven</a:t>
            </a:r>
            <a:r>
              <a:rPr lang="en-US" dirty="0"/>
              <a:t> during </a:t>
            </a:r>
            <a:r>
              <a:rPr lang="en-US" dirty="0" smtClean="0"/>
              <a:t>the daytime</a:t>
            </a:r>
            <a:r>
              <a:rPr lang="en-US" dirty="0"/>
              <a:t>, and </a:t>
            </a:r>
            <a:r>
              <a:rPr lang="en-US" b="1" i="1" dirty="0"/>
              <a:t>once</a:t>
            </a:r>
            <a:r>
              <a:rPr lang="en-US" dirty="0"/>
              <a:t> in the middle of the night, for the Psalmist says: “</a:t>
            </a:r>
            <a:r>
              <a:rPr lang="en-US" b="1" i="1" dirty="0">
                <a:solidFill>
                  <a:srgbClr val="344BF6"/>
                </a:solidFill>
                <a:latin typeface="Cambria" panose="02040503050406030204" pitchFamily="18" charset="0"/>
                <a:ea typeface="Cambria" panose="02040503050406030204" pitchFamily="18" charset="0"/>
              </a:rPr>
              <a:t>seven</a:t>
            </a:r>
            <a:r>
              <a:rPr lang="en-US" i="1" dirty="0">
                <a:solidFill>
                  <a:srgbClr val="344BF6"/>
                </a:solidFill>
                <a:latin typeface="Cambria" panose="02040503050406030204" pitchFamily="18" charset="0"/>
                <a:ea typeface="Cambria" panose="02040503050406030204" pitchFamily="18" charset="0"/>
              </a:rPr>
              <a:t> times a day I praise thee</a:t>
            </a:r>
            <a:r>
              <a:rPr lang="en-US" dirty="0"/>
              <a:t>” (Ps. 119: 164) and “</a:t>
            </a:r>
            <a:r>
              <a:rPr lang="en-US" b="1" i="1" dirty="0">
                <a:solidFill>
                  <a:srgbClr val="344BF6"/>
                </a:solidFill>
                <a:latin typeface="Cambria" panose="02040503050406030204" pitchFamily="18" charset="0"/>
                <a:ea typeface="Cambria" panose="02040503050406030204" pitchFamily="18" charset="0"/>
              </a:rPr>
              <a:t>At midnight</a:t>
            </a:r>
            <a:r>
              <a:rPr lang="en-US" i="1" dirty="0">
                <a:solidFill>
                  <a:srgbClr val="344BF6"/>
                </a:solidFill>
                <a:latin typeface="Cambria" panose="02040503050406030204" pitchFamily="18" charset="0"/>
                <a:ea typeface="Cambria" panose="02040503050406030204" pitchFamily="18" charset="0"/>
              </a:rPr>
              <a:t> I rise to praise thee</a:t>
            </a:r>
            <a:r>
              <a:rPr lang="en-US" dirty="0"/>
              <a:t>” (Ps. 119: 62). </a:t>
            </a:r>
            <a:endParaRPr lang="en-US" dirty="0" smtClean="0"/>
          </a:p>
          <a:p>
            <a:r>
              <a:rPr lang="en-US" dirty="0" smtClean="0"/>
              <a:t>So, the </a:t>
            </a:r>
            <a:r>
              <a:rPr lang="en-US" dirty="0"/>
              <a:t>first gathering for prayer took place in the early hours of dawn, and was followed by seven </a:t>
            </a:r>
            <a:r>
              <a:rPr lang="en-US" dirty="0" smtClean="0"/>
              <a:t>others throughout the day. </a:t>
            </a:r>
            <a:endParaRPr lang="en-US" dirty="0" smtClean="0"/>
          </a:p>
          <a:p>
            <a:r>
              <a:rPr lang="en-US" dirty="0" smtClean="0"/>
              <a:t>Most </a:t>
            </a:r>
            <a:r>
              <a:rPr lang="en-US" dirty="0"/>
              <a:t>of the time at each of these gatherings was devoted to reciting the Psalms </a:t>
            </a:r>
            <a:r>
              <a:rPr lang="en-US" dirty="0" smtClean="0"/>
              <a:t>(which they read through in the course of a week) and </a:t>
            </a:r>
            <a:r>
              <a:rPr lang="en-US" dirty="0"/>
              <a:t>to readings of other portions of scripture.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Gonzalez, Justo L.. The Story of Christianity: Volume 1: The Early Church to the Dawn of the Reformation </a:t>
            </a:r>
            <a:r>
              <a:rPr lang="en-US" sz="1400" dirty="0" smtClean="0">
                <a:solidFill>
                  <a:prstClr val="black"/>
                </a:solidFill>
              </a:rPr>
              <a:t>pp</a:t>
            </a:r>
            <a:r>
              <a:rPr lang="en-US" sz="1400" dirty="0">
                <a:solidFill>
                  <a:prstClr val="black"/>
                </a:solidFill>
              </a:rPr>
              <a:t>. </a:t>
            </a:r>
            <a:r>
              <a:rPr lang="en-US" sz="1400" dirty="0" smtClean="0">
                <a:solidFill>
                  <a:prstClr val="black"/>
                </a:solidFill>
              </a:rPr>
              <a:t>280-281</a:t>
            </a:r>
            <a:endParaRPr lang="en-US" sz="1400" dirty="0">
              <a:solidFill>
                <a:prstClr val="black"/>
              </a:solidFill>
            </a:endParaRPr>
          </a:p>
        </p:txBody>
      </p:sp>
    </p:spTree>
    <p:extLst>
      <p:ext uri="{BB962C8B-B14F-4D97-AF65-F5344CB8AC3E}">
        <p14:creationId xmlns:p14="http://schemas.microsoft.com/office/powerpoint/2010/main" val="2107748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Medieval Monasteries</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Benedict’s </a:t>
            </a:r>
            <a:r>
              <a:rPr lang="en-US" dirty="0"/>
              <a:t>most fruitful </a:t>
            </a:r>
            <a:r>
              <a:rPr lang="en-US" dirty="0" smtClean="0"/>
              <a:t>requirements were </a:t>
            </a:r>
            <a:r>
              <a:rPr lang="en-US" dirty="0"/>
              <a:t>regarding labor. “Idleness,” he said in the Rule, “is hostile to the soul, and therefore the brethren should be occupied at fixed times in manual labor, and at definite hours in religious reading.” </a:t>
            </a:r>
            <a:endParaRPr lang="en-US" dirty="0" smtClean="0"/>
          </a:p>
          <a:p>
            <a:r>
              <a:rPr lang="en-US" dirty="0" smtClean="0"/>
              <a:t>He </a:t>
            </a:r>
            <a:r>
              <a:rPr lang="en-US" dirty="0"/>
              <a:t>saw clearly the moral value of work; and he was broad-minded enough in his conception of labor to include work of the </a:t>
            </a:r>
            <a:r>
              <a:rPr lang="en-US" b="1" i="1" dirty="0"/>
              <a:t>mind</a:t>
            </a:r>
            <a:r>
              <a:rPr lang="en-US" dirty="0"/>
              <a:t> as well as work of the </a:t>
            </a:r>
            <a:r>
              <a:rPr lang="en-US" b="1" i="1" dirty="0"/>
              <a:t>hands</a:t>
            </a:r>
            <a:r>
              <a:rPr lang="en-US" dirty="0"/>
              <a:t>. </a:t>
            </a:r>
            <a:endParaRPr lang="en-US" dirty="0" smtClean="0"/>
          </a:p>
          <a:p>
            <a:r>
              <a:rPr lang="en-US" dirty="0" smtClean="0"/>
              <a:t>The </a:t>
            </a:r>
            <a:r>
              <a:rPr lang="en-US" dirty="0"/>
              <a:t>proportion naturally varied with the seasons. </a:t>
            </a:r>
            <a:endParaRPr lang="en-US" dirty="0" smtClean="0"/>
          </a:p>
          <a:p>
            <a:r>
              <a:rPr lang="en-US" dirty="0" smtClean="0"/>
              <a:t>In </a:t>
            </a:r>
            <a:r>
              <a:rPr lang="en-US" dirty="0"/>
              <a:t>the harvest time of summer the manual labor of the fields came first, but in the comparative rest of winter, especially in Lent, opportunities for </a:t>
            </a:r>
            <a:r>
              <a:rPr lang="en-US" b="1" i="1" dirty="0"/>
              <a:t>reading</a:t>
            </a:r>
            <a:r>
              <a:rPr lang="en-US" dirty="0"/>
              <a:t> increased.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t>Shelley, Dr. Bruce L.. Church History in Plain Language: Fourth Edition (pp. 130-131</a:t>
            </a:r>
            <a:r>
              <a:rPr lang="en-US" sz="1400" dirty="0" smtClean="0"/>
              <a:t>)</a:t>
            </a:r>
            <a:endParaRPr lang="en-US" sz="1400" dirty="0">
              <a:solidFill>
                <a:prstClr val="black"/>
              </a:solidFill>
            </a:endParaRPr>
          </a:p>
        </p:txBody>
      </p:sp>
    </p:spTree>
    <p:extLst>
      <p:ext uri="{BB962C8B-B14F-4D97-AF65-F5344CB8AC3E}">
        <p14:creationId xmlns:p14="http://schemas.microsoft.com/office/powerpoint/2010/main" val="10509307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Medieval Monasteries</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A </a:t>
            </a:r>
            <a:r>
              <a:rPr lang="en-US" dirty="0"/>
              <a:t>Benedictine monastery that was true to the purposes of </a:t>
            </a:r>
            <a:r>
              <a:rPr lang="en-US" dirty="0" smtClean="0"/>
              <a:t>its </a:t>
            </a:r>
            <a:r>
              <a:rPr lang="en-US" dirty="0"/>
              <a:t>founder was, therefore, “a little world in itself, in which the monks lived a </a:t>
            </a:r>
            <a:r>
              <a:rPr lang="en-US" b="1" i="1" dirty="0"/>
              <a:t>strenuous</a:t>
            </a:r>
            <a:r>
              <a:rPr lang="en-US" dirty="0"/>
              <a:t> but </a:t>
            </a:r>
            <a:r>
              <a:rPr lang="en-US" b="1" i="1" dirty="0"/>
              <a:t>not overburdened</a:t>
            </a:r>
            <a:r>
              <a:rPr lang="en-US" dirty="0"/>
              <a:t> life, involving worship, vigorous labor in the shop and fields, and serious reading.” </a:t>
            </a:r>
            <a:endParaRPr lang="en-US" dirty="0" smtClean="0"/>
          </a:p>
          <a:p>
            <a:r>
              <a:rPr lang="en-US" dirty="0" smtClean="0"/>
              <a:t>Every </a:t>
            </a:r>
            <a:r>
              <a:rPr lang="en-US" dirty="0"/>
              <a:t>Benedictine </a:t>
            </a:r>
            <a:r>
              <a:rPr lang="en-US" dirty="0" smtClean="0"/>
              <a:t>monastery included </a:t>
            </a:r>
            <a:r>
              <a:rPr lang="en-US" dirty="0"/>
              <a:t>a </a:t>
            </a:r>
            <a:r>
              <a:rPr lang="en-US" dirty="0" smtClean="0"/>
              <a:t>library.</a:t>
            </a:r>
          </a:p>
          <a:p>
            <a:r>
              <a:rPr lang="en-US" dirty="0" smtClean="0"/>
              <a:t>Benedictine </a:t>
            </a:r>
            <a:r>
              <a:rPr lang="en-US" dirty="0"/>
              <a:t>monks </a:t>
            </a:r>
            <a:r>
              <a:rPr lang="en-US" dirty="0" smtClean="0"/>
              <a:t>copied </a:t>
            </a:r>
            <a:r>
              <a:rPr lang="en-US" dirty="0"/>
              <a:t>and read the great literary works of Latin antiquity. </a:t>
            </a:r>
            <a:endParaRPr lang="en-US" dirty="0" smtClean="0"/>
          </a:p>
          <a:p>
            <a:r>
              <a:rPr lang="en-US" dirty="0" smtClean="0"/>
              <a:t>We </a:t>
            </a:r>
            <a:r>
              <a:rPr lang="en-US" dirty="0"/>
              <a:t>are indebted to them for preserving the writings of the Latin church fathers and the masterpieces of Roman literature.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t>Shelley, Dr. Bruce L.. Church History in Plain Language: Fourth Edition (pp. 130-131</a:t>
            </a:r>
            <a:r>
              <a:rPr lang="en-US" sz="1400" dirty="0" smtClean="0"/>
              <a:t>)</a:t>
            </a:r>
            <a:endParaRPr lang="en-US" sz="1400" dirty="0">
              <a:solidFill>
                <a:prstClr val="black"/>
              </a:solidFill>
            </a:endParaRPr>
          </a:p>
        </p:txBody>
      </p:sp>
    </p:spTree>
    <p:extLst>
      <p:ext uri="{BB962C8B-B14F-4D97-AF65-F5344CB8AC3E}">
        <p14:creationId xmlns:p14="http://schemas.microsoft.com/office/powerpoint/2010/main" val="31139205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Medieval Monasteries</a:t>
            </a:r>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smtClean="0"/>
              <a:t>Monasteries also </a:t>
            </a:r>
            <a:r>
              <a:rPr lang="en-US" dirty="0"/>
              <a:t>became teaching centers, particularly for the many children who were placed under </a:t>
            </a:r>
            <a:r>
              <a:rPr lang="en-US" dirty="0" smtClean="0"/>
              <a:t>its </a:t>
            </a:r>
            <a:r>
              <a:rPr lang="en-US" dirty="0"/>
              <a:t>care in order to be trained as monks. </a:t>
            </a:r>
            <a:endParaRPr lang="en-US" dirty="0" smtClean="0"/>
          </a:p>
          <a:p>
            <a:r>
              <a:rPr lang="en-US" dirty="0" smtClean="0"/>
              <a:t>They also served </a:t>
            </a:r>
            <a:r>
              <a:rPr lang="en-US" dirty="0"/>
              <a:t>as hospitals and pharmacies, or as hostels where a weary traveler could find shelter</a:t>
            </a:r>
            <a:r>
              <a:rPr lang="en-US" dirty="0" smtClean="0"/>
              <a:t>.</a:t>
            </a:r>
          </a:p>
          <a:p>
            <a:r>
              <a:rPr lang="en-US" dirty="0"/>
              <a:t>Eventually, monasteries also had a profound </a:t>
            </a:r>
            <a:r>
              <a:rPr lang="en-US" b="1" i="1" dirty="0"/>
              <a:t>economic</a:t>
            </a:r>
            <a:r>
              <a:rPr lang="en-US" dirty="0"/>
              <a:t> impact, for many were established on marginal lands that were brought into production by the labor of the monks. </a:t>
            </a:r>
          </a:p>
          <a:p>
            <a:r>
              <a:rPr lang="en-US" dirty="0" smtClean="0"/>
              <a:t>Furthermore</a:t>
            </a:r>
            <a:r>
              <a:rPr lang="en-US" dirty="0"/>
              <a:t>, in a society where the wealthy considered manual labor demeaning, the monasteries showed that the highest intellectual and spiritual achievements could be coupled with hard physical labor</a:t>
            </a:r>
            <a:r>
              <a:rPr lang="en-US" dirty="0" smtClean="0"/>
              <a:t>.</a:t>
            </a:r>
            <a:endParaRPr lang="en-US" dirty="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Gonzalez, Justo L.. The Story of Christianity: Volume 1: The Early Church to the Dawn of the Reformation </a:t>
            </a:r>
            <a:r>
              <a:rPr lang="en-US" sz="1400" dirty="0" smtClean="0">
                <a:solidFill>
                  <a:prstClr val="black"/>
                </a:solidFill>
              </a:rPr>
              <a:t>pp</a:t>
            </a:r>
            <a:r>
              <a:rPr lang="en-US" sz="1400" dirty="0">
                <a:solidFill>
                  <a:prstClr val="black"/>
                </a:solidFill>
              </a:rPr>
              <a:t>. </a:t>
            </a:r>
            <a:r>
              <a:rPr lang="en-US" sz="1400" dirty="0" smtClean="0">
                <a:solidFill>
                  <a:prstClr val="black"/>
                </a:solidFill>
              </a:rPr>
              <a:t>280-281</a:t>
            </a:r>
            <a:endParaRPr lang="en-US" sz="1400" dirty="0">
              <a:solidFill>
                <a:prstClr val="black"/>
              </a:solidFill>
            </a:endParaRPr>
          </a:p>
        </p:txBody>
      </p:sp>
    </p:spTree>
    <p:extLst>
      <p:ext uri="{BB962C8B-B14F-4D97-AF65-F5344CB8AC3E}">
        <p14:creationId xmlns:p14="http://schemas.microsoft.com/office/powerpoint/2010/main" val="8997462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1000" r="-21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69332"/>
          </a:xfrm>
          <a:prstGeom prst="rect">
            <a:avLst/>
          </a:prstGeom>
        </p:spPr>
        <p:txBody>
          <a:bodyPr wrap="square">
            <a:spAutoFit/>
          </a:bodyPr>
          <a:lstStyle/>
          <a:p>
            <a:r>
              <a:rPr lang="en-US" dirty="0">
                <a:hlinkClick r:id="rId4"/>
              </a:rPr>
              <a:t>https://www.gutenberg.org/files/39537/39537-h/39537-h.htm</a:t>
            </a:r>
            <a:endParaRPr lang="en-US" dirty="0">
              <a:solidFill>
                <a:prstClr val="black"/>
              </a:solidFill>
            </a:endParaRPr>
          </a:p>
        </p:txBody>
      </p:sp>
      <p:sp>
        <p:nvSpPr>
          <p:cNvPr id="7" name="Title 2"/>
          <p:cNvSpPr>
            <a:spLocks noGrp="1"/>
          </p:cNvSpPr>
          <p:nvPr>
            <p:ph type="title"/>
          </p:nvPr>
        </p:nvSpPr>
        <p:spPr>
          <a:xfrm>
            <a:off x="0" y="0"/>
            <a:ext cx="9144000" cy="990600"/>
          </a:xfrm>
          <a:effectLst/>
        </p:spPr>
        <p:txBody>
          <a:bodyPr>
            <a:noAutofit/>
          </a:bodyPr>
          <a:lstStyle/>
          <a:p>
            <a:r>
              <a:rPr lang="en-US" sz="5400" b="1" dirty="0" smtClean="0">
                <a:solidFill>
                  <a:schemeClr val="bg1"/>
                </a:solidFill>
                <a:effectLst>
                  <a:glow rad="139700">
                    <a:srgbClr val="C00000">
                      <a:alpha val="40000"/>
                    </a:srgbClr>
                  </a:glow>
                  <a:outerShdw blurRad="114300" dist="38100" dir="13500000" algn="br" rotWithShape="0">
                    <a:prstClr val="black"/>
                  </a:outerShdw>
                </a:effectLst>
              </a:rPr>
              <a:t>Medieval Nunneries</a:t>
            </a:r>
            <a:endParaRPr lang="en-US" sz="32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1943573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Medieval Nunneries</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Perhaps </a:t>
            </a:r>
            <a:r>
              <a:rPr lang="en-US" b="1" i="1" dirty="0"/>
              <a:t>more than half </a:t>
            </a:r>
            <a:r>
              <a:rPr lang="en-US" dirty="0"/>
              <a:t>of the Medieval </a:t>
            </a:r>
            <a:r>
              <a:rPr lang="en-US" dirty="0" smtClean="0"/>
              <a:t>monasteries </a:t>
            </a:r>
            <a:r>
              <a:rPr lang="en-US" dirty="0" smtClean="0"/>
              <a:t>were </a:t>
            </a:r>
            <a:r>
              <a:rPr lang="en-US" dirty="0"/>
              <a:t>devoted solely to </a:t>
            </a:r>
            <a:r>
              <a:rPr lang="en-US" b="1" i="1" dirty="0"/>
              <a:t>women</a:t>
            </a:r>
            <a:r>
              <a:rPr lang="en-US" dirty="0" smtClean="0"/>
              <a:t>.</a:t>
            </a:r>
          </a:p>
          <a:p>
            <a:r>
              <a:rPr lang="en-US" dirty="0" smtClean="0"/>
              <a:t>These monasteries for women were referred to as “</a:t>
            </a:r>
            <a:r>
              <a:rPr lang="en-US" b="1" i="1" dirty="0" smtClean="0"/>
              <a:t>nunneries</a:t>
            </a:r>
            <a:r>
              <a:rPr lang="en-US" dirty="0" smtClean="0"/>
              <a:t>” and the women who inhabited them </a:t>
            </a:r>
            <a:r>
              <a:rPr lang="en-US" dirty="0" smtClean="0"/>
              <a:t>were called </a:t>
            </a:r>
            <a:r>
              <a:rPr lang="en-US" dirty="0" smtClean="0"/>
              <a:t>“</a:t>
            </a:r>
            <a:r>
              <a:rPr lang="en-US" b="1" i="1" dirty="0" smtClean="0"/>
              <a:t>nuns</a:t>
            </a:r>
            <a:r>
              <a:rPr lang="en-US" dirty="0" smtClean="0"/>
              <a:t>”. </a:t>
            </a:r>
            <a:endParaRPr lang="en-US" dirty="0" smtClean="0"/>
          </a:p>
          <a:p>
            <a:r>
              <a:rPr lang="en-US" dirty="0" smtClean="0"/>
              <a:t>The </a:t>
            </a:r>
            <a:r>
              <a:rPr lang="en-US" dirty="0"/>
              <a:t>rules and lifestyle within a nunnery were very similar to those in a male monastery. </a:t>
            </a:r>
            <a:endParaRPr lang="en-US" dirty="0" smtClean="0"/>
          </a:p>
          <a:p>
            <a:r>
              <a:rPr lang="en-US" dirty="0" smtClean="0"/>
              <a:t>Nuns </a:t>
            </a:r>
            <a:r>
              <a:rPr lang="en-US" dirty="0"/>
              <a:t>took vows of chastity, renounced worldly goods and devoted themselves to prayer, religious studies and helping society's most needy. </a:t>
            </a:r>
            <a:endParaRPr lang="en-US" dirty="0" smtClean="0"/>
          </a:p>
          <a:p>
            <a:r>
              <a:rPr lang="en-US" dirty="0" smtClean="0"/>
              <a:t>Many </a:t>
            </a:r>
            <a:r>
              <a:rPr lang="en-US" dirty="0"/>
              <a:t>nuns produced religious literature and </a:t>
            </a:r>
            <a:r>
              <a:rPr lang="en-US" dirty="0" smtClean="0"/>
              <a:t>music as well.</a:t>
            </a:r>
            <a:endParaRPr lang="en-US" dirty="0"/>
          </a:p>
          <a:p>
            <a:pPr marL="0" indent="0">
              <a:buNone/>
            </a:pPr>
            <a:endParaRPr lang="en-US" dirty="0"/>
          </a:p>
        </p:txBody>
      </p:sp>
      <p:sp>
        <p:nvSpPr>
          <p:cNvPr id="6" name="TextBox 5"/>
          <p:cNvSpPr txBox="1"/>
          <p:nvPr/>
        </p:nvSpPr>
        <p:spPr>
          <a:xfrm>
            <a:off x="0" y="6519446"/>
            <a:ext cx="9144000" cy="369332"/>
          </a:xfrm>
          <a:prstGeom prst="rect">
            <a:avLst/>
          </a:prstGeom>
          <a:noFill/>
        </p:spPr>
        <p:txBody>
          <a:bodyPr wrap="square" rtlCol="0">
            <a:spAutoFit/>
          </a:bodyPr>
          <a:lstStyle/>
          <a:p>
            <a:r>
              <a:rPr lang="en-US" dirty="0">
                <a:hlinkClick r:id="rId3"/>
              </a:rPr>
              <a:t>https://www.ancient.eu/article/1298/the-daily-life-of-medieval-nuns/</a:t>
            </a:r>
            <a:endParaRPr lang="en-US" dirty="0">
              <a:solidFill>
                <a:prstClr val="black"/>
              </a:solidFill>
            </a:endParaRPr>
          </a:p>
        </p:txBody>
      </p:sp>
    </p:spTree>
    <p:extLst>
      <p:ext uri="{BB962C8B-B14F-4D97-AF65-F5344CB8AC3E}">
        <p14:creationId xmlns:p14="http://schemas.microsoft.com/office/powerpoint/2010/main" val="12181127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20000"/>
          </a:bodyPr>
          <a:lstStyle/>
          <a:p>
            <a:r>
              <a:rPr lang="en-US" dirty="0" smtClean="0"/>
              <a:t>Where did Gottschalk grow up as a child?</a:t>
            </a:r>
          </a:p>
          <a:p>
            <a:pPr lvl="1"/>
            <a:r>
              <a:rPr lang="en-US" dirty="0"/>
              <a:t>His parents placed him in the abbey of Fulda when he was a child</a:t>
            </a:r>
            <a:r>
              <a:rPr lang="en-US" dirty="0" smtClean="0"/>
              <a:t>.</a:t>
            </a:r>
          </a:p>
          <a:p>
            <a:r>
              <a:rPr lang="en-US" dirty="0" smtClean="0"/>
              <a:t>Of which great church Father did </a:t>
            </a:r>
            <a:r>
              <a:rPr lang="en-US" dirty="0"/>
              <a:t>Gottschalk </a:t>
            </a:r>
            <a:r>
              <a:rPr lang="en-US" dirty="0" smtClean="0"/>
              <a:t>become a disciple?</a:t>
            </a:r>
          </a:p>
          <a:p>
            <a:pPr lvl="1"/>
            <a:r>
              <a:rPr lang="en-US" dirty="0" smtClean="0"/>
              <a:t>Augustine </a:t>
            </a:r>
            <a:r>
              <a:rPr lang="en-US" dirty="0"/>
              <a:t>of </a:t>
            </a:r>
            <a:r>
              <a:rPr lang="en-US" dirty="0" smtClean="0"/>
              <a:t>Hippo</a:t>
            </a:r>
          </a:p>
          <a:p>
            <a:r>
              <a:rPr lang="en-US" dirty="0" smtClean="0"/>
              <a:t>Which of Augustine's doctrines did Gottschalk begin </a:t>
            </a:r>
            <a:r>
              <a:rPr lang="en-US" dirty="0"/>
              <a:t>teaching with passionate </a:t>
            </a:r>
            <a:r>
              <a:rPr lang="en-US" dirty="0" smtClean="0"/>
              <a:t>enthusiasm?</a:t>
            </a:r>
          </a:p>
          <a:p>
            <a:pPr lvl="1"/>
            <a:r>
              <a:rPr lang="en-US" dirty="0" smtClean="0"/>
              <a:t>His </a:t>
            </a:r>
            <a:r>
              <a:rPr lang="en-US" dirty="0"/>
              <a:t>doctrines of sin, grace and </a:t>
            </a:r>
            <a:r>
              <a:rPr lang="en-US" dirty="0" smtClean="0"/>
              <a:t>predestination.</a:t>
            </a:r>
          </a:p>
          <a:p>
            <a:r>
              <a:rPr lang="en-US" dirty="0" smtClean="0"/>
              <a:t>What two doctrinal ideas did </a:t>
            </a:r>
            <a:r>
              <a:rPr lang="en-US" dirty="0"/>
              <a:t>Gottschalk </a:t>
            </a:r>
            <a:r>
              <a:rPr lang="en-US" dirty="0" smtClean="0"/>
              <a:t>espouse that seem to have even gone beyond Augustine’s view of predestination?</a:t>
            </a:r>
          </a:p>
          <a:p>
            <a:pPr lvl="1"/>
            <a:r>
              <a:rPr lang="en-US" dirty="0" smtClean="0"/>
              <a:t>“Limited </a:t>
            </a:r>
            <a:r>
              <a:rPr lang="en-US" dirty="0"/>
              <a:t>atonement</a:t>
            </a:r>
            <a:r>
              <a:rPr lang="en-US" dirty="0" smtClean="0"/>
              <a:t>” </a:t>
            </a:r>
            <a:endParaRPr lang="en-US" dirty="0"/>
          </a:p>
          <a:p>
            <a:pPr lvl="1"/>
            <a:r>
              <a:rPr lang="en-US" dirty="0" smtClean="0"/>
              <a:t>The </a:t>
            </a:r>
            <a:r>
              <a:rPr lang="en-US" dirty="0"/>
              <a:t>doctrine of “reprobation</a:t>
            </a:r>
            <a:r>
              <a:rPr lang="en-US" dirty="0" smtClean="0"/>
              <a:t>”</a:t>
            </a:r>
          </a:p>
          <a:p>
            <a:r>
              <a:rPr lang="en-US" dirty="0" smtClean="0"/>
              <a:t>When Gottschalk was severely beaten and imprisoned for his views, men from which city defended him, as they and a number of others in this city held similar views?</a:t>
            </a:r>
          </a:p>
          <a:p>
            <a:pPr lvl="1"/>
            <a:r>
              <a:rPr lang="en-US" dirty="0" smtClean="0"/>
              <a:t>Lyons, France</a:t>
            </a:r>
            <a:endParaRPr lang="en-US" dirty="0"/>
          </a:p>
          <a:p>
            <a:pPr lvl="1"/>
            <a:endParaRPr lang="en-US" dirty="0"/>
          </a:p>
          <a:p>
            <a:endParaRPr lang="en-US" dirty="0"/>
          </a:p>
          <a:p>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18677945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4">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 calcmode="lin" valueType="num">
                                      <p:cBhvr>
                                        <p:cTn id="70"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4">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4">
                                            <p:txEl>
                                              <p:pRg st="10" end="10"/>
                                            </p:txEl>
                                          </p:spTgt>
                                        </p:tgtEl>
                                        <p:attrNameLst>
                                          <p:attrName>style.visibility</p:attrName>
                                        </p:attrNameLst>
                                      </p:cBhvr>
                                      <p:to>
                                        <p:strVal val="visible"/>
                                      </p:to>
                                    </p:set>
                                    <p:anim calcmode="lin" valueType="num">
                                      <p:cBhvr>
                                        <p:cTn id="77"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Medieval Nunneries</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a:t>Women joined a nunnery </a:t>
            </a:r>
            <a:r>
              <a:rPr lang="en-US" b="1" i="1" dirty="0"/>
              <a:t>primarily</a:t>
            </a:r>
            <a:r>
              <a:rPr lang="en-US" dirty="0"/>
              <a:t> because of piety and a desire to live a life which brought them closer to </a:t>
            </a:r>
            <a:r>
              <a:rPr lang="en-US" dirty="0" smtClean="0"/>
              <a:t>God.</a:t>
            </a:r>
          </a:p>
          <a:p>
            <a:r>
              <a:rPr lang="en-US" dirty="0" smtClean="0"/>
              <a:t>But </a:t>
            </a:r>
            <a:r>
              <a:rPr lang="en-US" dirty="0"/>
              <a:t>there were sometimes more </a:t>
            </a:r>
            <a:r>
              <a:rPr lang="en-US" b="1" i="1" dirty="0"/>
              <a:t>practical</a:t>
            </a:r>
            <a:r>
              <a:rPr lang="en-US" dirty="0"/>
              <a:t> considerations, especially concerning </a:t>
            </a:r>
            <a:r>
              <a:rPr lang="en-US" b="1" i="1" dirty="0"/>
              <a:t>aristocratic</a:t>
            </a:r>
            <a:r>
              <a:rPr lang="en-US" dirty="0"/>
              <a:t> women, who were the principal source of recruits (much more so than aristocratic men were a source for monks). </a:t>
            </a:r>
            <a:endParaRPr lang="en-US" dirty="0" smtClean="0"/>
          </a:p>
          <a:p>
            <a:r>
              <a:rPr lang="en-US" dirty="0" smtClean="0"/>
              <a:t>A </a:t>
            </a:r>
            <a:r>
              <a:rPr lang="en-US" dirty="0"/>
              <a:t>woman from the aristocracy, at least in most cases, really had only two options in life: marry a man who could support her or join a nunnery. </a:t>
            </a:r>
            <a:endParaRPr lang="en-US" dirty="0" smtClean="0"/>
          </a:p>
          <a:p>
            <a:r>
              <a:rPr lang="en-US" dirty="0" smtClean="0"/>
              <a:t>For </a:t>
            </a:r>
            <a:r>
              <a:rPr lang="en-US" dirty="0"/>
              <a:t>this reason, nunneries were never short of recruits and by the 12th century </a:t>
            </a:r>
            <a:r>
              <a:rPr lang="en-US" dirty="0" smtClean="0"/>
              <a:t>they </a:t>
            </a:r>
            <a:r>
              <a:rPr lang="en-US" dirty="0"/>
              <a:t>were just as numerous as male monasteries</a:t>
            </a:r>
            <a:r>
              <a:rPr lang="en-US" dirty="0" smtClean="0"/>
              <a:t>.</a:t>
            </a:r>
          </a:p>
          <a:p>
            <a:r>
              <a:rPr lang="en-US" dirty="0"/>
              <a:t>Young girls were </a:t>
            </a:r>
            <a:r>
              <a:rPr lang="en-US" dirty="0" smtClean="0"/>
              <a:t>often sent </a:t>
            </a:r>
            <a:r>
              <a:rPr lang="en-US" dirty="0"/>
              <a:t>by their parents to nunneries in order to gain an education – the best one available to girls in the medieval </a:t>
            </a:r>
            <a:r>
              <a:rPr lang="en-US" dirty="0" smtClean="0"/>
              <a:t>world.</a:t>
            </a:r>
            <a:endParaRPr lang="en-US" dirty="0"/>
          </a:p>
        </p:txBody>
      </p:sp>
      <p:sp>
        <p:nvSpPr>
          <p:cNvPr id="6" name="TextBox 5"/>
          <p:cNvSpPr txBox="1"/>
          <p:nvPr/>
        </p:nvSpPr>
        <p:spPr>
          <a:xfrm>
            <a:off x="0" y="6519446"/>
            <a:ext cx="9144000" cy="369332"/>
          </a:xfrm>
          <a:prstGeom prst="rect">
            <a:avLst/>
          </a:prstGeom>
          <a:noFill/>
        </p:spPr>
        <p:txBody>
          <a:bodyPr wrap="square" rtlCol="0">
            <a:spAutoFit/>
          </a:bodyPr>
          <a:lstStyle/>
          <a:p>
            <a:r>
              <a:rPr lang="en-US" dirty="0">
                <a:hlinkClick r:id="rId3"/>
              </a:rPr>
              <a:t>https://www.ancient.eu/article/1298/the-daily-life-of-medieval-nuns/</a:t>
            </a:r>
            <a:endParaRPr lang="en-US" dirty="0">
              <a:solidFill>
                <a:prstClr val="black"/>
              </a:solidFill>
            </a:endParaRPr>
          </a:p>
        </p:txBody>
      </p:sp>
    </p:spTree>
    <p:extLst>
      <p:ext uri="{BB962C8B-B14F-4D97-AF65-F5344CB8AC3E}">
        <p14:creationId xmlns:p14="http://schemas.microsoft.com/office/powerpoint/2010/main" val="16323097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Medieval Nunneries</a:t>
            </a:r>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a:t>The nuns were led by an </a:t>
            </a:r>
            <a:r>
              <a:rPr lang="en-US" b="1" i="1" dirty="0"/>
              <a:t>abbess</a:t>
            </a:r>
            <a:r>
              <a:rPr lang="en-US" dirty="0"/>
              <a:t> who had absolute authority and who was often a widow with some experience of managing her deceased husband’s estate before she joined the nunnery</a:t>
            </a:r>
            <a:r>
              <a:rPr lang="en-US" dirty="0" smtClean="0"/>
              <a:t>.</a:t>
            </a:r>
          </a:p>
          <a:p>
            <a:r>
              <a:rPr lang="en-US" dirty="0"/>
              <a:t>Unlike monks, a nun (or </a:t>
            </a:r>
            <a:r>
              <a:rPr lang="en-US" b="1" i="1" dirty="0"/>
              <a:t>any </a:t>
            </a:r>
            <a:r>
              <a:rPr lang="en-US" dirty="0"/>
              <a:t>woman for that matter) could not become a priest and for this reason services in a nunnery required the regular visit of a male priest</a:t>
            </a:r>
            <a:r>
              <a:rPr lang="en-US" dirty="0" smtClean="0"/>
              <a:t>.</a:t>
            </a:r>
          </a:p>
          <a:p>
            <a:r>
              <a:rPr lang="en-US" dirty="0" smtClean="0"/>
              <a:t>A </a:t>
            </a:r>
            <a:r>
              <a:rPr lang="en-US" dirty="0"/>
              <a:t>nun was expected to wear simple clothing as a symbol of her shunning of worldly goods and distractions. </a:t>
            </a:r>
            <a:endParaRPr lang="en-US" dirty="0" smtClean="0"/>
          </a:p>
          <a:p>
            <a:r>
              <a:rPr lang="en-US" dirty="0" smtClean="0"/>
              <a:t>The </a:t>
            </a:r>
            <a:r>
              <a:rPr lang="en-US" dirty="0"/>
              <a:t>long tunic was typical attire, with a veil to cover all but the </a:t>
            </a:r>
            <a:r>
              <a:rPr lang="en-US" dirty="0" smtClean="0"/>
              <a:t>face. The </a:t>
            </a:r>
            <a:r>
              <a:rPr lang="en-US" dirty="0"/>
              <a:t>veil hid the nun’s hair which had to be kept cut short. </a:t>
            </a:r>
            <a:endParaRPr lang="en-US" dirty="0" smtClean="0"/>
          </a:p>
        </p:txBody>
      </p:sp>
      <p:sp>
        <p:nvSpPr>
          <p:cNvPr id="6" name="TextBox 5"/>
          <p:cNvSpPr txBox="1"/>
          <p:nvPr/>
        </p:nvSpPr>
        <p:spPr>
          <a:xfrm>
            <a:off x="0" y="6519446"/>
            <a:ext cx="9144000" cy="369332"/>
          </a:xfrm>
          <a:prstGeom prst="rect">
            <a:avLst/>
          </a:prstGeom>
          <a:noFill/>
        </p:spPr>
        <p:txBody>
          <a:bodyPr wrap="square" rtlCol="0">
            <a:spAutoFit/>
          </a:bodyPr>
          <a:lstStyle/>
          <a:p>
            <a:r>
              <a:rPr lang="en-US" dirty="0">
                <a:hlinkClick r:id="rId3"/>
              </a:rPr>
              <a:t>https://www.ancient.eu/article/1298/the-daily-life-of-medieval-nuns/</a:t>
            </a:r>
            <a:endParaRPr lang="en-US" dirty="0">
              <a:solidFill>
                <a:prstClr val="black"/>
              </a:solidFill>
            </a:endParaRPr>
          </a:p>
        </p:txBody>
      </p:sp>
    </p:spTree>
    <p:extLst>
      <p:ext uri="{BB962C8B-B14F-4D97-AF65-F5344CB8AC3E}">
        <p14:creationId xmlns:p14="http://schemas.microsoft.com/office/powerpoint/2010/main" val="25316493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Medieval Nunneries</a:t>
            </a:r>
          </a:p>
        </p:txBody>
      </p:sp>
      <p:sp>
        <p:nvSpPr>
          <p:cNvPr id="4" name="Content Placeholder 3"/>
          <p:cNvSpPr>
            <a:spLocks noGrp="1"/>
          </p:cNvSpPr>
          <p:nvPr>
            <p:ph idx="1"/>
          </p:nvPr>
        </p:nvSpPr>
        <p:spPr>
          <a:xfrm>
            <a:off x="266700" y="728246"/>
            <a:ext cx="8610600" cy="5443954"/>
          </a:xfrm>
        </p:spPr>
        <p:txBody>
          <a:bodyPr>
            <a:normAutofit/>
          </a:bodyPr>
          <a:lstStyle/>
          <a:p>
            <a:r>
              <a:rPr lang="en-US" dirty="0"/>
              <a:t>The daily routine of a nun was much like a monk's: she was required to attend various services throughout the day and say prayers for those in the outside world – in particular for the souls of those who had made donations to the nunnery</a:t>
            </a:r>
            <a:r>
              <a:rPr lang="en-US" dirty="0" smtClean="0"/>
              <a:t>.</a:t>
            </a:r>
            <a:r>
              <a:rPr lang="en-US" baseline="30000" dirty="0">
                <a:solidFill>
                  <a:prstClr val="black"/>
                </a:solidFill>
              </a:rPr>
              <a:t> 1</a:t>
            </a:r>
            <a:endParaRPr lang="en-US" dirty="0" smtClean="0"/>
          </a:p>
          <a:p>
            <a:r>
              <a:rPr lang="en-US" dirty="0"/>
              <a:t> Nuns also spent a lot of time reading, writing and illustrating, especially small devotional books, compendiums of prayers, guides for religious contemplation, </a:t>
            </a:r>
            <a:r>
              <a:rPr lang="en-US" dirty="0" smtClean="0"/>
              <a:t>etc.</a:t>
            </a:r>
            <a:r>
              <a:rPr lang="en-US" baseline="30000" dirty="0">
                <a:solidFill>
                  <a:prstClr val="black"/>
                </a:solidFill>
              </a:rPr>
              <a:t> 1</a:t>
            </a:r>
            <a:endParaRPr lang="en-US" dirty="0" smtClean="0"/>
          </a:p>
          <a:p>
            <a:pPr lvl="0"/>
            <a:r>
              <a:rPr lang="en-US" dirty="0" smtClean="0"/>
              <a:t>One very interesting fact: </a:t>
            </a:r>
            <a:r>
              <a:rPr lang="en-US" dirty="0"/>
              <a:t>the nuns had a running battle with the bishops over one important issue: whether you could have pets in your room</a:t>
            </a:r>
            <a:r>
              <a:rPr lang="en-US" dirty="0" smtClean="0"/>
              <a:t>.</a:t>
            </a:r>
            <a:r>
              <a:rPr lang="en-US" baseline="30000" dirty="0">
                <a:solidFill>
                  <a:prstClr val="black"/>
                </a:solidFill>
              </a:rPr>
              <a:t> </a:t>
            </a:r>
            <a:r>
              <a:rPr lang="en-US" baseline="30000" dirty="0" smtClean="0">
                <a:solidFill>
                  <a:prstClr val="black"/>
                </a:solidFill>
              </a:rPr>
              <a:t>2</a:t>
            </a:r>
            <a:endParaRPr lang="en-US" dirty="0" smtClean="0"/>
          </a:p>
        </p:txBody>
      </p:sp>
      <p:sp>
        <p:nvSpPr>
          <p:cNvPr id="6" name="TextBox 5"/>
          <p:cNvSpPr txBox="1"/>
          <p:nvPr/>
        </p:nvSpPr>
        <p:spPr>
          <a:xfrm>
            <a:off x="0" y="6211669"/>
            <a:ext cx="9144000" cy="646331"/>
          </a:xfrm>
          <a:prstGeom prst="rect">
            <a:avLst/>
          </a:prstGeom>
          <a:noFill/>
        </p:spPr>
        <p:txBody>
          <a:bodyPr wrap="square" rtlCol="0">
            <a:spAutoFit/>
          </a:bodyPr>
          <a:lstStyle/>
          <a:p>
            <a:r>
              <a:rPr lang="en-US" baseline="30000" dirty="0" smtClean="0">
                <a:solidFill>
                  <a:prstClr val="black"/>
                </a:solidFill>
              </a:rPr>
              <a:t>1</a:t>
            </a:r>
            <a:r>
              <a:rPr lang="en-US" dirty="0" smtClean="0">
                <a:hlinkClick r:id="rId3"/>
              </a:rPr>
              <a:t>https</a:t>
            </a:r>
            <a:r>
              <a:rPr lang="en-US" dirty="0">
                <a:hlinkClick r:id="rId3"/>
              </a:rPr>
              <a:t>://www.ancient.eu/article/1298/the-daily-life-of-medieval-nuns</a:t>
            </a:r>
            <a:r>
              <a:rPr lang="en-US" dirty="0" smtClean="0">
                <a:hlinkClick r:id="rId3"/>
              </a:rPr>
              <a:t>/</a:t>
            </a:r>
            <a:endParaRPr lang="en-US" dirty="0" smtClean="0"/>
          </a:p>
          <a:p>
            <a:r>
              <a:rPr lang="en-US" baseline="30000" dirty="0" smtClean="0">
                <a:solidFill>
                  <a:prstClr val="black"/>
                </a:solidFill>
              </a:rPr>
              <a:t>2</a:t>
            </a:r>
            <a:r>
              <a:rPr lang="en-US" dirty="0" smtClean="0">
                <a:solidFill>
                  <a:prstClr val="black"/>
                </a:solidFill>
              </a:rPr>
              <a:t>James </a:t>
            </a:r>
            <a:r>
              <a:rPr lang="en-US" dirty="0">
                <a:solidFill>
                  <a:prstClr val="black"/>
                </a:solidFill>
              </a:rPr>
              <a:t>White – 2016 Church History Series #43 – Holy Roman Empire  </a:t>
            </a:r>
          </a:p>
        </p:txBody>
      </p:sp>
    </p:spTree>
    <p:extLst>
      <p:ext uri="{BB962C8B-B14F-4D97-AF65-F5344CB8AC3E}">
        <p14:creationId xmlns:p14="http://schemas.microsoft.com/office/powerpoint/2010/main" val="8551283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Medieval Nunneries</a:t>
            </a:r>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a:t>Unlike monks, nuns performed tasks of needlework such as embroidering robes and textiles for use in church services. </a:t>
            </a:r>
          </a:p>
          <a:p>
            <a:r>
              <a:rPr lang="en-US" dirty="0" smtClean="0"/>
              <a:t>Nuns </a:t>
            </a:r>
            <a:r>
              <a:rPr lang="en-US" dirty="0"/>
              <a:t>gave back to the community through charitable work, especially distributing clothes and food to the poor on a daily </a:t>
            </a:r>
            <a:r>
              <a:rPr lang="en-US" dirty="0" smtClean="0"/>
              <a:t>basis.</a:t>
            </a:r>
          </a:p>
          <a:p>
            <a:r>
              <a:rPr lang="en-US" dirty="0"/>
              <a:t>Besides giving out alms, nuns often acted as tutors to children, they looked after the sick, helped women in distress and provided hospice services for the dying. </a:t>
            </a:r>
            <a:endParaRPr lang="en-US" dirty="0" smtClean="0"/>
          </a:p>
          <a:p>
            <a:r>
              <a:rPr lang="en-US" dirty="0" smtClean="0"/>
              <a:t>Nunneries </a:t>
            </a:r>
            <a:r>
              <a:rPr lang="en-US" dirty="0"/>
              <a:t>thus tended to be more closely related to their local communities than male monasteries were and nunneries </a:t>
            </a:r>
            <a:r>
              <a:rPr lang="en-US" dirty="0" smtClean="0"/>
              <a:t>tended to be located in more urban</a:t>
            </a:r>
            <a:r>
              <a:rPr lang="en-US" dirty="0"/>
              <a:t> settings </a:t>
            </a:r>
            <a:r>
              <a:rPr lang="en-US" dirty="0" smtClean="0"/>
              <a:t>rather than physically </a:t>
            </a:r>
            <a:r>
              <a:rPr lang="en-US" dirty="0"/>
              <a:t>remote places. </a:t>
            </a:r>
          </a:p>
        </p:txBody>
      </p:sp>
      <p:sp>
        <p:nvSpPr>
          <p:cNvPr id="6" name="TextBox 5"/>
          <p:cNvSpPr txBox="1"/>
          <p:nvPr/>
        </p:nvSpPr>
        <p:spPr>
          <a:xfrm>
            <a:off x="0" y="6519446"/>
            <a:ext cx="9144000" cy="369332"/>
          </a:xfrm>
          <a:prstGeom prst="rect">
            <a:avLst/>
          </a:prstGeom>
          <a:noFill/>
        </p:spPr>
        <p:txBody>
          <a:bodyPr wrap="square" rtlCol="0">
            <a:spAutoFit/>
          </a:bodyPr>
          <a:lstStyle/>
          <a:p>
            <a:r>
              <a:rPr lang="en-US" dirty="0">
                <a:hlinkClick r:id="rId3"/>
              </a:rPr>
              <a:t>https://www.ancient.eu/article/1298/the-daily-life-of-medieval-nuns/</a:t>
            </a:r>
            <a:endParaRPr lang="en-US" dirty="0">
              <a:solidFill>
                <a:prstClr val="black"/>
              </a:solidFill>
            </a:endParaRPr>
          </a:p>
        </p:txBody>
      </p:sp>
    </p:spTree>
    <p:extLst>
      <p:ext uri="{BB962C8B-B14F-4D97-AF65-F5344CB8AC3E}">
        <p14:creationId xmlns:p14="http://schemas.microsoft.com/office/powerpoint/2010/main" val="3319487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74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r>
              <a:rPr lang="en-US" sz="1400" dirty="0">
                <a:hlinkClick r:id="rId4"/>
              </a:rPr>
              <a:t>https://en.wikipedia.org/wiki/Catherine_of_Siena#/media/File:Lesser_Poland_St._Catherine_of_Siena.jpg</a:t>
            </a:r>
            <a:endParaRPr lang="en-US" sz="1400" dirty="0">
              <a:solidFill>
                <a:prstClr val="black"/>
              </a:solidFill>
            </a:endParaRPr>
          </a:p>
        </p:txBody>
      </p:sp>
      <p:sp>
        <p:nvSpPr>
          <p:cNvPr id="7" name="Title 2"/>
          <p:cNvSpPr>
            <a:spLocks noGrp="1"/>
          </p:cNvSpPr>
          <p:nvPr>
            <p:ph type="title"/>
          </p:nvPr>
        </p:nvSpPr>
        <p:spPr>
          <a:xfrm>
            <a:off x="0" y="0"/>
            <a:ext cx="9144000" cy="1447800"/>
          </a:xfrm>
          <a:effectLst/>
        </p:spPr>
        <p:txBody>
          <a:bodyPr>
            <a:noAutofit/>
          </a:bodyPr>
          <a:lstStyle/>
          <a:p>
            <a:r>
              <a:rPr lang="en-US" sz="5400" b="1" dirty="0" smtClean="0">
                <a:solidFill>
                  <a:schemeClr val="bg1"/>
                </a:solidFill>
                <a:effectLst>
                  <a:glow rad="139700">
                    <a:srgbClr val="C00000">
                      <a:alpha val="40000"/>
                    </a:srgbClr>
                  </a:glow>
                  <a:outerShdw blurRad="114300" dist="38100" dir="13500000" algn="br" rotWithShape="0">
                    <a:prstClr val="black"/>
                  </a:outerShdw>
                </a:effectLst>
              </a:rPr>
              <a:t>Corruption in the </a:t>
            </a:r>
            <a:br>
              <a:rPr lang="en-US" sz="5400" b="1" dirty="0" smtClean="0">
                <a:solidFill>
                  <a:schemeClr val="bg1"/>
                </a:solidFill>
                <a:effectLst>
                  <a:glow rad="139700">
                    <a:srgbClr val="C00000">
                      <a:alpha val="40000"/>
                    </a:srgbClr>
                  </a:glow>
                  <a:outerShdw blurRad="114300" dist="38100" dir="13500000" algn="br" rotWithShape="0">
                    <a:prstClr val="black"/>
                  </a:outerShdw>
                </a:effectLst>
              </a:rPr>
            </a:br>
            <a:r>
              <a:rPr lang="en-US" sz="5400" b="1" dirty="0" smtClean="0">
                <a:solidFill>
                  <a:schemeClr val="bg1"/>
                </a:solidFill>
                <a:effectLst>
                  <a:glow rad="139700">
                    <a:srgbClr val="C00000">
                      <a:alpha val="40000"/>
                    </a:srgbClr>
                  </a:glow>
                  <a:outerShdw blurRad="114300" dist="38100" dir="13500000" algn="br" rotWithShape="0">
                    <a:prstClr val="black"/>
                  </a:outerShdw>
                </a:effectLst>
              </a:rPr>
              <a:t>Medieval Church</a:t>
            </a:r>
            <a:endParaRPr lang="en-US" sz="32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
        <p:nvSpPr>
          <p:cNvPr id="2" name="TextBox 1"/>
          <p:cNvSpPr txBox="1"/>
          <p:nvPr/>
        </p:nvSpPr>
        <p:spPr>
          <a:xfrm>
            <a:off x="117557" y="6060013"/>
            <a:ext cx="9026444" cy="384721"/>
          </a:xfrm>
          <a:prstGeom prst="rect">
            <a:avLst/>
          </a:prstGeom>
          <a:noFill/>
        </p:spPr>
        <p:txBody>
          <a:bodyPr wrap="square" rtlCol="0">
            <a:spAutoFit/>
          </a:bodyPr>
          <a:lstStyle/>
          <a:p>
            <a:r>
              <a:rPr lang="en-US" sz="1900" b="1" i="1" dirty="0">
                <a:solidFill>
                  <a:prstClr val="white"/>
                </a:solidFill>
              </a:rPr>
              <a:t>St Catherine and the Demons</a:t>
            </a:r>
            <a:r>
              <a:rPr lang="en-US" sz="1900" b="1" dirty="0">
                <a:solidFill>
                  <a:prstClr val="white"/>
                </a:solidFill>
              </a:rPr>
              <a:t> by an unknown artist, c. 1500, </a:t>
            </a:r>
            <a:r>
              <a:rPr lang="en-US" sz="1900" b="1" dirty="0" smtClean="0">
                <a:solidFill>
                  <a:prstClr val="white"/>
                </a:solidFill>
              </a:rPr>
              <a:t>National </a:t>
            </a:r>
            <a:r>
              <a:rPr lang="en-US" sz="1900" b="1" dirty="0">
                <a:solidFill>
                  <a:prstClr val="white"/>
                </a:solidFill>
              </a:rPr>
              <a:t>Museum, Warsaw.</a:t>
            </a:r>
          </a:p>
        </p:txBody>
      </p:sp>
    </p:spTree>
    <p:extLst>
      <p:ext uri="{BB962C8B-B14F-4D97-AF65-F5344CB8AC3E}">
        <p14:creationId xmlns:p14="http://schemas.microsoft.com/office/powerpoint/2010/main" val="11943573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38064944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317298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6562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76200" y="609600"/>
            <a:ext cx="8991600" cy="6248400"/>
          </a:xfrm>
        </p:spPr>
        <p:txBody>
          <a:bodyPr>
            <a:normAutofit lnSpcReduction="10000"/>
          </a:bodyPr>
          <a:lstStyle/>
          <a:p>
            <a:r>
              <a:rPr lang="en-US" sz="2500" dirty="0" smtClean="0"/>
              <a:t>The </a:t>
            </a:r>
            <a:r>
              <a:rPr lang="en-US" sz="2500" dirty="0"/>
              <a:t>monks were to gather </a:t>
            </a:r>
            <a:r>
              <a:rPr lang="en-US" sz="2500" b="1" i="1" dirty="0"/>
              <a:t>eight</a:t>
            </a:r>
            <a:r>
              <a:rPr lang="en-US" sz="2500" dirty="0"/>
              <a:t> times a day: </a:t>
            </a:r>
            <a:r>
              <a:rPr lang="en-US" sz="2500" b="1" i="1" dirty="0"/>
              <a:t>seven</a:t>
            </a:r>
            <a:r>
              <a:rPr lang="en-US" sz="2500" dirty="0"/>
              <a:t> during </a:t>
            </a:r>
            <a:r>
              <a:rPr lang="en-US" sz="2500" dirty="0" smtClean="0"/>
              <a:t>the daytime</a:t>
            </a:r>
            <a:r>
              <a:rPr lang="en-US" sz="2500" dirty="0"/>
              <a:t>, and </a:t>
            </a:r>
            <a:r>
              <a:rPr lang="en-US" sz="2500" b="1" i="1" dirty="0"/>
              <a:t>once</a:t>
            </a:r>
            <a:r>
              <a:rPr lang="en-US" sz="2500" dirty="0"/>
              <a:t> in the middle of the night, for the Psalmist says: “</a:t>
            </a:r>
            <a:r>
              <a:rPr lang="en-US" sz="2500" b="1" i="1" dirty="0">
                <a:solidFill>
                  <a:srgbClr val="344BF6"/>
                </a:solidFill>
                <a:latin typeface="Cambria" panose="02040503050406030204" pitchFamily="18" charset="0"/>
                <a:ea typeface="Cambria" panose="02040503050406030204" pitchFamily="18" charset="0"/>
              </a:rPr>
              <a:t>seven</a:t>
            </a:r>
            <a:r>
              <a:rPr lang="en-US" sz="2500" i="1" dirty="0">
                <a:solidFill>
                  <a:srgbClr val="344BF6"/>
                </a:solidFill>
                <a:latin typeface="Cambria" panose="02040503050406030204" pitchFamily="18" charset="0"/>
                <a:ea typeface="Cambria" panose="02040503050406030204" pitchFamily="18" charset="0"/>
              </a:rPr>
              <a:t> times a day I praise thee</a:t>
            </a:r>
            <a:r>
              <a:rPr lang="en-US" sz="2500" dirty="0"/>
              <a:t>” (Ps. 119: 164) and “</a:t>
            </a:r>
            <a:r>
              <a:rPr lang="en-US" sz="2500" b="1" i="1" dirty="0">
                <a:solidFill>
                  <a:srgbClr val="344BF6"/>
                </a:solidFill>
                <a:latin typeface="Cambria" panose="02040503050406030204" pitchFamily="18" charset="0"/>
                <a:ea typeface="Cambria" panose="02040503050406030204" pitchFamily="18" charset="0"/>
              </a:rPr>
              <a:t>At midnight</a:t>
            </a:r>
            <a:r>
              <a:rPr lang="en-US" sz="2500" i="1" dirty="0">
                <a:solidFill>
                  <a:srgbClr val="344BF6"/>
                </a:solidFill>
                <a:latin typeface="Cambria" panose="02040503050406030204" pitchFamily="18" charset="0"/>
                <a:ea typeface="Cambria" panose="02040503050406030204" pitchFamily="18" charset="0"/>
              </a:rPr>
              <a:t> I rise to praise thee</a:t>
            </a:r>
            <a:r>
              <a:rPr lang="en-US" sz="2500" dirty="0"/>
              <a:t>” (Ps. 119: 62</a:t>
            </a:r>
            <a:r>
              <a:rPr lang="en-US" sz="2500" dirty="0" smtClean="0"/>
              <a:t>).</a:t>
            </a:r>
          </a:p>
          <a:p>
            <a:r>
              <a:rPr lang="en-US" sz="2500" b="1" i="1" dirty="0" smtClean="0"/>
              <a:t>Do</a:t>
            </a:r>
            <a:r>
              <a:rPr lang="en-US" sz="2500" dirty="0" smtClean="0"/>
              <a:t> the scriptures teach that we are to pray seven times a day and at least once at midnight? Explain your answer.</a:t>
            </a:r>
          </a:p>
          <a:p>
            <a:r>
              <a:rPr lang="en-US" sz="2500" dirty="0" smtClean="0"/>
              <a:t>We have seen where the monasteries provided many beneficial services to the ancient societies: preservation of knowledge, education, caring for the sick and needy. Who primarily meets these needs in our day? Are we better off? Why or why not?</a:t>
            </a:r>
          </a:p>
          <a:p>
            <a:r>
              <a:rPr lang="en-US" sz="2500" dirty="0" smtClean="0"/>
              <a:t>This week we have looked at many of the </a:t>
            </a:r>
            <a:r>
              <a:rPr lang="en-US" sz="2500" b="1" i="1" dirty="0" smtClean="0"/>
              <a:t>positive</a:t>
            </a:r>
            <a:r>
              <a:rPr lang="en-US" sz="2500" dirty="0" smtClean="0"/>
              <a:t> aspects of monasteries. The Reformers had a very </a:t>
            </a:r>
            <a:r>
              <a:rPr lang="en-US" sz="2500" b="1" i="1" dirty="0" smtClean="0"/>
              <a:t>negative</a:t>
            </a:r>
            <a:r>
              <a:rPr lang="en-US" sz="2500" dirty="0" smtClean="0"/>
              <a:t> view of monasteries and essentially did away with them. Were the reformers right in doing this? Do </a:t>
            </a:r>
            <a:r>
              <a:rPr lang="en-US" sz="2500" b="1" i="1" dirty="0" smtClean="0"/>
              <a:t>you</a:t>
            </a:r>
            <a:r>
              <a:rPr lang="en-US" sz="2500" dirty="0" smtClean="0"/>
              <a:t> see any </a:t>
            </a:r>
            <a:r>
              <a:rPr lang="en-US" sz="2500" b="1" i="1" dirty="0" smtClean="0"/>
              <a:t>negative</a:t>
            </a:r>
            <a:r>
              <a:rPr lang="en-US" sz="2500" dirty="0" smtClean="0"/>
              <a:t> aspects of monasticism? If so what?</a:t>
            </a:r>
          </a:p>
          <a:p>
            <a:r>
              <a:rPr lang="en-US" sz="2500" dirty="0" smtClean="0"/>
              <a:t>Do </a:t>
            </a:r>
            <a:r>
              <a:rPr lang="en-US" sz="2500" b="1" i="1" dirty="0"/>
              <a:t>you</a:t>
            </a:r>
            <a:r>
              <a:rPr lang="en-US" sz="2500" dirty="0"/>
              <a:t> have a topic or question that </a:t>
            </a:r>
            <a:r>
              <a:rPr lang="en-US" sz="2500" b="1" i="1" dirty="0"/>
              <a:t>you</a:t>
            </a:r>
            <a:r>
              <a:rPr lang="en-US" sz="2500" dirty="0"/>
              <a:t> would like to see us to discuss</a:t>
            </a:r>
            <a:r>
              <a:rPr lang="en-US" sz="2500" dirty="0" smtClean="0"/>
              <a:t>?</a:t>
            </a:r>
            <a:endParaRPr lang="en-US" sz="2500" dirty="0"/>
          </a:p>
        </p:txBody>
      </p:sp>
    </p:spTree>
    <p:extLst>
      <p:ext uri="{BB962C8B-B14F-4D97-AF65-F5344CB8AC3E}">
        <p14:creationId xmlns:p14="http://schemas.microsoft.com/office/powerpoint/2010/main" val="8753877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85000" lnSpcReduction="10000"/>
          </a:bodyPr>
          <a:lstStyle/>
          <a:p>
            <a:r>
              <a:rPr lang="en-US" dirty="0" smtClean="0"/>
              <a:t>Last week we talked about a </a:t>
            </a:r>
            <a:r>
              <a:rPr lang="en-US" dirty="0"/>
              <a:t>dispute </a:t>
            </a:r>
            <a:r>
              <a:rPr lang="en-US" dirty="0" smtClean="0"/>
              <a:t>that arose in the ninth century that concerned </a:t>
            </a:r>
            <a:r>
              <a:rPr lang="en-US" dirty="0"/>
              <a:t>the relationship between the bread and wine of the Lord’s Supper and the flesh and blood of Christ’s human body. </a:t>
            </a:r>
            <a:endParaRPr lang="en-US" dirty="0" smtClean="0"/>
          </a:p>
          <a:p>
            <a:r>
              <a:rPr lang="en-US" dirty="0" smtClean="0"/>
              <a:t>Radbertus, a </a:t>
            </a:r>
            <a:r>
              <a:rPr lang="en-US" dirty="0"/>
              <a:t>distinguished </a:t>
            </a:r>
            <a:r>
              <a:rPr lang="en-US" dirty="0" smtClean="0"/>
              <a:t>scholar, developed a view that closely resembles the teaching on this subject held by the Roman Catholic Church today. What did he say occurred with the communion elements during the mass when these element were presented?</a:t>
            </a:r>
          </a:p>
          <a:p>
            <a:pPr lvl="1"/>
            <a:r>
              <a:rPr lang="en-US" dirty="0" smtClean="0"/>
              <a:t>Radbertus </a:t>
            </a:r>
            <a:r>
              <a:rPr lang="en-US" dirty="0"/>
              <a:t>argued that the bread and wine of communion were changed completely into the flesh and blood of Christ, so that the bread and wine no longer existed – they only </a:t>
            </a:r>
            <a:r>
              <a:rPr lang="en-US" b="1" i="1" dirty="0"/>
              <a:t>seemed</a:t>
            </a:r>
            <a:r>
              <a:rPr lang="en-US" dirty="0"/>
              <a:t> to be bread and wine, but in reality they were now entirely the flesh and blood of the Savior</a:t>
            </a:r>
            <a:r>
              <a:rPr lang="en-US" dirty="0" smtClean="0"/>
              <a:t>.</a:t>
            </a:r>
          </a:p>
          <a:p>
            <a:r>
              <a:rPr lang="en-US" dirty="0"/>
              <a:t>Radbertus </a:t>
            </a:r>
            <a:r>
              <a:rPr lang="en-US" dirty="0" smtClean="0"/>
              <a:t>further taught that when </a:t>
            </a:r>
            <a:r>
              <a:rPr lang="en-US" dirty="0"/>
              <a:t>communion was celebrated, </a:t>
            </a:r>
            <a:r>
              <a:rPr lang="en-US" dirty="0" smtClean="0"/>
              <a:t>the </a:t>
            </a:r>
            <a:r>
              <a:rPr lang="en-US" dirty="0"/>
              <a:t>very sacrifice of Christ’s flesh and blood on the cross of Calvary became miraculously </a:t>
            </a:r>
            <a:r>
              <a:rPr lang="en-US" dirty="0" smtClean="0"/>
              <a:t>present. What </a:t>
            </a:r>
            <a:r>
              <a:rPr lang="en-US" dirty="0" smtClean="0"/>
              <a:t>did he teach it was effective to do for the believer who partook of it?</a:t>
            </a:r>
          </a:p>
          <a:p>
            <a:pPr lvl="1"/>
            <a:r>
              <a:rPr lang="en-US" dirty="0" smtClean="0"/>
              <a:t>He taught it was effective </a:t>
            </a:r>
            <a:r>
              <a:rPr lang="en-US" dirty="0"/>
              <a:t>for the washing away of sins. </a:t>
            </a:r>
          </a:p>
          <a:p>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a:p>
          <a:p>
            <a:pPr lvl="1"/>
            <a:endParaRPr lang="en-US" dirty="0"/>
          </a:p>
          <a:p>
            <a:pPr lvl="1"/>
            <a:endParaRPr lang="en-US" dirty="0"/>
          </a:p>
          <a:p>
            <a:endParaRPr lang="en-US" dirty="0"/>
          </a:p>
          <a:p>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19404009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69332"/>
          </a:xfrm>
          <a:prstGeom prst="rect">
            <a:avLst/>
          </a:prstGeom>
        </p:spPr>
        <p:txBody>
          <a:bodyPr wrap="square">
            <a:spAutoFit/>
          </a:bodyPr>
          <a:lstStyle/>
          <a:p>
            <a:r>
              <a:rPr lang="en-US" dirty="0">
                <a:solidFill>
                  <a:prstClr val="black"/>
                </a:solidFill>
                <a:hlinkClick r:id="rId4"/>
              </a:rPr>
              <a:t>https://www.ancient.eu/image/9703/whitby-abbey/</a:t>
            </a:r>
            <a:endParaRPr lang="en-US" dirty="0">
              <a:solidFill>
                <a:prstClr val="black"/>
              </a:solidFill>
            </a:endParaRPr>
          </a:p>
        </p:txBody>
      </p:sp>
      <p:sp>
        <p:nvSpPr>
          <p:cNvPr id="7" name="Title 2"/>
          <p:cNvSpPr>
            <a:spLocks noGrp="1"/>
          </p:cNvSpPr>
          <p:nvPr>
            <p:ph type="title"/>
          </p:nvPr>
        </p:nvSpPr>
        <p:spPr>
          <a:xfrm>
            <a:off x="0" y="0"/>
            <a:ext cx="9144000" cy="990600"/>
          </a:xfrm>
          <a:effectLst/>
        </p:spPr>
        <p:txBody>
          <a:bodyPr>
            <a:noAutofit/>
          </a:bodyPr>
          <a:lstStyle/>
          <a:p>
            <a:r>
              <a:rPr lang="en-US" sz="5400" b="1" dirty="0" smtClean="0">
                <a:solidFill>
                  <a:schemeClr val="bg1"/>
                </a:solidFill>
                <a:effectLst>
                  <a:glow rad="139700">
                    <a:srgbClr val="C00000">
                      <a:alpha val="40000"/>
                    </a:srgbClr>
                  </a:glow>
                  <a:outerShdw blurRad="114300" dist="38100" dir="13500000" algn="br" rotWithShape="0">
                    <a:prstClr val="black"/>
                  </a:outerShdw>
                </a:effectLst>
              </a:rPr>
              <a:t>Medieval Monasteries</a:t>
            </a:r>
            <a:endParaRPr lang="en-US" sz="32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
        <p:nvSpPr>
          <p:cNvPr id="2" name="TextBox 1"/>
          <p:cNvSpPr txBox="1"/>
          <p:nvPr/>
        </p:nvSpPr>
        <p:spPr>
          <a:xfrm>
            <a:off x="117556" y="6060013"/>
            <a:ext cx="8985088" cy="461665"/>
          </a:xfrm>
          <a:prstGeom prst="rect">
            <a:avLst/>
          </a:prstGeom>
          <a:noFill/>
        </p:spPr>
        <p:txBody>
          <a:bodyPr wrap="none" rtlCol="0">
            <a:spAutoFit/>
          </a:bodyPr>
          <a:lstStyle/>
          <a:p>
            <a:r>
              <a:rPr lang="en-US" sz="2400" b="1" dirty="0">
                <a:solidFill>
                  <a:prstClr val="white"/>
                </a:solidFill>
              </a:rPr>
              <a:t>Whitby Abbey, North Yorkshire, England. Founded in the 7th century </a:t>
            </a:r>
          </a:p>
        </p:txBody>
      </p:sp>
    </p:spTree>
    <p:extLst>
      <p:ext uri="{BB962C8B-B14F-4D97-AF65-F5344CB8AC3E}">
        <p14:creationId xmlns:p14="http://schemas.microsoft.com/office/powerpoint/2010/main" val="19788907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Medieval Monasteries</a:t>
            </a:r>
          </a:p>
        </p:txBody>
      </p:sp>
      <p:sp>
        <p:nvSpPr>
          <p:cNvPr id="4" name="Content Placeholder 3"/>
          <p:cNvSpPr>
            <a:spLocks noGrp="1"/>
          </p:cNvSpPr>
          <p:nvPr>
            <p:ph idx="1"/>
          </p:nvPr>
        </p:nvSpPr>
        <p:spPr>
          <a:xfrm>
            <a:off x="266700" y="728246"/>
            <a:ext cx="8610600" cy="5606534"/>
          </a:xfrm>
        </p:spPr>
        <p:txBody>
          <a:bodyPr>
            <a:normAutofit fontScale="92500" lnSpcReduction="10000"/>
          </a:bodyPr>
          <a:lstStyle/>
          <a:p>
            <a:pPr lvl="0"/>
            <a:r>
              <a:rPr lang="en-US" dirty="0" smtClean="0"/>
              <a:t>You </a:t>
            </a:r>
            <a:r>
              <a:rPr lang="en-US" dirty="0"/>
              <a:t>can’t tell the story of medieval </a:t>
            </a:r>
            <a:r>
              <a:rPr lang="en-US" dirty="0" smtClean="0"/>
              <a:t>Christendom without </a:t>
            </a:r>
            <a:r>
              <a:rPr lang="en-US" dirty="0"/>
              <a:t>talking about </a:t>
            </a:r>
            <a:r>
              <a:rPr lang="en-US" dirty="0" smtClean="0"/>
              <a:t>monasteries</a:t>
            </a:r>
            <a:r>
              <a:rPr lang="en-US" baseline="30000" dirty="0">
                <a:solidFill>
                  <a:prstClr val="black"/>
                </a:solidFill>
              </a:rPr>
              <a:t> </a:t>
            </a:r>
            <a:r>
              <a:rPr lang="en-US" dirty="0" smtClean="0"/>
              <a:t>:</a:t>
            </a:r>
            <a:r>
              <a:rPr lang="en-US" baseline="30000" dirty="0">
                <a:solidFill>
                  <a:prstClr val="black"/>
                </a:solidFill>
              </a:rPr>
              <a:t>1</a:t>
            </a:r>
            <a:endParaRPr lang="en-US" dirty="0" smtClean="0"/>
          </a:p>
          <a:p>
            <a:pPr lvl="1"/>
            <a:r>
              <a:rPr lang="en-US" dirty="0" smtClean="0"/>
              <a:t>They were a key part of the Medieval educational system. </a:t>
            </a:r>
          </a:p>
          <a:p>
            <a:pPr lvl="1"/>
            <a:r>
              <a:rPr lang="en-US" dirty="0" smtClean="0"/>
              <a:t>They were the primary means by which manuscripts were copied and ancient works were preserved.</a:t>
            </a:r>
            <a:endParaRPr lang="en-US" sz="1600" dirty="0"/>
          </a:p>
          <a:p>
            <a:pPr lvl="1"/>
            <a:r>
              <a:rPr lang="en-US" dirty="0" smtClean="0"/>
              <a:t>They were the main method by which Christianity was spread to pagan lands.</a:t>
            </a:r>
          </a:p>
          <a:p>
            <a:pPr lvl="0"/>
            <a:r>
              <a:rPr lang="en-US" dirty="0" smtClean="0">
                <a:solidFill>
                  <a:prstClr val="black"/>
                </a:solidFill>
              </a:rPr>
              <a:t>One of the most influential figures in Western </a:t>
            </a:r>
            <a:r>
              <a:rPr lang="en-US" dirty="0">
                <a:solidFill>
                  <a:prstClr val="black"/>
                </a:solidFill>
              </a:rPr>
              <a:t>monasticism </a:t>
            </a:r>
            <a:r>
              <a:rPr lang="en-US" dirty="0" smtClean="0">
                <a:solidFill>
                  <a:prstClr val="black"/>
                </a:solidFill>
              </a:rPr>
              <a:t>was </a:t>
            </a:r>
            <a:r>
              <a:rPr lang="en-US" dirty="0">
                <a:solidFill>
                  <a:prstClr val="black"/>
                </a:solidFill>
              </a:rPr>
              <a:t>Benedict, </a:t>
            </a:r>
            <a:r>
              <a:rPr lang="en-US" dirty="0" smtClean="0">
                <a:solidFill>
                  <a:prstClr val="black"/>
                </a:solidFill>
              </a:rPr>
              <a:t>of Nursia.</a:t>
            </a:r>
            <a:r>
              <a:rPr lang="en-US" baseline="30000" dirty="0" smtClean="0"/>
              <a:t>2</a:t>
            </a:r>
            <a:r>
              <a:rPr lang="en-US" dirty="0" smtClean="0">
                <a:solidFill>
                  <a:prstClr val="black"/>
                </a:solidFill>
              </a:rPr>
              <a:t> </a:t>
            </a:r>
            <a:endParaRPr lang="en-US" dirty="0">
              <a:solidFill>
                <a:prstClr val="black"/>
              </a:solidFill>
            </a:endParaRPr>
          </a:p>
          <a:p>
            <a:pPr lvl="0"/>
            <a:r>
              <a:rPr lang="en-US" dirty="0">
                <a:solidFill>
                  <a:prstClr val="black"/>
                </a:solidFill>
              </a:rPr>
              <a:t>Benedict’s greatest </a:t>
            </a:r>
            <a:r>
              <a:rPr lang="en-US" dirty="0" smtClean="0">
                <a:solidFill>
                  <a:prstClr val="black"/>
                </a:solidFill>
              </a:rPr>
              <a:t>impact came through a written document known as the </a:t>
            </a:r>
            <a:r>
              <a:rPr lang="en-US" b="1" i="1" dirty="0">
                <a:solidFill>
                  <a:prstClr val="black"/>
                </a:solidFill>
              </a:rPr>
              <a:t>Rule </a:t>
            </a:r>
            <a:r>
              <a:rPr lang="en-US" dirty="0">
                <a:solidFill>
                  <a:prstClr val="black"/>
                </a:solidFill>
              </a:rPr>
              <a:t>that he gave to his </a:t>
            </a:r>
            <a:r>
              <a:rPr lang="en-US" dirty="0" smtClean="0">
                <a:solidFill>
                  <a:prstClr val="black"/>
                </a:solidFill>
              </a:rPr>
              <a:t>monastic community.</a:t>
            </a:r>
            <a:r>
              <a:rPr lang="en-US" baseline="30000" dirty="0" smtClean="0"/>
              <a:t>2</a:t>
            </a:r>
            <a:endParaRPr lang="en-US" dirty="0">
              <a:solidFill>
                <a:prstClr val="black"/>
              </a:solidFill>
            </a:endParaRPr>
          </a:p>
          <a:p>
            <a:pPr lvl="0"/>
            <a:r>
              <a:rPr lang="en-US" dirty="0">
                <a:solidFill>
                  <a:prstClr val="black"/>
                </a:solidFill>
              </a:rPr>
              <a:t>Although fairly brief, this document would determine the shape of monasticism for </a:t>
            </a:r>
            <a:r>
              <a:rPr lang="en-US" dirty="0" smtClean="0">
                <a:solidFill>
                  <a:prstClr val="black"/>
                </a:solidFill>
              </a:rPr>
              <a:t>centuries.</a:t>
            </a:r>
            <a:r>
              <a:rPr lang="en-US" baseline="30000" dirty="0" smtClean="0"/>
              <a:t>2</a:t>
            </a:r>
          </a:p>
          <a:p>
            <a:pPr lvl="0"/>
            <a:endParaRPr lang="en-US" dirty="0">
              <a:solidFill>
                <a:prstClr val="black"/>
              </a:solidFill>
            </a:endParaRPr>
          </a:p>
        </p:txBody>
      </p:sp>
      <p:sp>
        <p:nvSpPr>
          <p:cNvPr id="6" name="TextBox 5"/>
          <p:cNvSpPr txBox="1"/>
          <p:nvPr/>
        </p:nvSpPr>
        <p:spPr>
          <a:xfrm>
            <a:off x="0" y="6334780"/>
            <a:ext cx="9144000" cy="523220"/>
          </a:xfrm>
          <a:prstGeom prst="rect">
            <a:avLst/>
          </a:prstGeom>
          <a:noFill/>
        </p:spPr>
        <p:txBody>
          <a:bodyPr wrap="square" rtlCol="0">
            <a:spAutoFit/>
          </a:bodyPr>
          <a:lstStyle/>
          <a:p>
            <a:r>
              <a:rPr lang="en-US" sz="1400" baseline="30000" dirty="0" smtClean="0">
                <a:solidFill>
                  <a:prstClr val="black"/>
                </a:solidFill>
              </a:rPr>
              <a:t>1 </a:t>
            </a:r>
            <a:r>
              <a:rPr lang="en-US" sz="1400" dirty="0" smtClean="0">
                <a:solidFill>
                  <a:prstClr val="black"/>
                </a:solidFill>
              </a:rPr>
              <a:t>James </a:t>
            </a:r>
            <a:r>
              <a:rPr lang="en-US" sz="1400" dirty="0">
                <a:solidFill>
                  <a:prstClr val="black"/>
                </a:solidFill>
              </a:rPr>
              <a:t>White </a:t>
            </a:r>
            <a:r>
              <a:rPr lang="en-US" sz="1400" dirty="0" smtClean="0">
                <a:solidFill>
                  <a:prstClr val="black"/>
                </a:solidFill>
              </a:rPr>
              <a:t>– 2016 Church History Series #43 </a:t>
            </a:r>
            <a:r>
              <a:rPr lang="en-US" sz="1400" dirty="0">
                <a:solidFill>
                  <a:prstClr val="black"/>
                </a:solidFill>
              </a:rPr>
              <a:t>– Holy Roman </a:t>
            </a:r>
            <a:r>
              <a:rPr lang="en-US" sz="1400" dirty="0" smtClean="0">
                <a:solidFill>
                  <a:prstClr val="black"/>
                </a:solidFill>
              </a:rPr>
              <a:t>Empire</a:t>
            </a:r>
          </a:p>
          <a:p>
            <a:r>
              <a:rPr lang="en-US" sz="1400" baseline="30000" dirty="0" smtClean="0"/>
              <a:t>2 </a:t>
            </a:r>
            <a:r>
              <a:rPr lang="en-US" sz="1400" dirty="0" smtClean="0"/>
              <a:t>Gonzalez</a:t>
            </a:r>
            <a:r>
              <a:rPr lang="en-US" sz="1400" dirty="0"/>
              <a:t>, Justo L.. The Story of Christianity: Volume 1: The Early Church to the Dawn of the Reformation pp. </a:t>
            </a:r>
            <a:r>
              <a:rPr lang="en-US" sz="1400" dirty="0" smtClean="0"/>
              <a:t>277-278</a:t>
            </a:r>
            <a:r>
              <a:rPr lang="en-US" sz="1400" dirty="0" smtClean="0">
                <a:solidFill>
                  <a:prstClr val="black"/>
                </a:solidFill>
              </a:rPr>
              <a:t>  </a:t>
            </a:r>
            <a:endParaRPr lang="en-US" sz="1400" dirty="0">
              <a:solidFill>
                <a:prstClr val="black"/>
              </a:solidFill>
            </a:endParaRPr>
          </a:p>
        </p:txBody>
      </p:sp>
    </p:spTree>
    <p:extLst>
      <p:ext uri="{BB962C8B-B14F-4D97-AF65-F5344CB8AC3E}">
        <p14:creationId xmlns:p14="http://schemas.microsoft.com/office/powerpoint/2010/main" val="10738943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Medieval Monasteries</a:t>
            </a:r>
          </a:p>
        </p:txBody>
      </p:sp>
      <p:sp>
        <p:nvSpPr>
          <p:cNvPr id="4" name="Content Placeholder 3"/>
          <p:cNvSpPr>
            <a:spLocks noGrp="1"/>
          </p:cNvSpPr>
          <p:nvPr>
            <p:ph idx="1"/>
          </p:nvPr>
        </p:nvSpPr>
        <p:spPr>
          <a:xfrm>
            <a:off x="266700" y="728246"/>
            <a:ext cx="8610600" cy="5606534"/>
          </a:xfrm>
        </p:spPr>
        <p:txBody>
          <a:bodyPr>
            <a:normAutofit fontScale="92500" lnSpcReduction="20000"/>
          </a:bodyPr>
          <a:lstStyle/>
          <a:p>
            <a:r>
              <a:rPr lang="en-US" dirty="0"/>
              <a:t>Benedict was born in Nursia, about eighty-five miles northeast of Rome, late in the fifth </a:t>
            </a:r>
            <a:r>
              <a:rPr lang="en-US" dirty="0" smtClean="0"/>
              <a:t>century.</a:t>
            </a:r>
            <a:r>
              <a:rPr lang="en-US" baseline="30000" dirty="0" smtClean="0"/>
              <a:t>1</a:t>
            </a:r>
            <a:r>
              <a:rPr lang="en-US" dirty="0" smtClean="0"/>
              <a:t> </a:t>
            </a:r>
          </a:p>
          <a:p>
            <a:r>
              <a:rPr lang="en-US" dirty="0" smtClean="0"/>
              <a:t>As a young man he </a:t>
            </a:r>
            <a:r>
              <a:rPr lang="en-US" dirty="0"/>
              <a:t>adopted </a:t>
            </a:r>
            <a:r>
              <a:rPr lang="en-US" dirty="0" smtClean="0"/>
              <a:t>an extreme </a:t>
            </a:r>
            <a:r>
              <a:rPr lang="en-US" dirty="0"/>
              <a:t>form of asceticism and lived as a hermit high in a lonely cave in wild country south of </a:t>
            </a:r>
            <a:r>
              <a:rPr lang="en-US" dirty="0" smtClean="0"/>
              <a:t>Rome.</a:t>
            </a:r>
            <a:r>
              <a:rPr lang="en-US" baseline="30000" dirty="0" smtClean="0"/>
              <a:t>1</a:t>
            </a:r>
            <a:r>
              <a:rPr lang="en-US" dirty="0" smtClean="0"/>
              <a:t> </a:t>
            </a:r>
          </a:p>
          <a:p>
            <a:r>
              <a:rPr lang="en-US" dirty="0" smtClean="0"/>
              <a:t>He </a:t>
            </a:r>
            <a:r>
              <a:rPr lang="en-US" dirty="0"/>
              <a:t>spent three years there in the study of the Scriptures and in severe self-denial, until </a:t>
            </a:r>
            <a:r>
              <a:rPr lang="en-US" dirty="0" smtClean="0"/>
              <a:t>the </a:t>
            </a:r>
            <a:r>
              <a:rPr lang="en-US" dirty="0"/>
              <a:t>monks of a neighboring monastery chose him for their abbot</a:t>
            </a:r>
            <a:r>
              <a:rPr lang="en-US" dirty="0" smtClean="0"/>
              <a:t>, </a:t>
            </a:r>
            <a:r>
              <a:rPr lang="en-US" dirty="0"/>
              <a:t>the fatherly spiritual leader of a monastic </a:t>
            </a:r>
            <a:r>
              <a:rPr lang="en-US" dirty="0" smtClean="0"/>
              <a:t>group.</a:t>
            </a:r>
            <a:r>
              <a:rPr lang="en-US" baseline="30000" dirty="0" smtClean="0"/>
              <a:t>1</a:t>
            </a:r>
            <a:r>
              <a:rPr lang="en-US" dirty="0" smtClean="0"/>
              <a:t> </a:t>
            </a:r>
          </a:p>
          <a:p>
            <a:r>
              <a:rPr lang="en-US" dirty="0" smtClean="0"/>
              <a:t>In AD 529</a:t>
            </a:r>
            <a:r>
              <a:rPr lang="en-US" dirty="0"/>
              <a:t>, on the heights of Monte Cassino, eighty-five miles southeast of Rome, he laid the foundations of what became the most famous monastery in Europe, the </a:t>
            </a:r>
            <a:r>
              <a:rPr lang="en-US" dirty="0" smtClean="0"/>
              <a:t>founding monastery </a:t>
            </a:r>
            <a:r>
              <a:rPr lang="en-US" dirty="0"/>
              <a:t>of </a:t>
            </a:r>
            <a:r>
              <a:rPr lang="en-US" dirty="0" smtClean="0"/>
              <a:t>what would later become the </a:t>
            </a:r>
            <a:r>
              <a:rPr lang="en-US" dirty="0"/>
              <a:t>Benedictine </a:t>
            </a:r>
            <a:r>
              <a:rPr lang="en-US" dirty="0" smtClean="0"/>
              <a:t>order.</a:t>
            </a:r>
            <a:r>
              <a:rPr lang="en-US" baseline="30000" dirty="0" smtClean="0"/>
              <a:t>1</a:t>
            </a:r>
            <a:r>
              <a:rPr lang="en-US" dirty="0" smtClean="0"/>
              <a:t> </a:t>
            </a:r>
          </a:p>
          <a:p>
            <a:r>
              <a:rPr lang="en-US" dirty="0"/>
              <a:t>Shortly thereafter his sister Scholastica settled nearby and founded a similar community for </a:t>
            </a:r>
            <a:r>
              <a:rPr lang="en-US" dirty="0" smtClean="0"/>
              <a:t>women.</a:t>
            </a:r>
            <a:r>
              <a:rPr lang="en-US" baseline="30000" dirty="0" smtClean="0"/>
              <a:t>2</a:t>
            </a:r>
            <a:endParaRPr lang="en-US" dirty="0"/>
          </a:p>
        </p:txBody>
      </p:sp>
      <p:sp>
        <p:nvSpPr>
          <p:cNvPr id="6" name="TextBox 5"/>
          <p:cNvSpPr txBox="1"/>
          <p:nvPr/>
        </p:nvSpPr>
        <p:spPr>
          <a:xfrm>
            <a:off x="0" y="6334780"/>
            <a:ext cx="9144000" cy="523220"/>
          </a:xfrm>
          <a:prstGeom prst="rect">
            <a:avLst/>
          </a:prstGeom>
          <a:noFill/>
        </p:spPr>
        <p:txBody>
          <a:bodyPr wrap="square" rtlCol="0">
            <a:spAutoFit/>
          </a:bodyPr>
          <a:lstStyle/>
          <a:p>
            <a:r>
              <a:rPr lang="en-US" sz="1400" baseline="30000" dirty="0" smtClean="0"/>
              <a:t>1</a:t>
            </a:r>
            <a:r>
              <a:rPr lang="en-US" sz="1400" dirty="0" smtClean="0"/>
              <a:t>Shelley</a:t>
            </a:r>
            <a:r>
              <a:rPr lang="en-US" sz="1400" dirty="0"/>
              <a:t>, Dr. Bruce L.. Church History in Plain Language: Fourth Edition (pp. 129-130</a:t>
            </a:r>
            <a:r>
              <a:rPr lang="en-US" sz="1400" dirty="0" smtClean="0"/>
              <a:t>)</a:t>
            </a:r>
          </a:p>
          <a:p>
            <a:r>
              <a:rPr lang="en-US" sz="1400" baseline="30000" dirty="0" smtClean="0"/>
              <a:t>2</a:t>
            </a:r>
            <a:r>
              <a:rPr lang="en-US" sz="1400" dirty="0" smtClean="0"/>
              <a:t>Gonzalez</a:t>
            </a:r>
            <a:r>
              <a:rPr lang="en-US" sz="1400" dirty="0"/>
              <a:t>, Justo L.. The Story of Christianity: Volume 1: The Early Church to the Dawn of the Reformation (p. 278</a:t>
            </a:r>
            <a:r>
              <a:rPr lang="en-US" sz="1400" dirty="0" smtClean="0"/>
              <a:t>)</a:t>
            </a:r>
            <a:endParaRPr lang="en-US" sz="1400" dirty="0">
              <a:solidFill>
                <a:prstClr val="black"/>
              </a:solidFill>
            </a:endParaRPr>
          </a:p>
        </p:txBody>
      </p:sp>
    </p:spTree>
    <p:extLst>
      <p:ext uri="{BB962C8B-B14F-4D97-AF65-F5344CB8AC3E}">
        <p14:creationId xmlns:p14="http://schemas.microsoft.com/office/powerpoint/2010/main" val="27517053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400" y="417256"/>
            <a:ext cx="4071288" cy="591917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78921" y="6463092"/>
            <a:ext cx="8305800" cy="307777"/>
          </a:xfrm>
          <a:prstGeom prst="rect">
            <a:avLst/>
          </a:prstGeom>
          <a:noFill/>
        </p:spPr>
        <p:txBody>
          <a:bodyPr wrap="square" rtlCol="0">
            <a:spAutoFit/>
          </a:bodyPr>
          <a:lstStyle/>
          <a:p>
            <a:r>
              <a:rPr lang="en-US" sz="1400" dirty="0">
                <a:hlinkClick r:id="rId3"/>
              </a:rPr>
              <a:t>https://commons.wikimedia.org/wiki/File:Benedict%27s_Italy.jpg</a:t>
            </a:r>
            <a:endParaRPr lang="en-US" sz="1400" dirty="0">
              <a:solidFill>
                <a:prstClr val="black"/>
              </a:solidFill>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175" y="1295399"/>
            <a:ext cx="4019550" cy="2758095"/>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295400" y="2133600"/>
            <a:ext cx="1524000" cy="1243245"/>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0" y="0"/>
            <a:ext cx="9144000" cy="685800"/>
          </a:xfrm>
        </p:spPr>
        <p:txBody>
          <a:bodyPr>
            <a:noAutofit/>
          </a:bodyPr>
          <a:lstStyle/>
          <a:p>
            <a:r>
              <a:rPr lang="en-US" b="1" dirty="0" smtClean="0"/>
              <a:t>Benedict’s Italy</a:t>
            </a:r>
            <a:endParaRPr lang="en-US" b="1" dirty="0"/>
          </a:p>
        </p:txBody>
      </p:sp>
      <p:sp>
        <p:nvSpPr>
          <p:cNvPr id="6" name="Bent Arrow 5"/>
          <p:cNvSpPr/>
          <p:nvPr/>
        </p:nvSpPr>
        <p:spPr>
          <a:xfrm>
            <a:off x="2288248" y="1569720"/>
            <a:ext cx="2284112" cy="563880"/>
          </a:xfrm>
          <a:prstGeom prst="bentArrow">
            <a:avLst>
              <a:gd name="adj1" fmla="val 25000"/>
              <a:gd name="adj2" fmla="val 29180"/>
              <a:gd name="adj3" fmla="val 25000"/>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348974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38200" y="723180"/>
            <a:ext cx="7366958" cy="5525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78921" y="6463092"/>
            <a:ext cx="8305800" cy="307777"/>
          </a:xfrm>
          <a:prstGeom prst="rect">
            <a:avLst/>
          </a:prstGeom>
          <a:noFill/>
        </p:spPr>
        <p:txBody>
          <a:bodyPr wrap="square" rtlCol="0">
            <a:spAutoFit/>
          </a:bodyPr>
          <a:lstStyle/>
          <a:p>
            <a:r>
              <a:rPr lang="en-US" sz="1400" dirty="0">
                <a:hlinkClick r:id="rId3"/>
              </a:rPr>
              <a:t>https://en.wikipedia.org/wiki/Monte_Cassino#/media/File:Monte_Cassino_Opactwo_1.JPG</a:t>
            </a:r>
            <a:endParaRPr lang="en-US" sz="1400" dirty="0">
              <a:solidFill>
                <a:prstClr val="black"/>
              </a:solidFill>
            </a:endParaRPr>
          </a:p>
        </p:txBody>
      </p:sp>
      <p:sp>
        <p:nvSpPr>
          <p:cNvPr id="3" name="Title 2"/>
          <p:cNvSpPr>
            <a:spLocks noGrp="1"/>
          </p:cNvSpPr>
          <p:nvPr>
            <p:ph type="title"/>
          </p:nvPr>
        </p:nvSpPr>
        <p:spPr>
          <a:xfrm>
            <a:off x="0" y="0"/>
            <a:ext cx="9144000" cy="685800"/>
          </a:xfrm>
        </p:spPr>
        <p:txBody>
          <a:bodyPr>
            <a:noAutofit/>
          </a:bodyPr>
          <a:lstStyle/>
          <a:p>
            <a:r>
              <a:rPr lang="en-US" b="1" dirty="0"/>
              <a:t>The </a:t>
            </a:r>
            <a:r>
              <a:rPr lang="en-US" b="1" dirty="0" smtClean="0"/>
              <a:t>Rebuilt </a:t>
            </a:r>
            <a:r>
              <a:rPr lang="en-US" b="1" dirty="0"/>
              <a:t>Abbey of Monte Cassino</a:t>
            </a:r>
          </a:p>
        </p:txBody>
      </p:sp>
    </p:spTree>
    <p:extLst>
      <p:ext uri="{BB962C8B-B14F-4D97-AF65-F5344CB8AC3E}">
        <p14:creationId xmlns:p14="http://schemas.microsoft.com/office/powerpoint/2010/main" val="37993009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Medieval Monasteries</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It was for </a:t>
            </a:r>
            <a:r>
              <a:rPr lang="en-US" dirty="0"/>
              <a:t>this monastery </a:t>
            </a:r>
            <a:r>
              <a:rPr lang="en-US" dirty="0" smtClean="0"/>
              <a:t>Benedict </a:t>
            </a:r>
            <a:r>
              <a:rPr lang="en-US" dirty="0"/>
              <a:t>wrote his famous </a:t>
            </a:r>
            <a:r>
              <a:rPr lang="en-US" b="1" i="1" dirty="0"/>
              <a:t>Rule</a:t>
            </a:r>
            <a:r>
              <a:rPr lang="en-US" dirty="0"/>
              <a:t>. Here he taught, preached, and lived a pattern of monastic piety until his death in </a:t>
            </a:r>
            <a:r>
              <a:rPr lang="en-US" dirty="0" smtClean="0"/>
              <a:t>AD 542</a:t>
            </a:r>
            <a:r>
              <a:rPr lang="en-US" dirty="0"/>
              <a:t>. </a:t>
            </a:r>
            <a:endParaRPr lang="en-US" dirty="0" smtClean="0"/>
          </a:p>
          <a:p>
            <a:r>
              <a:rPr lang="en-US" dirty="0" smtClean="0"/>
              <a:t>Benedict </a:t>
            </a:r>
            <a:r>
              <a:rPr lang="en-US" dirty="0"/>
              <a:t>was no </a:t>
            </a:r>
            <a:r>
              <a:rPr lang="en-US" dirty="0" smtClean="0"/>
              <a:t>scholar, but </a:t>
            </a:r>
            <a:r>
              <a:rPr lang="en-US" dirty="0"/>
              <a:t>he had the Roman genius for administration, an earnest belief in monasticism as the ideal Christian life, and a profound knowledge of people</a:t>
            </a:r>
            <a:r>
              <a:rPr lang="en-US" dirty="0" smtClean="0"/>
              <a:t>. </a:t>
            </a:r>
          </a:p>
          <a:p>
            <a:r>
              <a:rPr lang="en-US" dirty="0" smtClean="0"/>
              <a:t>In </a:t>
            </a:r>
            <a:r>
              <a:rPr lang="en-US" dirty="0"/>
              <a:t>drawing up his set of regulations— the Rule— he built on the work of earlier leaders of monasticism, but he revealed a sense of moderation and good judgment that came from keen observation of human nature.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t>Shelley, Dr. Bruce L.. Church History in Plain Language: Fourth Edition (pp. 129-130)</a:t>
            </a:r>
            <a:endParaRPr lang="en-US" sz="1400" dirty="0">
              <a:solidFill>
                <a:prstClr val="black"/>
              </a:solidFill>
            </a:endParaRPr>
          </a:p>
        </p:txBody>
      </p:sp>
    </p:spTree>
    <p:extLst>
      <p:ext uri="{BB962C8B-B14F-4D97-AF65-F5344CB8AC3E}">
        <p14:creationId xmlns:p14="http://schemas.microsoft.com/office/powerpoint/2010/main" val="39489800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239945</TotalTime>
  <Words>2677</Words>
  <Application>Microsoft Office PowerPoint</Application>
  <PresentationFormat>On-screen Show (4:3)</PresentationFormat>
  <Paragraphs>183</Paragraphs>
  <Slides>27</Slides>
  <Notes>0</Notes>
  <HiddenSlides>0</HiddenSlides>
  <MMClips>0</MMClips>
  <ScaleCrop>false</ScaleCrop>
  <HeadingPairs>
    <vt:vector size="4" baseType="variant">
      <vt:variant>
        <vt:lpstr>Theme</vt:lpstr>
      </vt:variant>
      <vt:variant>
        <vt:i4>5</vt:i4>
      </vt:variant>
      <vt:variant>
        <vt:lpstr>Slide Titles</vt:lpstr>
      </vt:variant>
      <vt:variant>
        <vt:i4>27</vt:i4>
      </vt:variant>
    </vt:vector>
  </HeadingPairs>
  <TitlesOfParts>
    <vt:vector size="32" baseType="lpstr">
      <vt:lpstr>Office Theme</vt:lpstr>
      <vt:lpstr>35_Office Theme</vt:lpstr>
      <vt:lpstr>33_Office Theme</vt:lpstr>
      <vt:lpstr>36_Office Theme</vt:lpstr>
      <vt:lpstr>38_Office Theme</vt:lpstr>
      <vt:lpstr>PowerPoint Presentation</vt:lpstr>
      <vt:lpstr>Review</vt:lpstr>
      <vt:lpstr>Review</vt:lpstr>
      <vt:lpstr>Medieval Monasteries</vt:lpstr>
      <vt:lpstr>Medieval Monasteries</vt:lpstr>
      <vt:lpstr>Medieval Monasteries</vt:lpstr>
      <vt:lpstr>Benedict’s Italy</vt:lpstr>
      <vt:lpstr>The Rebuilt Abbey of Monte Cassino</vt:lpstr>
      <vt:lpstr>Medieval Monasteries</vt:lpstr>
      <vt:lpstr>Medieval Monasteries</vt:lpstr>
      <vt:lpstr>Medieval Monasteries</vt:lpstr>
      <vt:lpstr>Medieval Monasteries</vt:lpstr>
      <vt:lpstr>Medieval Monasteries</vt:lpstr>
      <vt:lpstr>Medieval Monasteries</vt:lpstr>
      <vt:lpstr>Medieval Monasteries</vt:lpstr>
      <vt:lpstr>Medieval Monasteries</vt:lpstr>
      <vt:lpstr>Medieval Monasteries</vt:lpstr>
      <vt:lpstr>Medieval Nunneries</vt:lpstr>
      <vt:lpstr>Medieval Nunneries</vt:lpstr>
      <vt:lpstr>Medieval Nunneries</vt:lpstr>
      <vt:lpstr>Medieval Nunneries</vt:lpstr>
      <vt:lpstr>Medieval Nunneries</vt:lpstr>
      <vt:lpstr>Medieval Nunneries</vt:lpstr>
      <vt:lpstr>Corruption in the  Medieval Church</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4021</cp:revision>
  <cp:lastPrinted>2019-10-27T12:53:29Z</cp:lastPrinted>
  <dcterms:created xsi:type="dcterms:W3CDTF">2018-06-08T00:19:32Z</dcterms:created>
  <dcterms:modified xsi:type="dcterms:W3CDTF">2019-10-28T00:31:04Z</dcterms:modified>
</cp:coreProperties>
</file>