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228" r:id="rId2"/>
    <p:sldMasterId id="2147486264" r:id="rId3"/>
    <p:sldMasterId id="2147486276" r:id="rId4"/>
  </p:sldMasterIdLst>
  <p:notesMasterIdLst>
    <p:notesMasterId r:id="rId31"/>
  </p:notesMasterIdLst>
  <p:handoutMasterIdLst>
    <p:handoutMasterId r:id="rId32"/>
  </p:handoutMasterIdLst>
  <p:sldIdLst>
    <p:sldId id="2356" r:id="rId5"/>
    <p:sldId id="2357" r:id="rId6"/>
    <p:sldId id="2359" r:id="rId7"/>
    <p:sldId id="2399" r:id="rId8"/>
    <p:sldId id="2400" r:id="rId9"/>
    <p:sldId id="2401" r:id="rId10"/>
    <p:sldId id="2402" r:id="rId11"/>
    <p:sldId id="2403" r:id="rId12"/>
    <p:sldId id="2404" r:id="rId13"/>
    <p:sldId id="2358" r:id="rId14"/>
    <p:sldId id="2361" r:id="rId15"/>
    <p:sldId id="2363" r:id="rId16"/>
    <p:sldId id="2362" r:id="rId17"/>
    <p:sldId id="2364" r:id="rId18"/>
    <p:sldId id="2367" r:id="rId19"/>
    <p:sldId id="2406" r:id="rId20"/>
    <p:sldId id="2365" r:id="rId21"/>
    <p:sldId id="2368" r:id="rId22"/>
    <p:sldId id="2370" r:id="rId23"/>
    <p:sldId id="2371" r:id="rId24"/>
    <p:sldId id="2372" r:id="rId25"/>
    <p:sldId id="2398" r:id="rId26"/>
    <p:sldId id="2405" r:id="rId27"/>
    <p:sldId id="2394" r:id="rId28"/>
    <p:sldId id="2395" r:id="rId29"/>
    <p:sldId id="2396" r:id="rId3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BF6"/>
    <a:srgbClr val="5731F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0E6D-5301-4921-965A-4165F13FB2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7797D-08FD-4963-A2E4-D0D9FD4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EC55D-DF11-4B6E-B8E2-8ED8B7CB6743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3987-A83F-4245-81BE-0B37BAA48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8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7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1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3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2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4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81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9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79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10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5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8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89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4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52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7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05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67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23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19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74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7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2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77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0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0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4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23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11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5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9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3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9" r:id="rId1"/>
    <p:sldLayoutId id="2147486230" r:id="rId2"/>
    <p:sldLayoutId id="2147486231" r:id="rId3"/>
    <p:sldLayoutId id="2147486232" r:id="rId4"/>
    <p:sldLayoutId id="2147486233" r:id="rId5"/>
    <p:sldLayoutId id="2147486234" r:id="rId6"/>
    <p:sldLayoutId id="2147486235" r:id="rId7"/>
    <p:sldLayoutId id="2147486236" r:id="rId8"/>
    <p:sldLayoutId id="2147486237" r:id="rId9"/>
    <p:sldLayoutId id="2147486238" r:id="rId10"/>
    <p:sldLayoutId id="21474862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5" r:id="rId1"/>
    <p:sldLayoutId id="2147486266" r:id="rId2"/>
    <p:sldLayoutId id="2147486267" r:id="rId3"/>
    <p:sldLayoutId id="2147486268" r:id="rId4"/>
    <p:sldLayoutId id="2147486269" r:id="rId5"/>
    <p:sldLayoutId id="2147486270" r:id="rId6"/>
    <p:sldLayoutId id="2147486271" r:id="rId7"/>
    <p:sldLayoutId id="2147486272" r:id="rId8"/>
    <p:sldLayoutId id="2147486273" r:id="rId9"/>
    <p:sldLayoutId id="2147486274" r:id="rId10"/>
    <p:sldLayoutId id="21474862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3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7" r:id="rId1"/>
    <p:sldLayoutId id="2147486278" r:id="rId2"/>
    <p:sldLayoutId id="2147486279" r:id="rId3"/>
    <p:sldLayoutId id="2147486280" r:id="rId4"/>
    <p:sldLayoutId id="2147486281" r:id="rId5"/>
    <p:sldLayoutId id="2147486282" r:id="rId6"/>
    <p:sldLayoutId id="2147486283" r:id="rId7"/>
    <p:sldLayoutId id="2147486284" r:id="rId8"/>
    <p:sldLayoutId id="2147486285" r:id="rId9"/>
    <p:sldLayoutId id="2147486286" r:id="rId10"/>
    <p:sldLayoutId id="21474862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hyperlink" Target="https://www.britannica.com/event/East-West-Schism-105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4" Type="http://schemas.openxmlformats.org/officeDocument/2006/relationships/hyperlink" Target="http://wp.production.patheos.com/blogs/jappersandjanglers/files/2016/07/DebateBetweenCatholicsAndOrientalChristiansInThe13thCenturyAcre1290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4" Type="http://schemas.openxmlformats.org/officeDocument/2006/relationships/hyperlink" Target="https://www.hopehelps.org/volunteer-appreciation-week-2018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2.xml"/><Relationship Id="rId4" Type="http://schemas.openxmlformats.org/officeDocument/2006/relationships/hyperlink" Target="https://www.weareteachers.com/moving-beyond-classroom-discussion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en.wikipedia.org/wiki/Byzantine_Iconoclasm#/media/File:Triumph_orthodoxy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britannica.com/event/Iconoclastic-Controvers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hyperlink" Target="https://www.britannica.com/event/Iconoclastic-Controvers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4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519446"/>
            <a:ext cx="6823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https://www.britannica.com/event/East-West-Schism-1054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971800" y="14376"/>
            <a:ext cx="6172200" cy="1738224"/>
          </a:xfrm>
          <a:solidFill>
            <a:schemeClr val="tx2"/>
          </a:solidFill>
          <a:effectLst/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The East West Schism of 1054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94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The East West Schism of 1054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/>
              <a:t>The Eastern and Western wings of the one universal Church had been drifting apart ever since the fall of the Roman Empire in the West in 410. </a:t>
            </a:r>
            <a:endParaRPr lang="en-US" dirty="0" smtClean="0"/>
          </a:p>
          <a:p>
            <a:r>
              <a:rPr lang="en-US" dirty="0" smtClean="0"/>
              <a:t>East </a:t>
            </a:r>
            <a:r>
              <a:rPr lang="en-US" dirty="0"/>
              <a:t>and West spoke different languages (Greek in the East, Latin in the West – someone once made the witty comment that “East and West did not understand each other, because they did not understand each other”).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 smtClean="0"/>
              <a:t>operated </a:t>
            </a:r>
            <a:r>
              <a:rPr lang="en-US" dirty="0"/>
              <a:t>in different cultural and political </a:t>
            </a:r>
            <a:r>
              <a:rPr lang="en-US" dirty="0" smtClean="0"/>
              <a:t>worlds: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Eastern</a:t>
            </a:r>
            <a:r>
              <a:rPr lang="en-US" dirty="0" smtClean="0"/>
              <a:t> Church within the </a:t>
            </a:r>
            <a:r>
              <a:rPr lang="en-US" dirty="0"/>
              <a:t>ancient Christian Byzantine </a:t>
            </a:r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Western</a:t>
            </a:r>
            <a:r>
              <a:rPr lang="en-US" dirty="0" smtClean="0"/>
              <a:t> church within the </a:t>
            </a:r>
            <a:r>
              <a:rPr lang="en-US" dirty="0"/>
              <a:t>new Germanic and Norse kingdoms, comparatively </a:t>
            </a:r>
            <a:r>
              <a:rPr lang="en-US" dirty="0" smtClean="0"/>
              <a:t>uncivilized, </a:t>
            </a:r>
            <a:r>
              <a:rPr lang="en-US" dirty="0"/>
              <a:t>and only just converted from Arianism and </a:t>
            </a:r>
            <a:r>
              <a:rPr lang="en-US" dirty="0" smtClean="0"/>
              <a:t>Paganism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3501749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The East West Schism of 1054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Over </a:t>
            </a:r>
            <a:r>
              <a:rPr lang="en-US" dirty="0"/>
              <a:t>the centuries, a great many differences, disagreements and misunderstandings had grown up between Eastern and Western Christendom.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included the following: </a:t>
            </a:r>
            <a:endParaRPr lang="en-US" dirty="0" smtClean="0"/>
          </a:p>
          <a:p>
            <a:pPr lvl="1"/>
            <a:r>
              <a:rPr lang="en-US" dirty="0"/>
              <a:t>The </a:t>
            </a:r>
            <a:r>
              <a:rPr lang="en-US" dirty="0" smtClean="0"/>
              <a:t>Rivalry Between </a:t>
            </a:r>
            <a:r>
              <a:rPr lang="en-US" dirty="0"/>
              <a:t>Rome and </a:t>
            </a:r>
            <a:r>
              <a:rPr lang="en-US" dirty="0" smtClean="0"/>
              <a:t>Constantinople</a:t>
            </a:r>
          </a:p>
          <a:p>
            <a:pPr lvl="1"/>
            <a:r>
              <a:rPr lang="en-US" dirty="0"/>
              <a:t>Differences in </a:t>
            </a:r>
            <a:r>
              <a:rPr lang="en-US" dirty="0" smtClean="0"/>
              <a:t>Religious Practice</a:t>
            </a:r>
          </a:p>
          <a:p>
            <a:pPr lvl="1"/>
            <a:r>
              <a:rPr lang="en-US" dirty="0"/>
              <a:t>Theological </a:t>
            </a:r>
            <a:r>
              <a:rPr lang="en-US" dirty="0" smtClean="0"/>
              <a:t>Differences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3374872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Rivalry Between Rome and Constantinople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During </a:t>
            </a:r>
            <a:r>
              <a:rPr lang="en-US" dirty="0"/>
              <a:t>the Middle Ages, Rome’s claims became ever more exalted.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popes began by claiming a place of special </a:t>
            </a:r>
            <a:r>
              <a:rPr lang="en-US" dirty="0" smtClean="0"/>
              <a:t>honor </a:t>
            </a:r>
            <a:r>
              <a:rPr lang="en-US" dirty="0"/>
              <a:t>among bishops; they ended by claiming absolute authority over the entire Church.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East </a:t>
            </a:r>
            <a:r>
              <a:rPr lang="en-US" b="1" i="1" dirty="0"/>
              <a:t>denied</a:t>
            </a:r>
            <a:r>
              <a:rPr lang="en-US" dirty="0"/>
              <a:t> the papacy’s claims, </a:t>
            </a:r>
            <a:r>
              <a:rPr lang="en-US" b="1" i="1" dirty="0" smtClean="0"/>
              <a:t>rejecting</a:t>
            </a:r>
            <a:r>
              <a:rPr lang="en-US" dirty="0" smtClean="0"/>
              <a:t> </a:t>
            </a:r>
            <a:r>
              <a:rPr lang="en-US" dirty="0"/>
              <a:t>the idea that the Church has a visible earthly </a:t>
            </a:r>
            <a:r>
              <a:rPr lang="en-US" dirty="0" smtClean="0"/>
              <a:t>head</a:t>
            </a:r>
          </a:p>
          <a:p>
            <a:r>
              <a:rPr lang="en-US" dirty="0" smtClean="0"/>
              <a:t>Instead, they </a:t>
            </a:r>
            <a:r>
              <a:rPr lang="en-US" dirty="0" smtClean="0"/>
              <a:t>held </a:t>
            </a:r>
            <a:r>
              <a:rPr lang="en-US" dirty="0"/>
              <a:t>that the five ancient </a:t>
            </a:r>
            <a:r>
              <a:rPr lang="en-US" dirty="0" smtClean="0"/>
              <a:t>patriarchs </a:t>
            </a:r>
            <a:r>
              <a:rPr lang="en-US" dirty="0"/>
              <a:t>of Rome, Constantinople, Antioch, Jerusalem, and Alexandria should </a:t>
            </a:r>
            <a:r>
              <a:rPr lang="en-US" b="1" i="1" dirty="0"/>
              <a:t>together</a:t>
            </a:r>
            <a:r>
              <a:rPr lang="en-US" dirty="0"/>
              <a:t> offer leadership to Christians.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43611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dirty="0"/>
              <a:t>Differences in </a:t>
            </a:r>
            <a:r>
              <a:rPr lang="en-US" sz="3600" b="1" dirty="0" smtClean="0"/>
              <a:t>Religious Practice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Celibacy </a:t>
            </a:r>
            <a:r>
              <a:rPr lang="en-US" b="1" dirty="0" smtClean="0"/>
              <a:t>of the Priesthood </a:t>
            </a:r>
          </a:p>
          <a:p>
            <a:r>
              <a:rPr lang="en-US" dirty="0" smtClean="0"/>
              <a:t>The </a:t>
            </a:r>
            <a:r>
              <a:rPr lang="en-US" dirty="0"/>
              <a:t>West did not allow priests to </a:t>
            </a:r>
            <a:r>
              <a:rPr lang="en-US" dirty="0" smtClean="0"/>
              <a:t>marry.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East allowed them to marry </a:t>
            </a:r>
            <a:r>
              <a:rPr lang="en-US" b="1" i="1" dirty="0"/>
              <a:t>prior</a:t>
            </a:r>
            <a:r>
              <a:rPr lang="en-US" dirty="0"/>
              <a:t> to ordination, and almost all Eastern priests </a:t>
            </a:r>
            <a:r>
              <a:rPr lang="en-US" dirty="0" smtClean="0"/>
              <a:t>were, </a:t>
            </a:r>
            <a:r>
              <a:rPr lang="en-US" dirty="0"/>
              <a:t>in </a:t>
            </a:r>
            <a:r>
              <a:rPr lang="en-US" dirty="0" smtClean="0"/>
              <a:t>fact, </a:t>
            </a:r>
            <a:r>
              <a:rPr lang="en-US" dirty="0"/>
              <a:t>married men (although </a:t>
            </a:r>
            <a:r>
              <a:rPr lang="en-US" b="1" i="1" dirty="0"/>
              <a:t>bishops</a:t>
            </a:r>
            <a:r>
              <a:rPr lang="en-US" dirty="0"/>
              <a:t> had to be celibate).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Communion</a:t>
            </a:r>
            <a:endParaRPr lang="en-US" b="1" dirty="0"/>
          </a:p>
          <a:p>
            <a:r>
              <a:rPr lang="en-US" dirty="0" smtClean="0"/>
              <a:t>The West used unleavened bread in communion. </a:t>
            </a:r>
          </a:p>
          <a:p>
            <a:r>
              <a:rPr lang="en-US" dirty="0"/>
              <a:t>T</a:t>
            </a:r>
            <a:r>
              <a:rPr lang="en-US" dirty="0" smtClean="0"/>
              <a:t>he East used leavened bread. </a:t>
            </a:r>
          </a:p>
          <a:p>
            <a:pPr marL="57150" indent="0">
              <a:buNone/>
            </a:pPr>
            <a:r>
              <a:rPr lang="en-US" b="1" dirty="0"/>
              <a:t>Facial Hair</a:t>
            </a:r>
          </a:p>
          <a:p>
            <a:r>
              <a:rPr lang="en-US" dirty="0"/>
              <a:t>East – tendency towards the full beard</a:t>
            </a:r>
          </a:p>
          <a:p>
            <a:r>
              <a:rPr lang="en-US" dirty="0"/>
              <a:t>West – not the </a:t>
            </a:r>
            <a:r>
              <a:rPr lang="en-US" dirty="0" smtClean="0"/>
              <a:t>practice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379210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dirty="0"/>
              <a:t>Differences in </a:t>
            </a:r>
            <a:r>
              <a:rPr lang="en-US" sz="3600" b="1" dirty="0" smtClean="0"/>
              <a:t>Religious Practice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Baptism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East held that threefold immersion was the only valid form of baptism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West considered threefold immersion, single immersion, and pouring as all being valid modes of </a:t>
            </a:r>
            <a:r>
              <a:rPr lang="en-US" dirty="0" smtClean="0"/>
              <a:t>baptism</a:t>
            </a:r>
            <a:r>
              <a:rPr lang="en-US" dirty="0"/>
              <a:t>, although pouring increasingly became the Western norm. </a:t>
            </a:r>
            <a:endParaRPr lang="en-US" dirty="0" smtClean="0"/>
          </a:p>
          <a:p>
            <a:pPr marL="57150" indent="0">
              <a:buNone/>
            </a:pPr>
            <a:r>
              <a:rPr lang="en-US" b="1" dirty="0" smtClean="0"/>
              <a:t>The Date </a:t>
            </a:r>
            <a:r>
              <a:rPr lang="en-US" b="1" dirty="0"/>
              <a:t>of the </a:t>
            </a:r>
            <a:r>
              <a:rPr lang="en-US" b="1" dirty="0" smtClean="0"/>
              <a:t>Celebration </a:t>
            </a:r>
            <a:r>
              <a:rPr lang="en-US" b="1" dirty="0"/>
              <a:t>of Easter</a:t>
            </a:r>
          </a:p>
          <a:p>
            <a:r>
              <a:rPr lang="en-US" dirty="0" smtClean="0"/>
              <a:t>East – </a:t>
            </a:r>
            <a:r>
              <a:rPr lang="en-US" dirty="0"/>
              <a:t>Passover</a:t>
            </a:r>
            <a:endParaRPr lang="en-US" dirty="0" smtClean="0"/>
          </a:p>
          <a:p>
            <a:r>
              <a:rPr lang="en-US" dirty="0" smtClean="0"/>
              <a:t>West </a:t>
            </a:r>
            <a:r>
              <a:rPr lang="en-US" dirty="0"/>
              <a:t>– </a:t>
            </a:r>
            <a:r>
              <a:rPr lang="en-US" dirty="0" smtClean="0"/>
              <a:t>Starting </a:t>
            </a:r>
            <a:r>
              <a:rPr lang="en-US" dirty="0"/>
              <a:t>with Victor, </a:t>
            </a:r>
            <a:r>
              <a:rPr lang="en-US" dirty="0" smtClean="0"/>
              <a:t>varied </a:t>
            </a:r>
            <a:r>
              <a:rPr lang="en-US" dirty="0"/>
              <a:t>all over the place</a:t>
            </a:r>
          </a:p>
          <a:p>
            <a:pPr marL="57150" indent="0">
              <a:buNone/>
            </a:pPr>
            <a:r>
              <a:rPr lang="en-US" b="1" dirty="0"/>
              <a:t>The Date of the Celebration of </a:t>
            </a:r>
            <a:r>
              <a:rPr lang="en-US" b="1" dirty="0" smtClean="0"/>
              <a:t>Christmas</a:t>
            </a:r>
            <a:endParaRPr lang="en-US" b="1" dirty="0"/>
          </a:p>
          <a:p>
            <a:r>
              <a:rPr lang="en-US" dirty="0"/>
              <a:t>West – December 25</a:t>
            </a:r>
          </a:p>
          <a:p>
            <a:r>
              <a:rPr lang="en-US" dirty="0" smtClean="0"/>
              <a:t>East </a:t>
            </a:r>
            <a:r>
              <a:rPr lang="en-US" dirty="0"/>
              <a:t>– January 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77121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dirty="0"/>
              <a:t>Differences in </a:t>
            </a:r>
            <a:r>
              <a:rPr lang="en-US" sz="3600" b="1" dirty="0" smtClean="0"/>
              <a:t>Religious Practice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Statues and Icons</a:t>
            </a:r>
            <a:endParaRPr lang="en-US" b="1" dirty="0"/>
          </a:p>
          <a:p>
            <a:r>
              <a:rPr lang="en-US" dirty="0" smtClean="0"/>
              <a:t>In the </a:t>
            </a:r>
            <a:r>
              <a:rPr lang="en-US" b="1" i="1" dirty="0" smtClean="0"/>
              <a:t>West</a:t>
            </a:r>
            <a:r>
              <a:rPr lang="en-US" dirty="0" smtClean="0"/>
              <a:t>, by this time, there was veneration not </a:t>
            </a:r>
            <a:r>
              <a:rPr lang="en-US" dirty="0"/>
              <a:t>only </a:t>
            </a:r>
            <a:r>
              <a:rPr lang="en-US" dirty="0" smtClean="0"/>
              <a:t>of </a:t>
            </a:r>
            <a:r>
              <a:rPr lang="en-US" b="1" i="1" dirty="0" smtClean="0"/>
              <a:t>two-dimensional pictures </a:t>
            </a:r>
            <a:r>
              <a:rPr lang="en-US" dirty="0" smtClean="0"/>
              <a:t>(known in the East as “icons”) </a:t>
            </a:r>
            <a:r>
              <a:rPr lang="en-US" dirty="0"/>
              <a:t>but also </a:t>
            </a:r>
            <a:r>
              <a:rPr lang="en-US" b="1" i="1" dirty="0"/>
              <a:t>three-dimensional statues </a:t>
            </a:r>
            <a:r>
              <a:rPr lang="en-US" dirty="0"/>
              <a:t>of Christ, Mary, saints, and angels.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thought of the </a:t>
            </a:r>
            <a:r>
              <a:rPr lang="en-US" b="1" i="1" dirty="0"/>
              <a:t>Eastern Church</a:t>
            </a:r>
            <a:r>
              <a:rPr lang="en-US" dirty="0"/>
              <a:t>, statues cannot represent spiritual realities, because a statue belongs to this present world too much – it is too solid and material and “in the world”, and therefore liable to lead people astray into worshipping the statue itself.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are less likely to worship a flat two-dimensional icon of Christ or a saint (the East argues), because it is more obviously a mere image of a higher spiritual reality. Eastern iconography (the painting of icons) underlined this point by deliberately refusing to depict Christ and the saints in a realistic manner.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46908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Theological </a:t>
            </a:r>
            <a:r>
              <a:rPr lang="en-US" sz="4000" b="1" dirty="0" smtClean="0"/>
              <a:t>Differences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Purgatory </a:t>
            </a:r>
            <a:r>
              <a:rPr lang="en-US" b="1" dirty="0" smtClean="0"/>
              <a:t>and Indulgences in the </a:t>
            </a:r>
            <a:r>
              <a:rPr lang="en-US" b="1" i="1" dirty="0" smtClean="0"/>
              <a:t>West</a:t>
            </a:r>
            <a:endParaRPr lang="en-US" b="1" i="1" dirty="0"/>
          </a:p>
          <a:p>
            <a:r>
              <a:rPr lang="en-US" dirty="0" smtClean="0"/>
              <a:t>The </a:t>
            </a:r>
            <a:r>
              <a:rPr lang="en-US" dirty="0"/>
              <a:t>West held that some aspects of sin’s penalty could be removed on earth by penance or by an indulgence.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believer died without paying all the punishment he owed, he had to pay off his outstanding debt by sufferings in the fire of purgatory.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pope </a:t>
            </a:r>
            <a:r>
              <a:rPr lang="en-US" dirty="0" smtClean="0"/>
              <a:t>had </a:t>
            </a:r>
            <a:r>
              <a:rPr lang="en-US" dirty="0"/>
              <a:t>the power to release souls from purgatory, because God had given the papacy control over the “treasury of merits” of the saints.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pope could transfer these merits to souls in purgatory by means of an indulgence, thus paying off their temporal punishment for them and releasing them.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11905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Theological Differences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Purgatory and Indulgences in the </a:t>
            </a:r>
            <a:r>
              <a:rPr lang="en-US" sz="3000" b="1" i="1" dirty="0" smtClean="0"/>
              <a:t>East</a:t>
            </a:r>
            <a:endParaRPr lang="en-US" sz="3000" i="1" dirty="0" smtClean="0"/>
          </a:p>
          <a:p>
            <a:r>
              <a:rPr lang="en-US" dirty="0" smtClean="0"/>
              <a:t>By </a:t>
            </a:r>
            <a:r>
              <a:rPr lang="en-US" dirty="0"/>
              <a:t>contrast, the East </a:t>
            </a:r>
            <a:r>
              <a:rPr lang="en-US" b="1" i="1" dirty="0"/>
              <a:t>denied</a:t>
            </a:r>
            <a:r>
              <a:rPr lang="en-US" dirty="0"/>
              <a:t> the existence of purgatory, </a:t>
            </a:r>
            <a:r>
              <a:rPr lang="en-US" b="1" i="1" dirty="0"/>
              <a:t>rejected</a:t>
            </a:r>
            <a:r>
              <a:rPr lang="en-US" dirty="0"/>
              <a:t> the idea that the righteous were punished after death, and did </a:t>
            </a:r>
            <a:r>
              <a:rPr lang="en-US" b="1" i="1" dirty="0"/>
              <a:t>not </a:t>
            </a:r>
            <a:r>
              <a:rPr lang="en-US" dirty="0"/>
              <a:t>believe either in the “treasury of merits” </a:t>
            </a:r>
            <a:r>
              <a:rPr lang="en-US" b="1" i="1" dirty="0"/>
              <a:t>or</a:t>
            </a:r>
            <a:r>
              <a:rPr lang="en-US" dirty="0"/>
              <a:t> in indulgences.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Easterners </a:t>
            </a:r>
            <a:r>
              <a:rPr lang="en-US" b="1" i="1" dirty="0"/>
              <a:t>did </a:t>
            </a:r>
            <a:r>
              <a:rPr lang="en-US" dirty="0"/>
              <a:t>accept that true believers, whose Christian lives had fallen seriously short of God’s standards, would not be </a:t>
            </a:r>
            <a:r>
              <a:rPr lang="en-US" b="1" i="1" dirty="0"/>
              <a:t>immediately</a:t>
            </a:r>
            <a:r>
              <a:rPr lang="en-US" dirty="0"/>
              <a:t> admitted into heaven; they would have to </a:t>
            </a:r>
            <a:r>
              <a:rPr lang="en-US" b="1" i="1" dirty="0"/>
              <a:t>wait</a:t>
            </a:r>
            <a:r>
              <a:rPr lang="en-US" dirty="0"/>
              <a:t> in a condition of shadow and sorrow until God had mercy on them. </a:t>
            </a:r>
            <a:endParaRPr lang="en-US" dirty="0" smtClean="0"/>
          </a:p>
          <a:p>
            <a:r>
              <a:rPr lang="en-US" dirty="0" smtClean="0"/>
              <a:t>Still</a:t>
            </a:r>
            <a:r>
              <a:rPr lang="en-US" dirty="0"/>
              <a:t>, no punishment, no torment, and no purifying fire were involved.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the Church on earth could do was pray humbly and lovingly for these souls, especially at holy communion; but neither the pope nor anyone else on earth had any spiritual power over them – this was the prerogative of Christ </a:t>
            </a:r>
            <a:r>
              <a:rPr lang="en-US" b="1" i="1" dirty="0"/>
              <a:t>alone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49292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Theological Differences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Consequences of Original </a:t>
            </a:r>
            <a:r>
              <a:rPr lang="en-US" b="1" dirty="0"/>
              <a:t>Sin in the </a:t>
            </a:r>
            <a:r>
              <a:rPr lang="en-US" b="1" i="1" dirty="0"/>
              <a:t>West</a:t>
            </a:r>
            <a:endParaRPr lang="en-US" i="1" dirty="0"/>
          </a:p>
          <a:p>
            <a:r>
              <a:rPr lang="en-US" dirty="0" smtClean="0"/>
              <a:t>In </a:t>
            </a:r>
            <a:r>
              <a:rPr lang="en-US" b="1" i="1" dirty="0" smtClean="0"/>
              <a:t>Western</a:t>
            </a:r>
            <a:r>
              <a:rPr lang="en-US" dirty="0" smtClean="0"/>
              <a:t> </a:t>
            </a:r>
            <a:r>
              <a:rPr lang="en-US" dirty="0"/>
              <a:t>thinking, dominated as it was by Augustine’s theology, the doctrine of original sin was </a:t>
            </a:r>
            <a:r>
              <a:rPr lang="en-US" b="1" i="1" dirty="0"/>
              <a:t>central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Western theologians, all human beings were born with the guilt and corruption of Adam’s sin resting upon them. </a:t>
            </a:r>
            <a:endParaRPr lang="en-US" dirty="0" smtClean="0"/>
          </a:p>
          <a:p>
            <a:r>
              <a:rPr lang="en-US" dirty="0" smtClean="0"/>
              <a:t>Salvation </a:t>
            </a:r>
            <a:r>
              <a:rPr lang="en-US" dirty="0"/>
              <a:t>was therefore understood as being fundamentally a deliverance from the debt of guilt and the stain of depravity. </a:t>
            </a:r>
            <a:endParaRPr lang="en-US" dirty="0" smtClean="0"/>
          </a:p>
          <a:p>
            <a:r>
              <a:rPr lang="en-US" dirty="0" smtClean="0"/>
              <a:t>Death </a:t>
            </a:r>
            <a:r>
              <a:rPr lang="en-US" dirty="0"/>
              <a:t>was the consequence of sin; the atoning work of Christ dealt with sin and thereby conquered death.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423004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city was the Eastern </a:t>
            </a:r>
            <a:r>
              <a:rPr lang="en-US" dirty="0"/>
              <a:t>Roman Empire centered </a:t>
            </a:r>
            <a:r>
              <a:rPr lang="en-US" dirty="0" smtClean="0"/>
              <a:t>on? </a:t>
            </a:r>
          </a:p>
          <a:p>
            <a:pPr lvl="1"/>
            <a:r>
              <a:rPr lang="en-US" dirty="0" smtClean="0"/>
              <a:t>Constantinople</a:t>
            </a:r>
          </a:p>
          <a:p>
            <a:r>
              <a:rPr lang="en-US" dirty="0" smtClean="0"/>
              <a:t>What are some of the differences between an Eastern Orthodox worship service and a worship service in a typical Protestant or Roman Catholic Church?</a:t>
            </a:r>
          </a:p>
          <a:p>
            <a:pPr lvl="1"/>
            <a:r>
              <a:rPr lang="en-US" dirty="0" smtClean="0"/>
              <a:t>No pews – people stand for the service</a:t>
            </a:r>
          </a:p>
          <a:p>
            <a:pPr lvl="1"/>
            <a:r>
              <a:rPr lang="en-US" dirty="0" smtClean="0"/>
              <a:t>No pulpit</a:t>
            </a:r>
          </a:p>
          <a:p>
            <a:pPr lvl="1"/>
            <a:r>
              <a:rPr lang="en-US" dirty="0"/>
              <a:t>No organ (or any other musical instrument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purpose do “icons</a:t>
            </a:r>
            <a:r>
              <a:rPr lang="en-US" dirty="0"/>
              <a:t>” (flat two-dimensional images of Christ, Biblical characters, and Orthodox </a:t>
            </a:r>
            <a:r>
              <a:rPr lang="en-US" dirty="0" smtClean="0"/>
              <a:t>saints) serve in the mind of Eastern Orthodox worshippers?</a:t>
            </a:r>
          </a:p>
          <a:p>
            <a:pPr lvl="1"/>
            <a:r>
              <a:rPr lang="en-US" dirty="0"/>
              <a:t>The icons are believed by the Orthodox to be a window into </a:t>
            </a:r>
            <a:r>
              <a:rPr lang="en-US" dirty="0" smtClean="0"/>
              <a:t>the </a:t>
            </a:r>
            <a:r>
              <a:rPr lang="en-US" dirty="0"/>
              <a:t>heavenly worship, revealing the presence of the saints and angels</a:t>
            </a:r>
            <a:r>
              <a:rPr lang="en-US" dirty="0" smtClean="0"/>
              <a:t>.</a:t>
            </a:r>
          </a:p>
          <a:p>
            <a:r>
              <a:rPr lang="en-US" dirty="0"/>
              <a:t>What is the largest Eastern Orthodox Church in the world?</a:t>
            </a:r>
          </a:p>
          <a:p>
            <a:pPr lvl="1"/>
            <a:r>
              <a:rPr lang="en-US" dirty="0"/>
              <a:t>The Russian Orthodox </a:t>
            </a:r>
            <a:r>
              <a:rPr lang="en-US" dirty="0" smtClean="0"/>
              <a:t>Church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Theological Differences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Consequences of Original </a:t>
            </a:r>
            <a:r>
              <a:rPr lang="en-US" b="1" dirty="0"/>
              <a:t>Sin the </a:t>
            </a:r>
            <a:r>
              <a:rPr lang="en-US" b="1" i="1" dirty="0"/>
              <a:t>East</a:t>
            </a:r>
            <a:endParaRPr lang="en-US" i="1" dirty="0"/>
          </a:p>
          <a:p>
            <a:r>
              <a:rPr lang="en-US" dirty="0" smtClean="0"/>
              <a:t>In </a:t>
            </a:r>
            <a:r>
              <a:rPr lang="en-US" b="1" i="1" dirty="0"/>
              <a:t>Eastern</a:t>
            </a:r>
            <a:r>
              <a:rPr lang="en-US" dirty="0"/>
              <a:t> thought, the fundamental problem was perceived as </a:t>
            </a:r>
            <a:r>
              <a:rPr lang="en-US" b="1" i="1" dirty="0"/>
              <a:t>death</a:t>
            </a:r>
            <a:r>
              <a:rPr lang="en-US" dirty="0"/>
              <a:t> rather than </a:t>
            </a:r>
            <a:r>
              <a:rPr lang="en-US" b="1" i="1" dirty="0"/>
              <a:t>sin</a:t>
            </a:r>
            <a:r>
              <a:rPr lang="en-US" dirty="0" smtClean="0"/>
              <a:t>.</a:t>
            </a:r>
          </a:p>
          <a:p>
            <a:r>
              <a:rPr lang="en-US" dirty="0"/>
              <a:t>“Original sin”, for Easterners, </a:t>
            </a:r>
            <a:r>
              <a:rPr lang="en-US" dirty="0" smtClean="0"/>
              <a:t>referred to </a:t>
            </a:r>
            <a:r>
              <a:rPr lang="en-US" dirty="0"/>
              <a:t>the grip that </a:t>
            </a:r>
            <a:r>
              <a:rPr lang="en-US" b="1" i="1" dirty="0"/>
              <a:t>death</a:t>
            </a:r>
            <a:r>
              <a:rPr lang="en-US" dirty="0"/>
              <a:t> had on human nature through Adam’s sin; they </a:t>
            </a:r>
            <a:r>
              <a:rPr lang="en-US" b="1" i="1" dirty="0"/>
              <a:t>rejected</a:t>
            </a:r>
            <a:r>
              <a:rPr lang="en-US" dirty="0"/>
              <a:t> any idea of Adam’s guilt being imputed to his descendants. </a:t>
            </a:r>
          </a:p>
          <a:p>
            <a:r>
              <a:rPr lang="en-US" dirty="0"/>
              <a:t>Salvation, accordingly, meant liberation from the objective power </a:t>
            </a:r>
            <a:r>
              <a:rPr lang="en-US" dirty="0" smtClean="0"/>
              <a:t>of </a:t>
            </a:r>
            <a:r>
              <a:rPr lang="en-US" dirty="0"/>
              <a:t>death. </a:t>
            </a:r>
            <a:endParaRPr lang="en-US" dirty="0" smtClean="0"/>
          </a:p>
          <a:p>
            <a:r>
              <a:rPr lang="en-US" dirty="0"/>
              <a:t>Given these differing outlooks, it is not surprising that Western piety came to be centered increasingly on the </a:t>
            </a:r>
            <a:r>
              <a:rPr lang="en-US" b="1" i="1" dirty="0"/>
              <a:t>cross</a:t>
            </a:r>
            <a:r>
              <a:rPr lang="en-US" dirty="0"/>
              <a:t> of Christ, whereas Eastern piety tended to focus more on His </a:t>
            </a:r>
            <a:r>
              <a:rPr lang="en-US" b="1" i="1" dirty="0"/>
              <a:t>resurrection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18423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Theological Differences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Filioque Clause </a:t>
            </a:r>
            <a:r>
              <a:rPr lang="en-US" b="1" dirty="0"/>
              <a:t>in the Nicene Creed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East held that in the inner life of the Trinity, the Holy Spirit proceeds from the Father </a:t>
            </a:r>
            <a:r>
              <a:rPr lang="en-US" b="1" i="1" dirty="0"/>
              <a:t>alone</a:t>
            </a:r>
            <a:r>
              <a:rPr lang="en-US" dirty="0"/>
              <a:t>, whereas the West maintained that the Spirit proceeds from </a:t>
            </a:r>
            <a:r>
              <a:rPr lang="en-US" dirty="0" smtClean="0"/>
              <a:t>the Father </a:t>
            </a:r>
            <a:r>
              <a:rPr lang="en-US" b="1" i="1" dirty="0"/>
              <a:t>and </a:t>
            </a:r>
            <a:r>
              <a:rPr lang="en-US" b="1" i="1" dirty="0" smtClean="0"/>
              <a:t>the Son </a:t>
            </a:r>
            <a:r>
              <a:rPr lang="en-US" dirty="0" smtClean="0"/>
              <a:t>(</a:t>
            </a:r>
            <a:r>
              <a:rPr lang="en-US" b="1" i="1" dirty="0" smtClean="0"/>
              <a:t>filioque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</a:t>
            </a:r>
            <a:r>
              <a:rPr lang="en-US" dirty="0"/>
              <a:t>East also objected </a:t>
            </a:r>
            <a:r>
              <a:rPr lang="en-US" b="1" i="1" dirty="0"/>
              <a:t>profoundly</a:t>
            </a:r>
            <a:r>
              <a:rPr lang="en-US" dirty="0"/>
              <a:t> to the way that the West had inserted the filioque clause into the Nicene Creed, thus altering the first and greatest of the Church’s ecumenical Creeds.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74697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"/>
            <a:ext cx="4953000" cy="6599522"/>
          </a:xfrm>
        </p:spPr>
      </p:pic>
      <p:sp>
        <p:nvSpPr>
          <p:cNvPr id="5" name="Oval 4"/>
          <p:cNvSpPr/>
          <p:nvPr/>
        </p:nvSpPr>
        <p:spPr>
          <a:xfrm>
            <a:off x="5120640" y="4465205"/>
            <a:ext cx="1097280" cy="164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5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317" y="6227058"/>
            <a:ext cx="9032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wp.production.patheos.com/blogs/jappersandjanglers/files/2016/07/DebateBetweenCatholicsAndOrientalChristiansInThe13thCenturyAcre1290.jpg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The Final Split Between East and West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26593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https://www.hopehelps.org/volunteer-appreciation-week-2018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7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https://www.weareteachers.com/moving-beyond-classroom-discussions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5879"/>
            <a:ext cx="9144000" cy="1269521"/>
          </a:xfrm>
          <a:effectLst/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Class Discussion Time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370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*Class Discussion Time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630" y="685800"/>
            <a:ext cx="8991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Scripture teaches:  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</a:t>
            </a:r>
            <a:r>
              <a:rPr lang="en-US" i="1" dirty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shall not make for yourself a carved image, or any likeness of anything that is in heaven above, or that is in the earth beneath, or that is in the water under the earth</a:t>
            </a:r>
            <a:r>
              <a:rPr lang="en-US" i="1" dirty="0" smtClean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You </a:t>
            </a:r>
            <a:r>
              <a:rPr lang="en-US" i="1" dirty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shall not bow down to them or serve them, for I the LORD your God  </a:t>
            </a:r>
            <a:r>
              <a:rPr lang="en-US" dirty="0"/>
              <a:t>(</a:t>
            </a:r>
            <a:r>
              <a:rPr lang="en-US" dirty="0" smtClean="0"/>
              <a:t>Exodus 20:4-5) </a:t>
            </a:r>
          </a:p>
          <a:p>
            <a:pPr lvl="1"/>
            <a:r>
              <a:rPr lang="en-US" i="1" dirty="0" smtClean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Flee </a:t>
            </a:r>
            <a:r>
              <a:rPr lang="en-US" i="1" dirty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 idolatry</a:t>
            </a:r>
            <a:r>
              <a:rPr lang="en-US" dirty="0"/>
              <a:t>. (1Co </a:t>
            </a:r>
            <a:r>
              <a:rPr lang="en-US" dirty="0" smtClean="0"/>
              <a:t>10:14) </a:t>
            </a:r>
          </a:p>
          <a:p>
            <a:pPr lvl="1"/>
            <a:r>
              <a:rPr lang="en-US" i="1" dirty="0" smtClean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Keep </a:t>
            </a:r>
            <a:r>
              <a:rPr lang="en-US" i="1" dirty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yourselves from </a:t>
            </a:r>
            <a:r>
              <a:rPr lang="en-US" i="1" dirty="0">
                <a:solidFill>
                  <a:srgbClr val="344BF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idols </a:t>
            </a:r>
            <a:r>
              <a:rPr lang="en-US" dirty="0" smtClean="0"/>
              <a:t>(1 Jn. 5:21) </a:t>
            </a:r>
          </a:p>
          <a:p>
            <a:r>
              <a:rPr lang="en-US" dirty="0" smtClean="0"/>
              <a:t>Do these or other related scriptures prohibit us from:</a:t>
            </a:r>
          </a:p>
          <a:p>
            <a:pPr lvl="1"/>
            <a:r>
              <a:rPr lang="en-US" dirty="0"/>
              <a:t>Having </a:t>
            </a:r>
            <a:r>
              <a:rPr lang="en-US" dirty="0" smtClean="0"/>
              <a:t>religious art </a:t>
            </a:r>
            <a:r>
              <a:rPr lang="en-US" dirty="0"/>
              <a:t>(such as </a:t>
            </a:r>
            <a:r>
              <a:rPr lang="en-US" dirty="0" smtClean="0"/>
              <a:t>pictures </a:t>
            </a:r>
            <a:r>
              <a:rPr lang="en-US" dirty="0"/>
              <a:t>or </a:t>
            </a:r>
            <a:r>
              <a:rPr lang="en-US" dirty="0" smtClean="0"/>
              <a:t>statues) </a:t>
            </a:r>
            <a:r>
              <a:rPr lang="en-US" dirty="0" smtClean="0"/>
              <a:t>in our homes or in the public square:</a:t>
            </a:r>
          </a:p>
          <a:p>
            <a:pPr lvl="2"/>
            <a:r>
              <a:rPr lang="en-US" dirty="0" smtClean="0"/>
              <a:t>To </a:t>
            </a:r>
            <a:r>
              <a:rPr lang="en-US" b="1" i="1" dirty="0" smtClean="0"/>
              <a:t>commemorate</a:t>
            </a:r>
            <a:r>
              <a:rPr lang="en-US" dirty="0" smtClean="0"/>
              <a:t> Jesus, </a:t>
            </a:r>
            <a:r>
              <a:rPr lang="en-US" dirty="0"/>
              <a:t>historical </a:t>
            </a:r>
            <a:r>
              <a:rPr lang="en-US" dirty="0" smtClean="0"/>
              <a:t>Christians, </a:t>
            </a:r>
            <a:r>
              <a:rPr lang="en-US" dirty="0"/>
              <a:t>or historical events?</a:t>
            </a:r>
            <a:endParaRPr lang="en-US" dirty="0" smtClean="0"/>
          </a:p>
          <a:p>
            <a:pPr lvl="2"/>
            <a:r>
              <a:rPr lang="en-US" dirty="0" smtClean="0"/>
              <a:t>To </a:t>
            </a:r>
            <a:r>
              <a:rPr lang="en-US" b="1" i="1" dirty="0" smtClean="0"/>
              <a:t>aid in teaching </a:t>
            </a:r>
            <a:r>
              <a:rPr lang="en-US" dirty="0" smtClean="0"/>
              <a:t>about God, historical Christians, or historical events?</a:t>
            </a:r>
          </a:p>
          <a:p>
            <a:pPr lvl="1"/>
            <a:r>
              <a:rPr lang="en-US" dirty="0" smtClean="0"/>
              <a:t>Having religious art in our church buildings to aid in our </a:t>
            </a:r>
            <a:r>
              <a:rPr lang="en-US" b="1" i="1" dirty="0" smtClean="0"/>
              <a:t>worship</a:t>
            </a:r>
            <a:r>
              <a:rPr lang="en-US" dirty="0" smtClean="0"/>
              <a:t> or to elevate religious feelings?</a:t>
            </a:r>
          </a:p>
          <a:p>
            <a:pPr lvl="1"/>
            <a:r>
              <a:rPr lang="en-US" dirty="0" smtClean="0"/>
              <a:t>Bowing before a statue or picture of Jesus while you pray to him?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b="1" i="1" dirty="0"/>
              <a:t>you</a:t>
            </a:r>
            <a:r>
              <a:rPr lang="en-US" dirty="0"/>
              <a:t> have a topic or question that </a:t>
            </a:r>
            <a:r>
              <a:rPr lang="en-US" b="1" i="1" dirty="0"/>
              <a:t>you</a:t>
            </a:r>
            <a:r>
              <a:rPr lang="en-US" dirty="0"/>
              <a:t> would like to see us to discuss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was the </a:t>
            </a:r>
            <a:r>
              <a:rPr lang="en-US" dirty="0"/>
              <a:t>most powerful and prosperous city in Russia in the 10th </a:t>
            </a:r>
            <a:r>
              <a:rPr lang="en-US" dirty="0" smtClean="0"/>
              <a:t>century?</a:t>
            </a:r>
          </a:p>
          <a:p>
            <a:pPr lvl="1"/>
            <a:r>
              <a:rPr lang="en-US" dirty="0" smtClean="0"/>
              <a:t>Kiev</a:t>
            </a:r>
          </a:p>
          <a:p>
            <a:r>
              <a:rPr lang="en-US" dirty="0" smtClean="0"/>
              <a:t>Where did Russia get its name?</a:t>
            </a:r>
          </a:p>
          <a:p>
            <a:pPr lvl="1"/>
            <a:r>
              <a:rPr lang="en-US" dirty="0"/>
              <a:t>it means “land of the </a:t>
            </a:r>
            <a:r>
              <a:rPr lang="en-US" dirty="0" smtClean="0"/>
              <a:t>Rus”, i.e. the pagan Rus that lived there </a:t>
            </a:r>
          </a:p>
          <a:p>
            <a:r>
              <a:rPr lang="en-US" dirty="0" smtClean="0"/>
              <a:t>How were the early Russians originally exposed to Christianity</a:t>
            </a:r>
          </a:p>
          <a:p>
            <a:pPr lvl="1"/>
            <a:r>
              <a:rPr lang="en-US" dirty="0" smtClean="0"/>
              <a:t>Trading with the Christians in the Byzantine Empire</a:t>
            </a:r>
          </a:p>
          <a:p>
            <a:r>
              <a:rPr lang="en-US" dirty="0" smtClean="0"/>
              <a:t>What religions was Prince Vladimir considering when he ended up deciding to become an Orthodox Christian?</a:t>
            </a:r>
          </a:p>
          <a:p>
            <a:pPr lvl="1"/>
            <a:r>
              <a:rPr lang="en-US" dirty="0" smtClean="0"/>
              <a:t>Judaism</a:t>
            </a:r>
          </a:p>
          <a:p>
            <a:pPr lvl="1"/>
            <a:r>
              <a:rPr lang="en-US" dirty="0" smtClean="0"/>
              <a:t>Islam</a:t>
            </a:r>
          </a:p>
          <a:p>
            <a:pPr lvl="1"/>
            <a:r>
              <a:rPr lang="en-US" dirty="0" smtClean="0"/>
              <a:t>Roman Catholicism</a:t>
            </a:r>
          </a:p>
          <a:p>
            <a:pPr lvl="1"/>
            <a:r>
              <a:rPr lang="en-US" dirty="0" smtClean="0"/>
              <a:t>Eastern Orthodoxy</a:t>
            </a:r>
          </a:p>
          <a:p>
            <a:r>
              <a:rPr lang="en-US" dirty="0" smtClean="0"/>
              <a:t>What was it that attracted him to Eastern Orthodox over Roman Catholicism?</a:t>
            </a:r>
          </a:p>
          <a:p>
            <a:pPr lvl="1"/>
            <a:r>
              <a:rPr lang="en-US" dirty="0" smtClean="0"/>
              <a:t>The beauty of their worship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446"/>
            <a:ext cx="903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https://en.wikipedia.org/wiki/Byzantine_Iconoclasm#/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media/File:Triumph_orthodoxy.jpg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The Iconoclast Controversy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01869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b="1" dirty="0"/>
              <a:t>The Iconoclast Controversy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In </a:t>
            </a:r>
            <a:r>
              <a:rPr lang="en-US" dirty="0"/>
              <a:t>the 8th and 9th </a:t>
            </a:r>
            <a:r>
              <a:rPr lang="en-US" dirty="0" smtClean="0"/>
              <a:t>centuries, a </a:t>
            </a:r>
            <a:r>
              <a:rPr lang="en-US" dirty="0" smtClean="0"/>
              <a:t>dispute </a:t>
            </a:r>
            <a:r>
              <a:rPr lang="en-US" dirty="0"/>
              <a:t>over the use of religious images (icons) </a:t>
            </a:r>
            <a:r>
              <a:rPr lang="en-US" dirty="0" smtClean="0"/>
              <a:t>arose in </a:t>
            </a:r>
            <a:r>
              <a:rPr lang="en-US" dirty="0"/>
              <a:t>the Byzantine Empire </a:t>
            </a:r>
            <a:r>
              <a:rPr lang="en-US" dirty="0" smtClean="0"/>
              <a:t>. </a:t>
            </a:r>
            <a:endParaRPr lang="en-US" dirty="0" smtClean="0"/>
          </a:p>
          <a:p>
            <a:pPr fontAlgn="base"/>
            <a:r>
              <a:rPr lang="en-US" dirty="0" smtClean="0"/>
              <a:t>A group known as</a:t>
            </a:r>
            <a:r>
              <a:rPr lang="en-US" dirty="0"/>
              <a:t> </a:t>
            </a:r>
            <a:r>
              <a:rPr lang="en-US" b="1" i="1" dirty="0"/>
              <a:t>Iconoclasts</a:t>
            </a:r>
            <a:r>
              <a:rPr lang="en-US" dirty="0"/>
              <a:t> </a:t>
            </a:r>
            <a:r>
              <a:rPr lang="en-US" dirty="0" smtClean="0"/>
              <a:t>(“image breakers”) </a:t>
            </a:r>
            <a:r>
              <a:rPr lang="en-US" dirty="0"/>
              <a:t>objected to icon veneration for several reasons, including the Old Testament prohibition against images in the Ten Commandments (Exodus 20:4) and the possibility of idolatry. </a:t>
            </a:r>
            <a:endParaRPr lang="en-US" dirty="0" smtClean="0"/>
          </a:p>
          <a:p>
            <a:pPr fontAlgn="base"/>
            <a:r>
              <a:rPr lang="en-US" dirty="0"/>
              <a:t>In response, </a:t>
            </a:r>
            <a:r>
              <a:rPr lang="en-US" dirty="0" smtClean="0"/>
              <a:t>a group known as </a:t>
            </a:r>
            <a:r>
              <a:rPr lang="en-US" b="1" i="1" dirty="0" smtClean="0"/>
              <a:t>Iconodules</a:t>
            </a:r>
            <a:r>
              <a:rPr lang="en-US" dirty="0" smtClean="0"/>
              <a:t> </a:t>
            </a:r>
            <a:r>
              <a:rPr lang="en-US" dirty="0"/>
              <a:t>(those who </a:t>
            </a:r>
            <a:r>
              <a:rPr lang="en-US" b="1" i="1" dirty="0" smtClean="0"/>
              <a:t>supported</a:t>
            </a:r>
            <a:r>
              <a:rPr lang="en-US" dirty="0" smtClean="0"/>
              <a:t> </a:t>
            </a:r>
            <a:r>
              <a:rPr lang="en-US" dirty="0"/>
              <a:t>the veneration of religious icons</a:t>
            </a:r>
            <a:r>
              <a:rPr lang="en-US" dirty="0" smtClean="0"/>
              <a:t>) </a:t>
            </a:r>
            <a:r>
              <a:rPr lang="en-US" dirty="0" smtClean="0"/>
              <a:t>held </a:t>
            </a:r>
            <a:r>
              <a:rPr lang="en-US" dirty="0"/>
              <a:t>that the 2nd Commandment forbids the making of </a:t>
            </a:r>
            <a:r>
              <a:rPr lang="en-US" b="1" i="1" dirty="0"/>
              <a:t>Pagan</a:t>
            </a:r>
            <a:r>
              <a:rPr lang="en-US" dirty="0"/>
              <a:t> </a:t>
            </a:r>
            <a:r>
              <a:rPr lang="en-US" dirty="0" smtClean="0"/>
              <a:t>icons and </a:t>
            </a:r>
            <a:r>
              <a:rPr lang="en-US" dirty="0"/>
              <a:t>images of </a:t>
            </a:r>
            <a:r>
              <a:rPr lang="en-US" b="1" i="1" dirty="0"/>
              <a:t>false</a:t>
            </a:r>
            <a:r>
              <a:rPr lang="en-US" dirty="0"/>
              <a:t> gods, </a:t>
            </a:r>
            <a:r>
              <a:rPr lang="en-US" b="1" i="1" dirty="0"/>
              <a:t>not</a:t>
            </a:r>
            <a:r>
              <a:rPr lang="en-US" dirty="0"/>
              <a:t> icons of </a:t>
            </a:r>
            <a:r>
              <a:rPr lang="en-US" b="1" i="1" dirty="0"/>
              <a:t>Christ </a:t>
            </a:r>
            <a:r>
              <a:rPr lang="en-US" dirty="0"/>
              <a:t>who is the Truth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36470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b="1" dirty="0"/>
              <a:t>The Iconoclast Controversy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 smtClean="0"/>
              <a:t>The </a:t>
            </a:r>
            <a:r>
              <a:rPr lang="en-US" dirty="0"/>
              <a:t>Iconodules</a:t>
            </a:r>
            <a:r>
              <a:rPr lang="en-US" dirty="0" smtClean="0"/>
              <a:t> further pointed </a:t>
            </a:r>
            <a:r>
              <a:rPr lang="en-US" dirty="0"/>
              <a:t>out that God </a:t>
            </a:r>
            <a:r>
              <a:rPr lang="en-US" b="1" i="1" dirty="0"/>
              <a:t>positively</a:t>
            </a:r>
            <a:r>
              <a:rPr lang="en-US" dirty="0"/>
              <a:t> </a:t>
            </a:r>
            <a:r>
              <a:rPr lang="en-US" b="1" i="1" dirty="0"/>
              <a:t>sanctioned</a:t>
            </a:r>
            <a:r>
              <a:rPr lang="en-US" dirty="0"/>
              <a:t> </a:t>
            </a:r>
            <a:r>
              <a:rPr lang="en-US" b="1" i="1" dirty="0"/>
              <a:t>many icons </a:t>
            </a:r>
            <a:r>
              <a:rPr lang="en-US" dirty="0"/>
              <a:t>in the Old Testament system of worship: </a:t>
            </a:r>
            <a:endParaRPr lang="en-US" dirty="0" smtClean="0"/>
          </a:p>
          <a:p>
            <a:pPr lvl="1" fontAlgn="base"/>
            <a:r>
              <a:rPr lang="en-US" dirty="0" smtClean="0"/>
              <a:t>Golden </a:t>
            </a:r>
            <a:r>
              <a:rPr lang="en-US" dirty="0"/>
              <a:t>cherubim over the ark of the covenant (Exod. 25: 18-22), </a:t>
            </a:r>
            <a:endParaRPr lang="en-US" dirty="0" smtClean="0"/>
          </a:p>
          <a:p>
            <a:pPr lvl="1" fontAlgn="base"/>
            <a:r>
              <a:rPr lang="en-US" dirty="0" smtClean="0"/>
              <a:t>Cherubim </a:t>
            </a:r>
            <a:r>
              <a:rPr lang="en-US" dirty="0"/>
              <a:t>woven into the tabernacle curtain (Exod. 26: 31-32</a:t>
            </a:r>
            <a:r>
              <a:rPr lang="en-US" dirty="0" smtClean="0"/>
              <a:t>), </a:t>
            </a:r>
            <a:endParaRPr lang="en-US" dirty="0" smtClean="0"/>
          </a:p>
          <a:p>
            <a:pPr lvl="1" fontAlgn="base"/>
            <a:r>
              <a:rPr lang="en-US" dirty="0" smtClean="0"/>
              <a:t>Pomegranates </a:t>
            </a:r>
            <a:r>
              <a:rPr lang="en-US" dirty="0"/>
              <a:t>woven into the high priest’s robe (Exod. 28: 33-34), </a:t>
            </a:r>
            <a:endParaRPr lang="en-US" dirty="0" smtClean="0"/>
          </a:p>
          <a:p>
            <a:pPr lvl="1" fontAlgn="base"/>
            <a:r>
              <a:rPr lang="en-US" dirty="0" smtClean="0"/>
              <a:t>Olive-wood </a:t>
            </a:r>
            <a:r>
              <a:rPr lang="en-US" dirty="0"/>
              <a:t>cherubim in the inner sanctuary of the temple (1 Kings 6: 23-28), </a:t>
            </a:r>
            <a:endParaRPr lang="en-US" dirty="0" smtClean="0"/>
          </a:p>
          <a:p>
            <a:pPr lvl="1" fontAlgn="base"/>
            <a:r>
              <a:rPr lang="en-US" dirty="0" smtClean="0"/>
              <a:t>Carved </a:t>
            </a:r>
            <a:r>
              <a:rPr lang="en-US" dirty="0"/>
              <a:t>figures of cherubim, palm trees and open flowers on the temple walls and doors (1 Kings 6: 29-35), </a:t>
            </a:r>
            <a:endParaRPr lang="en-US" dirty="0" smtClean="0"/>
          </a:p>
          <a:p>
            <a:pPr lvl="1" fontAlgn="base"/>
            <a:r>
              <a:rPr lang="en-US" dirty="0" smtClean="0"/>
              <a:t>Twelve </a:t>
            </a:r>
            <a:r>
              <a:rPr lang="en-US" dirty="0"/>
              <a:t>bronze oxen carrying the bronze sea, and the bronze carts with carved oxen, lions and cherubim, in the temple court (1 Kings 7: 23-51), </a:t>
            </a:r>
            <a:endParaRPr lang="en-US" dirty="0" smtClean="0"/>
          </a:p>
          <a:p>
            <a:pPr lvl="1" fontAlgn="base"/>
            <a:r>
              <a:rPr lang="en-US" dirty="0" smtClean="0"/>
              <a:t>The </a:t>
            </a:r>
            <a:r>
              <a:rPr lang="en-US" dirty="0"/>
              <a:t>brazen serpent which was a symbol of the crucified Christ (Num. 21: 8-9, John 3: 14-15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19789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b="1" dirty="0"/>
              <a:t>The Iconoclast Controversy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Iconodules </a:t>
            </a:r>
            <a:r>
              <a:rPr lang="en-US" dirty="0" smtClean="0"/>
              <a:t>maintained </a:t>
            </a:r>
            <a:r>
              <a:rPr lang="en-US" dirty="0"/>
              <a:t>that they did not actually worship the icon </a:t>
            </a:r>
            <a:r>
              <a:rPr lang="en-US" b="1" i="1" dirty="0"/>
              <a:t>itself</a:t>
            </a:r>
            <a:r>
              <a:rPr lang="en-US" dirty="0"/>
              <a:t>; it would indeed be idolatry to worship a picture. </a:t>
            </a:r>
          </a:p>
          <a:p>
            <a:pPr fontAlgn="base"/>
            <a:r>
              <a:rPr lang="en-US" dirty="0"/>
              <a:t>They worshipped, not the </a:t>
            </a:r>
            <a:r>
              <a:rPr lang="en-US" b="1" i="1" dirty="0"/>
              <a:t>physical substance </a:t>
            </a:r>
            <a:r>
              <a:rPr lang="en-US" dirty="0"/>
              <a:t>of the icon, but the adorable person </a:t>
            </a:r>
            <a:r>
              <a:rPr lang="en-US" b="1" i="1" dirty="0"/>
              <a:t>represented by </a:t>
            </a:r>
            <a:r>
              <a:rPr lang="en-US" dirty="0"/>
              <a:t>the icon.</a:t>
            </a:r>
          </a:p>
          <a:p>
            <a:pPr fontAlgn="base"/>
            <a:r>
              <a:rPr lang="en-US" dirty="0" smtClean="0"/>
              <a:t>Part of the dispute centered around what </a:t>
            </a:r>
            <a:r>
              <a:rPr lang="en-US" dirty="0"/>
              <a:t>was best for uneducated people who could not </a:t>
            </a:r>
            <a:r>
              <a:rPr lang="en-US" dirty="0" smtClean="0"/>
              <a:t>read. </a:t>
            </a:r>
            <a:endParaRPr lang="en-US" dirty="0" smtClean="0"/>
          </a:p>
          <a:p>
            <a:pPr fontAlgn="base"/>
            <a:r>
              <a:rPr lang="en-US" dirty="0" smtClean="0"/>
              <a:t>Iconoclasts </a:t>
            </a:r>
            <a:r>
              <a:rPr lang="en-US" dirty="0"/>
              <a:t>said that icons would lead such people astray into </a:t>
            </a:r>
            <a:r>
              <a:rPr lang="en-US" b="1" i="1" dirty="0"/>
              <a:t>idolatry</a:t>
            </a:r>
            <a:r>
              <a:rPr lang="en-US" dirty="0"/>
              <a:t>: they would worship the icon as if it were a divine object. </a:t>
            </a:r>
            <a:endParaRPr lang="en-US" dirty="0" smtClean="0"/>
          </a:p>
          <a:p>
            <a:pPr fontAlgn="base"/>
            <a:r>
              <a:rPr lang="en-US" dirty="0" smtClean="0"/>
              <a:t>Iconodules</a:t>
            </a:r>
            <a:r>
              <a:rPr lang="en-US" dirty="0"/>
              <a:t>, by contrast, argued that icons </a:t>
            </a:r>
            <a:r>
              <a:rPr lang="en-US" dirty="0" smtClean="0"/>
              <a:t>served as “books” </a:t>
            </a:r>
            <a:r>
              <a:rPr lang="en-US" dirty="0"/>
              <a:t>for those who </a:t>
            </a:r>
            <a:r>
              <a:rPr lang="en-US" dirty="0" smtClean="0"/>
              <a:t>couldn’t </a:t>
            </a:r>
            <a:r>
              <a:rPr lang="en-US" dirty="0"/>
              <a:t>read: they portrayed the people and stories of the Bible and early Church history, so that the illiterate could see and learn about them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0356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b="1" dirty="0"/>
              <a:t>The Iconoclast Controversy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Prior to the eighth century, the </a:t>
            </a:r>
            <a:r>
              <a:rPr lang="en-US" dirty="0"/>
              <a:t>use of icons </a:t>
            </a:r>
            <a:r>
              <a:rPr lang="en-US" dirty="0" smtClean="0"/>
              <a:t>steadily </a:t>
            </a:r>
            <a:r>
              <a:rPr lang="en-US" dirty="0"/>
              <a:t>gained in popularity, especially in the eastern provinces of the Roman Empire. </a:t>
            </a:r>
          </a:p>
          <a:p>
            <a:pPr fontAlgn="base"/>
            <a:r>
              <a:rPr lang="en-US" dirty="0" smtClean="0"/>
              <a:t>But in AD 726, </a:t>
            </a:r>
            <a:r>
              <a:rPr lang="en-US" dirty="0"/>
              <a:t>the Byzantine emperor Leo III took a public stand against </a:t>
            </a:r>
            <a:r>
              <a:rPr lang="en-US" dirty="0" smtClean="0"/>
              <a:t>what he </a:t>
            </a:r>
            <a:r>
              <a:rPr lang="en-US" dirty="0"/>
              <a:t>perceived </a:t>
            </a:r>
            <a:r>
              <a:rPr lang="en-US" dirty="0" smtClean="0"/>
              <a:t>to be the worship </a:t>
            </a:r>
            <a:r>
              <a:rPr lang="en-US" dirty="0"/>
              <a:t>of icons, and in </a:t>
            </a:r>
            <a:r>
              <a:rPr lang="en-US" dirty="0" smtClean="0"/>
              <a:t>AD 730 </a:t>
            </a:r>
            <a:r>
              <a:rPr lang="en-US" dirty="0"/>
              <a:t>their use was officially prohibited. </a:t>
            </a:r>
            <a:endParaRPr lang="en-US" dirty="0" smtClean="0"/>
          </a:p>
          <a:p>
            <a:pPr fontAlgn="base"/>
            <a:r>
              <a:rPr lang="en-US" dirty="0" smtClean="0"/>
              <a:t>In </a:t>
            </a:r>
            <a:r>
              <a:rPr lang="en-US" dirty="0"/>
              <a:t>the reign of Leo’s </a:t>
            </a:r>
            <a:r>
              <a:rPr lang="en-US" b="1" i="1" dirty="0"/>
              <a:t>successor</a:t>
            </a:r>
            <a:r>
              <a:rPr lang="en-US" dirty="0"/>
              <a:t>, Constantine V (AD 741–775</a:t>
            </a:r>
            <a:r>
              <a:rPr lang="en-US" dirty="0" smtClean="0"/>
              <a:t>) there was</a:t>
            </a:r>
            <a:r>
              <a:rPr lang="en-US" dirty="0" smtClean="0"/>
              <a:t> a </a:t>
            </a:r>
            <a:r>
              <a:rPr lang="en-US" b="1" i="1" dirty="0" smtClean="0"/>
              <a:t>severe persecution</a:t>
            </a:r>
            <a:r>
              <a:rPr lang="en-US" dirty="0" smtClean="0"/>
              <a:t> </a:t>
            </a:r>
            <a:r>
              <a:rPr lang="en-US" dirty="0"/>
              <a:t>of icon </a:t>
            </a:r>
            <a:r>
              <a:rPr lang="en-US" dirty="0" smtClean="0"/>
              <a:t>venerators.</a:t>
            </a:r>
            <a:endParaRPr lang="en-US" dirty="0"/>
          </a:p>
          <a:p>
            <a:pPr fontAlgn="base"/>
            <a:r>
              <a:rPr lang="en-US" dirty="0"/>
              <a:t>In </a:t>
            </a:r>
            <a:r>
              <a:rPr lang="en-US" dirty="0" smtClean="0"/>
              <a:t>AD 787</a:t>
            </a:r>
            <a:r>
              <a:rPr lang="en-US" dirty="0"/>
              <a:t>, however, the empress Irene convoked the seventh ecumenical council at Nicaea at which Iconoclasm was </a:t>
            </a:r>
            <a:r>
              <a:rPr lang="en-US" b="1" i="1" dirty="0"/>
              <a:t>condemned</a:t>
            </a:r>
            <a:r>
              <a:rPr lang="en-US" dirty="0"/>
              <a:t> and the use of images was </a:t>
            </a:r>
            <a:r>
              <a:rPr lang="en-US" b="1" i="1" dirty="0"/>
              <a:t>reestablished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4"/>
              </a:rPr>
              <a:t>https://www.britannica.com/event/Iconoclastic-Controversy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4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b="1" dirty="0"/>
              <a:t>The Iconoclast Controversy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0" y="728246"/>
            <a:ext cx="8610600" cy="57912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The Iconoclasts regained power in </a:t>
            </a:r>
            <a:r>
              <a:rPr lang="en-US" dirty="0" smtClean="0"/>
              <a:t>AD 814 </a:t>
            </a:r>
            <a:r>
              <a:rPr lang="en-US" dirty="0"/>
              <a:t>after Leo V’s accession, and the use of icons was </a:t>
            </a:r>
            <a:r>
              <a:rPr lang="en-US" b="1" i="1" dirty="0"/>
              <a:t>again</a:t>
            </a:r>
            <a:r>
              <a:rPr lang="en-US" dirty="0"/>
              <a:t> forbidden at a council in </a:t>
            </a:r>
            <a:r>
              <a:rPr lang="en-US" dirty="0" smtClean="0"/>
              <a:t>AD 815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second Iconoclast period </a:t>
            </a:r>
            <a:r>
              <a:rPr lang="en-US" b="1" i="1" dirty="0"/>
              <a:t>ended</a:t>
            </a:r>
            <a:r>
              <a:rPr lang="en-US" dirty="0"/>
              <a:t> with the death of the emperor Theophilus in </a:t>
            </a:r>
            <a:r>
              <a:rPr lang="en-US" dirty="0" smtClean="0"/>
              <a:t>AD 842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dirty="0" smtClean="0"/>
              <a:t>In AD 843 </a:t>
            </a:r>
            <a:r>
              <a:rPr lang="en-US" dirty="0"/>
              <a:t>his </a:t>
            </a:r>
            <a:r>
              <a:rPr lang="en-US" b="1" i="1" dirty="0"/>
              <a:t>widow</a:t>
            </a:r>
            <a:r>
              <a:rPr lang="en-US" dirty="0"/>
              <a:t> finally restored icon veneration, an event still celebrated in the Eastern Orthodox Church as the Feast of Orthodoxy.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4"/>
              </a:rPr>
              <a:t>https://www.britannica.com/event/Iconoclastic-Controversy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6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263036</TotalTime>
  <Words>2199</Words>
  <Application>Microsoft Office PowerPoint</Application>
  <PresentationFormat>On-screen Show (4:3)</PresentationFormat>
  <Paragraphs>162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51_Office Theme</vt:lpstr>
      <vt:lpstr>54_Office Theme</vt:lpstr>
      <vt:lpstr>52_Office Theme</vt:lpstr>
      <vt:lpstr>PowerPoint Presentation</vt:lpstr>
      <vt:lpstr>Review</vt:lpstr>
      <vt:lpstr>Review</vt:lpstr>
      <vt:lpstr>The Iconoclast Controversy</vt:lpstr>
      <vt:lpstr>The Iconoclast Controversy</vt:lpstr>
      <vt:lpstr>The Iconoclast Controversy</vt:lpstr>
      <vt:lpstr>The Iconoclast Controversy</vt:lpstr>
      <vt:lpstr>The Iconoclast Controversy</vt:lpstr>
      <vt:lpstr>The Iconoclast Controversy</vt:lpstr>
      <vt:lpstr>The East West Schism of 1054</vt:lpstr>
      <vt:lpstr>The East West Schism of 1054</vt:lpstr>
      <vt:lpstr>The East West Schism of 1054</vt:lpstr>
      <vt:lpstr>Rivalry Between Rome and Constantinople</vt:lpstr>
      <vt:lpstr>Differences in Religious Practice</vt:lpstr>
      <vt:lpstr>Differences in Religious Practice</vt:lpstr>
      <vt:lpstr>Differences in Religious Practice</vt:lpstr>
      <vt:lpstr>Theological Differences</vt:lpstr>
      <vt:lpstr>Theological Differences</vt:lpstr>
      <vt:lpstr>Theological Differences</vt:lpstr>
      <vt:lpstr>Theological Differences</vt:lpstr>
      <vt:lpstr>Theological Differences</vt:lpstr>
      <vt:lpstr>PowerPoint Presentation</vt:lpstr>
      <vt:lpstr>The Final Split Between East and West</vt:lpstr>
      <vt:lpstr>PowerPoint Presentation</vt:lpstr>
      <vt:lpstr>Class Discussion Time</vt:lpstr>
      <vt:lpstr>*Class Discussion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Connolly</dc:creator>
  <cp:lastModifiedBy>Robert Connolly</cp:lastModifiedBy>
  <cp:revision>4362</cp:revision>
  <cp:lastPrinted>2019-11-24T14:40:09Z</cp:lastPrinted>
  <dcterms:created xsi:type="dcterms:W3CDTF">2018-06-08T00:19:32Z</dcterms:created>
  <dcterms:modified xsi:type="dcterms:W3CDTF">2019-11-26T23:50:26Z</dcterms:modified>
</cp:coreProperties>
</file>