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1.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348" r:id="rId2"/>
    <p:sldMasterId id="2147486360" r:id="rId3"/>
    <p:sldMasterId id="2147486372" r:id="rId4"/>
  </p:sldMasterIdLst>
  <p:notesMasterIdLst>
    <p:notesMasterId r:id="rId31"/>
  </p:notesMasterIdLst>
  <p:handoutMasterIdLst>
    <p:handoutMasterId r:id="rId32"/>
  </p:handoutMasterIdLst>
  <p:sldIdLst>
    <p:sldId id="2434" r:id="rId5"/>
    <p:sldId id="2438" r:id="rId6"/>
    <p:sldId id="2443" r:id="rId7"/>
    <p:sldId id="2439" r:id="rId8"/>
    <p:sldId id="2444" r:id="rId9"/>
    <p:sldId id="2446" r:id="rId10"/>
    <p:sldId id="2448" r:id="rId11"/>
    <p:sldId id="2451" r:id="rId12"/>
    <p:sldId id="2475" r:id="rId13"/>
    <p:sldId id="2476" r:id="rId14"/>
    <p:sldId id="2449" r:id="rId15"/>
    <p:sldId id="2450" r:id="rId16"/>
    <p:sldId id="2474" r:id="rId17"/>
    <p:sldId id="2482" r:id="rId18"/>
    <p:sldId id="2483" r:id="rId19"/>
    <p:sldId id="2452" r:id="rId20"/>
    <p:sldId id="2453" r:id="rId21"/>
    <p:sldId id="2455" r:id="rId22"/>
    <p:sldId id="2454" r:id="rId23"/>
    <p:sldId id="2457" r:id="rId24"/>
    <p:sldId id="2456" r:id="rId25"/>
    <p:sldId id="2458" r:id="rId26"/>
    <p:sldId id="2481" r:id="rId27"/>
    <p:sldId id="2440" r:id="rId28"/>
    <p:sldId id="2441" r:id="rId29"/>
    <p:sldId id="2442" r:id="rId30"/>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12/8/2019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12/8/2019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t>17</a:t>
            </a:fld>
            <a:endParaRPr lang="en-US" dirty="0"/>
          </a:p>
        </p:txBody>
      </p:sp>
    </p:spTree>
    <p:extLst>
      <p:ext uri="{BB962C8B-B14F-4D97-AF65-F5344CB8AC3E}">
        <p14:creationId xmlns:p14="http://schemas.microsoft.com/office/powerpoint/2010/main" val="66323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8775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6274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3791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2063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8763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6720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8825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465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2718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3566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4592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0769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3340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8663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9207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699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1729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48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8266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5736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9022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7382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7829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3007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9418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4258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709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062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48720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2129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8301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4193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831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2463176"/>
      </p:ext>
    </p:extLst>
  </p:cSld>
  <p:clrMap bg1="lt1" tx1="dk1" bg2="lt2" tx2="dk2" accent1="accent1" accent2="accent2" accent3="accent3" accent4="accent4" accent5="accent5" accent6="accent6" hlink="hlink" folHlink="folHlink"/>
  <p:sldLayoutIdLst>
    <p:sldLayoutId id="2147486349" r:id="rId1"/>
    <p:sldLayoutId id="2147486350" r:id="rId2"/>
    <p:sldLayoutId id="2147486351" r:id="rId3"/>
    <p:sldLayoutId id="2147486352" r:id="rId4"/>
    <p:sldLayoutId id="2147486353" r:id="rId5"/>
    <p:sldLayoutId id="2147486354" r:id="rId6"/>
    <p:sldLayoutId id="2147486355" r:id="rId7"/>
    <p:sldLayoutId id="2147486356" r:id="rId8"/>
    <p:sldLayoutId id="2147486357" r:id="rId9"/>
    <p:sldLayoutId id="2147486358" r:id="rId10"/>
    <p:sldLayoutId id="21474863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6076476"/>
      </p:ext>
    </p:extLst>
  </p:cSld>
  <p:clrMap bg1="lt1" tx1="dk1" bg2="lt2" tx2="dk2" accent1="accent1" accent2="accent2" accent3="accent3" accent4="accent4" accent5="accent5" accent6="accent6" hlink="hlink" folHlink="folHlink"/>
  <p:sldLayoutIdLst>
    <p:sldLayoutId id="2147486361" r:id="rId1"/>
    <p:sldLayoutId id="2147486362" r:id="rId2"/>
    <p:sldLayoutId id="2147486363" r:id="rId3"/>
    <p:sldLayoutId id="2147486364" r:id="rId4"/>
    <p:sldLayoutId id="2147486365" r:id="rId5"/>
    <p:sldLayoutId id="2147486366" r:id="rId6"/>
    <p:sldLayoutId id="2147486367" r:id="rId7"/>
    <p:sldLayoutId id="2147486368" r:id="rId8"/>
    <p:sldLayoutId id="2147486369" r:id="rId9"/>
    <p:sldLayoutId id="2147486370" r:id="rId10"/>
    <p:sldLayoutId id="2147486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6783008"/>
      </p:ext>
    </p:extLst>
  </p:cSld>
  <p:clrMap bg1="lt1" tx1="dk1" bg2="lt2" tx2="dk2" accent1="accent1" accent2="accent2" accent3="accent3" accent4="accent4" accent5="accent5" accent6="accent6" hlink="hlink" folHlink="folHlink"/>
  <p:sldLayoutIdLst>
    <p:sldLayoutId id="2147486373" r:id="rId1"/>
    <p:sldLayoutId id="2147486374" r:id="rId2"/>
    <p:sldLayoutId id="2147486375" r:id="rId3"/>
    <p:sldLayoutId id="2147486376" r:id="rId4"/>
    <p:sldLayoutId id="2147486377" r:id="rId5"/>
    <p:sldLayoutId id="2147486378" r:id="rId6"/>
    <p:sldLayoutId id="2147486379" r:id="rId7"/>
    <p:sldLayoutId id="2147486380" r:id="rId8"/>
    <p:sldLayoutId id="2147486381" r:id="rId9"/>
    <p:sldLayoutId id="2147486382" r:id="rId10"/>
    <p:sldLayoutId id="2147486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Crusader_states#/media/File:Map_Crusader_states_1135-en.svg" TargetMode="External"/><Relationship Id="rId2" Type="http://schemas.openxmlformats.org/officeDocument/2006/relationships/slideLayout" Target="../slideLayouts/slideLayout28.xml"/><Relationship Id="rId1" Type="http://schemas.openxmlformats.org/officeDocument/2006/relationships/themeOverride" Target="../theme/themeOverride10.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8.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hyperlink" Target="https://farm3.static.flickr.com/2355/2377148778_88bac21299_o.jpg" TargetMode="External"/><Relationship Id="rId2" Type="http://schemas.openxmlformats.org/officeDocument/2006/relationships/slideLayout" Target="../slideLayouts/slideLayout28.xml"/><Relationship Id="rId1" Type="http://schemas.openxmlformats.org/officeDocument/2006/relationships/themeOverride" Target="../theme/themeOverride1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20.xml"/><Relationship Id="rId4" Type="http://schemas.openxmlformats.org/officeDocument/2006/relationships/hyperlink" Target="https://www.crisismagazine.com/2015/history-crusades-obama-rea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1.xml"/><Relationship Id="rId4" Type="http://schemas.openxmlformats.org/officeDocument/2006/relationships/hyperlink" Target="https://www.hopehelps.org/volunteer-appreciation-week-201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7.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www.crisismagazine.com/2015/history-crusades-obama-rea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hyperlink" Target="https://www.ancient.eu/image/9023/map-of-the-first-crusade-routes/" TargetMode="External"/><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625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First Crusade, 1096-99 </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But then one of the crusaders claimed to have a </a:t>
            </a:r>
            <a:r>
              <a:rPr lang="en-US" dirty="0"/>
              <a:t>vision, that the Holy Lance with which Christ’s side had been pierced lay buried in Antioch. </a:t>
            </a:r>
            <a:endParaRPr lang="en-US" dirty="0" smtClean="0"/>
          </a:p>
          <a:p>
            <a:r>
              <a:rPr lang="en-US" dirty="0" smtClean="0"/>
              <a:t>So they went and </a:t>
            </a:r>
            <a:r>
              <a:rPr lang="en-US" dirty="0"/>
              <a:t>dug </a:t>
            </a:r>
            <a:r>
              <a:rPr lang="en-US" dirty="0" smtClean="0"/>
              <a:t>in the place where the seer had </a:t>
            </a:r>
            <a:r>
              <a:rPr lang="en-US" dirty="0"/>
              <a:t>told </a:t>
            </a:r>
            <a:r>
              <a:rPr lang="en-US" dirty="0" smtClean="0"/>
              <a:t>them that the Lance was buried, and lo and behold they </a:t>
            </a:r>
            <a:r>
              <a:rPr lang="en-US" dirty="0"/>
              <a:t>found a spear! </a:t>
            </a:r>
            <a:endParaRPr lang="en-US" dirty="0" smtClean="0"/>
          </a:p>
          <a:p>
            <a:r>
              <a:rPr lang="en-US" b="1" i="1" dirty="0" smtClean="0"/>
              <a:t>Convinced</a:t>
            </a:r>
            <a:r>
              <a:rPr lang="en-US" dirty="0" smtClean="0"/>
              <a:t> </a:t>
            </a:r>
            <a:r>
              <a:rPr lang="en-US" dirty="0"/>
              <a:t>that this was the Holy Lance, the crusaders resolved to continue their enterprise. </a:t>
            </a:r>
            <a:endParaRPr lang="en-US" dirty="0" smtClean="0"/>
          </a:p>
          <a:p>
            <a:r>
              <a:rPr lang="en-US" dirty="0"/>
              <a:t>After five days of fasting and prayer, as indicated by the visionary who had told them </a:t>
            </a:r>
            <a:r>
              <a:rPr lang="en-US" dirty="0" smtClean="0"/>
              <a:t>where to dig, they attacked the </a:t>
            </a:r>
            <a:r>
              <a:rPr lang="en-US" dirty="0"/>
              <a:t>much larger Turkish </a:t>
            </a:r>
            <a:r>
              <a:rPr lang="en-US" dirty="0" smtClean="0"/>
              <a:t>army that surrounded the city, while holding high the standard of the Holy Lance. </a:t>
            </a:r>
            <a:endParaRPr lang="en-US" dirty="0"/>
          </a:p>
          <a:p>
            <a:r>
              <a:rPr lang="en-US" dirty="0" smtClean="0"/>
              <a:t>They </a:t>
            </a:r>
            <a:r>
              <a:rPr lang="en-US" dirty="0"/>
              <a:t>were possessed of such frenzied zeal that the Turks broke and ran, and the crusaders helped themselves to all the provisions that the Turks had brought with them</a:t>
            </a:r>
            <a:r>
              <a:rPr lang="en-US" dirty="0" smtClean="0"/>
              <a:t>.</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347-348).</a:t>
            </a:r>
            <a:endParaRPr lang="en-US" sz="1400" dirty="0">
              <a:solidFill>
                <a:prstClr val="black"/>
              </a:solidFill>
            </a:endParaRPr>
          </a:p>
        </p:txBody>
      </p:sp>
    </p:spTree>
    <p:extLst>
      <p:ext uri="{BB962C8B-B14F-4D97-AF65-F5344CB8AC3E}">
        <p14:creationId xmlns:p14="http://schemas.microsoft.com/office/powerpoint/2010/main" val="241184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First Crusade, 1096-99 </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It </a:t>
            </a:r>
            <a:r>
              <a:rPr lang="en-US" dirty="0"/>
              <a:t>then took the Crusaders another year to reach Jerusalem, by which time their forces had been reduced by battle, famine, and pestilence to a mere 20,000 men. </a:t>
            </a:r>
            <a:endParaRPr lang="en-US" dirty="0" smtClean="0"/>
          </a:p>
          <a:p>
            <a:r>
              <a:rPr lang="en-US" dirty="0" smtClean="0"/>
              <a:t>But </a:t>
            </a:r>
            <a:r>
              <a:rPr lang="en-US" dirty="0"/>
              <a:t>it was enough: they captured Jerusalem in June 1099 after a siege of six weeks. </a:t>
            </a:r>
            <a:endParaRPr lang="en-US" dirty="0" smtClean="0"/>
          </a:p>
          <a:p>
            <a:r>
              <a:rPr lang="en-US" dirty="0" smtClean="0"/>
              <a:t>Once </a:t>
            </a:r>
            <a:r>
              <a:rPr lang="en-US" dirty="0"/>
              <a:t>inside the Holy City, the Crusaders spared no-one; they carried out a merciless massacre of its entire Muslim and Jewish population, including women and </a:t>
            </a:r>
            <a:r>
              <a:rPr lang="en-US" dirty="0" smtClean="0"/>
              <a:t>children. </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2624860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First Crusade, 1096-99 </a:t>
            </a:r>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dirty="0" smtClean="0"/>
              <a:t>The </a:t>
            </a:r>
            <a:r>
              <a:rPr lang="en-US" dirty="0"/>
              <a:t>military results of the First Crusade were the restoration of western Asia Minor to Byzantine rule, and the setting up of four independent “Crusader states” in Syria and </a:t>
            </a:r>
            <a:r>
              <a:rPr lang="en-US" dirty="0" smtClean="0"/>
              <a:t>Palestine. </a:t>
            </a:r>
          </a:p>
          <a:p>
            <a:r>
              <a:rPr lang="en-US" dirty="0" smtClean="0"/>
              <a:t>These </a:t>
            </a:r>
            <a:r>
              <a:rPr lang="en-US" dirty="0"/>
              <a:t>are often called the “Latin” kingdoms because their rulers belonged to the Latin-speaking Catholic Church. </a:t>
            </a:r>
            <a:endParaRPr lang="en-US" dirty="0" smtClean="0"/>
          </a:p>
          <a:p>
            <a:r>
              <a:rPr lang="en-US" dirty="0" smtClean="0"/>
              <a:t>The </a:t>
            </a:r>
            <a:r>
              <a:rPr lang="en-US" dirty="0"/>
              <a:t>jewel of the Latin kingdoms was Jerusalem. </a:t>
            </a:r>
            <a:endParaRPr lang="en-US" dirty="0" smtClean="0"/>
          </a:p>
          <a:p>
            <a:r>
              <a:rPr lang="en-US" dirty="0" smtClean="0"/>
              <a:t>One of the conquering knights, Godfrey </a:t>
            </a:r>
            <a:r>
              <a:rPr lang="en-US" dirty="0"/>
              <a:t>of </a:t>
            </a:r>
            <a:r>
              <a:rPr lang="en-US" dirty="0" smtClean="0"/>
              <a:t>Bouillon, </a:t>
            </a:r>
            <a:r>
              <a:rPr lang="en-US" dirty="0"/>
              <a:t>was offered the title “king” of Jerusalem, but refused to wear a crown of gold in the city where his Lord had worn a crown of thorns. </a:t>
            </a:r>
            <a:endParaRPr lang="en-US" dirty="0" smtClean="0"/>
          </a:p>
          <a:p>
            <a:r>
              <a:rPr lang="en-US" dirty="0" smtClean="0"/>
              <a:t>Instead </a:t>
            </a:r>
            <a:r>
              <a:rPr lang="en-US" dirty="0"/>
              <a:t>he took the more lowly title “Defender of the Holy Tomb”.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1103100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07777"/>
          </a:xfrm>
          <a:prstGeom prst="rect">
            <a:avLst/>
          </a:prstGeom>
        </p:spPr>
        <p:txBody>
          <a:bodyPr wrap="square">
            <a:spAutoFit/>
          </a:bodyPr>
          <a:lstStyle/>
          <a:p>
            <a:r>
              <a:rPr lang="en-US" sz="1400" dirty="0">
                <a:solidFill>
                  <a:prstClr val="black"/>
                </a:solidFill>
                <a:hlinkClick r:id="rId3"/>
              </a:rPr>
              <a:t>https://en.wikipedia.org/wiki/Crusader_states#/</a:t>
            </a:r>
            <a:r>
              <a:rPr lang="en-US" sz="1400" dirty="0" smtClean="0">
                <a:solidFill>
                  <a:prstClr val="black"/>
                </a:solidFill>
                <a:hlinkClick r:id="rId3"/>
              </a:rPr>
              <a:t>media/File:Map_Crusader_states_1135-en.svg</a:t>
            </a:r>
            <a:r>
              <a:rPr lang="en-US" sz="1400" dirty="0" smtClean="0">
                <a:solidFill>
                  <a:prstClr val="black"/>
                </a:solidFill>
              </a:rPr>
              <a:t> </a:t>
            </a:r>
            <a:endParaRPr lang="en-US"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3504" y="783755"/>
            <a:ext cx="4116992" cy="567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0456" y="0"/>
            <a:ext cx="8229600" cy="762000"/>
          </a:xfrm>
        </p:spPr>
        <p:txBody>
          <a:bodyPr>
            <a:normAutofit/>
          </a:bodyPr>
          <a:lstStyle/>
          <a:p>
            <a:r>
              <a:rPr lang="en-US" b="1" dirty="0"/>
              <a:t>The </a:t>
            </a:r>
            <a:r>
              <a:rPr lang="en-US" b="1" dirty="0" smtClean="0"/>
              <a:t>Crusader States, 1135</a:t>
            </a:r>
            <a:endParaRPr lang="en-US" b="1" dirty="0"/>
          </a:p>
        </p:txBody>
      </p:sp>
      <p:sp>
        <p:nvSpPr>
          <p:cNvPr id="6" name="TextBox 5"/>
          <p:cNvSpPr txBox="1"/>
          <p:nvPr/>
        </p:nvSpPr>
        <p:spPr>
          <a:xfrm>
            <a:off x="4114799" y="3505200"/>
            <a:ext cx="620683" cy="307777"/>
          </a:xfrm>
          <a:prstGeom prst="rect">
            <a:avLst/>
          </a:prstGeom>
          <a:noFill/>
        </p:spPr>
        <p:txBody>
          <a:bodyPr wrap="none" rtlCol="0">
            <a:spAutoFit/>
          </a:bodyPr>
          <a:lstStyle/>
          <a:p>
            <a:r>
              <a:rPr lang="en-US" sz="1400" b="1" dirty="0" smtClean="0">
                <a:effectLst>
                  <a:glow rad="228600">
                    <a:schemeClr val="bg1">
                      <a:alpha val="40000"/>
                    </a:schemeClr>
                  </a:glow>
                </a:effectLst>
              </a:rPr>
              <a:t>.</a:t>
            </a:r>
            <a:r>
              <a:rPr lang="en-US" sz="1100" b="1" dirty="0" smtClean="0">
                <a:effectLst>
                  <a:glow rad="228600">
                    <a:schemeClr val="bg1">
                      <a:alpha val="40000"/>
                    </a:schemeClr>
                  </a:glow>
                </a:effectLst>
              </a:rPr>
              <a:t>Byblos</a:t>
            </a:r>
            <a:endParaRPr lang="en-US" sz="1100" b="1" dirty="0">
              <a:effectLst>
                <a:glow rad="228600">
                  <a:schemeClr val="bg1">
                    <a:alpha val="40000"/>
                  </a:schemeClr>
                </a:glow>
              </a:effectLst>
            </a:endParaRPr>
          </a:p>
        </p:txBody>
      </p:sp>
    </p:spTree>
    <p:extLst>
      <p:ext uri="{BB962C8B-B14F-4D97-AF65-F5344CB8AC3E}">
        <p14:creationId xmlns:p14="http://schemas.microsoft.com/office/powerpoint/2010/main" val="4089242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0" y="761833"/>
            <a:ext cx="75438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0456" y="0"/>
            <a:ext cx="8229600" cy="762000"/>
          </a:xfrm>
        </p:spPr>
        <p:txBody>
          <a:bodyPr>
            <a:normAutofit fontScale="90000"/>
          </a:bodyPr>
          <a:lstStyle/>
          <a:p>
            <a:r>
              <a:rPr lang="en-US" b="1" dirty="0" smtClean="0"/>
              <a:t>Crusader Fortress at Byblos, Lebanon</a:t>
            </a:r>
            <a:endParaRPr lang="en-US" b="1" dirty="0"/>
          </a:p>
        </p:txBody>
      </p:sp>
    </p:spTree>
    <p:extLst>
      <p:ext uri="{BB962C8B-B14F-4D97-AF65-F5344CB8AC3E}">
        <p14:creationId xmlns:p14="http://schemas.microsoft.com/office/powerpoint/2010/main" val="10365749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07777"/>
          </a:xfrm>
          <a:prstGeom prst="rect">
            <a:avLst/>
          </a:prstGeom>
        </p:spPr>
        <p:txBody>
          <a:bodyPr wrap="square">
            <a:spAutoFit/>
          </a:bodyPr>
          <a:lstStyle/>
          <a:p>
            <a:r>
              <a:rPr lang="en-US" sz="1400" dirty="0">
                <a:hlinkClick r:id="rId3"/>
              </a:rPr>
              <a:t>https://farm3.static.flickr.com/2355/2377148778_88bac21299_o.jpg</a:t>
            </a:r>
            <a:endParaRPr lang="en-US"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2000" y="761833"/>
            <a:ext cx="75438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0456" y="0"/>
            <a:ext cx="8229600" cy="762000"/>
          </a:xfrm>
        </p:spPr>
        <p:txBody>
          <a:bodyPr>
            <a:normAutofit fontScale="90000"/>
          </a:bodyPr>
          <a:lstStyle/>
          <a:p>
            <a:r>
              <a:rPr lang="en-US" b="1" dirty="0" smtClean="0"/>
              <a:t>Crusader Fortress at Byblos, Lebanon</a:t>
            </a:r>
            <a:endParaRPr lang="en-US" b="1" dirty="0"/>
          </a:p>
        </p:txBody>
      </p:sp>
    </p:spTree>
    <p:extLst>
      <p:ext uri="{BB962C8B-B14F-4D97-AF65-F5344CB8AC3E}">
        <p14:creationId xmlns:p14="http://schemas.microsoft.com/office/powerpoint/2010/main" val="1769645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First Crusade, 1096-99 </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The </a:t>
            </a:r>
            <a:r>
              <a:rPr lang="en-US" dirty="0"/>
              <a:t>creation of these Latin Crusader states did far more than the schism of 1054 to breed real practical division between Eastern Orthodox and Western Catholic Christians. </a:t>
            </a:r>
            <a:endParaRPr lang="en-US" dirty="0" smtClean="0"/>
          </a:p>
          <a:p>
            <a:r>
              <a:rPr lang="en-US" dirty="0" smtClean="0"/>
              <a:t>Wherever </a:t>
            </a:r>
            <a:r>
              <a:rPr lang="en-US" dirty="0"/>
              <a:t>the Crusaders conquered, they forcibly took over the churches of Easterners and set up their own Western Latin bishops, to whom they expected Eastern believers to submit. </a:t>
            </a:r>
            <a:endParaRPr lang="en-US" dirty="0" smtClean="0"/>
          </a:p>
          <a:p>
            <a:r>
              <a:rPr lang="en-US" dirty="0" smtClean="0"/>
              <a:t>Indeed</a:t>
            </a:r>
            <a:r>
              <a:rPr lang="en-US" dirty="0"/>
              <a:t>, the sometimes brutal way the Crusaders trod down the native Orthodox peoples of the Middle East became so hateful to the Orthodox, that they were soon fighting alongside the more tolerant Muslims to throw out the oppressive Crusaders! </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0183777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The </a:t>
            </a:r>
            <a:r>
              <a:rPr lang="en-US" sz="4000" b="1" dirty="0"/>
              <a:t>Second Crusade, 1147-49 </a:t>
            </a:r>
          </a:p>
        </p:txBody>
      </p:sp>
      <p:sp>
        <p:nvSpPr>
          <p:cNvPr id="4" name="Content Placeholder 3"/>
          <p:cNvSpPr>
            <a:spLocks noGrp="1"/>
          </p:cNvSpPr>
          <p:nvPr>
            <p:ph idx="1"/>
          </p:nvPr>
        </p:nvSpPr>
        <p:spPr>
          <a:xfrm>
            <a:off x="266700" y="728246"/>
            <a:ext cx="8610600" cy="5791200"/>
          </a:xfrm>
        </p:spPr>
        <p:txBody>
          <a:bodyPr>
            <a:normAutofit/>
          </a:bodyPr>
          <a:lstStyle/>
          <a:p>
            <a:r>
              <a:rPr lang="en-US" dirty="0"/>
              <a:t>The fall of the Latin kingdom of Edessa to a Turkish army in 1144 gave </a:t>
            </a:r>
            <a:r>
              <a:rPr lang="en-US" dirty="0" smtClean="0"/>
              <a:t>rise to </a:t>
            </a:r>
            <a:r>
              <a:rPr lang="en-US" dirty="0"/>
              <a:t>the Second Crusade. </a:t>
            </a:r>
            <a:endParaRPr lang="en-US" dirty="0" smtClean="0"/>
          </a:p>
          <a:p>
            <a:r>
              <a:rPr lang="en-US" dirty="0" smtClean="0"/>
              <a:t>Pope </a:t>
            </a:r>
            <a:r>
              <a:rPr lang="en-US" dirty="0"/>
              <a:t>Eugenius III proclaimed it, but the real </a:t>
            </a:r>
            <a:r>
              <a:rPr lang="en-US" dirty="0" smtClean="0"/>
              <a:t>force behind </a:t>
            </a:r>
            <a:r>
              <a:rPr lang="en-US" dirty="0"/>
              <a:t>the Second Crusade was </a:t>
            </a:r>
            <a:r>
              <a:rPr lang="en-US" b="1" i="1" dirty="0"/>
              <a:t>Bernard of Clairvaux </a:t>
            </a:r>
            <a:r>
              <a:rPr lang="en-US" dirty="0"/>
              <a:t>(1090-1153</a:t>
            </a:r>
            <a:r>
              <a:rPr lang="en-US" dirty="0" smtClean="0"/>
              <a:t>).</a:t>
            </a:r>
          </a:p>
          <a:p>
            <a:r>
              <a:rPr lang="en-US" dirty="0" smtClean="0"/>
              <a:t>Bernard’s </a:t>
            </a:r>
            <a:r>
              <a:rPr lang="en-US" dirty="0"/>
              <a:t>involvement in the Second Crusade came about because Pope Eugenius III was </a:t>
            </a:r>
            <a:r>
              <a:rPr lang="en-US" dirty="0" smtClean="0"/>
              <a:t>a </a:t>
            </a:r>
            <a:r>
              <a:rPr lang="en-US" dirty="0"/>
              <a:t>former monk of Bernard’s, and Eugenius asked him to act as a sort of publicity agent for the Crusade. </a:t>
            </a:r>
            <a:endParaRPr lang="en-US" dirty="0" smtClean="0"/>
          </a:p>
          <a:p>
            <a:r>
              <a:rPr lang="en-US" dirty="0" smtClean="0"/>
              <a:t>Bernard </a:t>
            </a:r>
            <a:r>
              <a:rPr lang="en-US" dirty="0"/>
              <a:t>agreed and preached passionately all over Western Europe, exhorting people to go to the rescue of the kingdom of Jerusalem.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2753431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The </a:t>
            </a:r>
            <a:r>
              <a:rPr lang="en-US" sz="4000" b="1" dirty="0"/>
              <a:t>Second Crusade, 1147-49 </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Here </a:t>
            </a:r>
            <a:r>
              <a:rPr lang="en-US" dirty="0"/>
              <a:t>is a typical example of Bernard’s Crusade preaching: </a:t>
            </a:r>
            <a:endParaRPr lang="en-US" dirty="0" smtClean="0"/>
          </a:p>
          <a:p>
            <a:pPr lvl="1"/>
            <a:r>
              <a:rPr lang="en-US" i="1" dirty="0" smtClean="0">
                <a:latin typeface="Cambria" panose="02040503050406030204" pitchFamily="18" charset="0"/>
                <a:ea typeface="Cambria" panose="02040503050406030204" pitchFamily="18" charset="0"/>
              </a:rPr>
              <a:t>The </a:t>
            </a:r>
            <a:r>
              <a:rPr lang="en-US" i="1" dirty="0">
                <a:latin typeface="Cambria" panose="02040503050406030204" pitchFamily="18" charset="0"/>
                <a:ea typeface="Cambria" panose="02040503050406030204" pitchFamily="18" charset="0"/>
              </a:rPr>
              <a:t>earth trembles and shakes, because the King of heaven has lost His country, the country where once He appeared to men, where He walked among them for more than 30 years, the country made glorious by His miracles and holy by His blood, the country where the flowers of the resurrection first bloomed. And now, because of our sins, the enemy of the cross has begun to lift his blasphemous head there, and to devastate with his sword that blessed land of promise. The great eye of providence surveys these acts in silence; it wishes to see if there is anyone who seeks God, anyone who suffers with Him in His sorrow, anyone who will restore His heritage to Him. I say to you, the Lord is testing you! </a:t>
            </a:r>
            <a:endParaRPr lang="en-US" i="1" dirty="0" smtClean="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2204205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The </a:t>
            </a:r>
            <a:r>
              <a:rPr lang="en-US" sz="4000" b="1" dirty="0"/>
              <a:t>Second Crusade, 1147-49 </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Bernard’s </a:t>
            </a:r>
            <a:r>
              <a:rPr lang="en-US" dirty="0"/>
              <a:t>appeals were successful. </a:t>
            </a:r>
            <a:endParaRPr lang="en-US" dirty="0" smtClean="0"/>
          </a:p>
          <a:p>
            <a:r>
              <a:rPr lang="en-US" dirty="0" smtClean="0"/>
              <a:t>The </a:t>
            </a:r>
            <a:r>
              <a:rPr lang="en-US" dirty="0"/>
              <a:t>Second Crusade was led by King Louis VII of France </a:t>
            </a:r>
            <a:r>
              <a:rPr lang="en-US" dirty="0" smtClean="0"/>
              <a:t>and </a:t>
            </a:r>
            <a:r>
              <a:rPr lang="en-US" dirty="0"/>
              <a:t>the Holy Roman Emperor, Conrad </a:t>
            </a:r>
            <a:r>
              <a:rPr lang="en-US" dirty="0" smtClean="0"/>
              <a:t>III.</a:t>
            </a:r>
          </a:p>
          <a:p>
            <a:r>
              <a:rPr lang="en-US" dirty="0" smtClean="0"/>
              <a:t>However</a:t>
            </a:r>
            <a:r>
              <a:rPr lang="en-US" dirty="0"/>
              <a:t>, once the Crusaders arrived in the East, they met with total disaster. </a:t>
            </a:r>
            <a:endParaRPr lang="en-US" dirty="0" smtClean="0"/>
          </a:p>
          <a:p>
            <a:r>
              <a:rPr lang="en-US" dirty="0" smtClean="0"/>
              <a:t>The </a:t>
            </a:r>
            <a:r>
              <a:rPr lang="en-US" dirty="0"/>
              <a:t>Eastern Byzantine Christians, who had </a:t>
            </a:r>
            <a:r>
              <a:rPr lang="en-US" b="1" i="1" dirty="0"/>
              <a:t>not</a:t>
            </a:r>
            <a:r>
              <a:rPr lang="en-US" dirty="0"/>
              <a:t> asked the Crusaders to come, received them badly. </a:t>
            </a:r>
            <a:endParaRPr lang="en-US" dirty="0" smtClean="0"/>
          </a:p>
          <a:p>
            <a:r>
              <a:rPr lang="en-US" dirty="0" smtClean="0"/>
              <a:t>Most </a:t>
            </a:r>
            <a:r>
              <a:rPr lang="en-US" dirty="0"/>
              <a:t>of the Crusaders perished in Asia Minor through famine, fever, and Turkish attacks. </a:t>
            </a:r>
            <a:endParaRPr lang="en-US" dirty="0" smtClean="0"/>
          </a:p>
          <a:p>
            <a:r>
              <a:rPr lang="en-US" dirty="0" smtClean="0"/>
              <a:t>Their </a:t>
            </a:r>
            <a:r>
              <a:rPr lang="en-US" dirty="0"/>
              <a:t>one serious military operation, the siege of Damascus, was a failure. </a:t>
            </a:r>
            <a:endParaRPr lang="en-US" dirty="0" smtClean="0"/>
          </a:p>
          <a:p>
            <a:r>
              <a:rPr lang="en-US" dirty="0" smtClean="0"/>
              <a:t>Catholic </a:t>
            </a:r>
            <a:r>
              <a:rPr lang="en-US" dirty="0"/>
              <a:t>Europe was shaken to the core.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646510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pPr fontAlgn="base"/>
            <a:r>
              <a:rPr lang="en-US" dirty="0" smtClean="0"/>
              <a:t>In what year did the final split between the Eastern and Western Church take place?</a:t>
            </a:r>
          </a:p>
          <a:p>
            <a:pPr lvl="1" fontAlgn="base"/>
            <a:r>
              <a:rPr lang="en-US" dirty="0" smtClean="0"/>
              <a:t>1054</a:t>
            </a:r>
          </a:p>
          <a:p>
            <a:pPr fontAlgn="base"/>
            <a:r>
              <a:rPr lang="en-US" dirty="0" smtClean="0"/>
              <a:t>What is a Papal Bull?</a:t>
            </a:r>
          </a:p>
          <a:p>
            <a:pPr lvl="1" fontAlgn="base"/>
            <a:r>
              <a:rPr lang="en-US" dirty="0"/>
              <a:t>an official papal document</a:t>
            </a:r>
            <a:endParaRPr lang="en-US" dirty="0" smtClean="0"/>
          </a:p>
          <a:p>
            <a:pPr fontAlgn="base"/>
            <a:r>
              <a:rPr lang="en-US" dirty="0" smtClean="0"/>
              <a:t>To what city and church was the Papal Bull excommunicating the Eastern Church delivered?</a:t>
            </a:r>
          </a:p>
          <a:p>
            <a:pPr lvl="1" fontAlgn="base"/>
            <a:r>
              <a:rPr lang="en-US" dirty="0" smtClean="0"/>
              <a:t>In Constantinople to the church of </a:t>
            </a:r>
            <a:r>
              <a:rPr lang="en-US" i="1" dirty="0" smtClean="0"/>
              <a:t>Hagia Sophia</a:t>
            </a:r>
            <a:r>
              <a:rPr lang="en-US" dirty="0"/>
              <a:t> </a:t>
            </a:r>
            <a:r>
              <a:rPr lang="en-US" dirty="0" smtClean="0"/>
              <a:t>(which means “Holy Wisdom”)</a:t>
            </a:r>
          </a:p>
          <a:p>
            <a:pPr fontAlgn="base"/>
            <a:r>
              <a:rPr lang="en-US" dirty="0" smtClean="0"/>
              <a:t>What were the Crusades and what was their original purpose?</a:t>
            </a:r>
          </a:p>
          <a:p>
            <a:pPr lvl="1" fontAlgn="base"/>
            <a:r>
              <a:rPr lang="en-US" dirty="0" smtClean="0"/>
              <a:t>The Crusades were a </a:t>
            </a:r>
            <a:r>
              <a:rPr lang="en-US" dirty="0"/>
              <a:t>series of military expeditions to the Middle East by Western Catholics, inspired and blessed by the Catholic Church, with the aim of recapturing the Holy Land (especially Jerusalem) from the Muslims.</a:t>
            </a:r>
          </a:p>
          <a:p>
            <a:endParaRPr lang="en-US" dirty="0" smtClean="0"/>
          </a:p>
          <a:p>
            <a:endParaRPr lang="en-US" dirty="0"/>
          </a:p>
        </p:txBody>
      </p:sp>
    </p:spTree>
    <p:extLst>
      <p:ext uri="{BB962C8B-B14F-4D97-AF65-F5344CB8AC3E}">
        <p14:creationId xmlns:p14="http://schemas.microsoft.com/office/powerpoint/2010/main" val="28618357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The </a:t>
            </a:r>
            <a:r>
              <a:rPr lang="en-US" sz="4000" b="1" dirty="0"/>
              <a:t>Second Crusade, 1147-49 </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Many </a:t>
            </a:r>
            <a:r>
              <a:rPr lang="en-US" dirty="0"/>
              <a:t>blamed the collapse of the Crusade on the ill-will and treachery of the Byzantines. </a:t>
            </a:r>
            <a:endParaRPr lang="en-US" dirty="0" smtClean="0"/>
          </a:p>
          <a:p>
            <a:r>
              <a:rPr lang="en-US" dirty="0" smtClean="0"/>
              <a:t>Bernard </a:t>
            </a:r>
            <a:r>
              <a:rPr lang="en-US" dirty="0"/>
              <a:t>of Clairvaux, however, blamed it on the sins of Western Catholics; God was judging and punishing them for their ungodly lives: </a:t>
            </a:r>
            <a:endParaRPr lang="en-US" dirty="0" smtClean="0"/>
          </a:p>
          <a:p>
            <a:pPr lvl="1"/>
            <a:r>
              <a:rPr lang="en-US" i="1" dirty="0" smtClean="0">
                <a:latin typeface="Cambria" panose="02040503050406030204" pitchFamily="18" charset="0"/>
                <a:ea typeface="Cambria" panose="02040503050406030204" pitchFamily="18" charset="0"/>
              </a:rPr>
              <a:t>It </a:t>
            </a:r>
            <a:r>
              <a:rPr lang="en-US" i="1" dirty="0">
                <a:latin typeface="Cambria" panose="02040503050406030204" pitchFamily="18" charset="0"/>
                <a:ea typeface="Cambria" panose="02040503050406030204" pitchFamily="18" charset="0"/>
              </a:rPr>
              <a:t>seems that our sins have provoked the Lord, and He has forgotten His pity and has come to judge the world before the appointed time. He has not spared His own people; He has not spared even His own name. The Pagans say, ‘Where is their God?’ We promised victory; behold – desolation! </a:t>
            </a:r>
            <a:endParaRPr lang="en-US" i="1" dirty="0" smtClean="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6959597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The </a:t>
            </a:r>
            <a:r>
              <a:rPr lang="en-US" sz="4000" b="1" dirty="0"/>
              <a:t>Second Crusade, 1147-49 </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Bernard’s </a:t>
            </a:r>
            <a:r>
              <a:rPr lang="en-US" dirty="0"/>
              <a:t>involvement in the Second Crusade contrasts strangely with his moderate and gentle attitude </a:t>
            </a:r>
            <a:r>
              <a:rPr lang="en-US" dirty="0" smtClean="0"/>
              <a:t>towards </a:t>
            </a:r>
            <a:r>
              <a:rPr lang="en-US" dirty="0"/>
              <a:t>heretics and Jews within Catholic Europe. </a:t>
            </a:r>
            <a:endParaRPr lang="en-US" dirty="0" smtClean="0"/>
          </a:p>
          <a:p>
            <a:r>
              <a:rPr lang="en-US" dirty="0" smtClean="0"/>
              <a:t>He </a:t>
            </a:r>
            <a:r>
              <a:rPr lang="en-US" dirty="0"/>
              <a:t>advocated tolerance towards the Jews, and maintained that the only weapons the Church should use against heretics were argument and persuasion. </a:t>
            </a:r>
            <a:endParaRPr lang="en-US" dirty="0" smtClean="0"/>
          </a:p>
          <a:p>
            <a:r>
              <a:rPr lang="en-US" dirty="0" smtClean="0"/>
              <a:t>However</a:t>
            </a:r>
            <a:r>
              <a:rPr lang="en-US" dirty="0"/>
              <a:t>, these were the days before the founding of the inquisition. </a:t>
            </a:r>
            <a:endParaRPr lang="en-US" dirty="0" smtClean="0"/>
          </a:p>
          <a:p>
            <a:r>
              <a:rPr lang="en-US" dirty="0" smtClean="0"/>
              <a:t>Once </a:t>
            </a:r>
            <a:r>
              <a:rPr lang="en-US" dirty="0"/>
              <a:t>the inquisition was established, the Church buried Bernard’s tolerant opinions in </a:t>
            </a:r>
            <a:r>
              <a:rPr lang="en-US" dirty="0" smtClean="0"/>
              <a:t>silence. </a:t>
            </a:r>
          </a:p>
          <a:p>
            <a:r>
              <a:rPr lang="en-US" dirty="0" smtClean="0"/>
              <a:t>Bernard </a:t>
            </a:r>
            <a:r>
              <a:rPr lang="en-US" dirty="0"/>
              <a:t>was swiftly </a:t>
            </a:r>
            <a:r>
              <a:rPr lang="en-US" dirty="0" smtClean="0"/>
              <a:t>canonized </a:t>
            </a:r>
            <a:r>
              <a:rPr lang="en-US" dirty="0"/>
              <a:t>(officially proclaimed a saint) in 1174, only 21 years after his death.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281507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The </a:t>
            </a:r>
            <a:r>
              <a:rPr lang="en-US" sz="4000" b="1" dirty="0"/>
              <a:t>Second Crusade, 1147-49 </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As </a:t>
            </a:r>
            <a:r>
              <a:rPr lang="en-US" dirty="0"/>
              <a:t>a popular saint Bernard </a:t>
            </a:r>
            <a:r>
              <a:rPr lang="en-US" dirty="0" smtClean="0"/>
              <a:t>was </a:t>
            </a:r>
            <a:r>
              <a:rPr lang="en-US" dirty="0"/>
              <a:t>eclipsed by Francis of Assisi in the </a:t>
            </a:r>
            <a:r>
              <a:rPr lang="en-US" dirty="0" smtClean="0"/>
              <a:t>1200s. </a:t>
            </a:r>
          </a:p>
          <a:p>
            <a:r>
              <a:rPr lang="en-US" dirty="0" smtClean="0"/>
              <a:t>But his </a:t>
            </a:r>
            <a:r>
              <a:rPr lang="en-US" dirty="0"/>
              <a:t>reputation endured and even survived the storms of the Protestant Reformation in the 16th century. </a:t>
            </a:r>
            <a:endParaRPr lang="en-US" dirty="0" smtClean="0"/>
          </a:p>
          <a:p>
            <a:r>
              <a:rPr lang="en-US" dirty="0" smtClean="0"/>
              <a:t>When </a:t>
            </a:r>
            <a:r>
              <a:rPr lang="en-US" dirty="0"/>
              <a:t>the Reformers broke with the papacy, they made severe criticisms of many medieval saints and theologians; but they could never bring themselves to speak very harshly of Bernard. </a:t>
            </a:r>
            <a:endParaRPr lang="en-US" dirty="0" smtClean="0"/>
          </a:p>
          <a:p>
            <a:r>
              <a:rPr lang="en-US" dirty="0" smtClean="0"/>
              <a:t>Martin </a:t>
            </a:r>
            <a:r>
              <a:rPr lang="en-US" dirty="0"/>
              <a:t>Luther, in his commentary on Galatians, extolled Bernard as a shining example of a man who lived by genuine heartfelt faith in Jesus Christ: “</a:t>
            </a:r>
            <a:r>
              <a:rPr lang="en-US" i="1" dirty="0">
                <a:latin typeface="Cambria" panose="02040503050406030204" pitchFamily="18" charset="0"/>
                <a:ea typeface="Cambria" panose="02040503050406030204" pitchFamily="18" charset="0"/>
              </a:rPr>
              <a:t>Bernard, a man so godly, so holy, so pure, that we should commend and prefer him before all the theologians of the Church</a:t>
            </a:r>
            <a:r>
              <a:rPr lang="en-US" dirty="0"/>
              <a:t>.”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577666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0" y="6519446"/>
            <a:ext cx="9032956" cy="338554"/>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www.crisismagazine.com/2015/history-crusades-obama-read</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44000" cy="1676400"/>
          </a:xfrm>
        </p:spPr>
        <p:txBody>
          <a:bodyPr>
            <a:noAutofit/>
          </a:bodyPr>
          <a:lstStyle/>
          <a:p>
            <a:r>
              <a:rPr lang="en-US" sz="6000" b="1" dirty="0">
                <a:solidFill>
                  <a:schemeClr val="bg1"/>
                </a:solidFill>
                <a:effectLst>
                  <a:glow rad="139700">
                    <a:srgbClr val="C00000">
                      <a:alpha val="40000"/>
                    </a:srgbClr>
                  </a:glow>
                  <a:outerShdw blurRad="114300" dist="38100" dir="13500000" algn="br" rotWithShape="0">
                    <a:prstClr val="black"/>
                  </a:outerShdw>
                </a:effectLst>
              </a:rPr>
              <a:t>The </a:t>
            </a:r>
            <a:r>
              <a:rPr lang="en-US" sz="6000" b="1" dirty="0" smtClean="0">
                <a:solidFill>
                  <a:schemeClr val="bg1"/>
                </a:solidFill>
                <a:effectLst>
                  <a:glow rad="139700">
                    <a:srgbClr val="C00000">
                      <a:alpha val="40000"/>
                    </a:srgbClr>
                  </a:glow>
                  <a:outerShdw blurRad="114300" dist="38100" dir="13500000" algn="br" rotWithShape="0">
                    <a:prstClr val="black"/>
                  </a:outerShdw>
                </a:effectLst>
              </a:rPr>
              <a:t>History of the Crusades</a:t>
            </a:r>
            <a:br>
              <a:rPr lang="en-US" sz="6000" b="1" dirty="0" smtClean="0">
                <a:solidFill>
                  <a:schemeClr val="bg1"/>
                </a:solidFill>
                <a:effectLst>
                  <a:glow rad="139700">
                    <a:srgbClr val="C00000">
                      <a:alpha val="40000"/>
                    </a:srgbClr>
                  </a:glow>
                  <a:outerShdw blurRad="114300" dist="38100" dir="13500000" algn="br" rotWithShape="0">
                    <a:prstClr val="black"/>
                  </a:outerShdw>
                </a:effectLst>
              </a:rPr>
            </a:br>
            <a:r>
              <a:rPr lang="en-US" sz="6000" b="1" dirty="0" smtClean="0">
                <a:solidFill>
                  <a:schemeClr val="bg1"/>
                </a:solidFill>
                <a:effectLst>
                  <a:glow rad="139700">
                    <a:srgbClr val="C00000">
                      <a:alpha val="40000"/>
                    </a:srgbClr>
                  </a:glow>
                  <a:outerShdw blurRad="114300" dist="38100" dir="13500000" algn="br" rotWithShape="0">
                    <a:prstClr val="black"/>
                  </a:outerShdw>
                </a:effectLst>
              </a:rPr>
              <a:t>(Continued)</a:t>
            </a:r>
            <a:endParaRPr lang="en-US" sz="6000" dirty="0"/>
          </a:p>
        </p:txBody>
      </p:sp>
    </p:spTree>
    <p:extLst>
      <p:ext uri="{BB962C8B-B14F-4D97-AF65-F5344CB8AC3E}">
        <p14:creationId xmlns:p14="http://schemas.microsoft.com/office/powerpoint/2010/main" val="3809785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2952560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7565031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smtClean="0"/>
              <a:t>The Crusaders, who were facing dire circumstances while being besieged by a large Turkish army at Antioch, were comforted and inspired </a:t>
            </a:r>
            <a:r>
              <a:rPr lang="en-US" dirty="0"/>
              <a:t>by a vision </a:t>
            </a:r>
            <a:r>
              <a:rPr lang="en-US" dirty="0" smtClean="0"/>
              <a:t>that they believed was from the Lord – a vision </a:t>
            </a:r>
            <a:r>
              <a:rPr lang="en-US" b="1" i="1" dirty="0" smtClean="0"/>
              <a:t>confirmed</a:t>
            </a:r>
            <a:r>
              <a:rPr lang="en-US" dirty="0" smtClean="0"/>
              <a:t> by a seemingly miraculous event that was too amazing to be </a:t>
            </a:r>
            <a:r>
              <a:rPr lang="en-US" dirty="0"/>
              <a:t>“</a:t>
            </a:r>
            <a:r>
              <a:rPr lang="en-US" dirty="0" smtClean="0"/>
              <a:t>just </a:t>
            </a:r>
            <a:r>
              <a:rPr lang="en-US" dirty="0"/>
              <a:t>a </a:t>
            </a:r>
            <a:r>
              <a:rPr lang="en-US" dirty="0" smtClean="0"/>
              <a:t>coincidence”.</a:t>
            </a:r>
          </a:p>
          <a:p>
            <a:r>
              <a:rPr lang="en-US" dirty="0" smtClean="0"/>
              <a:t>Do you believe that the vision given by the seer to the Crusaders was, in fact, a “word from the Lord”?</a:t>
            </a:r>
          </a:p>
          <a:p>
            <a:r>
              <a:rPr lang="en-US" dirty="0" smtClean="0"/>
              <a:t>In a similar manner, Christians in our day are sometimes convinced that </a:t>
            </a:r>
            <a:r>
              <a:rPr lang="en-US" b="1" i="1" dirty="0" smtClean="0"/>
              <a:t>they</a:t>
            </a:r>
            <a:r>
              <a:rPr lang="en-US" dirty="0" smtClean="0"/>
              <a:t> have received an extra-biblical “word from the Lord”, </a:t>
            </a:r>
            <a:r>
              <a:rPr lang="en-US" b="1" i="1" dirty="0" smtClean="0"/>
              <a:t>especially</a:t>
            </a:r>
            <a:r>
              <a:rPr lang="en-US" dirty="0" smtClean="0"/>
              <a:t> if such a word is accompanied by a seemingly miraculous coincidence.</a:t>
            </a:r>
          </a:p>
          <a:p>
            <a:r>
              <a:rPr lang="en-US" dirty="0" smtClean="0"/>
              <a:t>Should we be looking to receive extra-biblical communication from the Lord? If so, how can we </a:t>
            </a:r>
            <a:r>
              <a:rPr lang="en-US" b="1" i="1" dirty="0" smtClean="0"/>
              <a:t>be sure </a:t>
            </a:r>
            <a:r>
              <a:rPr lang="en-US" dirty="0"/>
              <a:t>that the </a:t>
            </a:r>
            <a:r>
              <a:rPr lang="en-US" dirty="0" smtClean="0"/>
              <a:t>information we have received </a:t>
            </a:r>
            <a:r>
              <a:rPr lang="en-US" b="1" i="1" dirty="0" smtClean="0"/>
              <a:t>truly is </a:t>
            </a:r>
            <a:r>
              <a:rPr lang="en-US" dirty="0" smtClean="0"/>
              <a:t>from the Lord? In other words, how do we do what the Apostle John commands when he says: </a:t>
            </a:r>
            <a:r>
              <a:rPr lang="en-US" i="1" dirty="0">
                <a:solidFill>
                  <a:srgbClr val="344BF6"/>
                </a:solidFill>
                <a:latin typeface="Cambria" panose="02040503050406030204" pitchFamily="18" charset="0"/>
                <a:ea typeface="Cambria" panose="02040503050406030204" pitchFamily="18" charset="0"/>
              </a:rPr>
              <a:t>Beloved, do not believe every spirit, but </a:t>
            </a:r>
            <a:r>
              <a:rPr lang="en-US" b="1" i="1" dirty="0">
                <a:solidFill>
                  <a:srgbClr val="344BF6"/>
                </a:solidFill>
                <a:latin typeface="Cambria" panose="02040503050406030204" pitchFamily="18" charset="0"/>
                <a:ea typeface="Cambria" panose="02040503050406030204" pitchFamily="18" charset="0"/>
              </a:rPr>
              <a:t>test</a:t>
            </a:r>
            <a:r>
              <a:rPr lang="en-US" i="1" dirty="0">
                <a:solidFill>
                  <a:srgbClr val="344BF6"/>
                </a:solidFill>
                <a:latin typeface="Cambria" panose="02040503050406030204" pitchFamily="18" charset="0"/>
                <a:ea typeface="Cambria" panose="02040503050406030204" pitchFamily="18" charset="0"/>
              </a:rPr>
              <a:t> the spirits to see whether they are from God, for many false prophets have gone out into the world. </a:t>
            </a:r>
            <a:r>
              <a:rPr lang="en-US" dirty="0"/>
              <a:t>(</a:t>
            </a:r>
            <a:r>
              <a:rPr lang="en-US" dirty="0" smtClean="0"/>
              <a:t>1 John 4:1)</a:t>
            </a:r>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2717838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pPr fontAlgn="base"/>
            <a:r>
              <a:rPr lang="en-US" dirty="0" smtClean="0"/>
              <a:t>What event originally triggered the Crusades?</a:t>
            </a:r>
          </a:p>
          <a:p>
            <a:pPr lvl="1" fontAlgn="base"/>
            <a:r>
              <a:rPr lang="en-US" dirty="0" smtClean="0"/>
              <a:t>The great </a:t>
            </a:r>
            <a:r>
              <a:rPr lang="en-US" dirty="0"/>
              <a:t>Byzantine Emperor </a:t>
            </a:r>
            <a:r>
              <a:rPr lang="en-US" b="1" i="1" dirty="0"/>
              <a:t>Alexius I </a:t>
            </a:r>
            <a:r>
              <a:rPr lang="en-US" b="1" i="1" dirty="0" err="1" smtClean="0"/>
              <a:t>Comnenus</a:t>
            </a:r>
            <a:r>
              <a:rPr lang="en-US" b="1" i="1" dirty="0" smtClean="0"/>
              <a:t> </a:t>
            </a:r>
            <a:r>
              <a:rPr lang="en-US" dirty="0"/>
              <a:t>appealed to Pope </a:t>
            </a:r>
            <a:r>
              <a:rPr lang="en-US" b="1" i="1" dirty="0"/>
              <a:t>Urban II </a:t>
            </a:r>
            <a:r>
              <a:rPr lang="en-US" dirty="0" smtClean="0"/>
              <a:t>for </a:t>
            </a:r>
            <a:r>
              <a:rPr lang="en-US" dirty="0"/>
              <a:t>help in fighting the </a:t>
            </a:r>
            <a:r>
              <a:rPr lang="en-US" b="1" i="1" dirty="0"/>
              <a:t>Seljuk Turks</a:t>
            </a:r>
            <a:r>
              <a:rPr lang="en-US" dirty="0" smtClean="0"/>
              <a:t>.</a:t>
            </a:r>
          </a:p>
          <a:p>
            <a:pPr fontAlgn="base"/>
            <a:r>
              <a:rPr lang="en-US" dirty="0" smtClean="0"/>
              <a:t>What event took place in 1055 that enraged the Western Catholics and made them want to drive the Muslims out of the Holy land?</a:t>
            </a:r>
          </a:p>
          <a:p>
            <a:pPr lvl="1" fontAlgn="base"/>
            <a:r>
              <a:rPr lang="en-US" dirty="0" smtClean="0"/>
              <a:t>The </a:t>
            </a:r>
            <a:r>
              <a:rPr lang="en-US" dirty="0"/>
              <a:t>Seljuk Turks took control </a:t>
            </a:r>
            <a:r>
              <a:rPr lang="en-US" dirty="0" smtClean="0"/>
              <a:t>of the Holy Land and began to persecute Christians on their pilgrimages to the Holy Land.</a:t>
            </a:r>
          </a:p>
          <a:p>
            <a:pPr fontAlgn="base"/>
            <a:r>
              <a:rPr lang="en-US" dirty="0" smtClean="0"/>
              <a:t>Name some of the other reasons Western Catholics were motivated to carry on the Crusades.</a:t>
            </a:r>
          </a:p>
          <a:p>
            <a:pPr lvl="1" fontAlgn="base"/>
            <a:r>
              <a:rPr lang="en-US" dirty="0" smtClean="0"/>
              <a:t>There </a:t>
            </a:r>
            <a:r>
              <a:rPr lang="en-US" dirty="0"/>
              <a:t>was a growing feeling in the West at this time that the forces of Christianity could defeat and expel the Muslims from Christian lands they had </a:t>
            </a:r>
            <a:r>
              <a:rPr lang="en-US" dirty="0" smtClean="0"/>
              <a:t>conquered.</a:t>
            </a:r>
          </a:p>
          <a:p>
            <a:pPr lvl="1" fontAlgn="base"/>
            <a:r>
              <a:rPr lang="en-US" dirty="0" smtClean="0"/>
              <a:t>They wanted </a:t>
            </a:r>
            <a:r>
              <a:rPr lang="en-US" dirty="0"/>
              <a:t>to free the tomb of Christ from the Muslims, as an act of devotion to their Savior</a:t>
            </a:r>
            <a:r>
              <a:rPr lang="en-US" dirty="0" smtClean="0"/>
              <a:t>.</a:t>
            </a:r>
          </a:p>
          <a:p>
            <a:pPr lvl="1" fontAlgn="base"/>
            <a:r>
              <a:rPr lang="en-US" dirty="0"/>
              <a:t>The papacy also offered heavenly rewards to the Crusading knights, promising them complete pardon from all the “temporal penalties” of their sins. </a:t>
            </a:r>
          </a:p>
          <a:p>
            <a:pPr lvl="1" fontAlgn="base"/>
            <a:r>
              <a:rPr lang="en-US" dirty="0" smtClean="0"/>
              <a:t>To win land and achieve military glory for themselves</a:t>
            </a:r>
            <a:endParaRPr lang="en-US" dirty="0"/>
          </a:p>
          <a:p>
            <a:endParaRPr lang="en-US" dirty="0" smtClean="0"/>
          </a:p>
          <a:p>
            <a:endParaRPr lang="en-US" dirty="0"/>
          </a:p>
        </p:txBody>
      </p:sp>
    </p:spTree>
    <p:extLst>
      <p:ext uri="{BB962C8B-B14F-4D97-AF65-F5344CB8AC3E}">
        <p14:creationId xmlns:p14="http://schemas.microsoft.com/office/powerpoint/2010/main" val="1281974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0" y="6519446"/>
            <a:ext cx="9032956" cy="338554"/>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www.crisismagazine.com/2015/history-crusades-obama-read</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44000" cy="868362"/>
          </a:xfrm>
        </p:spPr>
        <p:txBody>
          <a:bodyPr>
            <a:noAutofit/>
          </a:bodyPr>
          <a:lstStyle/>
          <a:p>
            <a:r>
              <a:rPr lang="en-US" sz="6000" b="1" dirty="0">
                <a:solidFill>
                  <a:schemeClr val="bg1"/>
                </a:solidFill>
                <a:effectLst>
                  <a:glow rad="139700">
                    <a:srgbClr val="C00000">
                      <a:alpha val="40000"/>
                    </a:srgbClr>
                  </a:glow>
                  <a:outerShdw blurRad="114300" dist="38100" dir="13500000" algn="br" rotWithShape="0">
                    <a:prstClr val="black"/>
                  </a:outerShdw>
                </a:effectLst>
              </a:rPr>
              <a:t>The </a:t>
            </a:r>
            <a:r>
              <a:rPr lang="en-US" sz="6000" b="1" dirty="0" smtClean="0">
                <a:solidFill>
                  <a:schemeClr val="bg1"/>
                </a:solidFill>
                <a:effectLst>
                  <a:glow rad="139700">
                    <a:srgbClr val="C00000">
                      <a:alpha val="40000"/>
                    </a:srgbClr>
                  </a:glow>
                  <a:outerShdw blurRad="114300" dist="38100" dir="13500000" algn="br" rotWithShape="0">
                    <a:prstClr val="black"/>
                  </a:outerShdw>
                </a:effectLst>
              </a:rPr>
              <a:t>History of the Crusades</a:t>
            </a:r>
            <a:endParaRPr lang="en-US" sz="6000" dirty="0"/>
          </a:p>
        </p:txBody>
      </p:sp>
    </p:spTree>
    <p:extLst>
      <p:ext uri="{BB962C8B-B14F-4D97-AF65-F5344CB8AC3E}">
        <p14:creationId xmlns:p14="http://schemas.microsoft.com/office/powerpoint/2010/main" val="1026374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History of the Crusades</a:t>
            </a:r>
          </a:p>
        </p:txBody>
      </p:sp>
      <p:sp>
        <p:nvSpPr>
          <p:cNvPr id="4" name="Content Placeholder 3"/>
          <p:cNvSpPr>
            <a:spLocks noGrp="1"/>
          </p:cNvSpPr>
          <p:nvPr>
            <p:ph idx="1"/>
          </p:nvPr>
        </p:nvSpPr>
        <p:spPr>
          <a:xfrm>
            <a:off x="266700" y="728246"/>
            <a:ext cx="8610600" cy="5791200"/>
          </a:xfrm>
        </p:spPr>
        <p:txBody>
          <a:bodyPr>
            <a:normAutofit/>
          </a:bodyPr>
          <a:lstStyle/>
          <a:p>
            <a:r>
              <a:rPr lang="en-US" dirty="0"/>
              <a:t>Although we divide up the Crusades into a number of separate expeditions, we must remember that after the First Crusade there was a constant trickle of Catholic soldiers going to the Holy Land to join the Crusaders who were already there, to defend and extend the territory they had already won from the Turks. </a:t>
            </a:r>
            <a:endParaRPr lang="en-US" dirty="0" smtClean="0"/>
          </a:p>
          <a:p>
            <a:r>
              <a:rPr lang="en-US" dirty="0" smtClean="0"/>
              <a:t>Fighting </a:t>
            </a:r>
            <a:r>
              <a:rPr lang="en-US" dirty="0"/>
              <a:t>was going on all the time. What we call “the </a:t>
            </a:r>
            <a:r>
              <a:rPr lang="en-US" dirty="0" smtClean="0"/>
              <a:t>First Crusade</a:t>
            </a:r>
            <a:r>
              <a:rPr lang="en-US" dirty="0"/>
              <a:t>”, “the Second Crusade”, </a:t>
            </a:r>
            <a:r>
              <a:rPr lang="en-US" i="1" dirty="0"/>
              <a:t>etc.</a:t>
            </a:r>
            <a:r>
              <a:rPr lang="en-US" dirty="0"/>
              <a:t>, were the times when the West made specific and concentrated attempts at destroying Turkish power. </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834366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First Crusade, 1096-99 </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 First </a:t>
            </a:r>
            <a:r>
              <a:rPr lang="en-US" dirty="0"/>
              <a:t>official Crusade </a:t>
            </a:r>
            <a:r>
              <a:rPr lang="en-US" dirty="0" smtClean="0"/>
              <a:t>was an </a:t>
            </a:r>
            <a:r>
              <a:rPr lang="en-US" dirty="0"/>
              <a:t>impressive assembly of Western Europe’s greatest French and </a:t>
            </a:r>
            <a:r>
              <a:rPr lang="en-US" dirty="0" smtClean="0"/>
              <a:t>Norman nobles.</a:t>
            </a:r>
          </a:p>
          <a:p>
            <a:r>
              <a:rPr lang="en-US" dirty="0"/>
              <a:t>Unfortunately the Crusaders appointed no single commander, and the expedition was cursed by constant quarrelling among the various leaders</a:t>
            </a:r>
            <a:r>
              <a:rPr lang="en-US" dirty="0" smtClean="0"/>
              <a:t>.</a:t>
            </a:r>
          </a:p>
          <a:p>
            <a:r>
              <a:rPr lang="en-US" dirty="0" smtClean="0"/>
              <a:t>The character of those leading this Crusade varied:</a:t>
            </a:r>
            <a:endParaRPr lang="en-US" dirty="0"/>
          </a:p>
          <a:p>
            <a:pPr lvl="1"/>
            <a:r>
              <a:rPr lang="en-US" sz="2600" b="1" i="1" dirty="0"/>
              <a:t>Some</a:t>
            </a:r>
            <a:r>
              <a:rPr lang="en-US" sz="2600" dirty="0"/>
              <a:t> of </a:t>
            </a:r>
            <a:r>
              <a:rPr lang="en-US" sz="2600" dirty="0" smtClean="0"/>
              <a:t>the them </a:t>
            </a:r>
            <a:r>
              <a:rPr lang="en-US" sz="2600" dirty="0"/>
              <a:t>were </a:t>
            </a:r>
            <a:r>
              <a:rPr lang="en-US" sz="2600" b="1" i="1" dirty="0"/>
              <a:t>men of integrity</a:t>
            </a:r>
            <a:r>
              <a:rPr lang="en-US" sz="2600" dirty="0"/>
              <a:t>, who were praised by their own generation as the perfect models of chivalrous Christian knights.</a:t>
            </a:r>
          </a:p>
          <a:p>
            <a:pPr lvl="1"/>
            <a:r>
              <a:rPr lang="en-US" sz="2600" dirty="0" smtClean="0"/>
              <a:t>But many of them were </a:t>
            </a:r>
            <a:r>
              <a:rPr lang="en-US" sz="2600" b="1" i="1" dirty="0" smtClean="0"/>
              <a:t>severely lacking </a:t>
            </a:r>
            <a:r>
              <a:rPr lang="en-US" sz="2600" dirty="0" smtClean="0"/>
              <a:t>in Christian integrity. </a:t>
            </a:r>
            <a:endParaRPr lang="en-US" sz="2600" dirty="0"/>
          </a:p>
          <a:p>
            <a:endParaRPr lang="en-US" dirty="0" smtClean="0"/>
          </a:p>
          <a:p>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1680541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First Crusade, 1096-99 </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 </a:t>
            </a:r>
            <a:r>
              <a:rPr lang="en-US" dirty="0"/>
              <a:t>Crusading armies gathered at Constantinople in the winter and spring of 1096-97. </a:t>
            </a:r>
            <a:endParaRPr lang="en-US" dirty="0" smtClean="0"/>
          </a:p>
          <a:p>
            <a:r>
              <a:rPr lang="en-US" dirty="0" smtClean="0"/>
              <a:t>It </a:t>
            </a:r>
            <a:r>
              <a:rPr lang="en-US" dirty="0"/>
              <a:t>was a huge force – as many as 300,000, according to some </a:t>
            </a:r>
            <a:r>
              <a:rPr lang="en-US" dirty="0" smtClean="0"/>
              <a:t>estimates</a:t>
            </a:r>
            <a:r>
              <a:rPr lang="en-US" dirty="0"/>
              <a:t>. </a:t>
            </a:r>
            <a:endParaRPr lang="en-US" dirty="0" smtClean="0"/>
          </a:p>
          <a:p>
            <a:r>
              <a:rPr lang="en-US" dirty="0" smtClean="0"/>
              <a:t>They </a:t>
            </a:r>
            <a:r>
              <a:rPr lang="en-US" dirty="0"/>
              <a:t>arrived at just the right time: the empire of the Seljuk Turks had broken up into warring factions. </a:t>
            </a:r>
            <a:endParaRPr lang="en-US" dirty="0" smtClean="0"/>
          </a:p>
          <a:p>
            <a:r>
              <a:rPr lang="en-US" dirty="0" smtClean="0"/>
              <a:t>The </a:t>
            </a:r>
            <a:r>
              <a:rPr lang="en-US" dirty="0"/>
              <a:t>disunity of the Turks enabled the Crusaders to defeat the separate Turkish forces one by one. </a:t>
            </a:r>
            <a:endParaRPr lang="en-US" dirty="0" smtClean="0"/>
          </a:p>
          <a:p>
            <a:r>
              <a:rPr lang="en-US" dirty="0" smtClean="0"/>
              <a:t>The </a:t>
            </a:r>
            <a:r>
              <a:rPr lang="en-US" dirty="0"/>
              <a:t>Crusaders began by recapturing Nicaea from the Turks in 1097. </a:t>
            </a:r>
            <a:endParaRPr lang="en-US" dirty="0" smtClean="0"/>
          </a:p>
          <a:p>
            <a:r>
              <a:rPr lang="en-US" dirty="0" smtClean="0"/>
              <a:t>They </a:t>
            </a:r>
            <a:r>
              <a:rPr lang="en-US" dirty="0"/>
              <a:t>defeated a Turkish army at </a:t>
            </a:r>
            <a:r>
              <a:rPr lang="en-US" dirty="0" err="1"/>
              <a:t>Dorylaeum</a:t>
            </a:r>
            <a:r>
              <a:rPr lang="en-US" dirty="0"/>
              <a:t> in July.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604075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07777"/>
          </a:xfrm>
          <a:prstGeom prst="rect">
            <a:avLst/>
          </a:prstGeom>
        </p:spPr>
        <p:txBody>
          <a:bodyPr wrap="square">
            <a:spAutoFit/>
          </a:bodyPr>
          <a:lstStyle/>
          <a:p>
            <a:r>
              <a:rPr lang="en-US" sz="1400" dirty="0">
                <a:solidFill>
                  <a:prstClr val="black"/>
                </a:solidFill>
                <a:hlinkClick r:id="rId3"/>
              </a:rPr>
              <a:t>https://www.ancient.eu/image/9023/map-of-the-first-crusade-routes</a:t>
            </a:r>
            <a:r>
              <a:rPr lang="en-US" sz="1400" dirty="0" smtClean="0">
                <a:solidFill>
                  <a:prstClr val="black"/>
                </a:solidFill>
                <a:hlinkClick r:id="rId3"/>
              </a:rPr>
              <a:t>/</a:t>
            </a:r>
            <a:r>
              <a:rPr lang="en-US" sz="1400" dirty="0" smtClean="0">
                <a:solidFill>
                  <a:prstClr val="black"/>
                </a:solidFill>
              </a:rPr>
              <a:t> </a:t>
            </a:r>
            <a:endParaRPr lang="en-US"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4800" y="783755"/>
            <a:ext cx="8534400" cy="567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0456" y="0"/>
            <a:ext cx="8229600" cy="762000"/>
          </a:xfrm>
        </p:spPr>
        <p:txBody>
          <a:bodyPr>
            <a:normAutofit/>
          </a:bodyPr>
          <a:lstStyle/>
          <a:p>
            <a:r>
              <a:rPr lang="en-US" b="1" dirty="0"/>
              <a:t>The First </a:t>
            </a:r>
            <a:r>
              <a:rPr lang="en-US" b="1" dirty="0" smtClean="0"/>
              <a:t>Crusade Routes</a:t>
            </a:r>
            <a:endParaRPr lang="en-US" b="1" dirty="0"/>
          </a:p>
        </p:txBody>
      </p:sp>
    </p:spTree>
    <p:extLst>
      <p:ext uri="{BB962C8B-B14F-4D97-AF65-F5344CB8AC3E}">
        <p14:creationId xmlns:p14="http://schemas.microsoft.com/office/powerpoint/2010/main" val="4014361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First Crusade, 1096-99 </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The siege of Antioch was a difficult enterprise. </a:t>
            </a:r>
            <a:endParaRPr lang="en-US" dirty="0" smtClean="0"/>
          </a:p>
          <a:p>
            <a:r>
              <a:rPr lang="en-US" dirty="0" smtClean="0"/>
              <a:t>Those being </a:t>
            </a:r>
            <a:r>
              <a:rPr lang="en-US" dirty="0"/>
              <a:t>besieged </a:t>
            </a:r>
            <a:r>
              <a:rPr lang="en-US" dirty="0" smtClean="0"/>
              <a:t>in Antioch had </a:t>
            </a:r>
            <a:r>
              <a:rPr lang="en-US" dirty="0"/>
              <a:t>more supplies than the crusaders, who were about to run out of food and had been plagued by </a:t>
            </a:r>
            <a:r>
              <a:rPr lang="en-US" dirty="0" smtClean="0"/>
              <a:t>desertions.</a:t>
            </a:r>
          </a:p>
          <a:p>
            <a:r>
              <a:rPr lang="en-US" dirty="0" smtClean="0"/>
              <a:t>But then, in an unexpected stroke of providential good fortune, an </a:t>
            </a:r>
            <a:r>
              <a:rPr lang="en-US" dirty="0"/>
              <a:t>Armenian Christian who resided in the city opened a gate to </a:t>
            </a:r>
            <a:r>
              <a:rPr lang="en-US" dirty="0" smtClean="0"/>
              <a:t>them! </a:t>
            </a:r>
          </a:p>
          <a:p>
            <a:r>
              <a:rPr lang="en-US" dirty="0" smtClean="0"/>
              <a:t>With a cry </a:t>
            </a:r>
            <a:r>
              <a:rPr lang="en-US" dirty="0"/>
              <a:t>of “God wills it,” the crusaders </a:t>
            </a:r>
            <a:r>
              <a:rPr lang="en-US" dirty="0" smtClean="0"/>
              <a:t>charged into </a:t>
            </a:r>
            <a:r>
              <a:rPr lang="en-US" dirty="0"/>
              <a:t>the city, while its Turkish defenders sought refuge in the citadel. </a:t>
            </a:r>
            <a:endParaRPr lang="en-US" dirty="0" smtClean="0"/>
          </a:p>
          <a:p>
            <a:r>
              <a:rPr lang="en-US" dirty="0" smtClean="0"/>
              <a:t>But then, four </a:t>
            </a:r>
            <a:r>
              <a:rPr lang="en-US" dirty="0"/>
              <a:t>days </a:t>
            </a:r>
            <a:r>
              <a:rPr lang="en-US" dirty="0" smtClean="0"/>
              <a:t>later, </a:t>
            </a:r>
            <a:r>
              <a:rPr lang="en-US" dirty="0"/>
              <a:t>a large Turkish army </a:t>
            </a:r>
            <a:r>
              <a:rPr lang="en-US" dirty="0" smtClean="0"/>
              <a:t>showed up, </a:t>
            </a:r>
            <a:r>
              <a:rPr lang="en-US" dirty="0"/>
              <a:t>and the crusaders found </a:t>
            </a:r>
            <a:r>
              <a:rPr lang="en-US" b="1" i="1" dirty="0"/>
              <a:t>themselves</a:t>
            </a:r>
            <a:r>
              <a:rPr lang="en-US" dirty="0"/>
              <a:t> besieged while the citadel itself had not yet surrendered to them. </a:t>
            </a:r>
            <a:endParaRPr lang="en-US" dirty="0" smtClean="0"/>
          </a:p>
          <a:p>
            <a:r>
              <a:rPr lang="en-US" dirty="0"/>
              <a:t>Hungry and discouraged, the crusaders began to doubt the wisdom of the entire enterprise. </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347-348).</a:t>
            </a:r>
            <a:endParaRPr lang="en-US" sz="1400" dirty="0">
              <a:solidFill>
                <a:prstClr val="black"/>
              </a:solidFill>
            </a:endParaRPr>
          </a:p>
        </p:txBody>
      </p:sp>
    </p:spTree>
    <p:extLst>
      <p:ext uri="{BB962C8B-B14F-4D97-AF65-F5344CB8AC3E}">
        <p14:creationId xmlns:p14="http://schemas.microsoft.com/office/powerpoint/2010/main" val="766426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261318</TotalTime>
  <Words>2411</Words>
  <Application>Microsoft Office PowerPoint</Application>
  <PresentationFormat>On-screen Show (4:3)</PresentationFormat>
  <Paragraphs>129</Paragraphs>
  <Slides>26</Slides>
  <Notes>1</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Office Theme</vt:lpstr>
      <vt:lpstr>59_Office Theme</vt:lpstr>
      <vt:lpstr>60_Office Theme</vt:lpstr>
      <vt:lpstr>61_Office Theme</vt:lpstr>
      <vt:lpstr>PowerPoint Presentation</vt:lpstr>
      <vt:lpstr>Review</vt:lpstr>
      <vt:lpstr>Review</vt:lpstr>
      <vt:lpstr>The History of the Crusades</vt:lpstr>
      <vt:lpstr>The History of the Crusades</vt:lpstr>
      <vt:lpstr>The First Crusade, 1096-99 </vt:lpstr>
      <vt:lpstr>The First Crusade, 1096-99 </vt:lpstr>
      <vt:lpstr>The First Crusade Routes</vt:lpstr>
      <vt:lpstr>The First Crusade, 1096-99 </vt:lpstr>
      <vt:lpstr>The First Crusade, 1096-99 </vt:lpstr>
      <vt:lpstr>The First Crusade, 1096-99 </vt:lpstr>
      <vt:lpstr>The First Crusade, 1096-99 </vt:lpstr>
      <vt:lpstr>The Crusader States, 1135</vt:lpstr>
      <vt:lpstr>Crusader Fortress at Byblos, Lebanon</vt:lpstr>
      <vt:lpstr>Crusader Fortress at Byblos, Lebanon</vt:lpstr>
      <vt:lpstr>The First Crusade, 1096-99 </vt:lpstr>
      <vt:lpstr>The Second Crusade, 1147-49 </vt:lpstr>
      <vt:lpstr>The Second Crusade, 1147-49 </vt:lpstr>
      <vt:lpstr>The Second Crusade, 1147-49 </vt:lpstr>
      <vt:lpstr>The Second Crusade, 1147-49 </vt:lpstr>
      <vt:lpstr>The Second Crusade, 1147-49 </vt:lpstr>
      <vt:lpstr>The Second Crusade, 1147-49 </vt:lpstr>
      <vt:lpstr>The History of the Crusades (Continued)</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4462</cp:revision>
  <cp:lastPrinted>2019-12-08T14:11:52Z</cp:lastPrinted>
  <dcterms:created xsi:type="dcterms:W3CDTF">2018-06-08T00:19:32Z</dcterms:created>
  <dcterms:modified xsi:type="dcterms:W3CDTF">2019-12-09T01:36:16Z</dcterms:modified>
</cp:coreProperties>
</file>