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444" r:id="rId2"/>
    <p:sldMasterId id="2147486456" r:id="rId3"/>
    <p:sldMasterId id="2147486468" r:id="rId4"/>
    <p:sldMasterId id="2147486480" r:id="rId5"/>
  </p:sldMasterIdLst>
  <p:notesMasterIdLst>
    <p:notesMasterId r:id="rId34"/>
  </p:notesMasterIdLst>
  <p:handoutMasterIdLst>
    <p:handoutMasterId r:id="rId35"/>
  </p:handoutMasterIdLst>
  <p:sldIdLst>
    <p:sldId id="2497" r:id="rId6"/>
    <p:sldId id="2525" r:id="rId7"/>
    <p:sldId id="2499" r:id="rId8"/>
    <p:sldId id="2526" r:id="rId9"/>
    <p:sldId id="2555" r:id="rId10"/>
    <p:sldId id="2557" r:id="rId11"/>
    <p:sldId id="2529" r:id="rId12"/>
    <p:sldId id="2558" r:id="rId13"/>
    <p:sldId id="2559" r:id="rId14"/>
    <p:sldId id="2560" r:id="rId15"/>
    <p:sldId id="2533" r:id="rId16"/>
    <p:sldId id="2534" r:id="rId17"/>
    <p:sldId id="2535" r:id="rId18"/>
    <p:sldId id="2561" r:id="rId19"/>
    <p:sldId id="2537" r:id="rId20"/>
    <p:sldId id="2542" r:id="rId21"/>
    <p:sldId id="2543" r:id="rId22"/>
    <p:sldId id="2544" r:id="rId23"/>
    <p:sldId id="2545" r:id="rId24"/>
    <p:sldId id="2546" r:id="rId25"/>
    <p:sldId id="2547" r:id="rId26"/>
    <p:sldId id="2548" r:id="rId27"/>
    <p:sldId id="2549" r:id="rId28"/>
    <p:sldId id="2551" r:id="rId29"/>
    <p:sldId id="2552" r:id="rId30"/>
    <p:sldId id="2550" r:id="rId31"/>
    <p:sldId id="2553" r:id="rId32"/>
    <p:sldId id="2556" r:id="rId33"/>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12/23/2019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12/23/2019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1425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835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7364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2632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3625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6463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9349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479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12/23/2019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6712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4280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0350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3357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1259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73454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3459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3658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2187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969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0074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3062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7223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79256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49727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5635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1622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5996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00950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639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12/23/2019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11892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57090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91475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3041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38933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65208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17939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93579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12083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9228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12/23/2019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31336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39945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98744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71255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09256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3717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12/23/2019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12/23/2019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12/23/2019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6970074"/>
      </p:ext>
    </p:extLst>
  </p:cSld>
  <p:clrMap bg1="lt1" tx1="dk1" bg2="lt2" tx2="dk2" accent1="accent1" accent2="accent2" accent3="accent3" accent4="accent4" accent5="accent5" accent6="accent6" hlink="hlink" folHlink="folHlink"/>
  <p:sldLayoutIdLst>
    <p:sldLayoutId id="2147486445" r:id="rId1"/>
    <p:sldLayoutId id="2147486446" r:id="rId2"/>
    <p:sldLayoutId id="2147486447" r:id="rId3"/>
    <p:sldLayoutId id="2147486448" r:id="rId4"/>
    <p:sldLayoutId id="2147486449" r:id="rId5"/>
    <p:sldLayoutId id="2147486450" r:id="rId6"/>
    <p:sldLayoutId id="2147486451" r:id="rId7"/>
    <p:sldLayoutId id="2147486452" r:id="rId8"/>
    <p:sldLayoutId id="2147486453" r:id="rId9"/>
    <p:sldLayoutId id="2147486454" r:id="rId10"/>
    <p:sldLayoutId id="2147486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0408506"/>
      </p:ext>
    </p:extLst>
  </p:cSld>
  <p:clrMap bg1="lt1" tx1="dk1" bg2="lt2" tx2="dk2" accent1="accent1" accent2="accent2" accent3="accent3" accent4="accent4" accent5="accent5" accent6="accent6" hlink="hlink" folHlink="folHlink"/>
  <p:sldLayoutIdLst>
    <p:sldLayoutId id="2147486457" r:id="rId1"/>
    <p:sldLayoutId id="2147486458" r:id="rId2"/>
    <p:sldLayoutId id="2147486459" r:id="rId3"/>
    <p:sldLayoutId id="2147486460" r:id="rId4"/>
    <p:sldLayoutId id="2147486461" r:id="rId5"/>
    <p:sldLayoutId id="2147486462" r:id="rId6"/>
    <p:sldLayoutId id="2147486463" r:id="rId7"/>
    <p:sldLayoutId id="2147486464" r:id="rId8"/>
    <p:sldLayoutId id="2147486465" r:id="rId9"/>
    <p:sldLayoutId id="2147486466" r:id="rId10"/>
    <p:sldLayoutId id="21474864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7202804"/>
      </p:ext>
    </p:extLst>
  </p:cSld>
  <p:clrMap bg1="lt1" tx1="dk1" bg2="lt2" tx2="dk2" accent1="accent1" accent2="accent2" accent3="accent3" accent4="accent4" accent5="accent5" accent6="accent6" hlink="hlink" folHlink="folHlink"/>
  <p:sldLayoutIdLst>
    <p:sldLayoutId id="2147486469" r:id="rId1"/>
    <p:sldLayoutId id="2147486470" r:id="rId2"/>
    <p:sldLayoutId id="2147486471" r:id="rId3"/>
    <p:sldLayoutId id="2147486472" r:id="rId4"/>
    <p:sldLayoutId id="2147486473" r:id="rId5"/>
    <p:sldLayoutId id="2147486474" r:id="rId6"/>
    <p:sldLayoutId id="2147486475" r:id="rId7"/>
    <p:sldLayoutId id="2147486476" r:id="rId8"/>
    <p:sldLayoutId id="2147486477" r:id="rId9"/>
    <p:sldLayoutId id="2147486478" r:id="rId10"/>
    <p:sldLayoutId id="2147486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12/23/2019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708969"/>
      </p:ext>
    </p:extLst>
  </p:cSld>
  <p:clrMap bg1="lt1" tx1="dk1" bg2="lt2" tx2="dk2" accent1="accent1" accent2="accent2" accent3="accent3" accent4="accent4" accent5="accent5" accent6="accent6" hlink="hlink" folHlink="folHlink"/>
  <p:sldLayoutIdLst>
    <p:sldLayoutId id="2147486481" r:id="rId1"/>
    <p:sldLayoutId id="2147486482" r:id="rId2"/>
    <p:sldLayoutId id="2147486483" r:id="rId3"/>
    <p:sldLayoutId id="2147486484" r:id="rId4"/>
    <p:sldLayoutId id="2147486485" r:id="rId5"/>
    <p:sldLayoutId id="2147486486" r:id="rId6"/>
    <p:sldLayoutId id="2147486487" r:id="rId7"/>
    <p:sldLayoutId id="2147486488" r:id="rId8"/>
    <p:sldLayoutId id="2147486489" r:id="rId9"/>
    <p:sldLayoutId id="2147486490" r:id="rId10"/>
    <p:sldLayoutId id="2147486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Of_the_Father's_Heart_Begotten" TargetMode="Externa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themeOverride" Target="../theme/themeOverride10.xml"/><Relationship Id="rId4" Type="http://schemas.openxmlformats.org/officeDocument/2006/relationships/hyperlink" Target="https://www.youtube.com/watch?v=y6Xt5SjHbB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hyperlink" Target="https://en.wikipedia.org/wiki/Good_King_Wencesla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Good_King_Wenceslas" TargetMode="Externa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Good_King_Wenceslas" TargetMode="Externa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8.xml"/><Relationship Id="rId1" Type="http://schemas.openxmlformats.org/officeDocument/2006/relationships/themeOverride" Target="../theme/themeOverride14.xml"/><Relationship Id="rId4" Type="http://schemas.openxmlformats.org/officeDocument/2006/relationships/hyperlink" Target="https://en.wikipedia.org/wiki/Canterbury_Cathedral#/media/File:Canterbury-cathedral-wyrdlight.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hyperlink" Target="http://www.toddtarantino.com/hum/puernatusest.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toddtarantino.com/hum/puernatusest.html" TargetMode="External"/><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35.xml"/><Relationship Id="rId1" Type="http://schemas.openxmlformats.org/officeDocument/2006/relationships/themeOverride" Target="../theme/themeOverride17.xml"/><Relationship Id="rId4" Type="http://schemas.openxmlformats.org/officeDocument/2006/relationships/hyperlink" Target="http://www.oldest.org/religion/christmas-song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Entre_le_b%C5%93uf_et_l'%C3%A2ne_gris" TargetMode="External"/><Relationship Id="rId2" Type="http://schemas.openxmlformats.org/officeDocument/2006/relationships/slideLayout" Target="../slideLayouts/slideLayout35.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hyperlink" Target="https://www.johnsanidopoulos.com/2012/11/continuity-and-change-in-fourth-century.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35.xml"/><Relationship Id="rId1" Type="http://schemas.openxmlformats.org/officeDocument/2006/relationships/themeOverride" Target="../theme/themeOverride19.xml"/><Relationship Id="rId4" Type="http://schemas.openxmlformats.org/officeDocument/2006/relationships/hyperlink" Target="http://www.oldest.org/religion/christmas-song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9rEuyfvVb3Y" TargetMode="External"/><Relationship Id="rId2" Type="http://schemas.openxmlformats.org/officeDocument/2006/relationships/slideLayout" Target="../slideLayouts/slideLayout35.xml"/><Relationship Id="rId1" Type="http://schemas.openxmlformats.org/officeDocument/2006/relationships/themeOverride" Target="../theme/themeOverride20.xml"/><Relationship Id="rId4" Type="http://schemas.openxmlformats.org/officeDocument/2006/relationships/image" Target="../media/image5.gif"/></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hyperlink" Target="http://www.oldest.org/religion/christmas-song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In_dulci_jubilo" TargetMode="External"/><Relationship Id="rId2" Type="http://schemas.openxmlformats.org/officeDocument/2006/relationships/slideLayout" Target="../slideLayouts/slideLayout35.xml"/><Relationship Id="rId1" Type="http://schemas.openxmlformats.org/officeDocument/2006/relationships/themeOverride" Target="../theme/themeOverride22.xml"/><Relationship Id="rId4" Type="http://schemas.openxmlformats.org/officeDocument/2006/relationships/hyperlink" Target="https://www.youtube.com/watch?v=iXze_TLUTqM&amp;t=48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23.xml"/><Relationship Id="rId4" Type="http://schemas.openxmlformats.org/officeDocument/2006/relationships/hyperlink" Target="https://www.youtube.com/watch?v=y6Xt5SjHbB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hyperlink" Target="https://radio.wosu.org/post/history-christmas-music-middle-ages-and-renaissance#stream/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themeOverride" Target="../theme/themeOverride26.xml"/><Relationship Id="rId4" Type="http://schemas.openxmlformats.org/officeDocument/2006/relationships/hyperlink" Target="https://www.hopehelps.org/volunteer-appreciation-week-2018/"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50.xml"/><Relationship Id="rId1" Type="http://schemas.openxmlformats.org/officeDocument/2006/relationships/themeOverride" Target="../theme/themeOverride27.xml"/><Relationship Id="rId4" Type="http://schemas.openxmlformats.org/officeDocument/2006/relationships/hyperlink" Target="https://www.weareteachers.com/moving-beyond-classroom-discussio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hyperlink" Target="http://archive.wf-f.org/Hymns-carols.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archive.wf-f.org/Hymns-carols.html" TargetMode="External"/><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Veni_redemptor_gentium" TargetMode="External"/><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Veni_redemptor_gentium" TargetMode="External"/><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Of_the_Father's_Heart_Begotten" TargetMode="Externa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Of_the_Father's_Heart_Begotten" TargetMode="Externa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Of_the_Father's_Heart_Begotten" TargetMode="Externa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7728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915400" cy="2590800"/>
          </a:xfrm>
        </p:spPr>
        <p:txBody>
          <a:bodyPr>
            <a:normAutofit fontScale="90000"/>
          </a:bodyPr>
          <a:lstStyle/>
          <a:p>
            <a:pPr lvl="1" algn="ctr"/>
            <a:r>
              <a:rPr lang="en-US" sz="4900" b="1" i="1" dirty="0" err="1" smtClean="0">
                <a:solidFill>
                  <a:schemeClr val="bg1"/>
                </a:solidFill>
                <a:effectLst>
                  <a:glow rad="228600">
                    <a:schemeClr val="accent4">
                      <a:satMod val="175000"/>
                      <a:alpha val="40000"/>
                    </a:schemeClr>
                  </a:glow>
                </a:effectLst>
              </a:rPr>
              <a:t>Corde</a:t>
            </a:r>
            <a:r>
              <a:rPr lang="en-US" sz="4900" b="1" i="1" dirty="0" smtClean="0">
                <a:solidFill>
                  <a:schemeClr val="bg1"/>
                </a:solidFill>
                <a:effectLst>
                  <a:glow rad="228600">
                    <a:schemeClr val="accent4">
                      <a:satMod val="175000"/>
                      <a:alpha val="40000"/>
                    </a:schemeClr>
                  </a:glow>
                </a:effectLst>
              </a:rPr>
              <a:t> </a:t>
            </a:r>
            <a:r>
              <a:rPr lang="en-US" sz="4900" b="1" i="1" dirty="0" err="1" smtClean="0">
                <a:solidFill>
                  <a:schemeClr val="bg1"/>
                </a:solidFill>
                <a:effectLst>
                  <a:glow rad="228600">
                    <a:schemeClr val="accent4">
                      <a:satMod val="175000"/>
                      <a:alpha val="40000"/>
                    </a:schemeClr>
                  </a:glow>
                </a:effectLst>
              </a:rPr>
              <a:t>Natus</a:t>
            </a:r>
            <a:r>
              <a:rPr lang="en-US" sz="4900" b="1" i="1" dirty="0" smtClean="0">
                <a:solidFill>
                  <a:schemeClr val="bg1"/>
                </a:solidFill>
                <a:effectLst>
                  <a:glow rad="228600">
                    <a:schemeClr val="accent4">
                      <a:satMod val="175000"/>
                      <a:alpha val="40000"/>
                    </a:schemeClr>
                  </a:glow>
                </a:effectLst>
              </a:rPr>
              <a:t> Ex Parentis</a:t>
            </a:r>
            <a:r>
              <a:rPr lang="en-US" sz="4400" dirty="0" smtClean="0">
                <a:solidFill>
                  <a:schemeClr val="bg1"/>
                </a:solidFill>
                <a:effectLst>
                  <a:glow rad="228600">
                    <a:schemeClr val="accent4">
                      <a:satMod val="175000"/>
                      <a:alpha val="40000"/>
                    </a:schemeClr>
                  </a:glow>
                </a:effectLst>
              </a:rPr>
              <a:t> </a:t>
            </a:r>
            <a:br>
              <a:rPr lang="en-US" sz="4400" dirty="0" smtClean="0">
                <a:solidFill>
                  <a:schemeClr val="bg1"/>
                </a:solidFill>
                <a:effectLst>
                  <a:glow rad="228600">
                    <a:schemeClr val="accent4">
                      <a:satMod val="175000"/>
                      <a:alpha val="40000"/>
                    </a:schemeClr>
                  </a:glow>
                </a:effectLst>
              </a:rPr>
            </a:br>
            <a:r>
              <a:rPr lang="en-US" sz="4900" b="1" dirty="0" smtClean="0">
                <a:solidFill>
                  <a:schemeClr val="bg1"/>
                </a:solidFill>
                <a:effectLst>
                  <a:glow rad="228600">
                    <a:schemeClr val="accent4">
                      <a:satMod val="175000"/>
                      <a:alpha val="40000"/>
                    </a:schemeClr>
                  </a:glow>
                </a:effectLst>
              </a:rPr>
              <a:t>(Of the Father's heart begotten)</a:t>
            </a:r>
            <a:br>
              <a:rPr lang="en-US" sz="4900" b="1" dirty="0" smtClean="0">
                <a:solidFill>
                  <a:schemeClr val="bg1"/>
                </a:solidFill>
                <a:effectLst>
                  <a:glow rad="228600">
                    <a:schemeClr val="accent4">
                      <a:satMod val="175000"/>
                      <a:alpha val="40000"/>
                    </a:schemeClr>
                  </a:glow>
                </a:effectLst>
              </a:rPr>
            </a:br>
            <a:r>
              <a:rPr lang="en-US" sz="3100" b="1" dirty="0" smtClean="0">
                <a:solidFill>
                  <a:schemeClr val="bg1"/>
                </a:solidFill>
                <a:effectLst>
                  <a:glow rad="228600">
                    <a:schemeClr val="accent4">
                      <a:satMod val="175000"/>
                      <a:alpha val="40000"/>
                    </a:schemeClr>
                  </a:glow>
                </a:effectLst>
              </a:rPr>
              <a:t>by </a:t>
            </a:r>
            <a:r>
              <a:rPr lang="en-US" sz="3100" b="1" dirty="0" err="1" smtClean="0">
                <a:solidFill>
                  <a:schemeClr val="bg1"/>
                </a:solidFill>
                <a:effectLst>
                  <a:glow rad="228600">
                    <a:schemeClr val="accent4">
                      <a:satMod val="175000"/>
                      <a:alpha val="40000"/>
                    </a:schemeClr>
                  </a:glow>
                </a:effectLst>
              </a:rPr>
              <a:t>Prudentius</a:t>
            </a:r>
            <a:r>
              <a:rPr lang="en-US" sz="3100" b="1" dirty="0" smtClean="0">
                <a:solidFill>
                  <a:schemeClr val="bg1"/>
                </a:solidFill>
                <a:effectLst>
                  <a:glow rad="228600">
                    <a:schemeClr val="accent4">
                      <a:satMod val="175000"/>
                      <a:alpha val="40000"/>
                    </a:schemeClr>
                  </a:glow>
                </a:effectLst>
              </a:rPr>
              <a:t> (AD 405) </a:t>
            </a:r>
            <a:r>
              <a:rPr lang="en-US" sz="2200" dirty="0" smtClean="0">
                <a:solidFill>
                  <a:schemeClr val="bg1"/>
                </a:solidFill>
                <a:effectLst>
                  <a:glow rad="228600">
                    <a:schemeClr val="accent4">
                      <a:satMod val="175000"/>
                      <a:alpha val="40000"/>
                    </a:schemeClr>
                  </a:glow>
                </a:effectLst>
              </a:rPr>
              <a:t/>
            </a:r>
            <a:br>
              <a:rPr lang="en-US" sz="2200" dirty="0" smtClean="0">
                <a:solidFill>
                  <a:schemeClr val="bg1"/>
                </a:solidFill>
                <a:effectLst>
                  <a:glow rad="228600">
                    <a:schemeClr val="accent4">
                      <a:satMod val="175000"/>
                      <a:alpha val="40000"/>
                    </a:schemeClr>
                  </a:glow>
                </a:effectLst>
              </a:rPr>
            </a:br>
            <a:r>
              <a:rPr lang="en-US" sz="2700" dirty="0" smtClean="0">
                <a:solidFill>
                  <a:schemeClr val="bg1"/>
                </a:solidFill>
                <a:effectLst>
                  <a:glow rad="228600">
                    <a:schemeClr val="accent4">
                      <a:satMod val="175000"/>
                      <a:alpha val="40000"/>
                    </a:schemeClr>
                  </a:glow>
                </a:effectLst>
              </a:rPr>
              <a:t>a layman, governmental official of the Roman Empire, </a:t>
            </a:r>
            <a:br>
              <a:rPr lang="en-US" sz="2700" dirty="0" smtClean="0">
                <a:solidFill>
                  <a:schemeClr val="bg1"/>
                </a:solidFill>
                <a:effectLst>
                  <a:glow rad="228600">
                    <a:schemeClr val="accent4">
                      <a:satMod val="175000"/>
                      <a:alpha val="40000"/>
                    </a:schemeClr>
                  </a:glow>
                </a:effectLst>
              </a:rPr>
            </a:br>
            <a:r>
              <a:rPr lang="en-US" sz="2700" dirty="0" smtClean="0">
                <a:solidFill>
                  <a:schemeClr val="bg1"/>
                </a:solidFill>
                <a:effectLst>
                  <a:glow rad="228600">
                    <a:schemeClr val="accent4">
                      <a:satMod val="175000"/>
                      <a:alpha val="40000"/>
                    </a:schemeClr>
                  </a:glow>
                </a:effectLst>
              </a:rPr>
              <a:t>and one of the greatest Latin Christian poets</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effectLst>
                  <a:glow rad="101600">
                    <a:schemeClr val="bg1">
                      <a:alpha val="60000"/>
                    </a:schemeClr>
                  </a:glow>
                </a:effectLst>
                <a:hlinkClick r:id="rId3"/>
              </a:rPr>
              <a:t>https://en.wikipedia.org/wiki/Of_the_Father%27s_Heart_Begotten</a:t>
            </a:r>
            <a:endParaRPr lang="en-US" sz="1600" dirty="0">
              <a:solidFill>
                <a:prstClr val="black"/>
              </a:solidFill>
              <a:effectLst>
                <a:glow rad="101600">
                  <a:schemeClr val="bg1">
                    <a:alpha val="60000"/>
                  </a:schemeClr>
                </a:glo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63221393"/>
              </p:ext>
            </p:extLst>
          </p:nvPr>
        </p:nvGraphicFramePr>
        <p:xfrm>
          <a:off x="457200" y="3048000"/>
          <a:ext cx="8229600" cy="2407920"/>
        </p:xfrm>
        <a:graphic>
          <a:graphicData uri="http://schemas.openxmlformats.org/drawingml/2006/table">
            <a:tbl>
              <a:tblPr firstRow="1" bandRow="1">
                <a:tableStyleId>{21E4AEA4-8DFA-4A89-87EB-49C32662AFE0}</a:tableStyleId>
              </a:tblPr>
              <a:tblGrid>
                <a:gridCol w="4114800"/>
                <a:gridCol w="4114800"/>
              </a:tblGrid>
              <a:tr h="370840">
                <a:tc>
                  <a:txBody>
                    <a:bodyPr/>
                    <a:lstStyle/>
                    <a:p>
                      <a:pPr algn="ctr"/>
                      <a:r>
                        <a:rPr lang="en-US" sz="2000" dirty="0" smtClean="0"/>
                        <a:t>Latin</a:t>
                      </a:r>
                      <a:endParaRPr lang="en-US" sz="2000" dirty="0"/>
                    </a:p>
                  </a:txBody>
                  <a:tcPr/>
                </a:tc>
                <a:tc>
                  <a:txBody>
                    <a:bodyPr/>
                    <a:lstStyle/>
                    <a:p>
                      <a:pPr algn="ctr"/>
                      <a:r>
                        <a:rPr lang="en-US" sz="2000" dirty="0" smtClean="0"/>
                        <a:t>English Translation</a:t>
                      </a:r>
                      <a:endParaRPr lang="en-US" sz="2000" dirty="0"/>
                    </a:p>
                  </a:txBody>
                  <a:tcPr/>
                </a:tc>
              </a:tr>
              <a:tr h="370840">
                <a:tc>
                  <a:txBody>
                    <a:bodyPr/>
                    <a:lstStyle/>
                    <a:p>
                      <a:r>
                        <a:rPr lang="la-Latn" dirty="0">
                          <a:effectLst/>
                        </a:rPr>
                        <a:t>Corde natus ex parentis</a:t>
                      </a:r>
                      <a:br>
                        <a:rPr lang="la-Latn" dirty="0">
                          <a:effectLst/>
                        </a:rPr>
                      </a:br>
                      <a:r>
                        <a:rPr lang="la-Latn" dirty="0">
                          <a:effectLst/>
                        </a:rPr>
                        <a:t>Ante mundi exordium</a:t>
                      </a:r>
                      <a:br>
                        <a:rPr lang="la-Latn" dirty="0">
                          <a:effectLst/>
                        </a:rPr>
                      </a:br>
                      <a:r>
                        <a:rPr lang="la-Latn" dirty="0">
                          <a:effectLst/>
                        </a:rPr>
                        <a:t>A et O cognominatus,</a:t>
                      </a:r>
                      <a:br>
                        <a:rPr lang="la-Latn" dirty="0">
                          <a:effectLst/>
                        </a:rPr>
                      </a:br>
                      <a:r>
                        <a:rPr lang="la-Latn" dirty="0">
                          <a:effectLst/>
                        </a:rPr>
                        <a:t>ipse fons et clausula</a:t>
                      </a:r>
                      <a:br>
                        <a:rPr lang="la-Latn" dirty="0">
                          <a:effectLst/>
                        </a:rPr>
                      </a:br>
                      <a:r>
                        <a:rPr lang="la-Latn" dirty="0">
                          <a:effectLst/>
                        </a:rPr>
                        <a:t>Omnium quæ sunt, fuerunt,</a:t>
                      </a:r>
                      <a:br>
                        <a:rPr lang="la-Latn" dirty="0">
                          <a:effectLst/>
                        </a:rPr>
                      </a:br>
                      <a:r>
                        <a:rPr lang="la-Latn" dirty="0">
                          <a:effectLst/>
                        </a:rPr>
                        <a:t>quæque post futura sunt.</a:t>
                      </a:r>
                      <a:br>
                        <a:rPr lang="la-Latn" dirty="0">
                          <a:effectLst/>
                        </a:rPr>
                      </a:br>
                      <a:r>
                        <a:rPr lang="la-Latn" dirty="0">
                          <a:effectLst/>
                        </a:rPr>
                        <a:t>Sæculorum sæculis.</a:t>
                      </a:r>
                    </a:p>
                  </a:txBody>
                  <a:tcPr anchor="ctr"/>
                </a:tc>
                <a:tc>
                  <a:txBody>
                    <a:bodyPr/>
                    <a:lstStyle/>
                    <a:p>
                      <a:r>
                        <a:rPr lang="en-US" dirty="0">
                          <a:effectLst/>
                        </a:rPr>
                        <a:t>Of the Father's heart begotten,</a:t>
                      </a:r>
                      <a:br>
                        <a:rPr lang="en-US" dirty="0">
                          <a:effectLst/>
                        </a:rPr>
                      </a:br>
                      <a:r>
                        <a:rPr lang="en-US" dirty="0">
                          <a:effectLst/>
                        </a:rPr>
                        <a:t>Ere the world from chaos rose,</a:t>
                      </a:r>
                      <a:br>
                        <a:rPr lang="en-US" dirty="0">
                          <a:effectLst/>
                        </a:rPr>
                      </a:br>
                      <a:r>
                        <a:rPr lang="en-US" dirty="0">
                          <a:effectLst/>
                        </a:rPr>
                        <a:t>He is Alpha, from that Fountain</a:t>
                      </a:r>
                      <a:br>
                        <a:rPr lang="en-US" dirty="0">
                          <a:effectLst/>
                        </a:rPr>
                      </a:br>
                      <a:r>
                        <a:rPr lang="en-US" dirty="0">
                          <a:effectLst/>
                        </a:rPr>
                        <a:t>All that is and hath been flows;</a:t>
                      </a:r>
                      <a:br>
                        <a:rPr lang="en-US" dirty="0">
                          <a:effectLst/>
                        </a:rPr>
                      </a:br>
                      <a:r>
                        <a:rPr lang="en-US" dirty="0">
                          <a:effectLst/>
                        </a:rPr>
                        <a:t>He is Omega, of all things,</a:t>
                      </a:r>
                      <a:br>
                        <a:rPr lang="en-US" dirty="0">
                          <a:effectLst/>
                        </a:rPr>
                      </a:br>
                      <a:r>
                        <a:rPr lang="en-US" dirty="0">
                          <a:effectLst/>
                        </a:rPr>
                        <a:t>Yet to come the mystic Close,</a:t>
                      </a:r>
                      <a:br>
                        <a:rPr lang="en-US" dirty="0">
                          <a:effectLst/>
                        </a:rPr>
                      </a:br>
                      <a:r>
                        <a:rPr lang="en-US" dirty="0">
                          <a:effectLst/>
                        </a:rPr>
                        <a:t>Evermore and evermore.</a:t>
                      </a:r>
                    </a:p>
                  </a:txBody>
                  <a:tcPr anchor="ctr"/>
                </a:tc>
              </a:tr>
            </a:tbl>
          </a:graphicData>
        </a:graphic>
      </p:graphicFrame>
      <p:graphicFrame>
        <p:nvGraphicFramePr>
          <p:cNvPr id="16" name="Content Placeholder 5"/>
          <p:cNvGraphicFramePr>
            <a:graphicFrameLocks/>
          </p:cNvGraphicFramePr>
          <p:nvPr>
            <p:extLst>
              <p:ext uri="{D42A27DB-BD31-4B8C-83A1-F6EECF244321}">
                <p14:modId xmlns:p14="http://schemas.microsoft.com/office/powerpoint/2010/main" val="524788457"/>
              </p:ext>
            </p:extLst>
          </p:nvPr>
        </p:nvGraphicFramePr>
        <p:xfrm>
          <a:off x="457200" y="1892808"/>
          <a:ext cx="8229600" cy="4419600"/>
        </p:xfrm>
        <a:graphic>
          <a:graphicData uri="http://schemas.openxmlformats.org/drawingml/2006/table">
            <a:tbl>
              <a:tblPr firstRow="1" bandRow="1">
                <a:tableStyleId>{21E4AEA4-8DFA-4A89-87EB-49C32662AFE0}</a:tableStyleId>
              </a:tblPr>
              <a:tblGrid>
                <a:gridCol w="4114800"/>
                <a:gridCol w="4114800"/>
              </a:tblGrid>
              <a:tr h="370840">
                <a:tc>
                  <a:txBody>
                    <a:bodyPr/>
                    <a:lstStyle/>
                    <a:p>
                      <a:pPr algn="ctr"/>
                      <a:r>
                        <a:rPr lang="en-US" sz="2000" dirty="0" smtClean="0"/>
                        <a:t>Latin</a:t>
                      </a:r>
                      <a:endParaRPr lang="en-US" sz="2000" dirty="0"/>
                    </a:p>
                  </a:txBody>
                  <a:tcPr/>
                </a:tc>
                <a:tc>
                  <a:txBody>
                    <a:bodyPr/>
                    <a:lstStyle/>
                    <a:p>
                      <a:pPr algn="ctr"/>
                      <a:r>
                        <a:rPr lang="en-US" sz="2000" dirty="0" smtClean="0"/>
                        <a:t>English Translation</a:t>
                      </a:r>
                      <a:endParaRPr lang="en-US" sz="2000" dirty="0"/>
                    </a:p>
                  </a:txBody>
                  <a:tcPr/>
                </a:tc>
              </a:tr>
              <a:tr h="370840">
                <a:tc>
                  <a:txBody>
                    <a:bodyPr/>
                    <a:lstStyle/>
                    <a:p>
                      <a:r>
                        <a:rPr lang="la-Latn">
                          <a:effectLst/>
                        </a:rPr>
                        <a:t>Ipse iussit et creata,</a:t>
                      </a:r>
                      <a:br>
                        <a:rPr lang="la-Latn">
                          <a:effectLst/>
                        </a:rPr>
                      </a:br>
                      <a:r>
                        <a:rPr lang="la-Latn">
                          <a:effectLst/>
                        </a:rPr>
                        <a:t>dixit ipse et facta sunt,</a:t>
                      </a:r>
                      <a:br>
                        <a:rPr lang="la-Latn">
                          <a:effectLst/>
                        </a:rPr>
                      </a:br>
                      <a:r>
                        <a:rPr lang="la-Latn">
                          <a:effectLst/>
                        </a:rPr>
                        <a:t>Terra, cælum, fossa ponti,</a:t>
                      </a:r>
                      <a:br>
                        <a:rPr lang="la-Latn">
                          <a:effectLst/>
                        </a:rPr>
                      </a:br>
                      <a:r>
                        <a:rPr lang="la-Latn">
                          <a:effectLst/>
                        </a:rPr>
                        <a:t>trina rerum machina,</a:t>
                      </a:r>
                      <a:br>
                        <a:rPr lang="la-Latn">
                          <a:effectLst/>
                        </a:rPr>
                      </a:br>
                      <a:r>
                        <a:rPr lang="la-Latn">
                          <a:effectLst/>
                        </a:rPr>
                        <a:t>Quæque in his vigent sub alto</a:t>
                      </a:r>
                      <a:br>
                        <a:rPr lang="la-Latn">
                          <a:effectLst/>
                        </a:rPr>
                      </a:br>
                      <a:r>
                        <a:rPr lang="la-Latn">
                          <a:effectLst/>
                        </a:rPr>
                        <a:t>solis et lunæ globo.</a:t>
                      </a:r>
                      <a:br>
                        <a:rPr lang="la-Latn">
                          <a:effectLst/>
                        </a:rPr>
                      </a:br>
                      <a:r>
                        <a:rPr lang="la-Latn">
                          <a:effectLst/>
                        </a:rPr>
                        <a:t>Sæculorum sæculis.</a:t>
                      </a:r>
                    </a:p>
                  </a:txBody>
                  <a:tcPr anchor="ctr"/>
                </a:tc>
                <a:tc>
                  <a:txBody>
                    <a:bodyPr/>
                    <a:lstStyle/>
                    <a:p>
                      <a:r>
                        <a:rPr lang="en-US" dirty="0">
                          <a:effectLst/>
                        </a:rPr>
                        <a:t>By His Word was all created</a:t>
                      </a:r>
                      <a:br>
                        <a:rPr lang="en-US" dirty="0">
                          <a:effectLst/>
                        </a:rPr>
                      </a:br>
                      <a:r>
                        <a:rPr lang="en-US" dirty="0">
                          <a:effectLst/>
                        </a:rPr>
                        <a:t>He commanded and 'twas done;</a:t>
                      </a:r>
                      <a:br>
                        <a:rPr lang="en-US" dirty="0">
                          <a:effectLst/>
                        </a:rPr>
                      </a:br>
                      <a:r>
                        <a:rPr lang="en-US" dirty="0">
                          <a:effectLst/>
                        </a:rPr>
                        <a:t>Earth and sky and boundless ocean,</a:t>
                      </a:r>
                      <a:br>
                        <a:rPr lang="en-US" dirty="0">
                          <a:effectLst/>
                        </a:rPr>
                      </a:br>
                      <a:r>
                        <a:rPr lang="en-US" dirty="0">
                          <a:effectLst/>
                        </a:rPr>
                        <a:t>Universe of three in one,</a:t>
                      </a:r>
                      <a:br>
                        <a:rPr lang="en-US" dirty="0">
                          <a:effectLst/>
                        </a:rPr>
                      </a:br>
                      <a:r>
                        <a:rPr lang="en-US" dirty="0">
                          <a:effectLst/>
                        </a:rPr>
                        <a:t>All that sees the moon's soft radiance,</a:t>
                      </a:r>
                      <a:br>
                        <a:rPr lang="en-US" dirty="0">
                          <a:effectLst/>
                        </a:rPr>
                      </a:br>
                      <a:r>
                        <a:rPr lang="en-US" dirty="0">
                          <a:effectLst/>
                        </a:rPr>
                        <a:t>All that breathes beneath the sun,</a:t>
                      </a:r>
                      <a:br>
                        <a:rPr lang="en-US" dirty="0">
                          <a:effectLst/>
                        </a:rPr>
                      </a:br>
                      <a:r>
                        <a:rPr lang="en-US" dirty="0">
                          <a:effectLst/>
                        </a:rPr>
                        <a:t>Evermore and evermore.</a:t>
                      </a:r>
                    </a:p>
                  </a:txBody>
                  <a:tcPr anchor="ctr"/>
                </a:tc>
              </a:tr>
              <a:tr h="370840">
                <a:tc>
                  <a:txBody>
                    <a:bodyPr/>
                    <a:lstStyle/>
                    <a:p>
                      <a:r>
                        <a:rPr lang="la-Latn" dirty="0">
                          <a:effectLst/>
                        </a:rPr>
                        <a:t>Corporis formam caduci,</a:t>
                      </a:r>
                      <a:br>
                        <a:rPr lang="la-Latn" dirty="0">
                          <a:effectLst/>
                        </a:rPr>
                      </a:br>
                      <a:r>
                        <a:rPr lang="la-Latn" dirty="0">
                          <a:effectLst/>
                        </a:rPr>
                        <a:t>membra morti obnoxia</a:t>
                      </a:r>
                      <a:br>
                        <a:rPr lang="la-Latn" dirty="0">
                          <a:effectLst/>
                        </a:rPr>
                      </a:br>
                      <a:r>
                        <a:rPr lang="la-Latn" dirty="0">
                          <a:effectLst/>
                        </a:rPr>
                        <a:t>Induit, ne gens periret</a:t>
                      </a:r>
                      <a:br>
                        <a:rPr lang="la-Latn" dirty="0">
                          <a:effectLst/>
                        </a:rPr>
                      </a:br>
                      <a:r>
                        <a:rPr lang="la-Latn" dirty="0">
                          <a:effectLst/>
                        </a:rPr>
                        <a:t>primoplasti ex germine,</a:t>
                      </a:r>
                      <a:br>
                        <a:rPr lang="la-Latn" dirty="0">
                          <a:effectLst/>
                        </a:rPr>
                      </a:br>
                      <a:r>
                        <a:rPr lang="la-Latn" dirty="0">
                          <a:effectLst/>
                        </a:rPr>
                        <a:t>Merserat quem lex profundo</a:t>
                      </a:r>
                      <a:br>
                        <a:rPr lang="la-Latn" dirty="0">
                          <a:effectLst/>
                        </a:rPr>
                      </a:br>
                      <a:r>
                        <a:rPr lang="la-Latn" dirty="0">
                          <a:effectLst/>
                        </a:rPr>
                        <a:t>noxialis tartaro.</a:t>
                      </a:r>
                      <a:br>
                        <a:rPr lang="la-Latn" dirty="0">
                          <a:effectLst/>
                        </a:rPr>
                      </a:br>
                      <a:r>
                        <a:rPr lang="la-Latn" dirty="0">
                          <a:effectLst/>
                        </a:rPr>
                        <a:t>Sæculorum sæculis.</a:t>
                      </a:r>
                    </a:p>
                  </a:txBody>
                  <a:tcPr anchor="ctr"/>
                </a:tc>
                <a:tc>
                  <a:txBody>
                    <a:bodyPr/>
                    <a:lstStyle/>
                    <a:p>
                      <a:r>
                        <a:rPr lang="en-US" dirty="0">
                          <a:effectLst/>
                        </a:rPr>
                        <a:t>He assumed this mortal body,</a:t>
                      </a:r>
                      <a:br>
                        <a:rPr lang="en-US" dirty="0">
                          <a:effectLst/>
                        </a:rPr>
                      </a:br>
                      <a:r>
                        <a:rPr lang="en-US" dirty="0">
                          <a:effectLst/>
                        </a:rPr>
                        <a:t>Frail and feeble, doomed to die,</a:t>
                      </a:r>
                      <a:br>
                        <a:rPr lang="en-US" dirty="0">
                          <a:effectLst/>
                        </a:rPr>
                      </a:br>
                      <a:r>
                        <a:rPr lang="en-US" dirty="0">
                          <a:effectLst/>
                        </a:rPr>
                        <a:t>That the race from dust created,</a:t>
                      </a:r>
                      <a:br>
                        <a:rPr lang="en-US" dirty="0">
                          <a:effectLst/>
                        </a:rPr>
                      </a:br>
                      <a:r>
                        <a:rPr lang="en-US" dirty="0">
                          <a:effectLst/>
                        </a:rPr>
                        <a:t>Might not perish utterly,</a:t>
                      </a:r>
                      <a:br>
                        <a:rPr lang="en-US" dirty="0">
                          <a:effectLst/>
                        </a:rPr>
                      </a:br>
                      <a:r>
                        <a:rPr lang="en-US" dirty="0">
                          <a:effectLst/>
                        </a:rPr>
                        <a:t>Which the dreadful Law had sentenced</a:t>
                      </a:r>
                      <a:br>
                        <a:rPr lang="en-US" dirty="0">
                          <a:effectLst/>
                        </a:rPr>
                      </a:br>
                      <a:r>
                        <a:rPr lang="en-US" dirty="0">
                          <a:effectLst/>
                        </a:rPr>
                        <a:t>In the depths of hell to lie,</a:t>
                      </a:r>
                      <a:br>
                        <a:rPr lang="en-US" dirty="0">
                          <a:effectLst/>
                        </a:rPr>
                      </a:br>
                      <a:r>
                        <a:rPr lang="en-US" dirty="0">
                          <a:effectLst/>
                        </a:rPr>
                        <a:t>Evermore and evermore.</a:t>
                      </a:r>
                    </a:p>
                  </a:txBody>
                  <a:tcPr anchor="ctr"/>
                </a:tc>
              </a:tr>
            </a:tbl>
          </a:graphicData>
        </a:graphic>
      </p:graphicFrame>
      <p:graphicFrame>
        <p:nvGraphicFramePr>
          <p:cNvPr id="17" name="Content Placeholder 5"/>
          <p:cNvGraphicFramePr>
            <a:graphicFrameLocks/>
          </p:cNvGraphicFramePr>
          <p:nvPr>
            <p:extLst>
              <p:ext uri="{D42A27DB-BD31-4B8C-83A1-F6EECF244321}">
                <p14:modId xmlns:p14="http://schemas.microsoft.com/office/powerpoint/2010/main" val="130729008"/>
              </p:ext>
            </p:extLst>
          </p:nvPr>
        </p:nvGraphicFramePr>
        <p:xfrm>
          <a:off x="457200" y="1905000"/>
          <a:ext cx="8229600" cy="4419600"/>
        </p:xfrm>
        <a:graphic>
          <a:graphicData uri="http://schemas.openxmlformats.org/drawingml/2006/table">
            <a:tbl>
              <a:tblPr firstRow="1" bandRow="1">
                <a:tableStyleId>{21E4AEA4-8DFA-4A89-87EB-49C32662AFE0}</a:tableStyleId>
              </a:tblPr>
              <a:tblGrid>
                <a:gridCol w="4114800"/>
                <a:gridCol w="4114800"/>
              </a:tblGrid>
              <a:tr h="370840">
                <a:tc>
                  <a:txBody>
                    <a:bodyPr/>
                    <a:lstStyle/>
                    <a:p>
                      <a:pPr algn="ctr"/>
                      <a:r>
                        <a:rPr lang="en-US" sz="2000" dirty="0" smtClean="0"/>
                        <a:t>Latin</a:t>
                      </a:r>
                      <a:endParaRPr lang="en-US" sz="2000" dirty="0"/>
                    </a:p>
                  </a:txBody>
                  <a:tcPr/>
                </a:tc>
                <a:tc>
                  <a:txBody>
                    <a:bodyPr/>
                    <a:lstStyle/>
                    <a:p>
                      <a:pPr algn="ctr"/>
                      <a:r>
                        <a:rPr lang="en-US" sz="2000" dirty="0" smtClean="0"/>
                        <a:t>English Translation</a:t>
                      </a:r>
                      <a:endParaRPr lang="en-US" sz="2000" dirty="0"/>
                    </a:p>
                  </a:txBody>
                  <a:tcPr/>
                </a:tc>
              </a:tr>
              <a:tr h="370840">
                <a:tc>
                  <a:txBody>
                    <a:bodyPr/>
                    <a:lstStyle/>
                    <a:p>
                      <a:r>
                        <a:rPr lang="la-Latn" dirty="0">
                          <a:effectLst/>
                        </a:rPr>
                        <a:t>O beatus ortus ille,</a:t>
                      </a:r>
                      <a:br>
                        <a:rPr lang="la-Latn" dirty="0">
                          <a:effectLst/>
                        </a:rPr>
                      </a:br>
                      <a:r>
                        <a:rPr lang="la-Latn" dirty="0">
                          <a:effectLst/>
                        </a:rPr>
                        <a:t>virgo cum puerpera</a:t>
                      </a:r>
                      <a:br>
                        <a:rPr lang="la-Latn" dirty="0">
                          <a:effectLst/>
                        </a:rPr>
                      </a:br>
                      <a:r>
                        <a:rPr lang="la-Latn" dirty="0">
                          <a:effectLst/>
                        </a:rPr>
                        <a:t>Edidit nostram salutem,</a:t>
                      </a:r>
                      <a:br>
                        <a:rPr lang="la-Latn" dirty="0">
                          <a:effectLst/>
                        </a:rPr>
                      </a:br>
                      <a:r>
                        <a:rPr lang="la-Latn" dirty="0">
                          <a:effectLst/>
                        </a:rPr>
                        <a:t>feta Sancto Spiritu,</a:t>
                      </a:r>
                      <a:br>
                        <a:rPr lang="la-Latn" dirty="0">
                          <a:effectLst/>
                        </a:rPr>
                      </a:br>
                      <a:r>
                        <a:rPr lang="la-Latn" dirty="0">
                          <a:effectLst/>
                        </a:rPr>
                        <a:t>Et puer redemptor orbis</a:t>
                      </a:r>
                      <a:br>
                        <a:rPr lang="la-Latn" dirty="0">
                          <a:effectLst/>
                        </a:rPr>
                      </a:br>
                      <a:r>
                        <a:rPr lang="la-Latn" dirty="0">
                          <a:effectLst/>
                        </a:rPr>
                        <a:t>os sacratum protulit.</a:t>
                      </a:r>
                      <a:br>
                        <a:rPr lang="la-Latn" dirty="0">
                          <a:effectLst/>
                        </a:rPr>
                      </a:br>
                      <a:r>
                        <a:rPr lang="la-Latn" dirty="0">
                          <a:effectLst/>
                        </a:rPr>
                        <a:t>Sæculorum sæculis.</a:t>
                      </a:r>
                    </a:p>
                  </a:txBody>
                  <a:tcPr anchor="ctr"/>
                </a:tc>
                <a:tc>
                  <a:txBody>
                    <a:bodyPr/>
                    <a:lstStyle/>
                    <a:p>
                      <a:r>
                        <a:rPr lang="en-US" dirty="0">
                          <a:effectLst/>
                        </a:rPr>
                        <a:t>O how blest that wondrous birthday,</a:t>
                      </a:r>
                      <a:br>
                        <a:rPr lang="en-US" dirty="0">
                          <a:effectLst/>
                        </a:rPr>
                      </a:br>
                      <a:r>
                        <a:rPr lang="en-US" dirty="0">
                          <a:effectLst/>
                        </a:rPr>
                        <a:t>When the Maid the curse retrieved,</a:t>
                      </a:r>
                      <a:br>
                        <a:rPr lang="en-US" dirty="0">
                          <a:effectLst/>
                        </a:rPr>
                      </a:br>
                      <a:r>
                        <a:rPr lang="en-US" dirty="0">
                          <a:effectLst/>
                        </a:rPr>
                        <a:t>Brought to birth mankind's salvation</a:t>
                      </a:r>
                      <a:br>
                        <a:rPr lang="en-US" dirty="0">
                          <a:effectLst/>
                        </a:rPr>
                      </a:br>
                      <a:r>
                        <a:rPr lang="en-US" dirty="0">
                          <a:effectLst/>
                        </a:rPr>
                        <a:t>By the Holy Ghost conceived,</a:t>
                      </a:r>
                      <a:br>
                        <a:rPr lang="en-US" dirty="0">
                          <a:effectLst/>
                        </a:rPr>
                      </a:br>
                      <a:r>
                        <a:rPr lang="en-US" dirty="0">
                          <a:effectLst/>
                        </a:rPr>
                        <a:t>And the Babe, the world's Redeemer</a:t>
                      </a:r>
                      <a:br>
                        <a:rPr lang="en-US" dirty="0">
                          <a:effectLst/>
                        </a:rPr>
                      </a:br>
                      <a:r>
                        <a:rPr lang="en-US" dirty="0">
                          <a:effectLst/>
                        </a:rPr>
                        <a:t>In her loving arms received,</a:t>
                      </a:r>
                      <a:br>
                        <a:rPr lang="en-US" dirty="0">
                          <a:effectLst/>
                        </a:rPr>
                      </a:br>
                      <a:r>
                        <a:rPr lang="en-US" dirty="0">
                          <a:effectLst/>
                        </a:rPr>
                        <a:t>Evermore and evermore.</a:t>
                      </a:r>
                    </a:p>
                  </a:txBody>
                  <a:tcPr anchor="ctr"/>
                </a:tc>
              </a:tr>
              <a:tr h="370840">
                <a:tc>
                  <a:txBody>
                    <a:bodyPr/>
                    <a:lstStyle/>
                    <a:p>
                      <a:r>
                        <a:rPr lang="la-Latn" dirty="0">
                          <a:effectLst/>
                        </a:rPr>
                        <a:t>Ecce, quem vates vetustis</a:t>
                      </a:r>
                      <a:br>
                        <a:rPr lang="la-Latn" dirty="0">
                          <a:effectLst/>
                        </a:rPr>
                      </a:br>
                      <a:r>
                        <a:rPr lang="la-Latn" dirty="0">
                          <a:effectLst/>
                        </a:rPr>
                        <a:t>concinebant sæculis,</a:t>
                      </a:r>
                      <a:br>
                        <a:rPr lang="la-Latn" dirty="0">
                          <a:effectLst/>
                        </a:rPr>
                      </a:br>
                      <a:r>
                        <a:rPr lang="la-Latn" dirty="0">
                          <a:effectLst/>
                        </a:rPr>
                        <a:t>Quem prophetarum fideles</a:t>
                      </a:r>
                      <a:br>
                        <a:rPr lang="la-Latn" dirty="0">
                          <a:effectLst/>
                        </a:rPr>
                      </a:br>
                      <a:r>
                        <a:rPr lang="la-Latn" dirty="0">
                          <a:effectLst/>
                        </a:rPr>
                        <a:t>paginæ spoponderant,</a:t>
                      </a:r>
                      <a:br>
                        <a:rPr lang="la-Latn" dirty="0">
                          <a:effectLst/>
                        </a:rPr>
                      </a:br>
                      <a:r>
                        <a:rPr lang="la-Latn" dirty="0">
                          <a:effectLst/>
                        </a:rPr>
                        <a:t>Emicat promissus olim;</a:t>
                      </a:r>
                      <a:br>
                        <a:rPr lang="la-Latn" dirty="0">
                          <a:effectLst/>
                        </a:rPr>
                      </a:br>
                      <a:r>
                        <a:rPr lang="la-Latn" dirty="0">
                          <a:effectLst/>
                        </a:rPr>
                        <a:t>cuncta conlaudent eum.</a:t>
                      </a:r>
                      <a:br>
                        <a:rPr lang="la-Latn" dirty="0">
                          <a:effectLst/>
                        </a:rPr>
                      </a:br>
                      <a:r>
                        <a:rPr lang="la-Latn" dirty="0">
                          <a:effectLst/>
                        </a:rPr>
                        <a:t>Sæculorum sæculis.</a:t>
                      </a:r>
                    </a:p>
                  </a:txBody>
                  <a:tcPr anchor="ctr"/>
                </a:tc>
                <a:tc>
                  <a:txBody>
                    <a:bodyPr/>
                    <a:lstStyle/>
                    <a:p>
                      <a:r>
                        <a:rPr lang="en-US" dirty="0">
                          <a:effectLst/>
                        </a:rPr>
                        <a:t>This is He, whom seer and sibyl</a:t>
                      </a:r>
                      <a:br>
                        <a:rPr lang="en-US" dirty="0">
                          <a:effectLst/>
                        </a:rPr>
                      </a:br>
                      <a:r>
                        <a:rPr lang="en-US" dirty="0">
                          <a:effectLst/>
                        </a:rPr>
                        <a:t>Sang in ages long gone </a:t>
                      </a:r>
                      <a:r>
                        <a:rPr lang="en-US" dirty="0" smtClean="0">
                          <a:effectLst/>
                        </a:rPr>
                        <a:t>by;</a:t>
                      </a:r>
                      <a:r>
                        <a:rPr lang="en-US" dirty="0">
                          <a:effectLst/>
                        </a:rPr>
                        <a:t/>
                      </a:r>
                      <a:br>
                        <a:rPr lang="en-US" dirty="0">
                          <a:effectLst/>
                        </a:rPr>
                      </a:br>
                      <a:r>
                        <a:rPr lang="en-US" dirty="0">
                          <a:effectLst/>
                        </a:rPr>
                        <a:t>This is He of old revealed</a:t>
                      </a:r>
                      <a:br>
                        <a:rPr lang="en-US" dirty="0">
                          <a:effectLst/>
                        </a:rPr>
                      </a:br>
                      <a:r>
                        <a:rPr lang="en-US" dirty="0">
                          <a:effectLst/>
                        </a:rPr>
                        <a:t>In the page of prophecy;</a:t>
                      </a:r>
                      <a:br>
                        <a:rPr lang="en-US" dirty="0">
                          <a:effectLst/>
                        </a:rPr>
                      </a:br>
                      <a:r>
                        <a:rPr lang="en-US" dirty="0">
                          <a:effectLst/>
                        </a:rPr>
                        <a:t>Lo! He comes the promised </a:t>
                      </a:r>
                      <a:r>
                        <a:rPr lang="en-US" dirty="0" smtClean="0">
                          <a:effectLst/>
                        </a:rPr>
                        <a:t>Savior;</a:t>
                      </a:r>
                      <a:r>
                        <a:rPr lang="en-US" dirty="0">
                          <a:effectLst/>
                        </a:rPr>
                        <a:t/>
                      </a:r>
                      <a:br>
                        <a:rPr lang="en-US" dirty="0">
                          <a:effectLst/>
                        </a:rPr>
                      </a:br>
                      <a:r>
                        <a:rPr lang="en-US" dirty="0">
                          <a:effectLst/>
                        </a:rPr>
                        <a:t>Let the world his praises cry!</a:t>
                      </a:r>
                      <a:br>
                        <a:rPr lang="en-US" dirty="0">
                          <a:effectLst/>
                        </a:rPr>
                      </a:br>
                      <a:r>
                        <a:rPr lang="en-US" dirty="0">
                          <a:effectLst/>
                        </a:rPr>
                        <a:t>Evermore and evermore.</a:t>
                      </a:r>
                    </a:p>
                  </a:txBody>
                  <a:tcPr anchor="ctr"/>
                </a:tc>
              </a:tr>
            </a:tbl>
          </a:graphicData>
        </a:graphic>
      </p:graphicFrame>
      <p:grpSp>
        <p:nvGrpSpPr>
          <p:cNvPr id="18" name="Group 17"/>
          <p:cNvGrpSpPr/>
          <p:nvPr/>
        </p:nvGrpSpPr>
        <p:grpSpPr>
          <a:xfrm>
            <a:off x="381000" y="1905000"/>
            <a:ext cx="8382000" cy="4572000"/>
            <a:chOff x="381000" y="1905000"/>
            <a:chExt cx="8382000" cy="4572000"/>
          </a:xfrm>
        </p:grpSpPr>
        <p:sp>
          <p:nvSpPr>
            <p:cNvPr id="19" name="Rectangle 18"/>
            <p:cNvSpPr/>
            <p:nvPr/>
          </p:nvSpPr>
          <p:spPr>
            <a:xfrm>
              <a:off x="381000" y="4267200"/>
              <a:ext cx="8382000" cy="2209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ontent Placeholder 5"/>
            <p:cNvGraphicFramePr>
              <a:graphicFrameLocks/>
            </p:cNvGraphicFramePr>
            <p:nvPr>
              <p:extLst>
                <p:ext uri="{D42A27DB-BD31-4B8C-83A1-F6EECF244321}">
                  <p14:modId xmlns:p14="http://schemas.microsoft.com/office/powerpoint/2010/main" val="440825153"/>
                </p:ext>
              </p:extLst>
            </p:nvPr>
          </p:nvGraphicFramePr>
          <p:xfrm>
            <a:off x="457200" y="1905000"/>
            <a:ext cx="8229600" cy="2407920"/>
          </p:xfrm>
          <a:graphic>
            <a:graphicData uri="http://schemas.openxmlformats.org/drawingml/2006/table">
              <a:tbl>
                <a:tblPr firstRow="1" bandRow="1">
                  <a:tableStyleId>{21E4AEA4-8DFA-4A89-87EB-49C32662AFE0}</a:tableStyleId>
                </a:tblPr>
                <a:tblGrid>
                  <a:gridCol w="4114800"/>
                  <a:gridCol w="4114800"/>
                </a:tblGrid>
                <a:tr h="370840">
                  <a:tc>
                    <a:txBody>
                      <a:bodyPr/>
                      <a:lstStyle/>
                      <a:p>
                        <a:pPr algn="ctr"/>
                        <a:r>
                          <a:rPr lang="en-US" sz="2000" dirty="0" smtClean="0"/>
                          <a:t>Latin</a:t>
                        </a:r>
                        <a:endParaRPr lang="en-US" sz="2000" dirty="0"/>
                      </a:p>
                    </a:txBody>
                    <a:tcPr/>
                  </a:tc>
                  <a:tc>
                    <a:txBody>
                      <a:bodyPr/>
                      <a:lstStyle/>
                      <a:p>
                        <a:pPr algn="ctr"/>
                        <a:r>
                          <a:rPr lang="en-US" sz="2000" dirty="0" smtClean="0"/>
                          <a:t>English Translation</a:t>
                        </a:r>
                        <a:endParaRPr lang="en-US" sz="2000" dirty="0"/>
                      </a:p>
                    </a:txBody>
                    <a:tcPr/>
                  </a:tc>
                </a:tr>
                <a:tr h="370840">
                  <a:tc>
                    <a:txBody>
                      <a:bodyPr/>
                      <a:lstStyle/>
                      <a:p>
                        <a:r>
                          <a:rPr lang="la-Latn" sz="1800" dirty="0">
                            <a:effectLst/>
                          </a:rPr>
                          <a:t>Psallat altitudo caeli,</a:t>
                        </a:r>
                        <a:br>
                          <a:rPr lang="la-Latn" sz="1800" dirty="0">
                            <a:effectLst/>
                          </a:rPr>
                        </a:br>
                        <a:r>
                          <a:rPr lang="la-Latn" sz="1800" dirty="0">
                            <a:effectLst/>
                          </a:rPr>
                          <a:t>psallite omnes angeli,</a:t>
                        </a:r>
                        <a:br>
                          <a:rPr lang="la-Latn" sz="1800" dirty="0">
                            <a:effectLst/>
                          </a:rPr>
                        </a:br>
                        <a:r>
                          <a:rPr lang="la-Latn" sz="1800" dirty="0">
                            <a:effectLst/>
                          </a:rPr>
                          <a:t>Quidquid est virtutis usquam</a:t>
                        </a:r>
                        <a:br>
                          <a:rPr lang="la-Latn" sz="1800" dirty="0">
                            <a:effectLst/>
                          </a:rPr>
                        </a:br>
                        <a:r>
                          <a:rPr lang="la-Latn" sz="1800" dirty="0">
                            <a:effectLst/>
                          </a:rPr>
                          <a:t>psallat in laudem Dei,</a:t>
                        </a:r>
                        <a:br>
                          <a:rPr lang="la-Latn" sz="1800" dirty="0">
                            <a:effectLst/>
                          </a:rPr>
                        </a:br>
                        <a:r>
                          <a:rPr lang="la-Latn" sz="1800" dirty="0">
                            <a:effectLst/>
                          </a:rPr>
                          <a:t>Nulla linguarum silescat,</a:t>
                        </a:r>
                        <a:br>
                          <a:rPr lang="la-Latn" sz="1800" dirty="0">
                            <a:effectLst/>
                          </a:rPr>
                        </a:br>
                        <a:r>
                          <a:rPr lang="la-Latn" sz="1800" dirty="0">
                            <a:effectLst/>
                          </a:rPr>
                          <a:t>vox et omnis consonet.</a:t>
                        </a:r>
                        <a:br>
                          <a:rPr lang="la-Latn" sz="1800" dirty="0">
                            <a:effectLst/>
                          </a:rPr>
                        </a:br>
                        <a:r>
                          <a:rPr lang="la-Latn" sz="1800" dirty="0">
                            <a:effectLst/>
                          </a:rPr>
                          <a:t>Sæculorum sæculis.</a:t>
                        </a:r>
                      </a:p>
                    </a:txBody>
                    <a:tcPr anchor="ctr"/>
                  </a:tc>
                  <a:tc>
                    <a:txBody>
                      <a:bodyPr/>
                      <a:lstStyle/>
                      <a:p>
                        <a:r>
                          <a:rPr lang="en-US" sz="1800" dirty="0">
                            <a:effectLst/>
                          </a:rPr>
                          <a:t>Sing, ye heights of heaven, his praises;</a:t>
                        </a:r>
                        <a:br>
                          <a:rPr lang="en-US" sz="1800" dirty="0">
                            <a:effectLst/>
                          </a:rPr>
                        </a:br>
                        <a:r>
                          <a:rPr lang="en-US" sz="1800" dirty="0">
                            <a:effectLst/>
                          </a:rPr>
                          <a:t>Angels and Archangels, sing!</a:t>
                        </a:r>
                        <a:br>
                          <a:rPr lang="en-US" sz="1800" dirty="0">
                            <a:effectLst/>
                          </a:rPr>
                        </a:br>
                        <a:r>
                          <a:rPr lang="en-US" sz="1800" dirty="0" err="1">
                            <a:effectLst/>
                          </a:rPr>
                          <a:t>Wheresoe’er</a:t>
                        </a:r>
                        <a:r>
                          <a:rPr lang="en-US" sz="1800" dirty="0">
                            <a:effectLst/>
                          </a:rPr>
                          <a:t> ye be, ye faithful,</a:t>
                        </a:r>
                        <a:br>
                          <a:rPr lang="en-US" sz="1800" dirty="0">
                            <a:effectLst/>
                          </a:rPr>
                        </a:br>
                        <a:r>
                          <a:rPr lang="en-US" sz="1800" dirty="0">
                            <a:effectLst/>
                          </a:rPr>
                          <a:t>Let your joyous anthems ring,</a:t>
                        </a:r>
                        <a:br>
                          <a:rPr lang="en-US" sz="1800" dirty="0">
                            <a:effectLst/>
                          </a:rPr>
                        </a:br>
                        <a:r>
                          <a:rPr lang="en-US" sz="1800" dirty="0">
                            <a:effectLst/>
                          </a:rPr>
                          <a:t>Every tongue his name confessing,</a:t>
                        </a:r>
                        <a:br>
                          <a:rPr lang="en-US" sz="1800" dirty="0">
                            <a:effectLst/>
                          </a:rPr>
                        </a:br>
                        <a:r>
                          <a:rPr lang="en-US" sz="1800" dirty="0">
                            <a:effectLst/>
                          </a:rPr>
                          <a:t>Countless voices answering,</a:t>
                        </a:r>
                        <a:br>
                          <a:rPr lang="en-US" sz="1800" dirty="0">
                            <a:effectLst/>
                          </a:rPr>
                        </a:br>
                        <a:r>
                          <a:rPr lang="en-US" sz="1800" dirty="0">
                            <a:effectLst/>
                          </a:rPr>
                          <a:t>Evermore and evermore.</a:t>
                        </a:r>
                      </a:p>
                    </a:txBody>
                    <a:tcPr anchor="ctr"/>
                  </a:tc>
                </a:tr>
              </a:tbl>
            </a:graphicData>
          </a:graphic>
        </p:graphicFrame>
      </p:grpSp>
    </p:spTree>
    <p:extLst>
      <p:ext uri="{BB962C8B-B14F-4D97-AF65-F5344CB8AC3E}">
        <p14:creationId xmlns:p14="http://schemas.microsoft.com/office/powerpoint/2010/main" val="8504608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3774" y="6396376"/>
            <a:ext cx="8915400" cy="369332"/>
          </a:xfrm>
          <a:prstGeom prst="rect">
            <a:avLst/>
          </a:prstGeom>
        </p:spPr>
        <p:txBody>
          <a:bodyPr wrap="square">
            <a:spAutoFit/>
          </a:bodyPr>
          <a:lstStyle/>
          <a:p>
            <a:r>
              <a:rPr lang="en-US" dirty="0">
                <a:solidFill>
                  <a:prstClr val="black"/>
                </a:solidFill>
                <a:hlinkClick r:id="rId4"/>
              </a:rPr>
              <a:t>https://</a:t>
            </a:r>
            <a:r>
              <a:rPr lang="en-US" dirty="0" smtClean="0">
                <a:solidFill>
                  <a:prstClr val="black"/>
                </a:solidFill>
                <a:hlinkClick r:id="rId4"/>
              </a:rPr>
              <a:t>www.youtube.com/watch?v=y6Xt5SjHbBA</a:t>
            </a:r>
            <a:r>
              <a:rPr lang="en-US" dirty="0" smtClean="0">
                <a:solidFill>
                  <a:prstClr val="black"/>
                </a:solidFill>
              </a:rPr>
              <a:t> </a:t>
            </a:r>
            <a:endParaRPr lang="en-US" dirty="0">
              <a:solidFill>
                <a:prstClr val="black"/>
              </a:solidFill>
            </a:endParaRPr>
          </a:p>
        </p:txBody>
      </p:sp>
      <p:sp>
        <p:nvSpPr>
          <p:cNvPr id="7" name="Title 2"/>
          <p:cNvSpPr>
            <a:spLocks noGrp="1"/>
          </p:cNvSpPr>
          <p:nvPr>
            <p:ph type="title"/>
          </p:nvPr>
        </p:nvSpPr>
        <p:spPr>
          <a:xfrm>
            <a:off x="0" y="7189"/>
            <a:ext cx="9144000" cy="2050211"/>
          </a:xfrm>
          <a:effectLst/>
        </p:spPr>
        <p:txBody>
          <a:bodyPr>
            <a:noAutofit/>
          </a:bodyPr>
          <a:lstStyle/>
          <a:p>
            <a:r>
              <a:rPr lang="en-US" sz="7200" b="1" dirty="0" smtClean="0">
                <a:solidFill>
                  <a:schemeClr val="bg1"/>
                </a:solidFill>
                <a:effectLst>
                  <a:glow rad="139700">
                    <a:srgbClr val="C00000">
                      <a:alpha val="40000"/>
                    </a:srgbClr>
                  </a:glow>
                  <a:outerShdw blurRad="114300" dist="38100" dir="13500000" algn="br" rotWithShape="0">
                    <a:prstClr val="black"/>
                  </a:outerShdw>
                </a:effectLst>
              </a:rPr>
              <a:t>Good King Wenceslas</a:t>
            </a:r>
            <a:br>
              <a:rPr lang="en-US" sz="7200" b="1" dirty="0" smtClean="0">
                <a:solidFill>
                  <a:schemeClr val="bg1"/>
                </a:solidFill>
                <a:effectLst>
                  <a:glow rad="139700">
                    <a:srgbClr val="C00000">
                      <a:alpha val="40000"/>
                    </a:srgbClr>
                  </a:glow>
                  <a:outerShdw blurRad="114300" dist="38100" dir="13500000" algn="br" rotWithShape="0">
                    <a:prstClr val="black"/>
                  </a:outerShdw>
                </a:effectLst>
              </a:rPr>
            </a:br>
            <a:r>
              <a:rPr lang="en-US" sz="4800" b="1" dirty="0" smtClean="0">
                <a:solidFill>
                  <a:schemeClr val="bg1"/>
                </a:solidFill>
                <a:effectLst>
                  <a:glow rad="139700">
                    <a:srgbClr val="C00000">
                      <a:alpha val="40000"/>
                    </a:srgbClr>
                  </a:glow>
                  <a:outerShdw blurRad="114300" dist="38100" dir="13500000" algn="br" rotWithShape="0">
                    <a:prstClr val="black"/>
                  </a:outerShdw>
                </a:effectLst>
              </a:rPr>
              <a:t>10</a:t>
            </a:r>
            <a:r>
              <a:rPr lang="en-US" sz="4800" b="1" baseline="30000" dirty="0" smtClean="0">
                <a:solidFill>
                  <a:schemeClr val="bg1"/>
                </a:solidFill>
                <a:effectLst>
                  <a:glow rad="139700">
                    <a:srgbClr val="C00000">
                      <a:alpha val="40000"/>
                    </a:srgbClr>
                  </a:glow>
                  <a:outerShdw blurRad="114300" dist="38100" dir="13500000" algn="br" rotWithShape="0">
                    <a:prstClr val="black"/>
                  </a:outerShdw>
                </a:effectLst>
              </a:rPr>
              <a:t>th</a:t>
            </a:r>
            <a:r>
              <a:rPr lang="en-US" sz="4800" b="1" dirty="0">
                <a:solidFill>
                  <a:schemeClr val="bg1"/>
                </a:solidFill>
                <a:effectLst>
                  <a:glow rad="139700">
                    <a:srgbClr val="C00000">
                      <a:alpha val="40000"/>
                    </a:srgbClr>
                  </a:glow>
                  <a:outerShdw blurRad="114300" dist="38100" dir="13500000" algn="br" rotWithShape="0">
                    <a:prstClr val="black"/>
                  </a:outerShdw>
                </a:effectLst>
              </a:rPr>
              <a:t> Century Duke of Bohemia </a:t>
            </a:r>
            <a:endParaRPr lang="en-US" sz="48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1560638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a:solidFill>
                  <a:schemeClr val="bg1"/>
                </a:solidFill>
                <a:effectLst>
                  <a:glow rad="139700">
                    <a:srgbClr val="C00000">
                      <a:alpha val="40000"/>
                    </a:srgbClr>
                  </a:glow>
                  <a:outerShdw blurRad="114300" dist="38100" dir="13500000" algn="br" rotWithShape="0">
                    <a:prstClr val="black"/>
                  </a:outerShdw>
                </a:effectLst>
              </a:rPr>
              <a:t>Good King Wenceslas</a:t>
            </a:r>
            <a:endParaRPr lang="en-US" b="1" dirty="0"/>
          </a:p>
        </p:txBody>
      </p:sp>
      <p:sp>
        <p:nvSpPr>
          <p:cNvPr id="4" name="Content Placeholder 3"/>
          <p:cNvSpPr>
            <a:spLocks noGrp="1"/>
          </p:cNvSpPr>
          <p:nvPr>
            <p:ph idx="1"/>
          </p:nvPr>
        </p:nvSpPr>
        <p:spPr>
          <a:xfrm>
            <a:off x="457200" y="838200"/>
            <a:ext cx="8229600" cy="5638800"/>
          </a:xfrm>
        </p:spPr>
        <p:txBody>
          <a:bodyPr>
            <a:normAutofit fontScale="92500" lnSpcReduction="10000"/>
          </a:bodyPr>
          <a:lstStyle/>
          <a:p>
            <a:r>
              <a:rPr lang="en-US" b="1" dirty="0" smtClean="0"/>
              <a:t>The </a:t>
            </a:r>
            <a:r>
              <a:rPr lang="en-US" b="1" dirty="0"/>
              <a:t>Bohemians </a:t>
            </a:r>
            <a:r>
              <a:rPr lang="en-US" dirty="0"/>
              <a:t>(or Czechs) were a Slavic people, strongly influenced </a:t>
            </a:r>
            <a:r>
              <a:rPr lang="en-US" dirty="0" smtClean="0"/>
              <a:t>by Western </a:t>
            </a:r>
            <a:r>
              <a:rPr lang="en-US" dirty="0"/>
              <a:t>Christianity from </a:t>
            </a:r>
            <a:r>
              <a:rPr lang="en-US" dirty="0" smtClean="0"/>
              <a:t>AD 850 </a:t>
            </a:r>
            <a:r>
              <a:rPr lang="en-US" dirty="0"/>
              <a:t>onwards. </a:t>
            </a:r>
            <a:endParaRPr lang="en-US" dirty="0" smtClean="0"/>
          </a:p>
          <a:p>
            <a:r>
              <a:rPr lang="en-US" dirty="0" smtClean="0"/>
              <a:t>The </a:t>
            </a:r>
            <a:r>
              <a:rPr lang="en-US" dirty="0"/>
              <a:t>Christian faith first </a:t>
            </a:r>
            <a:r>
              <a:rPr lang="en-US" dirty="0" smtClean="0"/>
              <a:t>became a powerful </a:t>
            </a:r>
            <a:r>
              <a:rPr lang="en-US" dirty="0"/>
              <a:t>force among them under </a:t>
            </a:r>
            <a:r>
              <a:rPr lang="en-US" dirty="0" smtClean="0"/>
              <a:t>“King Wenceslas”, Duke of Bohemia </a:t>
            </a:r>
            <a:r>
              <a:rPr lang="en-US" dirty="0"/>
              <a:t>(AD 907–935).</a:t>
            </a:r>
          </a:p>
          <a:p>
            <a:r>
              <a:rPr lang="en-US" dirty="0" smtClean="0"/>
              <a:t>"Good </a:t>
            </a:r>
            <a:r>
              <a:rPr lang="en-US" dirty="0"/>
              <a:t>King Wenceslas" is a Christmas carol that tells a story of </a:t>
            </a:r>
            <a:r>
              <a:rPr lang="en-US" dirty="0" smtClean="0"/>
              <a:t>the </a:t>
            </a:r>
            <a:r>
              <a:rPr lang="en-US" dirty="0"/>
              <a:t>Bohemian </a:t>
            </a:r>
            <a:r>
              <a:rPr lang="en-US" dirty="0" smtClean="0"/>
              <a:t>duke </a:t>
            </a:r>
            <a:r>
              <a:rPr lang="en-US" dirty="0"/>
              <a:t>going on a journey and braving harsh winter weather to give alms to a poor peasant on the Feast of </a:t>
            </a:r>
            <a:r>
              <a:rPr lang="en-US" dirty="0" smtClean="0"/>
              <a:t>Stephen.</a:t>
            </a:r>
          </a:p>
          <a:p>
            <a:r>
              <a:rPr lang="en-US" dirty="0" smtClean="0"/>
              <a:t>In </a:t>
            </a:r>
            <a:r>
              <a:rPr lang="en-US" dirty="0"/>
              <a:t>1853, English </a:t>
            </a:r>
            <a:r>
              <a:rPr lang="en-US" dirty="0" smtClean="0"/>
              <a:t>hymn writer </a:t>
            </a:r>
            <a:r>
              <a:rPr lang="en-US" dirty="0"/>
              <a:t>John Mason Neale wrote the "Wenceslas" </a:t>
            </a:r>
            <a:r>
              <a:rPr lang="en-US" dirty="0" smtClean="0"/>
              <a:t>lyrics.</a:t>
            </a:r>
          </a:p>
          <a:p>
            <a:r>
              <a:rPr lang="en-US" dirty="0" smtClean="0"/>
              <a:t>Neale's </a:t>
            </a:r>
            <a:r>
              <a:rPr lang="en-US" dirty="0"/>
              <a:t>lyrics were set to the melody of 13th-century </a:t>
            </a:r>
            <a:r>
              <a:rPr lang="en-US" dirty="0" smtClean="0"/>
              <a:t>Finnish song </a:t>
            </a:r>
            <a:r>
              <a:rPr lang="en-US" dirty="0"/>
              <a:t>"Tempus </a:t>
            </a:r>
            <a:r>
              <a:rPr lang="en-US" dirty="0" err="1"/>
              <a:t>adest</a:t>
            </a:r>
            <a:r>
              <a:rPr lang="en-US" dirty="0"/>
              <a:t> </a:t>
            </a:r>
            <a:r>
              <a:rPr lang="en-US" dirty="0" err="1"/>
              <a:t>floridum</a:t>
            </a:r>
            <a:r>
              <a:rPr lang="en-US" dirty="0"/>
              <a:t>" ("The time is near for flowering") first published in the </a:t>
            </a:r>
            <a:r>
              <a:rPr lang="en-US" dirty="0" smtClean="0"/>
              <a:t>1582.</a:t>
            </a:r>
            <a:endParaRPr lang="en-US" dirty="0"/>
          </a:p>
          <a:p>
            <a:endParaRPr lang="en-US" sz="2800"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hlinkClick r:id="rId4"/>
              </a:rPr>
              <a:t>https://en.wikipedia.org/wiki/Good_King_Wenceslas</a:t>
            </a:r>
            <a:endParaRPr lang="en-US" sz="1600" dirty="0">
              <a:solidFill>
                <a:prstClr val="black"/>
              </a:solidFill>
            </a:endParaRPr>
          </a:p>
        </p:txBody>
      </p:sp>
    </p:spTree>
    <p:extLst>
      <p:ext uri="{BB962C8B-B14F-4D97-AF65-F5344CB8AC3E}">
        <p14:creationId xmlns:p14="http://schemas.microsoft.com/office/powerpoint/2010/main" val="3737333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6519446"/>
            <a:ext cx="9144000" cy="338554"/>
          </a:xfrm>
          <a:prstGeom prst="rect">
            <a:avLst/>
          </a:prstGeom>
          <a:noFill/>
        </p:spPr>
        <p:txBody>
          <a:bodyPr wrap="square" rtlCol="0">
            <a:spAutoFit/>
          </a:bodyPr>
          <a:lstStyle/>
          <a:p>
            <a:r>
              <a:rPr lang="en-US" sz="1600" dirty="0">
                <a:hlinkClick r:id="rId3"/>
              </a:rPr>
              <a:t>https://en.wikipedia.org/wiki/Good_King_Wenceslas</a:t>
            </a:r>
            <a:endParaRPr lang="en-US" sz="1600" dirty="0">
              <a:solidFill>
                <a:prstClr val="black"/>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28915991"/>
              </p:ext>
            </p:extLst>
          </p:nvPr>
        </p:nvGraphicFramePr>
        <p:xfrm>
          <a:off x="419100" y="304800"/>
          <a:ext cx="8305800" cy="5486400"/>
        </p:xfrm>
        <a:graphic>
          <a:graphicData uri="http://schemas.openxmlformats.org/drawingml/2006/table">
            <a:tbl>
              <a:tblPr firstRow="1" bandRow="1">
                <a:tableStyleId>{5C22544A-7EE6-4342-B048-85BDC9FD1C3A}</a:tableStyleId>
              </a:tblPr>
              <a:tblGrid>
                <a:gridCol w="8305800"/>
              </a:tblGrid>
              <a:tr h="152400">
                <a:tc>
                  <a:txBody>
                    <a:bodyPr/>
                    <a:lstStyle/>
                    <a:p>
                      <a:pPr algn="ctr"/>
                      <a:r>
                        <a:rPr lang="en-US" sz="4800" b="1" dirty="0" smtClean="0">
                          <a:solidFill>
                            <a:schemeClr val="bg1"/>
                          </a:solidFill>
                          <a:effectLst>
                            <a:glow rad="139700">
                              <a:srgbClr val="C00000">
                                <a:alpha val="40000"/>
                              </a:srgbClr>
                            </a:glow>
                            <a:outerShdw blurRad="114300" dist="38100" dir="13500000" algn="br" rotWithShape="0">
                              <a:prstClr val="black"/>
                            </a:outerShdw>
                          </a:effectLst>
                        </a:rPr>
                        <a:t>Good King Wenceslas</a:t>
                      </a:r>
                      <a:endParaRPr lang="en-US" sz="4800" dirty="0">
                        <a:effectLst/>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effectLst/>
                        </a:rPr>
                        <a:t>Good King Wenceslas looked out, on the Feast of Stephen,</a:t>
                      </a:r>
                      <a:br>
                        <a:rPr lang="en-US" sz="2400" dirty="0" smtClean="0">
                          <a:effectLst/>
                        </a:rPr>
                      </a:br>
                      <a:r>
                        <a:rPr lang="en-US" sz="2400" dirty="0" smtClean="0">
                          <a:effectLst/>
                        </a:rPr>
                        <a:t>When the snow lay round about, deep and crisp and even;</a:t>
                      </a:r>
                      <a:br>
                        <a:rPr lang="en-US" sz="2400" dirty="0" smtClean="0">
                          <a:effectLst/>
                        </a:rPr>
                      </a:br>
                      <a:r>
                        <a:rPr lang="en-US" sz="2400" dirty="0" smtClean="0">
                          <a:effectLst/>
                        </a:rPr>
                        <a:t>Brightly shone the moon that night, </a:t>
                      </a:r>
                      <a:r>
                        <a:rPr lang="en-US" sz="2400" dirty="0" err="1" smtClean="0">
                          <a:effectLst/>
                        </a:rPr>
                        <a:t>tho</a:t>
                      </a:r>
                      <a:r>
                        <a:rPr lang="en-US" sz="2400" dirty="0" smtClean="0">
                          <a:effectLst/>
                        </a:rPr>
                        <a:t>' the frost was cruel,</a:t>
                      </a:r>
                      <a:br>
                        <a:rPr lang="en-US" sz="2400" dirty="0" smtClean="0">
                          <a:effectLst/>
                        </a:rPr>
                      </a:br>
                      <a:r>
                        <a:rPr lang="en-US" sz="2400" dirty="0" smtClean="0">
                          <a:effectLst/>
                        </a:rPr>
                        <a:t>When a poor man came in sight, </a:t>
                      </a:r>
                      <a:r>
                        <a:rPr lang="en-US" sz="2400" dirty="0" err="1" smtClean="0">
                          <a:effectLst/>
                        </a:rPr>
                        <a:t>gath'ring</a:t>
                      </a:r>
                      <a:r>
                        <a:rPr lang="en-US" sz="2400" dirty="0" smtClean="0">
                          <a:effectLst/>
                        </a:rPr>
                        <a:t> winter fuel.</a:t>
                      </a:r>
                    </a:p>
                  </a:txBody>
                  <a:tcPr anchor="ctr"/>
                </a:tc>
              </a:tr>
              <a:tr h="370840">
                <a:tc>
                  <a:txBody>
                    <a:bodyPr/>
                    <a:lstStyle/>
                    <a:p>
                      <a:r>
                        <a:rPr lang="en-US" sz="2400" dirty="0">
                          <a:effectLst/>
                        </a:rPr>
                        <a:t>"Hither, page, and stand by me, if thou </a:t>
                      </a:r>
                      <a:r>
                        <a:rPr lang="en-US" sz="2400" dirty="0" err="1">
                          <a:effectLst/>
                        </a:rPr>
                        <a:t>know'st</a:t>
                      </a:r>
                      <a:r>
                        <a:rPr lang="en-US" sz="2400" dirty="0">
                          <a:effectLst/>
                        </a:rPr>
                        <a:t> it, telling,</a:t>
                      </a:r>
                      <a:br>
                        <a:rPr lang="en-US" sz="2400" dirty="0">
                          <a:effectLst/>
                        </a:rPr>
                      </a:br>
                      <a:r>
                        <a:rPr lang="en-US" sz="2400" dirty="0">
                          <a:effectLst/>
                        </a:rPr>
                        <a:t>Yonder peasant, who is he? Where and what his dwelling?"</a:t>
                      </a:r>
                      <a:br>
                        <a:rPr lang="en-US" sz="2400" dirty="0">
                          <a:effectLst/>
                        </a:rPr>
                      </a:br>
                      <a:r>
                        <a:rPr lang="en-US" sz="2400" dirty="0">
                          <a:effectLst/>
                        </a:rPr>
                        <a:t>"Sire, he lives a good league hence, underneath the mountain;</a:t>
                      </a:r>
                      <a:br>
                        <a:rPr lang="en-US" sz="2400" dirty="0">
                          <a:effectLst/>
                        </a:rPr>
                      </a:br>
                      <a:r>
                        <a:rPr lang="en-US" sz="2400" dirty="0">
                          <a:effectLst/>
                        </a:rPr>
                        <a:t>Right against the forest fence, by Saint Agnes' fountain."</a:t>
                      </a:r>
                    </a:p>
                  </a:txBody>
                  <a:tcPr anchor="ctr"/>
                </a:tc>
              </a:tr>
              <a:tr h="370840">
                <a:tc>
                  <a:txBody>
                    <a:bodyPr/>
                    <a:lstStyle/>
                    <a:p>
                      <a:r>
                        <a:rPr lang="en-US" sz="2400" dirty="0">
                          <a:effectLst/>
                        </a:rPr>
                        <a:t>"Bring me flesh, and bring me wine, bring me pine logs hither:</a:t>
                      </a:r>
                      <a:br>
                        <a:rPr lang="en-US" sz="2400" dirty="0">
                          <a:effectLst/>
                        </a:rPr>
                      </a:br>
                      <a:r>
                        <a:rPr lang="en-US" sz="2400" dirty="0">
                          <a:effectLst/>
                        </a:rPr>
                        <a:t>Thou and I shall see him dine, when we bear them thither."</a:t>
                      </a:r>
                      <a:br>
                        <a:rPr lang="en-US" sz="2400" dirty="0">
                          <a:effectLst/>
                        </a:rPr>
                      </a:br>
                      <a:r>
                        <a:rPr lang="en-US" sz="2400" dirty="0">
                          <a:effectLst/>
                        </a:rPr>
                        <a:t>Page and monarch, forth they went, forth they went together;</a:t>
                      </a:r>
                      <a:br>
                        <a:rPr lang="en-US" sz="2400" dirty="0">
                          <a:effectLst/>
                        </a:rPr>
                      </a:br>
                      <a:r>
                        <a:rPr lang="en-US" sz="2400" dirty="0">
                          <a:effectLst/>
                        </a:rPr>
                        <a:t>Through the rude wind's wild lament and the bitter weather.</a:t>
                      </a:r>
                    </a:p>
                  </a:txBody>
                  <a:tcPr anchor="ctr"/>
                </a:tc>
              </a:tr>
            </a:tbl>
          </a:graphicData>
        </a:graphic>
      </p:graphicFrame>
    </p:spTree>
    <p:extLst>
      <p:ext uri="{BB962C8B-B14F-4D97-AF65-F5344CB8AC3E}">
        <p14:creationId xmlns:p14="http://schemas.microsoft.com/office/powerpoint/2010/main" val="4198784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6519446"/>
            <a:ext cx="9144000" cy="338554"/>
          </a:xfrm>
          <a:prstGeom prst="rect">
            <a:avLst/>
          </a:prstGeom>
          <a:noFill/>
        </p:spPr>
        <p:txBody>
          <a:bodyPr wrap="square" rtlCol="0">
            <a:spAutoFit/>
          </a:bodyPr>
          <a:lstStyle/>
          <a:p>
            <a:r>
              <a:rPr lang="en-US" sz="1600" dirty="0">
                <a:hlinkClick r:id="rId3"/>
              </a:rPr>
              <a:t>https://en.wikipedia.org/wiki/Good_King_Wenceslas</a:t>
            </a:r>
            <a:endParaRPr lang="en-US" sz="1600" dirty="0">
              <a:solidFill>
                <a:prstClr val="black"/>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5048083"/>
              </p:ext>
            </p:extLst>
          </p:nvPr>
        </p:nvGraphicFramePr>
        <p:xfrm>
          <a:off x="419100" y="304800"/>
          <a:ext cx="8305800" cy="5486400"/>
        </p:xfrm>
        <a:graphic>
          <a:graphicData uri="http://schemas.openxmlformats.org/drawingml/2006/table">
            <a:tbl>
              <a:tblPr firstRow="1" bandRow="1">
                <a:tableStyleId>{5C22544A-7EE6-4342-B048-85BDC9FD1C3A}</a:tableStyleId>
              </a:tblPr>
              <a:tblGrid>
                <a:gridCol w="8305800"/>
              </a:tblGrid>
              <a:tr h="152400">
                <a:tc>
                  <a:txBody>
                    <a:bodyPr/>
                    <a:lstStyle/>
                    <a:p>
                      <a:pPr algn="ctr"/>
                      <a:r>
                        <a:rPr lang="en-US" sz="4800" b="1" dirty="0" smtClean="0">
                          <a:solidFill>
                            <a:schemeClr val="bg1"/>
                          </a:solidFill>
                          <a:effectLst>
                            <a:glow rad="139700">
                              <a:srgbClr val="C00000">
                                <a:alpha val="40000"/>
                              </a:srgbClr>
                            </a:glow>
                            <a:outerShdw blurRad="114300" dist="38100" dir="13500000" algn="br" rotWithShape="0">
                              <a:prstClr val="black"/>
                            </a:outerShdw>
                          </a:effectLst>
                        </a:rPr>
                        <a:t>Good King Wenceslas</a:t>
                      </a:r>
                      <a:endParaRPr lang="en-US" sz="4800" dirty="0">
                        <a:effectLst/>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effectLst/>
                        </a:rPr>
                        <a:t>Good King Wenceslas looked out, on the Feast of Stephen,</a:t>
                      </a:r>
                      <a:br>
                        <a:rPr lang="en-US" sz="2400" dirty="0" smtClean="0">
                          <a:effectLst/>
                        </a:rPr>
                      </a:br>
                      <a:r>
                        <a:rPr lang="en-US" sz="2400" dirty="0" smtClean="0">
                          <a:effectLst/>
                        </a:rPr>
                        <a:t>When the snow lay round about, deep and crisp and even;</a:t>
                      </a:r>
                      <a:br>
                        <a:rPr lang="en-US" sz="2400" dirty="0" smtClean="0">
                          <a:effectLst/>
                        </a:rPr>
                      </a:br>
                      <a:r>
                        <a:rPr lang="en-US" sz="2400" dirty="0" smtClean="0">
                          <a:effectLst/>
                        </a:rPr>
                        <a:t>Brightly shone the moon that night, </a:t>
                      </a:r>
                      <a:r>
                        <a:rPr lang="en-US" sz="2400" dirty="0" err="1" smtClean="0">
                          <a:effectLst/>
                        </a:rPr>
                        <a:t>tho</a:t>
                      </a:r>
                      <a:r>
                        <a:rPr lang="en-US" sz="2400" dirty="0" smtClean="0">
                          <a:effectLst/>
                        </a:rPr>
                        <a:t>' the frost was cruel,</a:t>
                      </a:r>
                      <a:br>
                        <a:rPr lang="en-US" sz="2400" dirty="0" smtClean="0">
                          <a:effectLst/>
                        </a:rPr>
                      </a:br>
                      <a:r>
                        <a:rPr lang="en-US" sz="2400" dirty="0" smtClean="0">
                          <a:effectLst/>
                        </a:rPr>
                        <a:t>When a poor man came in sight, </a:t>
                      </a:r>
                      <a:r>
                        <a:rPr lang="en-US" sz="2400" dirty="0" err="1" smtClean="0">
                          <a:effectLst/>
                        </a:rPr>
                        <a:t>gath'ring</a:t>
                      </a:r>
                      <a:r>
                        <a:rPr lang="en-US" sz="2400" dirty="0" smtClean="0">
                          <a:effectLst/>
                        </a:rPr>
                        <a:t> winter fuel.</a:t>
                      </a:r>
                    </a:p>
                  </a:txBody>
                  <a:tcPr anchor="ctr"/>
                </a:tc>
              </a:tr>
              <a:tr h="370840">
                <a:tc>
                  <a:txBody>
                    <a:bodyPr/>
                    <a:lstStyle/>
                    <a:p>
                      <a:r>
                        <a:rPr lang="en-US" sz="2400" dirty="0">
                          <a:effectLst/>
                        </a:rPr>
                        <a:t>"Hither, page, and stand by me, if thou </a:t>
                      </a:r>
                      <a:r>
                        <a:rPr lang="en-US" sz="2400" dirty="0" err="1">
                          <a:effectLst/>
                        </a:rPr>
                        <a:t>know'st</a:t>
                      </a:r>
                      <a:r>
                        <a:rPr lang="en-US" sz="2400" dirty="0">
                          <a:effectLst/>
                        </a:rPr>
                        <a:t> it, telling,</a:t>
                      </a:r>
                      <a:br>
                        <a:rPr lang="en-US" sz="2400" dirty="0">
                          <a:effectLst/>
                        </a:rPr>
                      </a:br>
                      <a:r>
                        <a:rPr lang="en-US" sz="2400" dirty="0">
                          <a:effectLst/>
                        </a:rPr>
                        <a:t>Yonder peasant, who is he? Where and what his dwelling?"</a:t>
                      </a:r>
                      <a:br>
                        <a:rPr lang="en-US" sz="2400" dirty="0">
                          <a:effectLst/>
                        </a:rPr>
                      </a:br>
                      <a:r>
                        <a:rPr lang="en-US" sz="2400" dirty="0">
                          <a:effectLst/>
                        </a:rPr>
                        <a:t>"Sire, he lives a good league hence, underneath the mountain;</a:t>
                      </a:r>
                      <a:br>
                        <a:rPr lang="en-US" sz="2400" dirty="0">
                          <a:effectLst/>
                        </a:rPr>
                      </a:br>
                      <a:r>
                        <a:rPr lang="en-US" sz="2400" dirty="0">
                          <a:effectLst/>
                        </a:rPr>
                        <a:t>Right against the forest fence, by Saint Agnes' fountain."</a:t>
                      </a:r>
                    </a:p>
                  </a:txBody>
                  <a:tcPr anchor="ctr"/>
                </a:tc>
              </a:tr>
              <a:tr h="370840">
                <a:tc>
                  <a:txBody>
                    <a:bodyPr/>
                    <a:lstStyle/>
                    <a:p>
                      <a:r>
                        <a:rPr lang="en-US" sz="2400" dirty="0">
                          <a:effectLst/>
                        </a:rPr>
                        <a:t>"Bring me flesh, and bring me wine, bring me pine logs hither:</a:t>
                      </a:r>
                      <a:br>
                        <a:rPr lang="en-US" sz="2400" dirty="0">
                          <a:effectLst/>
                        </a:rPr>
                      </a:br>
                      <a:r>
                        <a:rPr lang="en-US" sz="2400" dirty="0">
                          <a:effectLst/>
                        </a:rPr>
                        <a:t>Thou and I shall see him dine, when we bear them thither."</a:t>
                      </a:r>
                      <a:br>
                        <a:rPr lang="en-US" sz="2400" dirty="0">
                          <a:effectLst/>
                        </a:rPr>
                      </a:br>
                      <a:r>
                        <a:rPr lang="en-US" sz="2400" dirty="0">
                          <a:effectLst/>
                        </a:rPr>
                        <a:t>Page and monarch, forth they went, forth they went together;</a:t>
                      </a:r>
                      <a:br>
                        <a:rPr lang="en-US" sz="2400" dirty="0">
                          <a:effectLst/>
                        </a:rPr>
                      </a:br>
                      <a:r>
                        <a:rPr lang="en-US" sz="2400" dirty="0">
                          <a:effectLst/>
                        </a:rPr>
                        <a:t>Through the rude wind's wild lament and the bitter weather.</a:t>
                      </a:r>
                    </a:p>
                  </a:txBody>
                  <a:tcPr anchor="ctr"/>
                </a:tc>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2206400435"/>
              </p:ext>
            </p:extLst>
          </p:nvPr>
        </p:nvGraphicFramePr>
        <p:xfrm>
          <a:off x="419100" y="304800"/>
          <a:ext cx="8305800" cy="3931920"/>
        </p:xfrm>
        <a:graphic>
          <a:graphicData uri="http://schemas.openxmlformats.org/drawingml/2006/table">
            <a:tbl>
              <a:tblPr firstRow="1" bandRow="1">
                <a:tableStyleId>{5C22544A-7EE6-4342-B048-85BDC9FD1C3A}</a:tableStyleId>
              </a:tblPr>
              <a:tblGrid>
                <a:gridCol w="8305800"/>
              </a:tblGrid>
              <a:tr h="370840">
                <a:tc>
                  <a:txBody>
                    <a:bodyPr/>
                    <a:lstStyle/>
                    <a:p>
                      <a:pPr algn="ctr"/>
                      <a:r>
                        <a:rPr lang="en-US" sz="4800" b="1" dirty="0" smtClean="0">
                          <a:solidFill>
                            <a:schemeClr val="bg1"/>
                          </a:solidFill>
                          <a:effectLst>
                            <a:glow rad="139700">
                              <a:srgbClr val="C00000">
                                <a:alpha val="40000"/>
                              </a:srgbClr>
                            </a:glow>
                            <a:outerShdw blurRad="114300" dist="38100" dir="13500000" algn="br" rotWithShape="0">
                              <a:prstClr val="black"/>
                            </a:outerShdw>
                          </a:effectLst>
                        </a:rPr>
                        <a:t>Good King Wenceslas</a:t>
                      </a:r>
                      <a:endParaRPr lang="en-US" sz="4800" dirty="0">
                        <a:effectLst/>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effectLst/>
                        </a:rPr>
                        <a:t>"Sire, the night is darker now, and the wind blows stronger;</a:t>
                      </a:r>
                      <a:br>
                        <a:rPr lang="en-US" sz="2400" dirty="0" smtClean="0">
                          <a:effectLst/>
                        </a:rPr>
                      </a:br>
                      <a:r>
                        <a:rPr lang="en-US" sz="2400" dirty="0" smtClean="0">
                          <a:effectLst/>
                        </a:rPr>
                        <a:t>Fails my heart, I know not how; I can go no longer."</a:t>
                      </a:r>
                      <a:br>
                        <a:rPr lang="en-US" sz="2400" dirty="0" smtClean="0">
                          <a:effectLst/>
                        </a:rPr>
                      </a:br>
                      <a:r>
                        <a:rPr lang="en-US" sz="2400" dirty="0" smtClean="0">
                          <a:effectLst/>
                        </a:rPr>
                        <a:t>"Mark my footsteps, good my page. Tread thou in them boldly</a:t>
                      </a:r>
                      <a:br>
                        <a:rPr lang="en-US" sz="2400" dirty="0" smtClean="0">
                          <a:effectLst/>
                        </a:rPr>
                      </a:br>
                      <a:r>
                        <a:rPr lang="en-US" sz="2400" dirty="0" smtClean="0">
                          <a:effectLst/>
                        </a:rPr>
                        <a:t>Thou shalt find the winter's rage freeze thy blood less coldly."</a:t>
                      </a:r>
                    </a:p>
                  </a:txBody>
                  <a:tcPr anchor="ctr"/>
                </a:tc>
              </a:tr>
              <a:tr h="370840">
                <a:tc>
                  <a:txBody>
                    <a:bodyPr/>
                    <a:lstStyle/>
                    <a:p>
                      <a:r>
                        <a:rPr lang="en-US" sz="2400" dirty="0" smtClean="0">
                          <a:effectLst/>
                        </a:rPr>
                        <a:t>In his master's steps he trod, where the snow lay dinted;</a:t>
                      </a:r>
                      <a:br>
                        <a:rPr lang="en-US" sz="2400" dirty="0" smtClean="0">
                          <a:effectLst/>
                        </a:rPr>
                      </a:br>
                      <a:r>
                        <a:rPr lang="en-US" sz="2400" dirty="0" smtClean="0">
                          <a:effectLst/>
                        </a:rPr>
                        <a:t>Heat was in the very sod which the saint had printed.</a:t>
                      </a:r>
                      <a:br>
                        <a:rPr lang="en-US" sz="2400" dirty="0" smtClean="0">
                          <a:effectLst/>
                        </a:rPr>
                      </a:br>
                      <a:r>
                        <a:rPr lang="en-US" sz="2400" dirty="0" smtClean="0">
                          <a:effectLst/>
                        </a:rPr>
                        <a:t>Therefore, Christian men, be sure, wealth or rank possessing,</a:t>
                      </a:r>
                      <a:br>
                        <a:rPr lang="en-US" sz="2400" dirty="0" smtClean="0">
                          <a:effectLst/>
                        </a:rPr>
                      </a:br>
                      <a:r>
                        <a:rPr lang="en-US" sz="2400" dirty="0" smtClean="0">
                          <a:effectLst/>
                        </a:rPr>
                        <a:t>Ye who now will bless the poor, shall yourselves find blessing</a:t>
                      </a:r>
                      <a:endParaRPr lang="en-US" sz="2400" dirty="0">
                        <a:effectLst/>
                      </a:endParaRPr>
                    </a:p>
                  </a:txBody>
                  <a:tcPr anchor="ctr"/>
                </a:tc>
              </a:tr>
            </a:tbl>
          </a:graphicData>
        </a:graphic>
      </p:graphicFrame>
      <p:sp>
        <p:nvSpPr>
          <p:cNvPr id="9" name="Rectangle 8"/>
          <p:cNvSpPr/>
          <p:nvPr/>
        </p:nvSpPr>
        <p:spPr>
          <a:xfrm>
            <a:off x="381000" y="4191000"/>
            <a:ext cx="838200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6666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43774" y="6396376"/>
            <a:ext cx="8915400" cy="338554"/>
          </a:xfrm>
          <a:prstGeom prst="rect">
            <a:avLst/>
          </a:prstGeom>
        </p:spPr>
        <p:txBody>
          <a:bodyPr wrap="square">
            <a:spAutoFit/>
          </a:bodyPr>
          <a:lstStyle/>
          <a:p>
            <a:r>
              <a:rPr lang="en-US" sz="1600" dirty="0">
                <a:solidFill>
                  <a:prstClr val="black"/>
                </a:solidFill>
                <a:hlinkClick r:id="rId4"/>
              </a:rPr>
              <a:t>https://en.wikipedia.org/wiki/Canterbury_Cathedral#/</a:t>
            </a:r>
            <a:r>
              <a:rPr lang="en-US" sz="1600" dirty="0" smtClean="0">
                <a:solidFill>
                  <a:prstClr val="black"/>
                </a:solidFill>
                <a:hlinkClick r:id="rId4"/>
              </a:rPr>
              <a:t>media/File:Canterbury-cathedral-wyrdlight.jpg</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7189"/>
            <a:ext cx="9144000" cy="2126411"/>
          </a:xfrm>
          <a:effectLst/>
        </p:spPr>
        <p:txBody>
          <a:bodyPr>
            <a:noAutofit/>
          </a:bodyPr>
          <a:lstStyle/>
          <a:p>
            <a:r>
              <a:rPr lang="en-US" sz="7200" b="1" dirty="0">
                <a:solidFill>
                  <a:schemeClr val="bg1"/>
                </a:solidFill>
                <a:effectLst>
                  <a:glow rad="139700">
                    <a:srgbClr val="C00000">
                      <a:alpha val="40000"/>
                    </a:srgbClr>
                  </a:glow>
                  <a:outerShdw blurRad="114300" dist="38100" dir="13500000" algn="br" rotWithShape="0">
                    <a:prstClr val="black"/>
                  </a:outerShdw>
                </a:effectLst>
              </a:rPr>
              <a:t>Christmas Music in the </a:t>
            </a:r>
            <a:r>
              <a:rPr lang="en-US" sz="7200" b="1" dirty="0" smtClean="0">
                <a:solidFill>
                  <a:schemeClr val="bg1"/>
                </a:solidFill>
                <a:effectLst>
                  <a:glow rad="139700">
                    <a:srgbClr val="C00000">
                      <a:alpha val="40000"/>
                    </a:srgbClr>
                  </a:glow>
                  <a:outerShdw blurRad="114300" dist="38100" dir="13500000" algn="br" rotWithShape="0">
                    <a:prstClr val="black"/>
                  </a:outerShdw>
                </a:effectLst>
              </a:rPr>
              <a:t>Middle Ages</a:t>
            </a:r>
            <a:endParaRPr lang="en-US"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
        <p:nvSpPr>
          <p:cNvPr id="2" name="TextBox 1"/>
          <p:cNvSpPr txBox="1"/>
          <p:nvPr/>
        </p:nvSpPr>
        <p:spPr>
          <a:xfrm>
            <a:off x="212785" y="5396528"/>
            <a:ext cx="8382000" cy="1015663"/>
          </a:xfrm>
          <a:prstGeom prst="rect">
            <a:avLst/>
          </a:prstGeom>
          <a:noFill/>
        </p:spPr>
        <p:txBody>
          <a:bodyPr wrap="square" rtlCol="0">
            <a:spAutoFit/>
          </a:bodyPr>
          <a:lstStyle/>
          <a:p>
            <a:r>
              <a:rPr lang="en-US" sz="2000" dirty="0">
                <a:solidFill>
                  <a:schemeClr val="bg1"/>
                </a:solidFill>
                <a:effectLst>
                  <a:glow rad="101600">
                    <a:schemeClr val="accent2">
                      <a:satMod val="175000"/>
                      <a:alpha val="40000"/>
                    </a:schemeClr>
                  </a:glow>
                </a:effectLst>
              </a:rPr>
              <a:t>Canterbury Cathedral in Canterbury, Kent, is one of the oldest and most famous Christian structures in England</a:t>
            </a:r>
            <a:r>
              <a:rPr lang="en-US" sz="2000" dirty="0" smtClean="0">
                <a:solidFill>
                  <a:schemeClr val="bg1"/>
                </a:solidFill>
                <a:effectLst>
                  <a:glow rad="101600">
                    <a:schemeClr val="accent2">
                      <a:satMod val="175000"/>
                      <a:alpha val="40000"/>
                    </a:schemeClr>
                  </a:glow>
                </a:effectLst>
              </a:rPr>
              <a:t>. Originally built in AD 597; rebuilt several times since.</a:t>
            </a:r>
            <a:endParaRPr lang="en-US" sz="2000" dirty="0">
              <a:solidFill>
                <a:schemeClr val="bg1"/>
              </a:solidFill>
              <a:effectLst>
                <a:glow rad="101600">
                  <a:schemeClr val="accent2">
                    <a:satMod val="175000"/>
                    <a:alpha val="40000"/>
                  </a:schemeClr>
                </a:glow>
              </a:effectLst>
            </a:endParaRPr>
          </a:p>
        </p:txBody>
      </p:sp>
    </p:spTree>
    <p:extLst>
      <p:ext uri="{BB962C8B-B14F-4D97-AF65-F5344CB8AC3E}">
        <p14:creationId xmlns:p14="http://schemas.microsoft.com/office/powerpoint/2010/main" val="22847662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1799208"/>
          </a:xfrm>
        </p:spPr>
        <p:txBody>
          <a:bodyPr>
            <a:normAutofit fontScale="90000"/>
          </a:bodyPr>
          <a:lstStyle/>
          <a:p>
            <a:pPr fontAlgn="base"/>
            <a:r>
              <a:rPr lang="en-US" sz="4900" b="1" dirty="0" err="1"/>
              <a:t>Puer</a:t>
            </a:r>
            <a:r>
              <a:rPr lang="en-US" sz="4900" b="1" dirty="0"/>
              <a:t> </a:t>
            </a:r>
            <a:r>
              <a:rPr lang="en-US" sz="4900" b="1" dirty="0" err="1"/>
              <a:t>natus</a:t>
            </a:r>
            <a:r>
              <a:rPr lang="en-US" sz="4900" b="1" dirty="0"/>
              <a:t> </a:t>
            </a:r>
            <a:r>
              <a:rPr lang="en-US" sz="4900" b="1" dirty="0" err="1"/>
              <a:t>est</a:t>
            </a:r>
            <a:r>
              <a:rPr lang="en-US" sz="4900" b="1" dirty="0"/>
              <a:t> </a:t>
            </a:r>
            <a:r>
              <a:rPr lang="en-US" sz="4900" b="1" dirty="0" err="1"/>
              <a:t>nob</a:t>
            </a:r>
            <a:r>
              <a:rPr lang="en-US" sz="4800" b="1" dirty="0" err="1"/>
              <a:t>is</a:t>
            </a:r>
            <a:r>
              <a:rPr lang="en-US" sz="4800" dirty="0"/>
              <a:t/>
            </a:r>
            <a:br>
              <a:rPr lang="en-US" sz="4800" dirty="0"/>
            </a:br>
            <a:r>
              <a:rPr lang="en-US" sz="4800" dirty="0" smtClean="0"/>
              <a:t>(</a:t>
            </a:r>
            <a:r>
              <a:rPr lang="en-US" sz="4900" b="1" dirty="0" smtClean="0"/>
              <a:t>A Child is born to us)</a:t>
            </a:r>
            <a:br>
              <a:rPr lang="en-US" sz="4900" b="1" dirty="0" smtClean="0"/>
            </a:br>
            <a:r>
              <a:rPr lang="en-US" sz="3100" dirty="0" smtClean="0">
                <a:latin typeface="+mn-lt"/>
              </a:rPr>
              <a:t>12</a:t>
            </a:r>
            <a:r>
              <a:rPr lang="en-US" sz="3100" baseline="30000" dirty="0" smtClean="0">
                <a:latin typeface="+mn-lt"/>
              </a:rPr>
              <a:t>th</a:t>
            </a:r>
            <a:r>
              <a:rPr lang="en-US" sz="3100" dirty="0" smtClean="0">
                <a:latin typeface="+mn-lt"/>
              </a:rPr>
              <a:t> Century Gregorian Chant</a:t>
            </a:r>
            <a:endParaRPr lang="en-US" sz="3100" dirty="0">
              <a:latin typeface="+mn-lt"/>
            </a:endParaRP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hlinkClick r:id="rId4"/>
              </a:rPr>
              <a:t>http://www.toddtarantino.com/hum/puernatusest.html</a:t>
            </a:r>
            <a:endParaRPr lang="en-US" sz="1600" dirty="0">
              <a:solidFill>
                <a:prstClr val="black"/>
              </a:solidFill>
            </a:endParaRPr>
          </a:p>
        </p:txBody>
      </p:sp>
      <p:sp>
        <p:nvSpPr>
          <p:cNvPr id="8" name="Content Placeholder 7"/>
          <p:cNvSpPr>
            <a:spLocks noGrp="1"/>
          </p:cNvSpPr>
          <p:nvPr>
            <p:ph idx="1"/>
          </p:nvPr>
        </p:nvSpPr>
        <p:spPr>
          <a:xfrm>
            <a:off x="457200" y="1905000"/>
            <a:ext cx="8229600" cy="4525963"/>
          </a:xfrm>
        </p:spPr>
        <p:txBody>
          <a:bodyPr/>
          <a:lstStyle/>
          <a:p>
            <a:r>
              <a:rPr lang="en-US" i="1" dirty="0" err="1"/>
              <a:t>Puer</a:t>
            </a:r>
            <a:r>
              <a:rPr lang="en-US" i="1" dirty="0"/>
              <a:t> </a:t>
            </a:r>
            <a:r>
              <a:rPr lang="en-US" i="1" dirty="0" err="1"/>
              <a:t>Natus</a:t>
            </a:r>
            <a:r>
              <a:rPr lang="en-US" i="1" dirty="0"/>
              <a:t> </a:t>
            </a:r>
            <a:r>
              <a:rPr lang="en-US" i="1" dirty="0" err="1"/>
              <a:t>est</a:t>
            </a:r>
            <a:r>
              <a:rPr lang="en-US" dirty="0"/>
              <a:t> is the Introit for the third Mass of Christmas </a:t>
            </a:r>
            <a:r>
              <a:rPr lang="en-US" dirty="0" smtClean="0"/>
              <a:t>Day (in the monasteries). </a:t>
            </a:r>
          </a:p>
          <a:p>
            <a:r>
              <a:rPr lang="en-US" dirty="0" smtClean="0"/>
              <a:t>In </a:t>
            </a:r>
            <a:r>
              <a:rPr lang="en-US" dirty="0"/>
              <a:t>a medieval Mass the Introit was the first item and would be sung as the celebrants entered the sanctuary</a:t>
            </a:r>
            <a:r>
              <a:rPr lang="en-US" dirty="0" smtClean="0"/>
              <a:t>.</a:t>
            </a:r>
          </a:p>
          <a:p>
            <a:r>
              <a:rPr lang="en-US" dirty="0"/>
              <a:t> Its text changed daily and featured a dialogue of sorts between the choir singing the Antiphon (in this case the repeated section beginning at </a:t>
            </a:r>
            <a:r>
              <a:rPr lang="en-US" dirty="0" err="1"/>
              <a:t>Puer</a:t>
            </a:r>
            <a:r>
              <a:rPr lang="en-US" dirty="0"/>
              <a:t> </a:t>
            </a:r>
            <a:r>
              <a:rPr lang="en-US" dirty="0" err="1"/>
              <a:t>Natus</a:t>
            </a:r>
            <a:r>
              <a:rPr lang="en-US" dirty="0"/>
              <a:t> </a:t>
            </a:r>
            <a:r>
              <a:rPr lang="en-US" dirty="0" err="1"/>
              <a:t>est</a:t>
            </a:r>
            <a:r>
              <a:rPr lang="en-US" dirty="0"/>
              <a:t>) and verses from the Psalms sung by the cantor.</a:t>
            </a:r>
            <a:endParaRPr lang="en-US" dirty="0" smtClean="0"/>
          </a:p>
          <a:p>
            <a:endParaRPr lang="en-US" dirty="0"/>
          </a:p>
        </p:txBody>
      </p:sp>
    </p:spTree>
    <p:extLst>
      <p:ext uri="{BB962C8B-B14F-4D97-AF65-F5344CB8AC3E}">
        <p14:creationId xmlns:p14="http://schemas.microsoft.com/office/powerpoint/2010/main" val="735160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1570608"/>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fontAlgn="base"/>
            <a:r>
              <a:rPr lang="en-US" sz="48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Puer</a:t>
            </a: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8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natus</a:t>
            </a: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8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est</a:t>
            </a: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8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nobis</a:t>
            </a: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 Child is born to us) </a:t>
            </a:r>
          </a:p>
        </p:txBody>
      </p:sp>
      <p:sp>
        <p:nvSpPr>
          <p:cNvPr id="5" name="TextBox 4"/>
          <p:cNvSpPr txBox="1"/>
          <p:nvPr/>
        </p:nvSpPr>
        <p:spPr>
          <a:xfrm>
            <a:off x="0" y="6519446"/>
            <a:ext cx="6248400" cy="369332"/>
          </a:xfrm>
          <a:prstGeom prst="rect">
            <a:avLst/>
          </a:prstGeom>
          <a:noFill/>
        </p:spPr>
        <p:txBody>
          <a:bodyPr wrap="square" rtlCol="0">
            <a:spAutoFit/>
          </a:bodyPr>
          <a:lstStyle/>
          <a:p>
            <a:r>
              <a:rPr lang="en-US" dirty="0">
                <a:effectLst>
                  <a:glow rad="228600">
                    <a:schemeClr val="accent6">
                      <a:satMod val="175000"/>
                      <a:alpha val="40000"/>
                    </a:schemeClr>
                  </a:glow>
                </a:effectLst>
                <a:hlinkClick r:id="rId3"/>
              </a:rPr>
              <a:t>http://www.toddtarantino.com/hum/puernatusest.html</a:t>
            </a:r>
            <a:endParaRPr lang="en-US" dirty="0">
              <a:solidFill>
                <a:prstClr val="black"/>
              </a:solidFill>
              <a:effectLst>
                <a:glow rad="228600">
                  <a:schemeClr val="accent6">
                    <a:satMod val="175000"/>
                    <a:alpha val="40000"/>
                  </a:schemeClr>
                </a:glo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0619687"/>
              </p:ext>
            </p:extLst>
          </p:nvPr>
        </p:nvGraphicFramePr>
        <p:xfrm>
          <a:off x="457200" y="1828800"/>
          <a:ext cx="8458200" cy="4607560"/>
        </p:xfrm>
        <a:graphic>
          <a:graphicData uri="http://schemas.openxmlformats.org/drawingml/2006/table">
            <a:tbl>
              <a:tblPr firstRow="1" bandRow="1">
                <a:tableStyleId>{00A15C55-8517-42AA-B614-E9B94910E393}</a:tableStyleId>
              </a:tblPr>
              <a:tblGrid>
                <a:gridCol w="4229100"/>
                <a:gridCol w="4229100"/>
              </a:tblGrid>
              <a:tr h="370840">
                <a:tc>
                  <a:txBody>
                    <a:bodyPr/>
                    <a:lstStyle/>
                    <a:p>
                      <a:pPr algn="ctr"/>
                      <a:r>
                        <a:rPr lang="en-US" sz="2000" dirty="0" smtClean="0"/>
                        <a:t>Latin</a:t>
                      </a:r>
                      <a:endParaRPr lang="en-US" sz="2000" dirty="0"/>
                    </a:p>
                  </a:txBody>
                  <a:tcPr/>
                </a:tc>
                <a:tc>
                  <a:txBody>
                    <a:bodyPr/>
                    <a:lstStyle/>
                    <a:p>
                      <a:pPr algn="ctr"/>
                      <a:r>
                        <a:rPr lang="en-US" sz="2000" dirty="0" smtClean="0"/>
                        <a:t>English</a:t>
                      </a:r>
                      <a:r>
                        <a:rPr lang="en-US" sz="2000" baseline="0" dirty="0" smtClean="0"/>
                        <a:t> Translation</a:t>
                      </a:r>
                      <a:endParaRPr lang="en-US" sz="2000" dirty="0"/>
                    </a:p>
                  </a:txBody>
                  <a:tcPr/>
                </a:tc>
              </a:tr>
              <a:tr h="370840">
                <a:tc>
                  <a:txBody>
                    <a:bodyPr/>
                    <a:lstStyle/>
                    <a:p>
                      <a:r>
                        <a:rPr lang="en-US" b="1" dirty="0" smtClean="0"/>
                        <a:t>Antiphon: </a:t>
                      </a:r>
                    </a:p>
                    <a:p>
                      <a:r>
                        <a:rPr lang="en-US" dirty="0" err="1" smtClean="0"/>
                        <a:t>Puer</a:t>
                      </a:r>
                      <a:r>
                        <a:rPr lang="en-US" dirty="0" smtClean="0"/>
                        <a:t> </a:t>
                      </a:r>
                      <a:r>
                        <a:rPr lang="en-US" dirty="0" err="1"/>
                        <a:t>natus</a:t>
                      </a:r>
                      <a:r>
                        <a:rPr lang="en-US" dirty="0"/>
                        <a:t> </a:t>
                      </a:r>
                      <a:r>
                        <a:rPr lang="en-US" dirty="0" err="1"/>
                        <a:t>est</a:t>
                      </a:r>
                      <a:r>
                        <a:rPr lang="en-US" dirty="0"/>
                        <a:t> </a:t>
                      </a:r>
                      <a:r>
                        <a:rPr lang="en-US" dirty="0" err="1"/>
                        <a:t>nobis</a:t>
                      </a:r>
                      <a:r>
                        <a:rPr lang="en-US" dirty="0"/>
                        <a:t>, </a:t>
                      </a:r>
                      <a:endParaRPr lang="en-US" dirty="0" smtClean="0"/>
                    </a:p>
                    <a:p>
                      <a:r>
                        <a:rPr lang="en-US" dirty="0" smtClean="0"/>
                        <a:t>et </a:t>
                      </a:r>
                      <a:r>
                        <a:rPr lang="en-US" dirty="0" err="1"/>
                        <a:t>filius</a:t>
                      </a:r>
                      <a:r>
                        <a:rPr lang="en-US" dirty="0"/>
                        <a:t> </a:t>
                      </a:r>
                      <a:r>
                        <a:rPr lang="en-US" dirty="0" err="1"/>
                        <a:t>datus</a:t>
                      </a:r>
                      <a:r>
                        <a:rPr lang="en-US" dirty="0"/>
                        <a:t> </a:t>
                      </a:r>
                      <a:r>
                        <a:rPr lang="en-US" dirty="0" err="1"/>
                        <a:t>est</a:t>
                      </a:r>
                      <a:r>
                        <a:rPr lang="en-US" dirty="0"/>
                        <a:t> </a:t>
                      </a:r>
                      <a:r>
                        <a:rPr lang="en-US" dirty="0" err="1"/>
                        <a:t>nobis</a:t>
                      </a:r>
                      <a:r>
                        <a:rPr lang="en-US" dirty="0"/>
                        <a:t>:</a:t>
                      </a:r>
                      <a:br>
                        <a:rPr lang="en-US" dirty="0"/>
                      </a:br>
                      <a:r>
                        <a:rPr lang="en-US" dirty="0" err="1"/>
                        <a:t>cuius</a:t>
                      </a:r>
                      <a:r>
                        <a:rPr lang="en-US" dirty="0"/>
                        <a:t> imperium super </a:t>
                      </a:r>
                      <a:r>
                        <a:rPr lang="en-US" dirty="0" err="1"/>
                        <a:t>humerum</a:t>
                      </a:r>
                      <a:r>
                        <a:rPr lang="en-US" dirty="0"/>
                        <a:t> </a:t>
                      </a:r>
                      <a:r>
                        <a:rPr lang="en-US" dirty="0" err="1"/>
                        <a:t>eius</a:t>
                      </a:r>
                      <a:r>
                        <a:rPr lang="en-US" dirty="0"/>
                        <a:t>:</a:t>
                      </a:r>
                      <a:br>
                        <a:rPr lang="en-US" dirty="0"/>
                      </a:br>
                      <a:r>
                        <a:rPr lang="en-US" dirty="0"/>
                        <a:t>et </a:t>
                      </a:r>
                      <a:r>
                        <a:rPr lang="en-US" dirty="0" err="1"/>
                        <a:t>vocabitur</a:t>
                      </a:r>
                      <a:r>
                        <a:rPr lang="en-US" dirty="0"/>
                        <a:t> </a:t>
                      </a:r>
                      <a:r>
                        <a:rPr lang="en-US" dirty="0" err="1"/>
                        <a:t>nomen</a:t>
                      </a:r>
                      <a:r>
                        <a:rPr lang="en-US" dirty="0"/>
                        <a:t> </a:t>
                      </a:r>
                      <a:r>
                        <a:rPr lang="en-US" dirty="0" err="1"/>
                        <a:t>eius</a:t>
                      </a:r>
                      <a:r>
                        <a:rPr lang="en-US" dirty="0"/>
                        <a:t>, </a:t>
                      </a:r>
                      <a:endParaRPr lang="en-US" dirty="0" smtClean="0"/>
                    </a:p>
                    <a:p>
                      <a:r>
                        <a:rPr lang="en-US" dirty="0" err="1" smtClean="0"/>
                        <a:t>magni</a:t>
                      </a:r>
                      <a:r>
                        <a:rPr lang="en-US" dirty="0" smtClean="0"/>
                        <a:t> </a:t>
                      </a:r>
                      <a:r>
                        <a:rPr lang="en-US" dirty="0" err="1"/>
                        <a:t>consilii</a:t>
                      </a:r>
                      <a:r>
                        <a:rPr lang="en-US" dirty="0"/>
                        <a:t> Angelus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Antiphon: </a:t>
                      </a:r>
                      <a:r>
                        <a:rPr lang="en-US" sz="1800" b="1" kern="1200" dirty="0" smtClean="0">
                          <a:effectLst/>
                        </a:rPr>
                        <a:t>(Isaiah 9:6)</a:t>
                      </a:r>
                      <a:endParaRPr lang="en-US" b="1" dirty="0" smtClean="0"/>
                    </a:p>
                    <a:p>
                      <a:r>
                        <a:rPr lang="en-US" sz="1800" kern="1200" dirty="0" smtClean="0">
                          <a:effectLst/>
                        </a:rPr>
                        <a:t>A child is born to us, </a:t>
                      </a:r>
                    </a:p>
                    <a:p>
                      <a:r>
                        <a:rPr lang="en-US" sz="1800" kern="1200" dirty="0" smtClean="0">
                          <a:effectLst/>
                        </a:rPr>
                        <a:t>and a Son is given to us:</a:t>
                      </a:r>
                      <a:r>
                        <a:rPr lang="en-US" dirty="0" smtClean="0"/>
                        <a:t/>
                      </a:r>
                      <a:br>
                        <a:rPr lang="en-US" dirty="0" smtClean="0"/>
                      </a:br>
                      <a:r>
                        <a:rPr lang="en-US" sz="1800" kern="1200" dirty="0" smtClean="0">
                          <a:effectLst/>
                        </a:rPr>
                        <a:t>Whose government is upon His shoulder:</a:t>
                      </a:r>
                      <a:r>
                        <a:rPr lang="en-US" dirty="0" smtClean="0"/>
                        <a:t/>
                      </a:r>
                      <a:br>
                        <a:rPr lang="en-US" dirty="0" smtClean="0"/>
                      </a:br>
                      <a:r>
                        <a:rPr lang="en-US" sz="1800" kern="1200" dirty="0" smtClean="0">
                          <a:effectLst/>
                        </a:rPr>
                        <a:t>and His Name shall be called, </a:t>
                      </a:r>
                    </a:p>
                    <a:p>
                      <a:r>
                        <a:rPr lang="en-US" sz="1800" kern="1200" dirty="0" smtClean="0">
                          <a:effectLst/>
                        </a:rPr>
                        <a:t>the Angel of Great Counsel. </a:t>
                      </a:r>
                      <a:endParaRPr lang="en-US" dirty="0"/>
                    </a:p>
                  </a:txBody>
                  <a:tcPr anchor="ctr"/>
                </a:tc>
              </a:tr>
              <a:tr h="370840">
                <a:tc>
                  <a:txBody>
                    <a:bodyPr/>
                    <a:lstStyle/>
                    <a:p>
                      <a:r>
                        <a:rPr lang="en-US" b="1" dirty="0" smtClean="0"/>
                        <a:t>Sung by the cantor</a:t>
                      </a:r>
                      <a:r>
                        <a:rPr lang="en-US" sz="1800" b="1" kern="1200" dirty="0" smtClean="0">
                          <a:effectLst/>
                        </a:rPr>
                        <a:t>:</a:t>
                      </a:r>
                    </a:p>
                    <a:p>
                      <a:r>
                        <a:rPr lang="en-US" sz="1800" kern="1200" dirty="0" err="1" smtClean="0">
                          <a:effectLst/>
                        </a:rPr>
                        <a:t>Cantate</a:t>
                      </a:r>
                      <a:r>
                        <a:rPr lang="en-US" sz="1800" kern="1200" dirty="0" smtClean="0">
                          <a:effectLst/>
                        </a:rPr>
                        <a:t> Domino </a:t>
                      </a:r>
                      <a:r>
                        <a:rPr lang="en-US" sz="1800" kern="1200" dirty="0" err="1" smtClean="0">
                          <a:effectLst/>
                        </a:rPr>
                        <a:t>canticum</a:t>
                      </a:r>
                      <a:r>
                        <a:rPr lang="en-US" sz="1800" kern="1200" dirty="0" smtClean="0">
                          <a:effectLst/>
                        </a:rPr>
                        <a:t> novum:</a:t>
                      </a:r>
                      <a:r>
                        <a:rPr lang="en-US" dirty="0" smtClean="0"/>
                        <a:t/>
                      </a:r>
                      <a:br>
                        <a:rPr lang="en-US" dirty="0" smtClean="0"/>
                      </a:br>
                      <a:r>
                        <a:rPr lang="en-US" sz="1800" kern="1200" dirty="0" err="1" smtClean="0">
                          <a:effectLst/>
                        </a:rPr>
                        <a:t>quia</a:t>
                      </a:r>
                      <a:r>
                        <a:rPr lang="en-US" sz="1800" kern="1200" dirty="0" smtClean="0">
                          <a:effectLst/>
                        </a:rPr>
                        <a:t> </a:t>
                      </a:r>
                      <a:r>
                        <a:rPr lang="en-US" sz="1800" kern="1200" dirty="0" err="1" smtClean="0">
                          <a:effectLst/>
                        </a:rPr>
                        <a:t>mirabilia</a:t>
                      </a:r>
                      <a:r>
                        <a:rPr lang="en-US" sz="1800" kern="1200" dirty="0" smtClean="0">
                          <a:effectLst/>
                        </a:rPr>
                        <a:t> </a:t>
                      </a:r>
                      <a:r>
                        <a:rPr lang="en-US" sz="1800" kern="1200" dirty="0" err="1" smtClean="0">
                          <a:effectLst/>
                        </a:rPr>
                        <a:t>fecit</a:t>
                      </a:r>
                      <a:r>
                        <a:rPr lang="en-US" sz="1800" kern="1200" dirty="0" smtClean="0">
                          <a:effectLst/>
                        </a:rPr>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Sung by the cantor</a:t>
                      </a:r>
                      <a:r>
                        <a:rPr lang="en-US" sz="1800" b="1" kern="1200" dirty="0" smtClean="0">
                          <a:effectLst/>
                        </a:rPr>
                        <a:t>: (Psalm 98:1)</a:t>
                      </a:r>
                    </a:p>
                    <a:p>
                      <a:r>
                        <a:rPr lang="en-US" sz="1800" kern="1200" dirty="0" smtClean="0">
                          <a:effectLst/>
                        </a:rPr>
                        <a:t>Sing ye to the Lord a new canticle:</a:t>
                      </a:r>
                      <a:r>
                        <a:rPr lang="en-US" dirty="0" smtClean="0"/>
                        <a:t/>
                      </a:r>
                      <a:br>
                        <a:rPr lang="en-US" dirty="0" smtClean="0"/>
                      </a:br>
                      <a:r>
                        <a:rPr lang="en-US" sz="1800" kern="1200" dirty="0" smtClean="0">
                          <a:effectLst/>
                        </a:rPr>
                        <a:t>because He hath done wonderful things.</a:t>
                      </a:r>
                      <a:endParaRPr lang="en-US" dirty="0"/>
                    </a:p>
                  </a:txBody>
                  <a:tcPr/>
                </a:tc>
              </a:tr>
              <a:tr h="370840">
                <a:tc>
                  <a:txBody>
                    <a:bodyPr/>
                    <a:lstStyle/>
                    <a:p>
                      <a:r>
                        <a:rPr lang="en-US" b="1" dirty="0" smtClean="0"/>
                        <a:t>(Repeat</a:t>
                      </a:r>
                      <a:r>
                        <a:rPr lang="en-US" b="1" baseline="0" dirty="0" smtClean="0"/>
                        <a:t> </a:t>
                      </a:r>
                      <a:r>
                        <a:rPr lang="en-US" b="1" dirty="0" smtClean="0"/>
                        <a:t>Antiphon)</a:t>
                      </a:r>
                      <a:endParaRPr lang="en-US" b="1" dirty="0"/>
                    </a:p>
                  </a:txBody>
                  <a:tcPr/>
                </a:tc>
                <a:tc>
                  <a:txBody>
                    <a:bodyPr/>
                    <a:lstStyle/>
                    <a:p>
                      <a:r>
                        <a:rPr lang="en-US" b="1" dirty="0" smtClean="0"/>
                        <a:t>(Repeat Antiphon)</a:t>
                      </a:r>
                      <a:endParaRPr lang="en-US"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Sung by the cantor</a:t>
                      </a:r>
                      <a:r>
                        <a:rPr lang="en-US" sz="1800" b="1" kern="1200" dirty="0" smtClean="0">
                          <a:effectLst/>
                        </a:rPr>
                        <a:t>:</a:t>
                      </a:r>
                    </a:p>
                    <a:p>
                      <a:r>
                        <a:rPr lang="en-US" sz="1800" kern="1200" dirty="0" smtClean="0">
                          <a:effectLst/>
                        </a:rPr>
                        <a:t>Notum </a:t>
                      </a:r>
                      <a:r>
                        <a:rPr lang="en-US" sz="1800" kern="1200" dirty="0" err="1" smtClean="0">
                          <a:effectLst/>
                        </a:rPr>
                        <a:t>fecit</a:t>
                      </a:r>
                      <a:r>
                        <a:rPr lang="en-US" sz="1800" kern="1200" dirty="0" smtClean="0">
                          <a:effectLst/>
                        </a:rPr>
                        <a:t> Dominus </a:t>
                      </a:r>
                      <a:r>
                        <a:rPr lang="en-US" sz="1800" kern="1200" dirty="0" err="1" smtClean="0">
                          <a:effectLst/>
                        </a:rPr>
                        <a:t>salutare</a:t>
                      </a:r>
                      <a:r>
                        <a:rPr lang="en-US" sz="1800" kern="1200" dirty="0" smtClean="0">
                          <a:effectLst/>
                        </a:rPr>
                        <a:t> </a:t>
                      </a:r>
                      <a:r>
                        <a:rPr lang="en-US" sz="1800" kern="1200" dirty="0" err="1" smtClean="0">
                          <a:effectLst/>
                        </a:rPr>
                        <a:t>suum</a:t>
                      </a:r>
                      <a:r>
                        <a:rPr lang="en-US" sz="1800" kern="1200" dirty="0" smtClean="0">
                          <a:effectLst/>
                        </a:rPr>
                        <a:t>:</a:t>
                      </a:r>
                      <a:r>
                        <a:rPr lang="en-US" dirty="0" smtClean="0"/>
                        <a:t/>
                      </a:r>
                      <a:br>
                        <a:rPr lang="en-US" dirty="0" smtClean="0"/>
                      </a:br>
                      <a:r>
                        <a:rPr lang="en-US" sz="1800" kern="1200" dirty="0" smtClean="0">
                          <a:effectLst/>
                        </a:rPr>
                        <a:t>in </a:t>
                      </a:r>
                      <a:r>
                        <a:rPr lang="en-US" sz="1800" kern="1200" dirty="0" err="1" smtClean="0">
                          <a:effectLst/>
                        </a:rPr>
                        <a:t>conspectu</a:t>
                      </a:r>
                      <a:r>
                        <a:rPr lang="en-US" sz="1800" kern="1200" dirty="0" smtClean="0">
                          <a:effectLst/>
                        </a:rPr>
                        <a:t> </a:t>
                      </a:r>
                      <a:r>
                        <a:rPr lang="en-US" sz="1800" kern="1200" dirty="0" err="1" smtClean="0">
                          <a:effectLst/>
                        </a:rPr>
                        <a:t>gentium</a:t>
                      </a:r>
                      <a:r>
                        <a:rPr lang="en-US" sz="1800" kern="1200" dirty="0" smtClean="0">
                          <a:effectLst/>
                        </a:rPr>
                        <a:t> </a:t>
                      </a:r>
                    </a:p>
                    <a:p>
                      <a:r>
                        <a:rPr lang="en-US" sz="1800" kern="1200" dirty="0" err="1" smtClean="0">
                          <a:effectLst/>
                        </a:rPr>
                        <a:t>revelavit</a:t>
                      </a:r>
                      <a:r>
                        <a:rPr lang="en-US" sz="1800" kern="1200" dirty="0" smtClean="0">
                          <a:effectLst/>
                        </a:rPr>
                        <a:t> </a:t>
                      </a:r>
                      <a:r>
                        <a:rPr lang="en-US" sz="1800" kern="1200" dirty="0" err="1" smtClean="0">
                          <a:effectLst/>
                        </a:rPr>
                        <a:t>iustitiam</a:t>
                      </a:r>
                      <a:r>
                        <a:rPr lang="en-US" sz="1800" kern="1200" dirty="0" smtClean="0">
                          <a:effectLst/>
                        </a:rPr>
                        <a:t> </a:t>
                      </a:r>
                      <a:r>
                        <a:rPr lang="en-US" sz="1800" kern="1200" dirty="0" err="1" smtClean="0">
                          <a:effectLst/>
                        </a:rPr>
                        <a:t>suam</a:t>
                      </a:r>
                      <a:r>
                        <a:rPr lang="en-US" sz="1800" kern="1200" dirty="0" smtClean="0">
                          <a:effectLst/>
                        </a:rPr>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Sung by the cantor</a:t>
                      </a:r>
                      <a:r>
                        <a:rPr lang="en-US" sz="1800" b="1" kern="1200" dirty="0" smtClean="0">
                          <a:effectLst/>
                        </a:rPr>
                        <a:t>: (Psalm 98:2)</a:t>
                      </a:r>
                    </a:p>
                    <a:p>
                      <a:r>
                        <a:rPr lang="en-US" sz="1800" kern="1200" dirty="0" smtClean="0">
                          <a:effectLst/>
                        </a:rPr>
                        <a:t>The Lord has made known his salvation;</a:t>
                      </a:r>
                      <a:r>
                        <a:rPr lang="en-US" dirty="0" smtClean="0"/>
                        <a:t/>
                      </a:r>
                      <a:br>
                        <a:rPr lang="en-US" dirty="0" smtClean="0"/>
                      </a:br>
                      <a:r>
                        <a:rPr lang="en-US" sz="1800" kern="1200" dirty="0" smtClean="0">
                          <a:effectLst/>
                        </a:rPr>
                        <a:t>to all nations </a:t>
                      </a:r>
                    </a:p>
                    <a:p>
                      <a:r>
                        <a:rPr lang="en-US" sz="1800" kern="1200" dirty="0" smtClean="0">
                          <a:effectLst/>
                        </a:rPr>
                        <a:t>he has revealed his justice.</a:t>
                      </a:r>
                      <a:endParaRPr lang="en-US" dirty="0"/>
                    </a:p>
                  </a:txBody>
                  <a:tcPr/>
                </a:tc>
              </a:tr>
            </a:tbl>
          </a:graphicData>
        </a:graphic>
      </p:graphicFrame>
    </p:spTree>
    <p:extLst>
      <p:ext uri="{BB962C8B-B14F-4D97-AF65-F5344CB8AC3E}">
        <p14:creationId xmlns:p14="http://schemas.microsoft.com/office/powerpoint/2010/main" val="28097579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1799208"/>
          </a:xfrm>
        </p:spPr>
        <p:txBody>
          <a:bodyPr>
            <a:normAutofit fontScale="90000"/>
          </a:bodyPr>
          <a:lstStyle/>
          <a:p>
            <a:pPr fontAlgn="base"/>
            <a:r>
              <a:rPr lang="fr-FR" b="1" dirty="0"/>
              <a:t>Entre le bœuf et l’âne gris</a:t>
            </a:r>
            <a:r>
              <a:rPr lang="en-US" dirty="0"/>
              <a:t/>
            </a:r>
            <a:br>
              <a:rPr lang="en-US" dirty="0"/>
            </a:br>
            <a:r>
              <a:rPr lang="en-US" dirty="0" smtClean="0"/>
              <a:t>(</a:t>
            </a:r>
            <a:r>
              <a:rPr lang="en-US" b="1" dirty="0"/>
              <a:t>Between the Ox and the Grey Donkey)</a:t>
            </a:r>
            <a:r>
              <a:rPr lang="en-US" sz="4900" b="1" dirty="0" smtClean="0"/>
              <a:t/>
            </a:r>
            <a:br>
              <a:rPr lang="en-US" sz="4900" b="1" dirty="0" smtClean="0"/>
            </a:br>
            <a:r>
              <a:rPr lang="en-US" sz="3100" dirty="0" smtClean="0">
                <a:latin typeface="+mn-lt"/>
              </a:rPr>
              <a:t>13</a:t>
            </a:r>
            <a:r>
              <a:rPr lang="en-US" sz="3100" baseline="30000" dirty="0" smtClean="0">
                <a:latin typeface="+mn-lt"/>
              </a:rPr>
              <a:t>th</a:t>
            </a:r>
            <a:r>
              <a:rPr lang="en-US" sz="3100" dirty="0" smtClean="0">
                <a:latin typeface="+mn-lt"/>
              </a:rPr>
              <a:t> (or 16</a:t>
            </a:r>
            <a:r>
              <a:rPr lang="en-US" sz="3100" baseline="30000" dirty="0" smtClean="0">
                <a:latin typeface="+mn-lt"/>
              </a:rPr>
              <a:t>th</a:t>
            </a:r>
            <a:r>
              <a:rPr lang="en-US" sz="3100" dirty="0" smtClean="0">
                <a:latin typeface="+mn-lt"/>
              </a:rPr>
              <a:t>) Century French Christmas Carol</a:t>
            </a:r>
            <a:endParaRPr lang="en-US" sz="3100" dirty="0">
              <a:latin typeface="+mn-lt"/>
            </a:endParaRP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hlinkClick r:id="rId4"/>
              </a:rPr>
              <a:t>http://www.oldest.org/religion/christmas-songs/</a:t>
            </a:r>
            <a:endParaRPr lang="en-US" sz="1600" dirty="0">
              <a:solidFill>
                <a:prstClr val="black"/>
              </a:solidFill>
            </a:endParaRPr>
          </a:p>
        </p:txBody>
      </p:sp>
      <p:sp>
        <p:nvSpPr>
          <p:cNvPr id="8" name="Content Placeholder 7"/>
          <p:cNvSpPr>
            <a:spLocks noGrp="1"/>
          </p:cNvSpPr>
          <p:nvPr>
            <p:ph idx="1"/>
          </p:nvPr>
        </p:nvSpPr>
        <p:spPr>
          <a:xfrm>
            <a:off x="457200" y="1905000"/>
            <a:ext cx="8229600" cy="4525963"/>
          </a:xfrm>
        </p:spPr>
        <p:txBody>
          <a:bodyPr>
            <a:normAutofit fontScale="92500" lnSpcReduction="10000"/>
          </a:bodyPr>
          <a:lstStyle/>
          <a:p>
            <a:r>
              <a:rPr lang="en-US" dirty="0" smtClean="0"/>
              <a:t>One </a:t>
            </a:r>
            <a:r>
              <a:rPr lang="en-US" dirty="0"/>
              <a:t>of the oldest French Christmas carols that is still sung today. </a:t>
            </a:r>
            <a:endParaRPr lang="en-US" dirty="0" smtClean="0"/>
          </a:p>
          <a:p>
            <a:r>
              <a:rPr lang="en-US" dirty="0" smtClean="0"/>
              <a:t>According </a:t>
            </a:r>
            <a:r>
              <a:rPr lang="en-US" dirty="0"/>
              <a:t>to different sources, the song either dates back to as early as the 13th century or the 16th century. </a:t>
            </a:r>
            <a:endParaRPr lang="en-US" dirty="0" smtClean="0"/>
          </a:p>
          <a:p>
            <a:r>
              <a:rPr lang="en-US" dirty="0" smtClean="0"/>
              <a:t>Like </a:t>
            </a:r>
            <a:r>
              <a:rPr lang="en-US" dirty="0"/>
              <a:t>most early Christmas songs, “Between the Ox and the Grey Donkey” is about the nativity scene.</a:t>
            </a:r>
          </a:p>
          <a:p>
            <a:r>
              <a:rPr lang="en-US" dirty="0" smtClean="0"/>
              <a:t>Not </a:t>
            </a:r>
            <a:r>
              <a:rPr lang="en-US" dirty="0"/>
              <a:t>much is known about the song other than the fact that it originated in France. </a:t>
            </a:r>
            <a:endParaRPr lang="en-US" dirty="0" smtClean="0"/>
          </a:p>
          <a:p>
            <a:r>
              <a:rPr lang="en-US" dirty="0" smtClean="0"/>
              <a:t>The song may have been inspired by the Isaiah 1:3 - </a:t>
            </a:r>
            <a:r>
              <a:rPr lang="en-US" i="1" dirty="0">
                <a:solidFill>
                  <a:srgbClr val="344BF6"/>
                </a:solidFill>
                <a:latin typeface="Cambria" panose="02040503050406030204" pitchFamily="18" charset="0"/>
                <a:ea typeface="Cambria" panose="02040503050406030204" pitchFamily="18" charset="0"/>
              </a:rPr>
              <a:t>The </a:t>
            </a:r>
            <a:r>
              <a:rPr lang="en-US" b="1" i="1" dirty="0">
                <a:solidFill>
                  <a:srgbClr val="344BF6"/>
                </a:solidFill>
                <a:latin typeface="Cambria" panose="02040503050406030204" pitchFamily="18" charset="0"/>
                <a:ea typeface="Cambria" panose="02040503050406030204" pitchFamily="18" charset="0"/>
              </a:rPr>
              <a:t>ox</a:t>
            </a:r>
            <a:r>
              <a:rPr lang="en-US" i="1" dirty="0">
                <a:solidFill>
                  <a:srgbClr val="344BF6"/>
                </a:solidFill>
                <a:latin typeface="Cambria" panose="02040503050406030204" pitchFamily="18" charset="0"/>
                <a:ea typeface="Cambria" panose="02040503050406030204" pitchFamily="18" charset="0"/>
              </a:rPr>
              <a:t> knows its owner, and the </a:t>
            </a:r>
            <a:r>
              <a:rPr lang="en-US" b="1" i="1" dirty="0">
                <a:solidFill>
                  <a:srgbClr val="344BF6"/>
                </a:solidFill>
                <a:latin typeface="Cambria" panose="02040503050406030204" pitchFamily="18" charset="0"/>
                <a:ea typeface="Cambria" panose="02040503050406030204" pitchFamily="18" charset="0"/>
              </a:rPr>
              <a:t>donkey</a:t>
            </a:r>
            <a:r>
              <a:rPr lang="en-US" i="1" dirty="0">
                <a:solidFill>
                  <a:srgbClr val="344BF6"/>
                </a:solidFill>
                <a:latin typeface="Cambria" panose="02040503050406030204" pitchFamily="18" charset="0"/>
                <a:ea typeface="Cambria" panose="02040503050406030204" pitchFamily="18" charset="0"/>
              </a:rPr>
              <a:t> its master's crib, but Israel does not know, my people do not understand</a:t>
            </a:r>
            <a:r>
              <a:rPr lang="en-US" i="1" dirty="0" smtClean="0">
                <a:solidFill>
                  <a:srgbClr val="344BF6"/>
                </a:solidFill>
                <a:latin typeface="Cambria" panose="02040503050406030204" pitchFamily="18" charset="0"/>
                <a:ea typeface="Cambria" panose="02040503050406030204" pitchFamily="18" charset="0"/>
              </a:rPr>
              <a:t>.</a:t>
            </a:r>
            <a:endParaRPr lang="en-US" i="1" dirty="0">
              <a:solidFill>
                <a:srgbClr val="344BF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611926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1342008"/>
          </a:xfrm>
        </p:spPr>
        <p:txBody>
          <a:bodyPr>
            <a:noAutofit/>
          </a:bodyPr>
          <a:lstStyle/>
          <a:p>
            <a:pPr fontAlgn="base"/>
            <a:r>
              <a:rPr lang="fr-FR" sz="4000" b="1" dirty="0">
                <a:solidFill>
                  <a:prstClr val="black"/>
                </a:solidFill>
              </a:rPr>
              <a:t>Entre le bœuf et l’âne gris</a:t>
            </a:r>
            <a:r>
              <a:rPr lang="en-US" sz="4000" dirty="0">
                <a:solidFill>
                  <a:prstClr val="black"/>
                </a:solidFill>
              </a:rPr>
              <a:t/>
            </a:r>
            <a:br>
              <a:rPr lang="en-US" sz="4000" dirty="0">
                <a:solidFill>
                  <a:prstClr val="black"/>
                </a:solidFill>
              </a:rPr>
            </a:br>
            <a:r>
              <a:rPr lang="en-US" sz="4000" dirty="0">
                <a:solidFill>
                  <a:prstClr val="black"/>
                </a:solidFill>
              </a:rPr>
              <a:t>(</a:t>
            </a:r>
            <a:r>
              <a:rPr lang="en-US" sz="4000" b="1" dirty="0">
                <a:solidFill>
                  <a:prstClr val="black"/>
                </a:solidFill>
              </a:rPr>
              <a:t>Between the Ox and the Grey Donkey</a:t>
            </a:r>
            <a:r>
              <a:rPr lang="en-US" sz="4000" b="1" dirty="0" smtClean="0">
                <a:solidFill>
                  <a:prstClr val="black"/>
                </a:solidFill>
              </a:rPr>
              <a:t>)</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3914023"/>
              </p:ext>
            </p:extLst>
          </p:nvPr>
        </p:nvGraphicFramePr>
        <p:xfrm>
          <a:off x="381000" y="1371600"/>
          <a:ext cx="8382000" cy="5059680"/>
        </p:xfrm>
        <a:graphic>
          <a:graphicData uri="http://schemas.openxmlformats.org/drawingml/2006/table">
            <a:tbl>
              <a:tblPr firstRow="1" bandRow="1">
                <a:tableStyleId>{073A0DAA-6AF3-43AB-8588-CEC1D06C72B9}</a:tableStyleId>
              </a:tblPr>
              <a:tblGrid>
                <a:gridCol w="4038600"/>
                <a:gridCol w="4343400"/>
              </a:tblGrid>
              <a:tr h="370840">
                <a:tc>
                  <a:txBody>
                    <a:bodyPr/>
                    <a:lstStyle/>
                    <a:p>
                      <a:pPr algn="ctr"/>
                      <a:r>
                        <a:rPr lang="en-US" sz="2000" dirty="0" smtClean="0"/>
                        <a:t>French</a:t>
                      </a:r>
                      <a:endParaRPr lang="en-US" sz="2000" dirty="0"/>
                    </a:p>
                  </a:txBody>
                  <a:tcPr/>
                </a:tc>
                <a:tc>
                  <a:txBody>
                    <a:bodyPr/>
                    <a:lstStyle/>
                    <a:p>
                      <a:pPr algn="ctr"/>
                      <a:r>
                        <a:rPr lang="en-US" sz="2000" dirty="0" smtClean="0"/>
                        <a:t>English</a:t>
                      </a:r>
                      <a:r>
                        <a:rPr lang="en-US" sz="2000" baseline="0" dirty="0" smtClean="0"/>
                        <a:t> Translation</a:t>
                      </a:r>
                      <a:endParaRPr lang="en-US" sz="2000" dirty="0"/>
                    </a:p>
                  </a:txBody>
                  <a:tcPr/>
                </a:tc>
              </a:tr>
              <a:tr h="370840">
                <a:tc>
                  <a:txBody>
                    <a:bodyPr/>
                    <a:lstStyle/>
                    <a:p>
                      <a:r>
                        <a:rPr lang="fr-FR" sz="1600" kern="1200" dirty="0" smtClean="0">
                          <a:effectLst/>
                        </a:rPr>
                        <a:t>Entre le bœuf et l’âne gris</a:t>
                      </a:r>
                      <a:r>
                        <a:rPr lang="fr-FR" sz="1600" dirty="0" smtClean="0"/>
                        <a:t/>
                      </a:r>
                      <a:br>
                        <a:rPr lang="fr-FR" sz="1600" dirty="0" smtClean="0"/>
                      </a:br>
                      <a:r>
                        <a:rPr lang="fr-FR" sz="1600" kern="1200" dirty="0" smtClean="0">
                          <a:effectLst/>
                        </a:rPr>
                        <a:t>Dort, dort, dort le petit fils</a:t>
                      </a:r>
                      <a:r>
                        <a:rPr lang="fr-FR" sz="1600" dirty="0" smtClean="0"/>
                        <a:t/>
                      </a:r>
                      <a:br>
                        <a:rPr lang="fr-FR" sz="1600" dirty="0" smtClean="0"/>
                      </a:br>
                      <a:r>
                        <a:rPr lang="fr-FR" sz="1600" kern="1200" dirty="0" smtClean="0">
                          <a:effectLst/>
                        </a:rPr>
                        <a:t>Mille anges divins, </a:t>
                      </a:r>
                    </a:p>
                    <a:p>
                      <a:r>
                        <a:rPr lang="fr-FR" sz="1600" kern="1200" dirty="0" smtClean="0">
                          <a:effectLst/>
                        </a:rPr>
                        <a:t>Mille séraphins</a:t>
                      </a:r>
                      <a:r>
                        <a:rPr lang="fr-FR" sz="1600" dirty="0" smtClean="0"/>
                        <a:t/>
                      </a:r>
                      <a:br>
                        <a:rPr lang="fr-FR" sz="1600" dirty="0" smtClean="0"/>
                      </a:br>
                      <a:r>
                        <a:rPr lang="fr-FR" sz="1600" kern="1200" dirty="0" smtClean="0">
                          <a:effectLst/>
                        </a:rPr>
                        <a:t>Volent à l’entour de ce grand dieu ’amour.</a:t>
                      </a:r>
                    </a:p>
                    <a:p>
                      <a:r>
                        <a:rPr lang="en-US" sz="1600" dirty="0" err="1" smtClean="0"/>
                        <a:t>Roi</a:t>
                      </a:r>
                      <a:r>
                        <a:rPr lang="en-US" sz="1600" dirty="0" smtClean="0"/>
                        <a:t> des </a:t>
                      </a:r>
                      <a:r>
                        <a:rPr lang="en-US" sz="1600" dirty="0" err="1" smtClean="0"/>
                        <a:t>anges</a:t>
                      </a:r>
                      <a:r>
                        <a:rPr lang="en-US" sz="1600" dirty="0" smtClean="0"/>
                        <a:t> </a:t>
                      </a:r>
                      <a:r>
                        <a:rPr lang="en-US" sz="1600" dirty="0" err="1" smtClean="0"/>
                        <a:t>dort</a:t>
                      </a:r>
                      <a:r>
                        <a:rPr lang="en-US" sz="1600" dirty="0" smtClean="0"/>
                        <a:t>.</a:t>
                      </a:r>
                      <a:endParaRPr lang="en-US" sz="1600" dirty="0"/>
                    </a:p>
                  </a:txBody>
                  <a:tcPr anchor="ctr"/>
                </a:tc>
                <a:tc>
                  <a:txBody>
                    <a:bodyPr/>
                    <a:lstStyle/>
                    <a:p>
                      <a:r>
                        <a:rPr lang="en-US" sz="1600" kern="1200" dirty="0" smtClean="0">
                          <a:effectLst/>
                        </a:rPr>
                        <a:t>Between the ox and the grey donkey</a:t>
                      </a:r>
                      <a:r>
                        <a:rPr lang="en-US" sz="1600" dirty="0" smtClean="0"/>
                        <a:t/>
                      </a:r>
                      <a:br>
                        <a:rPr lang="en-US" sz="1600" dirty="0" smtClean="0"/>
                      </a:br>
                      <a:r>
                        <a:rPr lang="en-US" sz="1600" kern="1200" dirty="0" smtClean="0">
                          <a:effectLst/>
                        </a:rPr>
                        <a:t>Sleeps, sleeps, sleeps the little son,</a:t>
                      </a:r>
                      <a:r>
                        <a:rPr lang="en-US" sz="1600" dirty="0" smtClean="0"/>
                        <a:t/>
                      </a:r>
                      <a:br>
                        <a:rPr lang="en-US" sz="1600" dirty="0" smtClean="0"/>
                      </a:br>
                      <a:r>
                        <a:rPr lang="en-US" sz="1600" kern="1200" dirty="0" smtClean="0">
                          <a:effectLst/>
                        </a:rPr>
                        <a:t>A thousand divine angels, </a:t>
                      </a:r>
                    </a:p>
                    <a:p>
                      <a:r>
                        <a:rPr lang="en-US" sz="1600" kern="1200" dirty="0" smtClean="0">
                          <a:effectLst/>
                        </a:rPr>
                        <a:t>A thousand seraphim</a:t>
                      </a:r>
                      <a:r>
                        <a:rPr lang="en-US" sz="1600" dirty="0" smtClean="0"/>
                        <a:t/>
                      </a:r>
                      <a:br>
                        <a:rPr lang="en-US" sz="1600" dirty="0" smtClean="0"/>
                      </a:br>
                      <a:r>
                        <a:rPr lang="en-US" sz="1600" kern="1200" dirty="0" smtClean="0">
                          <a:effectLst/>
                        </a:rPr>
                        <a:t>Fly around this great God of love. </a:t>
                      </a:r>
                    </a:p>
                    <a:p>
                      <a:r>
                        <a:rPr lang="en-US" sz="1600" dirty="0" smtClean="0"/>
                        <a:t>King of angels sleeps.</a:t>
                      </a:r>
                      <a:endParaRPr lang="en-US" sz="1600" dirty="0"/>
                    </a:p>
                  </a:txBody>
                  <a:tcPr anchor="ctr"/>
                </a:tc>
              </a:tr>
              <a:tr h="370840">
                <a:tc>
                  <a:txBody>
                    <a:bodyPr/>
                    <a:lstStyle/>
                    <a:p>
                      <a:r>
                        <a:rPr lang="fr-FR" sz="1600" kern="1200" dirty="0" smtClean="0">
                          <a:effectLst/>
                        </a:rPr>
                        <a:t>Entre les roses et les lys</a:t>
                      </a:r>
                      <a:r>
                        <a:rPr lang="fr-FR" sz="1600" dirty="0" smtClean="0"/>
                        <a:t/>
                      </a:r>
                      <a:br>
                        <a:rPr lang="fr-FR" sz="1600" dirty="0" smtClean="0"/>
                      </a:br>
                      <a:r>
                        <a:rPr lang="fr-FR" sz="1600" kern="1200" dirty="0" smtClean="0">
                          <a:effectLst/>
                        </a:rPr>
                        <a:t>Dort, dort, dort le petit fils</a:t>
                      </a:r>
                      <a:r>
                        <a:rPr lang="fr-FR" sz="1600" dirty="0" smtClean="0"/>
                        <a:t/>
                      </a:r>
                      <a:br>
                        <a:rPr lang="fr-FR" sz="1600" dirty="0" smtClean="0"/>
                      </a:br>
                      <a:r>
                        <a:rPr lang="fr-FR" sz="1600" kern="1200" dirty="0" smtClean="0">
                          <a:effectLst/>
                        </a:rPr>
                        <a:t>Mille anges divins, </a:t>
                      </a:r>
                    </a:p>
                    <a:p>
                      <a:r>
                        <a:rPr lang="fr-FR" sz="1600" kern="1200" dirty="0" smtClean="0">
                          <a:effectLst/>
                        </a:rPr>
                        <a:t>Mille séraphins</a:t>
                      </a:r>
                      <a:r>
                        <a:rPr lang="fr-FR" sz="1600" dirty="0" smtClean="0"/>
                        <a:t/>
                      </a:r>
                      <a:br>
                        <a:rPr lang="fr-FR" sz="1600" dirty="0" smtClean="0"/>
                      </a:br>
                      <a:r>
                        <a:rPr lang="fr-FR" sz="1600" kern="1200" dirty="0" smtClean="0">
                          <a:effectLst/>
                        </a:rPr>
                        <a:t>Volent à l’entour de ce grand dieu d’amour.</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Roi</a:t>
                      </a:r>
                      <a:r>
                        <a:rPr lang="en-US" sz="1600" dirty="0" smtClean="0"/>
                        <a:t> des </a:t>
                      </a:r>
                      <a:r>
                        <a:rPr lang="en-US" sz="1600" dirty="0" err="1" smtClean="0"/>
                        <a:t>anges</a:t>
                      </a:r>
                      <a:r>
                        <a:rPr lang="en-US" sz="1600" dirty="0" smtClean="0"/>
                        <a:t> </a:t>
                      </a:r>
                      <a:r>
                        <a:rPr lang="en-US" sz="1600" dirty="0" err="1" smtClean="0"/>
                        <a:t>dort</a:t>
                      </a:r>
                      <a:r>
                        <a:rPr lang="en-US" sz="1600" dirty="0" smtClean="0"/>
                        <a:t>.</a:t>
                      </a:r>
                    </a:p>
                  </a:txBody>
                  <a:tcPr/>
                </a:tc>
                <a:tc>
                  <a:txBody>
                    <a:bodyPr/>
                    <a:lstStyle/>
                    <a:p>
                      <a:r>
                        <a:rPr lang="en-US" sz="1600" kern="1200" dirty="0" smtClean="0">
                          <a:effectLst/>
                        </a:rPr>
                        <a:t>Between the roses and the lilies,</a:t>
                      </a:r>
                      <a:r>
                        <a:rPr lang="en-US" sz="1600" dirty="0" smtClean="0"/>
                        <a:t/>
                      </a:r>
                      <a:br>
                        <a:rPr lang="en-US" sz="1600" dirty="0" smtClean="0"/>
                      </a:br>
                      <a:r>
                        <a:rPr lang="en-US" sz="1600" kern="1200" dirty="0" smtClean="0">
                          <a:effectLst/>
                        </a:rPr>
                        <a:t>Sleeps, sleeps, sleeps the little son,</a:t>
                      </a:r>
                      <a:r>
                        <a:rPr lang="en-US" sz="1600" dirty="0" smtClean="0"/>
                        <a:t/>
                      </a:r>
                      <a:br>
                        <a:rPr lang="en-US" sz="1600" dirty="0" smtClean="0"/>
                      </a:br>
                      <a:r>
                        <a:rPr lang="en-US" sz="1600" kern="1200" dirty="0" smtClean="0">
                          <a:effectLst/>
                        </a:rPr>
                        <a:t>A thousand divine angels, </a:t>
                      </a:r>
                    </a:p>
                    <a:p>
                      <a:r>
                        <a:rPr lang="en-US" sz="1600" kern="1200" dirty="0" smtClean="0">
                          <a:effectLst/>
                        </a:rPr>
                        <a:t>A thousand seraphim</a:t>
                      </a:r>
                      <a:r>
                        <a:rPr lang="en-US" sz="1600" dirty="0" smtClean="0"/>
                        <a:t/>
                      </a:r>
                      <a:br>
                        <a:rPr lang="en-US" sz="1600" dirty="0" smtClean="0"/>
                      </a:br>
                      <a:r>
                        <a:rPr lang="en-US" sz="1600" kern="1200" dirty="0" smtClean="0">
                          <a:effectLst/>
                        </a:rPr>
                        <a:t>Fly around this great God of love.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King of angels sleeps.</a:t>
                      </a:r>
                    </a:p>
                  </a:txBody>
                  <a:tcPr/>
                </a:tc>
              </a:tr>
              <a:tr h="370840">
                <a:tc>
                  <a:txBody>
                    <a:bodyPr/>
                    <a:lstStyle/>
                    <a:p>
                      <a:r>
                        <a:rPr lang="fr-FR" sz="1600" kern="1200" dirty="0" smtClean="0">
                          <a:effectLst/>
                        </a:rPr>
                        <a:t>Entre les pastoureaux jolis</a:t>
                      </a:r>
                      <a:r>
                        <a:rPr lang="fr-FR" sz="1600" dirty="0" smtClean="0"/>
                        <a:t/>
                      </a:r>
                      <a:br>
                        <a:rPr lang="fr-FR" sz="1600" dirty="0" smtClean="0"/>
                      </a:br>
                      <a:r>
                        <a:rPr lang="fr-FR" sz="1600" kern="1200" dirty="0" smtClean="0">
                          <a:effectLst/>
                        </a:rPr>
                        <a:t>Dort, dort, Jésus qui sourit</a:t>
                      </a:r>
                      <a:r>
                        <a:rPr lang="fr-FR" sz="1600" dirty="0" smtClean="0"/>
                        <a:t/>
                      </a:r>
                      <a:br>
                        <a:rPr lang="fr-FR" sz="1600" dirty="0" smtClean="0"/>
                      </a:br>
                      <a:r>
                        <a:rPr lang="fr-FR" sz="1600" kern="1200" dirty="0" smtClean="0">
                          <a:effectLst/>
                        </a:rPr>
                        <a:t>Mille anges divins, </a:t>
                      </a:r>
                    </a:p>
                    <a:p>
                      <a:r>
                        <a:rPr lang="fr-FR" sz="1600" kern="1200" dirty="0" smtClean="0">
                          <a:effectLst/>
                        </a:rPr>
                        <a:t>Mille séraphins</a:t>
                      </a:r>
                      <a:r>
                        <a:rPr lang="fr-FR" sz="1600" dirty="0" smtClean="0"/>
                        <a:t/>
                      </a:r>
                      <a:br>
                        <a:rPr lang="fr-FR" sz="1600" dirty="0" smtClean="0"/>
                      </a:br>
                      <a:r>
                        <a:rPr lang="fr-FR" sz="1600" kern="1200" dirty="0" smtClean="0">
                          <a:effectLst/>
                        </a:rPr>
                        <a:t>Volent à l’entour de ce grand dieu d’amour.</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Roi</a:t>
                      </a:r>
                      <a:r>
                        <a:rPr lang="en-US" sz="1600" dirty="0" smtClean="0"/>
                        <a:t> des </a:t>
                      </a:r>
                      <a:r>
                        <a:rPr lang="en-US" sz="1600" dirty="0" err="1" smtClean="0"/>
                        <a:t>anges</a:t>
                      </a:r>
                      <a:r>
                        <a:rPr lang="en-US" sz="1600" dirty="0" smtClean="0"/>
                        <a:t> </a:t>
                      </a:r>
                      <a:r>
                        <a:rPr lang="en-US" sz="1600" dirty="0" err="1" smtClean="0"/>
                        <a:t>dort</a:t>
                      </a:r>
                      <a:r>
                        <a:rPr lang="en-US" sz="16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effectLst/>
                        </a:rPr>
                        <a:t>Amidst the gentle shepherds</a:t>
                      </a:r>
                      <a:r>
                        <a:rPr lang="en-US" sz="1600" dirty="0" smtClean="0"/>
                        <a:t/>
                      </a:r>
                      <a:br>
                        <a:rPr lang="en-US" sz="1600" dirty="0" smtClean="0"/>
                      </a:br>
                      <a:r>
                        <a:rPr lang="en-US" sz="1600" kern="1200" dirty="0" smtClean="0">
                          <a:effectLst/>
                        </a:rPr>
                        <a:t>Sleeps, sleeps Jesus who smiles,</a:t>
                      </a:r>
                    </a:p>
                    <a:p>
                      <a:r>
                        <a:rPr lang="en-US" sz="1600" kern="1200" dirty="0" smtClean="0">
                          <a:effectLst/>
                        </a:rPr>
                        <a:t>A thousand divine angels, </a:t>
                      </a:r>
                    </a:p>
                    <a:p>
                      <a:r>
                        <a:rPr lang="en-US" sz="1600" kern="1200" dirty="0" smtClean="0">
                          <a:effectLst/>
                        </a:rPr>
                        <a:t>A thousand seraphim</a:t>
                      </a:r>
                      <a:r>
                        <a:rPr lang="en-US" sz="1600" dirty="0" smtClean="0"/>
                        <a:t/>
                      </a:r>
                      <a:br>
                        <a:rPr lang="en-US" sz="1600" dirty="0" smtClean="0"/>
                      </a:br>
                      <a:r>
                        <a:rPr lang="en-US" sz="1600" kern="1200" dirty="0" smtClean="0">
                          <a:effectLst/>
                        </a:rPr>
                        <a:t>Fly around this great God of love.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King of angels sleeps.</a:t>
                      </a:r>
                    </a:p>
                  </a:txBody>
                  <a:tcPr/>
                </a:tc>
              </a:tr>
            </a:tbl>
          </a:graphicData>
        </a:graphic>
      </p:graphicFrame>
      <p:sp>
        <p:nvSpPr>
          <p:cNvPr id="5" name="TextBox 4"/>
          <p:cNvSpPr txBox="1"/>
          <p:nvPr/>
        </p:nvSpPr>
        <p:spPr>
          <a:xfrm>
            <a:off x="0" y="6519446"/>
            <a:ext cx="9144000" cy="338554"/>
          </a:xfrm>
          <a:prstGeom prst="rect">
            <a:avLst/>
          </a:prstGeom>
          <a:noFill/>
        </p:spPr>
        <p:txBody>
          <a:bodyPr wrap="square" rtlCol="0">
            <a:spAutoFit/>
          </a:bodyPr>
          <a:lstStyle/>
          <a:p>
            <a:r>
              <a:rPr lang="en-US" sz="1600" dirty="0">
                <a:hlinkClick r:id="rId3"/>
              </a:rPr>
              <a:t>https://en.wikipedia.org/wiki/Entre_le_b%C5%93uf_et_l%27%C3%A2ne_gris</a:t>
            </a:r>
            <a:endParaRPr lang="en-US" sz="1600" dirty="0">
              <a:solidFill>
                <a:prstClr val="black"/>
              </a:solidFill>
            </a:endParaRPr>
          </a:p>
        </p:txBody>
      </p:sp>
    </p:spTree>
    <p:extLst>
      <p:ext uri="{BB962C8B-B14F-4D97-AF65-F5344CB8AC3E}">
        <p14:creationId xmlns:p14="http://schemas.microsoft.com/office/powerpoint/2010/main" val="686184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143774" y="6396376"/>
            <a:ext cx="8915400" cy="369332"/>
          </a:xfrm>
          <a:prstGeom prst="rect">
            <a:avLst/>
          </a:prstGeom>
        </p:spPr>
        <p:txBody>
          <a:bodyPr wrap="square">
            <a:spAutoFit/>
          </a:bodyPr>
          <a:lstStyle/>
          <a:p>
            <a:r>
              <a:rPr lang="en-US" dirty="0">
                <a:solidFill>
                  <a:prstClr val="black"/>
                </a:solidFill>
                <a:hlinkClick r:id="rId4"/>
              </a:rPr>
              <a:t>https://</a:t>
            </a:r>
            <a:r>
              <a:rPr lang="en-US" dirty="0" smtClean="0">
                <a:solidFill>
                  <a:prstClr val="black"/>
                </a:solidFill>
                <a:hlinkClick r:id="rId4"/>
              </a:rPr>
              <a:t>www.johnsanidopoulos.com/2012/11/continuity-and-change-in-fourth-century.html</a:t>
            </a:r>
            <a:r>
              <a:rPr lang="en-US" dirty="0" smtClean="0">
                <a:solidFill>
                  <a:prstClr val="black"/>
                </a:solidFill>
              </a:rPr>
              <a:t> </a:t>
            </a:r>
            <a:endParaRPr lang="en-US" dirty="0">
              <a:solidFill>
                <a:prstClr val="black"/>
              </a:solidFill>
            </a:endParaRPr>
          </a:p>
        </p:txBody>
      </p:sp>
      <p:sp>
        <p:nvSpPr>
          <p:cNvPr id="7" name="Title 2"/>
          <p:cNvSpPr>
            <a:spLocks noGrp="1"/>
          </p:cNvSpPr>
          <p:nvPr>
            <p:ph type="title"/>
          </p:nvPr>
        </p:nvSpPr>
        <p:spPr>
          <a:xfrm>
            <a:off x="0" y="7189"/>
            <a:ext cx="9144000" cy="2507411"/>
          </a:xfrm>
          <a:effectLst/>
        </p:spPr>
        <p:txBody>
          <a:bodyPr>
            <a:noAutofit/>
          </a:bodyPr>
          <a:lstStyle/>
          <a:p>
            <a:r>
              <a:rPr lang="en-US" sz="7200" b="1" dirty="0" smtClean="0">
                <a:solidFill>
                  <a:schemeClr val="bg1"/>
                </a:solidFill>
                <a:effectLst>
                  <a:glow rad="139700">
                    <a:srgbClr val="C00000">
                      <a:alpha val="40000"/>
                    </a:srgbClr>
                  </a:glow>
                  <a:outerShdw blurRad="114300" dist="38100" dir="13500000" algn="br" rotWithShape="0">
                    <a:prstClr val="black"/>
                  </a:outerShdw>
                </a:effectLst>
              </a:rPr>
              <a:t>Christmas Music in the Early Church</a:t>
            </a:r>
            <a:endParaRPr lang="en-US"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0602862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1799208"/>
          </a:xfrm>
        </p:spPr>
        <p:txBody>
          <a:bodyPr>
            <a:normAutofit fontScale="90000"/>
          </a:bodyPr>
          <a:lstStyle/>
          <a:p>
            <a:pPr fontAlgn="base"/>
            <a:r>
              <a:rPr lang="fr-FR" sz="4900" b="1" dirty="0" err="1" smtClean="0"/>
              <a:t>Resonet</a:t>
            </a:r>
            <a:r>
              <a:rPr lang="fr-FR" sz="4900" b="1" dirty="0" smtClean="0"/>
              <a:t> in </a:t>
            </a:r>
            <a:r>
              <a:rPr lang="fr-FR" sz="4900" b="1" dirty="0" err="1" smtClean="0"/>
              <a:t>laudibus</a:t>
            </a:r>
            <a:r>
              <a:rPr lang="en-US" dirty="0" smtClean="0"/>
              <a:t/>
            </a:r>
            <a:br>
              <a:rPr lang="en-US" dirty="0" smtClean="0"/>
            </a:br>
            <a:r>
              <a:rPr lang="en-US" dirty="0" smtClean="0"/>
              <a:t>(</a:t>
            </a:r>
            <a:r>
              <a:rPr lang="en-US" b="1" dirty="0"/>
              <a:t>Christ was born on Christmas Day)</a:t>
            </a:r>
            <a:r>
              <a:rPr lang="en-US" sz="4900" b="1" dirty="0" smtClean="0"/>
              <a:t/>
            </a:r>
            <a:br>
              <a:rPr lang="en-US" sz="4900" b="1" dirty="0" smtClean="0"/>
            </a:br>
            <a:r>
              <a:rPr lang="en-US" sz="3100" dirty="0" smtClean="0">
                <a:latin typeface="+mn-lt"/>
              </a:rPr>
              <a:t>14</a:t>
            </a:r>
            <a:r>
              <a:rPr lang="en-US" sz="3100" baseline="30000" dirty="0" smtClean="0">
                <a:latin typeface="+mn-lt"/>
              </a:rPr>
              <a:t>th</a:t>
            </a:r>
            <a:r>
              <a:rPr lang="en-US" sz="3100" dirty="0" smtClean="0">
                <a:latin typeface="+mn-lt"/>
              </a:rPr>
              <a:t> Century Traditional Christmas Carol</a:t>
            </a:r>
            <a:endParaRPr lang="en-US" sz="3100" dirty="0">
              <a:latin typeface="+mn-lt"/>
            </a:endParaRP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hlinkClick r:id="rId4"/>
              </a:rPr>
              <a:t>http://www.oldest.org/religion/christmas-songs/</a:t>
            </a:r>
            <a:endParaRPr lang="en-US" sz="1600" dirty="0">
              <a:solidFill>
                <a:prstClr val="black"/>
              </a:solidFill>
            </a:endParaRPr>
          </a:p>
        </p:txBody>
      </p:sp>
      <p:sp>
        <p:nvSpPr>
          <p:cNvPr id="8" name="Content Placeholder 7"/>
          <p:cNvSpPr>
            <a:spLocks noGrp="1"/>
          </p:cNvSpPr>
          <p:nvPr>
            <p:ph idx="1"/>
          </p:nvPr>
        </p:nvSpPr>
        <p:spPr>
          <a:xfrm>
            <a:off x="457200" y="1905000"/>
            <a:ext cx="8229600" cy="4525963"/>
          </a:xfrm>
        </p:spPr>
        <p:txBody>
          <a:bodyPr>
            <a:normAutofit fontScale="92500" lnSpcReduction="20000"/>
          </a:bodyPr>
          <a:lstStyle/>
          <a:p>
            <a:r>
              <a:rPr lang="en-US" dirty="0"/>
              <a:t>A traditional Christmas carol from 14th century Europe. </a:t>
            </a:r>
          </a:p>
          <a:p>
            <a:r>
              <a:rPr lang="en-US" dirty="0"/>
              <a:t>Its exact origins are difficult to date, but it was widely-known and sung all over medieval Europe. </a:t>
            </a:r>
          </a:p>
          <a:p>
            <a:r>
              <a:rPr lang="en-US" dirty="0"/>
              <a:t>The oldest known written copy of the song appears in a collection of songs written in 1360. </a:t>
            </a:r>
          </a:p>
          <a:p>
            <a:r>
              <a:rPr lang="en-US" dirty="0"/>
              <a:t>In 1582, the </a:t>
            </a:r>
            <a:r>
              <a:rPr lang="en-US" i="1" dirty="0" err="1"/>
              <a:t>Piae</a:t>
            </a:r>
            <a:r>
              <a:rPr lang="en-US" i="1" dirty="0"/>
              <a:t> </a:t>
            </a:r>
            <a:r>
              <a:rPr lang="en-US" i="1" dirty="0" err="1"/>
              <a:t>Cantiones</a:t>
            </a:r>
            <a:r>
              <a:rPr lang="en-US" dirty="0"/>
              <a:t> – a collection of medieval Latin songs – was first published.</a:t>
            </a:r>
          </a:p>
          <a:p>
            <a:r>
              <a:rPr lang="en-US" dirty="0"/>
              <a:t>This book helped popularize several of the most-known Christmas carols including “</a:t>
            </a:r>
            <a:r>
              <a:rPr lang="en-US" dirty="0" err="1"/>
              <a:t>Resonet</a:t>
            </a:r>
            <a:r>
              <a:rPr lang="en-US" dirty="0"/>
              <a:t> in </a:t>
            </a:r>
            <a:r>
              <a:rPr lang="en-US" dirty="0" err="1"/>
              <a:t>laudibus</a:t>
            </a:r>
            <a:r>
              <a:rPr lang="en-US" dirty="0"/>
              <a:t>.” </a:t>
            </a:r>
          </a:p>
          <a:p>
            <a:r>
              <a:rPr lang="en-US" dirty="0"/>
              <a:t>Popular English hymn writer, John M. Neale, translated the song into English as “Christ was born on Christmas Day” and based his version of the one in </a:t>
            </a:r>
            <a:r>
              <a:rPr lang="en-US" i="1" dirty="0" err="1"/>
              <a:t>Piae</a:t>
            </a:r>
            <a:r>
              <a:rPr lang="en-US" i="1" dirty="0"/>
              <a:t> </a:t>
            </a:r>
            <a:r>
              <a:rPr lang="en-US" i="1" dirty="0" err="1"/>
              <a:t>Cantiones</a:t>
            </a:r>
            <a:r>
              <a:rPr lang="en-US" i="1" dirty="0"/>
              <a:t>.</a:t>
            </a:r>
            <a:endParaRPr lang="en-US" i="1" dirty="0">
              <a:solidFill>
                <a:srgbClr val="344BF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20204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p:cTn id="42"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134200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r>
              <a:rPr lang="fr-FR"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Resonet</a:t>
            </a:r>
            <a:r>
              <a:rPr lang="fr-FR"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in </a:t>
            </a:r>
            <a:r>
              <a:rPr lang="fr-FR"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laudibus</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(Christ was born on Christmas Day</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55129742"/>
              </p:ext>
            </p:extLst>
          </p:nvPr>
        </p:nvGraphicFramePr>
        <p:xfrm>
          <a:off x="381000" y="1371600"/>
          <a:ext cx="8382000" cy="5151120"/>
        </p:xfrm>
        <a:graphic>
          <a:graphicData uri="http://schemas.openxmlformats.org/drawingml/2006/table">
            <a:tbl>
              <a:tblPr firstRow="1" bandRow="1">
                <a:tableStyleId>{21E4AEA4-8DFA-4A89-87EB-49C32662AFE0}</a:tableStyleId>
              </a:tblPr>
              <a:tblGrid>
                <a:gridCol w="4038600"/>
                <a:gridCol w="4343400"/>
              </a:tblGrid>
              <a:tr h="370840">
                <a:tc>
                  <a:txBody>
                    <a:bodyPr/>
                    <a:lstStyle/>
                    <a:p>
                      <a:pPr algn="ctr"/>
                      <a:r>
                        <a:rPr lang="en-US" sz="2000" dirty="0" smtClean="0"/>
                        <a:t>Latin</a:t>
                      </a:r>
                      <a:endParaRPr lang="en-US" sz="2000" dirty="0"/>
                    </a:p>
                  </a:txBody>
                  <a:tcPr/>
                </a:tc>
                <a:tc>
                  <a:txBody>
                    <a:bodyPr/>
                    <a:lstStyle/>
                    <a:p>
                      <a:pPr algn="ctr"/>
                      <a:r>
                        <a:rPr lang="en-US" sz="2000" dirty="0" smtClean="0"/>
                        <a:t>English</a:t>
                      </a:r>
                      <a:r>
                        <a:rPr lang="en-US" sz="2000" baseline="0" dirty="0" smtClean="0"/>
                        <a:t> Translation</a:t>
                      </a:r>
                      <a:endParaRPr lang="en-US" sz="2000" dirty="0"/>
                    </a:p>
                  </a:txBody>
                  <a:tcPr/>
                </a:tc>
              </a:tr>
              <a:tr h="370840">
                <a:tc>
                  <a:txBody>
                    <a:bodyPr/>
                    <a:lstStyle/>
                    <a:p>
                      <a:r>
                        <a:rPr lang="en-US" sz="1800" kern="1200" dirty="0" err="1" smtClean="0">
                          <a:effectLst/>
                        </a:rPr>
                        <a:t>Resonet</a:t>
                      </a:r>
                      <a:r>
                        <a:rPr lang="en-US" sz="1800" kern="1200" dirty="0" smtClean="0">
                          <a:effectLst/>
                        </a:rPr>
                        <a:t> in </a:t>
                      </a:r>
                      <a:r>
                        <a:rPr lang="en-US" sz="1800" kern="1200" dirty="0" err="1" smtClean="0">
                          <a:effectLst/>
                        </a:rPr>
                        <a:t>laudibus</a:t>
                      </a:r>
                      <a:r>
                        <a:rPr lang="en-US" sz="1800" kern="1200" dirty="0" smtClean="0">
                          <a:effectLst/>
                        </a:rPr>
                        <a:t>,</a:t>
                      </a:r>
                      <a:r>
                        <a:rPr lang="en-US" sz="1600" dirty="0" smtClean="0"/>
                        <a:t/>
                      </a:r>
                      <a:br>
                        <a:rPr lang="en-US" sz="1600" dirty="0" smtClean="0"/>
                      </a:br>
                      <a:r>
                        <a:rPr lang="en-US" sz="1800" kern="1200" dirty="0" smtClean="0">
                          <a:effectLst/>
                        </a:rPr>
                        <a:t>Cum </a:t>
                      </a:r>
                      <a:r>
                        <a:rPr lang="en-US" sz="1800" kern="1200" dirty="0" err="1" smtClean="0">
                          <a:effectLst/>
                        </a:rPr>
                        <a:t>iucundis</a:t>
                      </a:r>
                      <a:r>
                        <a:rPr lang="en-US" sz="1800" kern="1200" dirty="0" smtClean="0">
                          <a:effectLst/>
                        </a:rPr>
                        <a:t> </a:t>
                      </a:r>
                      <a:r>
                        <a:rPr lang="en-US" sz="1800" kern="1200" dirty="0" err="1" smtClean="0">
                          <a:effectLst/>
                        </a:rPr>
                        <a:t>plausibus</a:t>
                      </a:r>
                      <a:r>
                        <a:rPr lang="en-US" sz="1800" kern="1200" dirty="0" smtClean="0">
                          <a:effectLst/>
                        </a:rPr>
                        <a:t>,</a:t>
                      </a:r>
                      <a:r>
                        <a:rPr lang="en-US" sz="1600" dirty="0" smtClean="0"/>
                        <a:t/>
                      </a:r>
                      <a:br>
                        <a:rPr lang="en-US" sz="1600" dirty="0" smtClean="0"/>
                      </a:br>
                      <a:r>
                        <a:rPr lang="en-US" sz="1800" kern="1200" dirty="0" smtClean="0">
                          <a:effectLst/>
                        </a:rPr>
                        <a:t>Sion cum </a:t>
                      </a:r>
                      <a:r>
                        <a:rPr lang="en-US" sz="1800" kern="1200" dirty="0" err="1" smtClean="0">
                          <a:effectLst/>
                        </a:rPr>
                        <a:t>fidelibus</a:t>
                      </a:r>
                      <a:r>
                        <a:rPr lang="en-US" sz="1800" kern="1200" dirty="0" smtClean="0">
                          <a:effectLst/>
                        </a:rPr>
                        <a:t>,</a:t>
                      </a:r>
                      <a:r>
                        <a:rPr lang="en-US" sz="1600" dirty="0" smtClean="0"/>
                        <a:t/>
                      </a:r>
                      <a:br>
                        <a:rPr lang="en-US" sz="1600" dirty="0" smtClean="0"/>
                      </a:br>
                      <a:r>
                        <a:rPr lang="en-US" sz="1800" kern="1200" dirty="0" err="1" smtClean="0">
                          <a:effectLst/>
                        </a:rPr>
                        <a:t>Apparuit</a:t>
                      </a:r>
                      <a:r>
                        <a:rPr lang="en-US" sz="1800" kern="1200" dirty="0" smtClean="0">
                          <a:effectLst/>
                        </a:rPr>
                        <a:t>, </a:t>
                      </a:r>
                      <a:r>
                        <a:rPr lang="en-US" sz="1800" kern="1200" dirty="0" err="1" smtClean="0">
                          <a:effectLst/>
                        </a:rPr>
                        <a:t>Quem</a:t>
                      </a:r>
                      <a:r>
                        <a:rPr lang="en-US" sz="1800" kern="1200" dirty="0" smtClean="0">
                          <a:effectLst/>
                        </a:rPr>
                        <a:t> </a:t>
                      </a:r>
                      <a:r>
                        <a:rPr lang="en-US" sz="1800" kern="1200" dirty="0" err="1" smtClean="0">
                          <a:effectLst/>
                        </a:rPr>
                        <a:t>genuit</a:t>
                      </a:r>
                      <a:r>
                        <a:rPr lang="en-US" sz="1800" kern="1200" dirty="0" smtClean="0">
                          <a:effectLst/>
                        </a:rPr>
                        <a:t> Maria.</a:t>
                      </a:r>
                      <a:endParaRPr lang="en-US" sz="1600" dirty="0"/>
                    </a:p>
                  </a:txBody>
                  <a:tcPr anchor="ctr"/>
                </a:tc>
                <a:tc>
                  <a:txBody>
                    <a:bodyPr/>
                    <a:lstStyle/>
                    <a:p>
                      <a:r>
                        <a:rPr lang="en-US" sz="1800" kern="1200" dirty="0" smtClean="0">
                          <a:effectLst/>
                        </a:rPr>
                        <a:t>Let praises</a:t>
                      </a:r>
                      <a:r>
                        <a:rPr lang="en-US" sz="1800" kern="1200" baseline="0" dirty="0" smtClean="0">
                          <a:effectLst/>
                        </a:rPr>
                        <a:t> </a:t>
                      </a:r>
                      <a:r>
                        <a:rPr lang="en-US" sz="1800" kern="1200" dirty="0" smtClean="0">
                          <a:effectLst/>
                        </a:rPr>
                        <a:t>ring out,</a:t>
                      </a:r>
                      <a:r>
                        <a:rPr lang="en-US" sz="1600" dirty="0" smtClean="0"/>
                        <a:t/>
                      </a:r>
                      <a:br>
                        <a:rPr lang="en-US" sz="1600" dirty="0" smtClean="0"/>
                      </a:br>
                      <a:r>
                        <a:rPr lang="en-US" sz="1800" kern="1200" dirty="0" smtClean="0">
                          <a:effectLst/>
                        </a:rPr>
                        <a:t>And joyful acclaim,</a:t>
                      </a:r>
                      <a:r>
                        <a:rPr lang="en-US" sz="1600" dirty="0" smtClean="0"/>
                        <a:t/>
                      </a:r>
                      <a:br>
                        <a:rPr lang="en-US" sz="1600" dirty="0" smtClean="0"/>
                      </a:br>
                      <a:r>
                        <a:rPr lang="en-US" sz="1800" kern="1200" dirty="0" smtClean="0">
                          <a:effectLst/>
                        </a:rPr>
                        <a:t>To Zion’s faithful,</a:t>
                      </a:r>
                    </a:p>
                    <a:p>
                      <a:r>
                        <a:rPr lang="en-US" sz="1800" kern="1200" dirty="0" smtClean="0">
                          <a:effectLst/>
                        </a:rPr>
                        <a:t>The child born of Mary has appeared.</a:t>
                      </a:r>
                      <a:endParaRPr lang="en-US" sz="1600" dirty="0"/>
                    </a:p>
                  </a:txBody>
                  <a:tcPr anchor="ctr"/>
                </a:tc>
              </a:tr>
              <a:tr h="370840">
                <a:tc>
                  <a:txBody>
                    <a:bodyPr/>
                    <a:lstStyle/>
                    <a:p>
                      <a:r>
                        <a:rPr lang="en-US" sz="1800" kern="1200" dirty="0" smtClean="0">
                          <a:effectLst/>
                        </a:rPr>
                        <a:t>Gaudete, Gaudete!</a:t>
                      </a:r>
                    </a:p>
                    <a:p>
                      <a:r>
                        <a:rPr lang="fr-FR" sz="1800" kern="1200" dirty="0" smtClean="0">
                          <a:effectLst/>
                        </a:rPr>
                        <a:t>Christus </a:t>
                      </a:r>
                      <a:r>
                        <a:rPr lang="fr-FR" sz="1800" kern="1200" dirty="0" err="1" smtClean="0">
                          <a:effectLst/>
                        </a:rPr>
                        <a:t>Natus</a:t>
                      </a:r>
                      <a:r>
                        <a:rPr lang="fr-FR" sz="1800" kern="1200" dirty="0" smtClean="0">
                          <a:effectLst/>
                        </a:rPr>
                        <a:t> </a:t>
                      </a:r>
                      <a:r>
                        <a:rPr lang="fr-FR" sz="1800" kern="1200" dirty="0" err="1" smtClean="0">
                          <a:effectLst/>
                        </a:rPr>
                        <a:t>Hodie</a:t>
                      </a:r>
                      <a:r>
                        <a:rPr lang="fr-FR" sz="1800" kern="1200" dirty="0" smtClean="0">
                          <a:effectLs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Gaudete, Gaudete!</a:t>
                      </a:r>
                    </a:p>
                    <a:p>
                      <a:r>
                        <a:rPr lang="en-US" sz="1800" kern="1200" dirty="0" smtClean="0">
                          <a:effectLst/>
                        </a:rPr>
                        <a:t>Ex Maria </a:t>
                      </a:r>
                      <a:r>
                        <a:rPr lang="en-US" sz="1800" kern="1200" dirty="0" err="1" smtClean="0">
                          <a:effectLst/>
                        </a:rPr>
                        <a:t>virgine</a:t>
                      </a:r>
                      <a:endParaRPr lang="en-US" sz="1600" dirty="0" smtClean="0"/>
                    </a:p>
                  </a:txBody>
                  <a:tcPr/>
                </a:tc>
                <a:tc>
                  <a:txBody>
                    <a:bodyPr/>
                    <a:lstStyle/>
                    <a:p>
                      <a:r>
                        <a:rPr lang="en-US" sz="1800" kern="1200" dirty="0" smtClean="0">
                          <a:effectLst/>
                        </a:rPr>
                        <a:t>Rejoice, Rejoice!</a:t>
                      </a:r>
                    </a:p>
                    <a:p>
                      <a:r>
                        <a:rPr lang="en-US" sz="1800" kern="1200" dirty="0" smtClean="0">
                          <a:effectLst/>
                        </a:rPr>
                        <a:t>Christ is Born Today.</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Rejoice, Rejoice!</a:t>
                      </a:r>
                    </a:p>
                    <a:p>
                      <a:r>
                        <a:rPr lang="en-US" sz="1800" kern="1200" dirty="0" smtClean="0">
                          <a:effectLst/>
                        </a:rPr>
                        <a:t>From the Virgin Mary.</a:t>
                      </a:r>
                      <a:endParaRPr lang="en-US" sz="1600" dirty="0" smtClean="0"/>
                    </a:p>
                  </a:txBody>
                  <a:tcPr/>
                </a:tc>
              </a:tr>
              <a:tr h="370840">
                <a:tc>
                  <a:txBody>
                    <a:bodyPr/>
                    <a:lstStyle/>
                    <a:p>
                      <a:r>
                        <a:rPr lang="it-IT" sz="1800" kern="1200" dirty="0" smtClean="0">
                          <a:effectLst/>
                        </a:rPr>
                        <a:t>Pueri concurrite, </a:t>
                      </a:r>
                    </a:p>
                    <a:p>
                      <a:r>
                        <a:rPr lang="it-IT" sz="1800" kern="1200" dirty="0" smtClean="0">
                          <a:effectLst/>
                        </a:rPr>
                        <a:t>Nato Regi psallite,</a:t>
                      </a:r>
                      <a:r>
                        <a:rPr lang="it-IT" dirty="0" smtClean="0"/>
                        <a:t/>
                      </a:r>
                      <a:br>
                        <a:rPr lang="it-IT" dirty="0" smtClean="0"/>
                      </a:br>
                      <a:r>
                        <a:rPr lang="it-IT" sz="1800" kern="1200" dirty="0" smtClean="0">
                          <a:effectLst/>
                        </a:rPr>
                        <a:t>Voce pia dicite, </a:t>
                      </a:r>
                    </a:p>
                    <a:p>
                      <a:r>
                        <a:rPr lang="it-IT" sz="1800" kern="1200" dirty="0" smtClean="0">
                          <a:effectLst/>
                        </a:rPr>
                        <a:t>Apparuit quem genuit Maria.</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Let us sing together to the child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Let us sing to the newborn King;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And with the pious ones say:</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The child born of Mary has appeared.</a:t>
                      </a:r>
                      <a:endParaRPr lang="en-US" sz="1600" dirty="0" smtClean="0"/>
                    </a:p>
                  </a:txBody>
                  <a:tcPr/>
                </a:tc>
              </a:tr>
              <a:tr h="370840">
                <a:tc>
                  <a:txBody>
                    <a:bodyPr/>
                    <a:lstStyle/>
                    <a:p>
                      <a:r>
                        <a:rPr lang="en-US" sz="1800" kern="1200" dirty="0" smtClean="0">
                          <a:effectLst/>
                        </a:rPr>
                        <a:t>Gaudete, Gaudete!</a:t>
                      </a:r>
                    </a:p>
                    <a:p>
                      <a:r>
                        <a:rPr lang="fr-FR" sz="1800" kern="1200" dirty="0" smtClean="0">
                          <a:effectLst/>
                        </a:rPr>
                        <a:t>Christus </a:t>
                      </a:r>
                      <a:r>
                        <a:rPr lang="fr-FR" sz="1800" kern="1200" dirty="0" err="1" smtClean="0">
                          <a:effectLst/>
                        </a:rPr>
                        <a:t>Natus</a:t>
                      </a:r>
                      <a:r>
                        <a:rPr lang="fr-FR" sz="1800" kern="1200" dirty="0" smtClean="0">
                          <a:effectLst/>
                        </a:rPr>
                        <a:t> </a:t>
                      </a:r>
                      <a:r>
                        <a:rPr lang="fr-FR" sz="1800" kern="1200" dirty="0" err="1" smtClean="0">
                          <a:effectLst/>
                        </a:rPr>
                        <a:t>Hodie</a:t>
                      </a:r>
                      <a:r>
                        <a:rPr lang="fr-FR" sz="1800" kern="1200" dirty="0" smtClean="0">
                          <a:effectLs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Gaudete, Gaudete!</a:t>
                      </a:r>
                    </a:p>
                    <a:p>
                      <a:r>
                        <a:rPr lang="en-US" sz="1800" kern="1200" dirty="0" smtClean="0">
                          <a:effectLst/>
                        </a:rPr>
                        <a:t>Ex Maria </a:t>
                      </a:r>
                      <a:r>
                        <a:rPr lang="en-US" sz="1800" kern="1200" dirty="0" err="1" smtClean="0">
                          <a:effectLst/>
                        </a:rPr>
                        <a:t>virgine</a:t>
                      </a:r>
                      <a:endParaRPr lang="en-US" sz="1600" dirty="0" smtClean="0"/>
                    </a:p>
                  </a:txBody>
                  <a:tcPr/>
                </a:tc>
                <a:tc>
                  <a:txBody>
                    <a:bodyPr/>
                    <a:lstStyle/>
                    <a:p>
                      <a:r>
                        <a:rPr lang="en-US" sz="1800" kern="1200" dirty="0" smtClean="0">
                          <a:effectLst/>
                        </a:rPr>
                        <a:t>Rejoice, Rejoice!</a:t>
                      </a:r>
                    </a:p>
                    <a:p>
                      <a:r>
                        <a:rPr lang="en-US" sz="1800" kern="1200" dirty="0" smtClean="0">
                          <a:effectLst/>
                        </a:rPr>
                        <a:t>Christ is Born Today.</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Rejoice, Rejoice!</a:t>
                      </a:r>
                    </a:p>
                    <a:p>
                      <a:r>
                        <a:rPr lang="en-US" sz="1800" kern="1200" dirty="0" smtClean="0">
                          <a:effectLst/>
                        </a:rPr>
                        <a:t>From the Virgin Mary.</a:t>
                      </a:r>
                      <a:endParaRPr lang="en-US" sz="1600" dirty="0" smtClean="0"/>
                    </a:p>
                  </a:txBody>
                  <a:tcPr/>
                </a:tc>
              </a:tr>
            </a:tbl>
          </a:graphicData>
        </a:graphic>
      </p:graphicFrame>
      <p:sp>
        <p:nvSpPr>
          <p:cNvPr id="5" name="TextBox 4"/>
          <p:cNvSpPr txBox="1"/>
          <p:nvPr/>
        </p:nvSpPr>
        <p:spPr>
          <a:xfrm>
            <a:off x="0" y="6519446"/>
            <a:ext cx="9144000" cy="338554"/>
          </a:xfrm>
          <a:prstGeom prst="rect">
            <a:avLst/>
          </a:prstGeom>
          <a:noFill/>
        </p:spPr>
        <p:txBody>
          <a:bodyPr wrap="square" rtlCol="0">
            <a:spAutoFit/>
          </a:bodyPr>
          <a:lstStyle/>
          <a:p>
            <a:r>
              <a:rPr lang="en-US" sz="1600" dirty="0">
                <a:hlinkClick r:id="rId3"/>
              </a:rPr>
              <a:t>https://www.youtube.com/watch?v=9rEuyfvVb3Y</a:t>
            </a:r>
            <a:endParaRPr lang="en-US" sz="1600" dirty="0">
              <a:solidFill>
                <a:prstClr val="black"/>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117600" cy="838200"/>
          </a:xfrm>
          <a:prstGeom prst="rect">
            <a:avLst/>
          </a:prstGeom>
        </p:spPr>
      </p:pic>
    </p:spTree>
    <p:extLst>
      <p:ext uri="{BB962C8B-B14F-4D97-AF65-F5344CB8AC3E}">
        <p14:creationId xmlns:p14="http://schemas.microsoft.com/office/powerpoint/2010/main" val="19941427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1799208"/>
          </a:xfrm>
        </p:spPr>
        <p:txBody>
          <a:bodyPr>
            <a:normAutofit fontScale="90000"/>
          </a:bodyPr>
          <a:lstStyle/>
          <a:p>
            <a:pPr fontAlgn="base"/>
            <a:r>
              <a:rPr lang="fr-FR" sz="4900" b="1" dirty="0" smtClean="0"/>
              <a:t>In </a:t>
            </a:r>
            <a:r>
              <a:rPr lang="fr-FR" sz="4900" b="1" dirty="0" err="1" smtClean="0"/>
              <a:t>dulci</a:t>
            </a:r>
            <a:r>
              <a:rPr lang="fr-FR" sz="4900" b="1" dirty="0" smtClean="0"/>
              <a:t> </a:t>
            </a:r>
            <a:r>
              <a:rPr lang="fr-FR" sz="4900" b="1" dirty="0" err="1" smtClean="0"/>
              <a:t>jublio</a:t>
            </a:r>
            <a:r>
              <a:rPr lang="en-US" dirty="0" smtClean="0"/>
              <a:t/>
            </a:r>
            <a:br>
              <a:rPr lang="en-US" dirty="0" smtClean="0"/>
            </a:br>
            <a:r>
              <a:rPr lang="en-US" dirty="0" smtClean="0"/>
              <a:t>(</a:t>
            </a:r>
            <a:r>
              <a:rPr lang="en-US" b="1" dirty="0"/>
              <a:t>Good Christian Men, Rejoice)</a:t>
            </a:r>
            <a:r>
              <a:rPr lang="en-US" sz="4900" b="1" dirty="0" smtClean="0"/>
              <a:t/>
            </a:r>
            <a:br>
              <a:rPr lang="en-US" sz="4900" b="1" dirty="0" smtClean="0"/>
            </a:br>
            <a:r>
              <a:rPr lang="en-US" sz="3100" dirty="0" smtClean="0">
                <a:latin typeface="+mn-lt"/>
              </a:rPr>
              <a:t>14</a:t>
            </a:r>
            <a:r>
              <a:rPr lang="en-US" sz="3100" baseline="30000" dirty="0" smtClean="0">
                <a:latin typeface="+mn-lt"/>
              </a:rPr>
              <a:t>th</a:t>
            </a:r>
            <a:r>
              <a:rPr lang="en-US" sz="3100" dirty="0" smtClean="0">
                <a:latin typeface="+mn-lt"/>
              </a:rPr>
              <a:t> Century Traditional Christmas Carol</a:t>
            </a:r>
            <a:endParaRPr lang="en-US" sz="3100" dirty="0">
              <a:latin typeface="+mn-lt"/>
            </a:endParaRP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hlinkClick r:id="rId4"/>
              </a:rPr>
              <a:t>http://www.oldest.org/religion/christmas-songs/</a:t>
            </a:r>
            <a:endParaRPr lang="en-US" sz="1600" dirty="0">
              <a:solidFill>
                <a:prstClr val="black"/>
              </a:solidFill>
            </a:endParaRPr>
          </a:p>
        </p:txBody>
      </p:sp>
      <p:sp>
        <p:nvSpPr>
          <p:cNvPr id="8" name="Content Placeholder 7"/>
          <p:cNvSpPr>
            <a:spLocks noGrp="1"/>
          </p:cNvSpPr>
          <p:nvPr>
            <p:ph idx="1"/>
          </p:nvPr>
        </p:nvSpPr>
        <p:spPr>
          <a:xfrm>
            <a:off x="457200" y="1905000"/>
            <a:ext cx="8229600" cy="4525963"/>
          </a:xfrm>
        </p:spPr>
        <p:txBody>
          <a:bodyPr>
            <a:normAutofit fontScale="92500" lnSpcReduction="20000"/>
          </a:bodyPr>
          <a:lstStyle/>
          <a:p>
            <a:r>
              <a:rPr lang="en-US" dirty="0" smtClean="0"/>
              <a:t>Another </a:t>
            </a:r>
            <a:r>
              <a:rPr lang="en-US" dirty="0"/>
              <a:t>traditional Christmas carol dating back to medieval times. </a:t>
            </a:r>
            <a:r>
              <a:rPr lang="en-US" dirty="0" smtClean="0"/>
              <a:t>The </a:t>
            </a:r>
            <a:r>
              <a:rPr lang="en-US" dirty="0"/>
              <a:t>song’s exact origins are unknown, but Heinrich </a:t>
            </a:r>
            <a:r>
              <a:rPr lang="en-US" dirty="0" err="1"/>
              <a:t>Seuse</a:t>
            </a:r>
            <a:r>
              <a:rPr lang="en-US" dirty="0"/>
              <a:t> is typically credited as the song’s author. </a:t>
            </a:r>
            <a:endParaRPr lang="en-US" dirty="0" smtClean="0"/>
          </a:p>
          <a:p>
            <a:r>
              <a:rPr lang="en-US" dirty="0" smtClean="0"/>
              <a:t>According </a:t>
            </a:r>
            <a:r>
              <a:rPr lang="en-US" dirty="0"/>
              <a:t>to German folklore, </a:t>
            </a:r>
            <a:r>
              <a:rPr lang="en-US" dirty="0" err="1"/>
              <a:t>Seuse</a:t>
            </a:r>
            <a:r>
              <a:rPr lang="en-US" dirty="0"/>
              <a:t> wrote the song sometime in 1328 after he heard the angels sing the words and joined them in a dance of worship.</a:t>
            </a:r>
          </a:p>
          <a:p>
            <a:r>
              <a:rPr lang="en-US" dirty="0" smtClean="0"/>
              <a:t>The </a:t>
            </a:r>
            <a:r>
              <a:rPr lang="en-US" dirty="0"/>
              <a:t>original song lyrics are a mixture of German and Latin and the oldest extant copy of the song is found in </a:t>
            </a:r>
            <a:r>
              <a:rPr lang="en-US" dirty="0" smtClean="0"/>
              <a:t>a </a:t>
            </a:r>
            <a:r>
              <a:rPr lang="en-US" dirty="0"/>
              <a:t>manuscript dating from around 1400. </a:t>
            </a:r>
            <a:endParaRPr lang="en-US" dirty="0" smtClean="0"/>
          </a:p>
          <a:p>
            <a:r>
              <a:rPr lang="en-US" dirty="0" smtClean="0"/>
              <a:t>One </a:t>
            </a:r>
            <a:r>
              <a:rPr lang="en-US" dirty="0"/>
              <a:t>of the most popular versions of the song is the English version written by J.M. Neale called “Good Christian Men, Rejoice.”</a:t>
            </a:r>
            <a:endParaRPr lang="en-US" i="1" dirty="0">
              <a:solidFill>
                <a:srgbClr val="344BF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334745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13500000" scaled="1"/>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1342008"/>
          </a:xfrm>
        </p:spPr>
        <p:txBody>
          <a:bodyPr>
            <a:noAutofit/>
          </a:bodyPr>
          <a:lstStyle/>
          <a:p>
            <a:pPr fontAlgn="base"/>
            <a:r>
              <a:rPr lang="fr-FR"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 </a:t>
            </a:r>
            <a:r>
              <a:rPr lang="fr-FR" sz="4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dulci</a:t>
            </a:r>
            <a:r>
              <a:rPr lang="fr-FR"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fr-FR" sz="4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jublio</a:t>
            </a:r>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r>
              <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Good Christian Men, Rejoice)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80443765"/>
              </p:ext>
            </p:extLst>
          </p:nvPr>
        </p:nvGraphicFramePr>
        <p:xfrm>
          <a:off x="385313" y="1981200"/>
          <a:ext cx="8382000" cy="3413760"/>
        </p:xfrm>
        <a:graphic>
          <a:graphicData uri="http://schemas.openxmlformats.org/drawingml/2006/table">
            <a:tbl>
              <a:tblPr firstRow="1" bandRow="1">
                <a:tableStyleId>{5C22544A-7EE6-4342-B048-85BDC9FD1C3A}</a:tableStyleId>
              </a:tblPr>
              <a:tblGrid>
                <a:gridCol w="4038600"/>
                <a:gridCol w="4343400"/>
              </a:tblGrid>
              <a:tr h="370840">
                <a:tc>
                  <a:txBody>
                    <a:bodyPr/>
                    <a:lstStyle/>
                    <a:p>
                      <a:pPr algn="ctr"/>
                      <a:r>
                        <a:rPr lang="en-US" sz="2000" dirty="0" smtClean="0"/>
                        <a:t>German/Latin</a:t>
                      </a:r>
                      <a:endParaRPr lang="en-US" sz="2000" dirty="0"/>
                    </a:p>
                  </a:txBody>
                  <a:tcPr/>
                </a:tc>
                <a:tc>
                  <a:txBody>
                    <a:bodyPr/>
                    <a:lstStyle/>
                    <a:p>
                      <a:pPr algn="ctr"/>
                      <a:r>
                        <a:rPr lang="en-US" sz="2000" dirty="0" smtClean="0"/>
                        <a:t>English</a:t>
                      </a:r>
                      <a:r>
                        <a:rPr lang="en-US" sz="2000" baseline="0" dirty="0" smtClean="0"/>
                        <a:t> Translation</a:t>
                      </a:r>
                      <a:endParaRPr lang="en-US" sz="2000" dirty="0"/>
                    </a:p>
                  </a:txBody>
                  <a:tcPr/>
                </a:tc>
              </a:tr>
              <a:tr h="370840">
                <a:tc>
                  <a:txBody>
                    <a:bodyPr/>
                    <a:lstStyle/>
                    <a:p>
                      <a:r>
                        <a:rPr lang="de-DE" sz="2400" b="0" i="0" kern="1200" dirty="0" smtClean="0">
                          <a:solidFill>
                            <a:schemeClr val="dk1"/>
                          </a:solidFill>
                          <a:effectLst/>
                          <a:latin typeface="+mn-lt"/>
                          <a:ea typeface="+mn-ea"/>
                          <a:cs typeface="+mn-cs"/>
                        </a:rPr>
                        <a:t>In dulci jubilo,</a:t>
                      </a:r>
                      <a:br>
                        <a:rPr lang="de-DE" sz="2400" b="0" i="0" kern="1200" dirty="0" smtClean="0">
                          <a:solidFill>
                            <a:schemeClr val="dk1"/>
                          </a:solidFill>
                          <a:effectLst/>
                          <a:latin typeface="+mn-lt"/>
                          <a:ea typeface="+mn-ea"/>
                          <a:cs typeface="+mn-cs"/>
                        </a:rPr>
                      </a:br>
                      <a:r>
                        <a:rPr lang="de-DE" sz="2400" b="0" i="0" kern="1200" dirty="0" smtClean="0">
                          <a:solidFill>
                            <a:schemeClr val="dk1"/>
                          </a:solidFill>
                          <a:effectLst/>
                          <a:latin typeface="+mn-lt"/>
                          <a:ea typeface="+mn-ea"/>
                          <a:cs typeface="+mn-cs"/>
                        </a:rPr>
                        <a:t>Nun singet und seid froh!</a:t>
                      </a:r>
                      <a:br>
                        <a:rPr lang="de-DE" sz="2400" b="0" i="0" kern="1200" dirty="0" smtClean="0">
                          <a:solidFill>
                            <a:schemeClr val="dk1"/>
                          </a:solidFill>
                          <a:effectLst/>
                          <a:latin typeface="+mn-lt"/>
                          <a:ea typeface="+mn-ea"/>
                          <a:cs typeface="+mn-cs"/>
                        </a:rPr>
                      </a:br>
                      <a:r>
                        <a:rPr lang="de-DE" sz="2400" b="0" i="0" kern="1200" dirty="0" smtClean="0">
                          <a:solidFill>
                            <a:schemeClr val="dk1"/>
                          </a:solidFill>
                          <a:effectLst/>
                          <a:latin typeface="+mn-lt"/>
                          <a:ea typeface="+mn-ea"/>
                          <a:cs typeface="+mn-cs"/>
                        </a:rPr>
                        <a:t>Unsers Herzens Wonne</a:t>
                      </a:r>
                      <a:br>
                        <a:rPr lang="de-DE" sz="2400" b="0" i="0" kern="1200" dirty="0" smtClean="0">
                          <a:solidFill>
                            <a:schemeClr val="dk1"/>
                          </a:solidFill>
                          <a:effectLst/>
                          <a:latin typeface="+mn-lt"/>
                          <a:ea typeface="+mn-ea"/>
                          <a:cs typeface="+mn-cs"/>
                        </a:rPr>
                      </a:br>
                      <a:r>
                        <a:rPr lang="de-DE" sz="2400" b="0" i="0" kern="1200" dirty="0" smtClean="0">
                          <a:solidFill>
                            <a:schemeClr val="dk1"/>
                          </a:solidFill>
                          <a:effectLst/>
                          <a:latin typeface="+mn-lt"/>
                          <a:ea typeface="+mn-ea"/>
                          <a:cs typeface="+mn-cs"/>
                        </a:rPr>
                        <a:t>Leit in praesepio;</a:t>
                      </a:r>
                      <a:br>
                        <a:rPr lang="de-DE" sz="2400" b="0" i="0" kern="1200" dirty="0" smtClean="0">
                          <a:solidFill>
                            <a:schemeClr val="dk1"/>
                          </a:solidFill>
                          <a:effectLst/>
                          <a:latin typeface="+mn-lt"/>
                          <a:ea typeface="+mn-ea"/>
                          <a:cs typeface="+mn-cs"/>
                        </a:rPr>
                      </a:br>
                      <a:r>
                        <a:rPr lang="de-DE" sz="2400" b="0" i="0" kern="1200" dirty="0" smtClean="0">
                          <a:solidFill>
                            <a:schemeClr val="dk1"/>
                          </a:solidFill>
                          <a:effectLst/>
                          <a:latin typeface="+mn-lt"/>
                          <a:ea typeface="+mn-ea"/>
                          <a:cs typeface="+mn-cs"/>
                        </a:rPr>
                        <a:t>Und leuchtet wie die Sonne</a:t>
                      </a:r>
                      <a:br>
                        <a:rPr lang="de-DE" sz="2400" b="0" i="0" kern="1200" dirty="0" smtClean="0">
                          <a:solidFill>
                            <a:schemeClr val="dk1"/>
                          </a:solidFill>
                          <a:effectLst/>
                          <a:latin typeface="+mn-lt"/>
                          <a:ea typeface="+mn-ea"/>
                          <a:cs typeface="+mn-cs"/>
                        </a:rPr>
                      </a:br>
                      <a:r>
                        <a:rPr lang="de-DE" sz="2400" b="0" i="0" kern="1200" dirty="0" smtClean="0">
                          <a:solidFill>
                            <a:schemeClr val="dk1"/>
                          </a:solidFill>
                          <a:effectLst/>
                          <a:latin typeface="+mn-lt"/>
                          <a:ea typeface="+mn-ea"/>
                          <a:cs typeface="+mn-cs"/>
                        </a:rPr>
                        <a:t>Matris in gremio.</a:t>
                      </a:r>
                      <a:br>
                        <a:rPr lang="de-DE" sz="2400" b="0" i="0" kern="1200" dirty="0" smtClean="0">
                          <a:solidFill>
                            <a:schemeClr val="dk1"/>
                          </a:solidFill>
                          <a:effectLst/>
                          <a:latin typeface="+mn-lt"/>
                          <a:ea typeface="+mn-ea"/>
                          <a:cs typeface="+mn-cs"/>
                        </a:rPr>
                      </a:br>
                      <a:r>
                        <a:rPr lang="de-DE" sz="2400" b="0" i="0" kern="1200" dirty="0" smtClean="0">
                          <a:solidFill>
                            <a:schemeClr val="dk1"/>
                          </a:solidFill>
                          <a:effectLst/>
                          <a:latin typeface="+mn-lt"/>
                          <a:ea typeface="+mn-ea"/>
                          <a:cs typeface="+mn-cs"/>
                        </a:rPr>
                        <a:t>Alpha es et O!</a:t>
                      </a:r>
                    </a:p>
                    <a:p>
                      <a:pPr marL="0" marR="0" indent="0" algn="l" defTabSz="914400" rtl="0" eaLnBrk="1" fontAlgn="auto" latinLnBrk="0" hangingPunct="1">
                        <a:lnSpc>
                          <a:spcPct val="100000"/>
                        </a:lnSpc>
                        <a:spcBef>
                          <a:spcPts val="0"/>
                        </a:spcBef>
                        <a:spcAft>
                          <a:spcPts val="0"/>
                        </a:spcAft>
                        <a:buClrTx/>
                        <a:buSzTx/>
                        <a:buFontTx/>
                        <a:buNone/>
                        <a:tabLst/>
                        <a:defRPr/>
                      </a:pPr>
                      <a:r>
                        <a:rPr lang="de-DE" sz="2400" b="0" i="0" kern="1200" dirty="0" smtClean="0">
                          <a:solidFill>
                            <a:schemeClr val="dk1"/>
                          </a:solidFill>
                          <a:effectLst/>
                          <a:latin typeface="+mn-lt"/>
                          <a:ea typeface="+mn-ea"/>
                          <a:cs typeface="+mn-cs"/>
                        </a:rPr>
                        <a:t>Alpha es et O!</a:t>
                      </a:r>
                      <a:endParaRPr lang="en-US" sz="2400" b="0" i="0" kern="1200" dirty="0" smtClean="0">
                        <a:solidFill>
                          <a:schemeClr val="dk1"/>
                        </a:solidFill>
                        <a:effectLst/>
                        <a:latin typeface="+mn-lt"/>
                        <a:ea typeface="+mn-ea"/>
                        <a:cs typeface="+mn-cs"/>
                      </a:endParaRPr>
                    </a:p>
                  </a:txBody>
                  <a:tcPr anchor="ctr"/>
                </a:tc>
                <a:tc>
                  <a:txBody>
                    <a:bodyPr/>
                    <a:lstStyle/>
                    <a:p>
                      <a:r>
                        <a:rPr lang="en-US" sz="2400" b="0" i="0" kern="1200" dirty="0" smtClean="0">
                          <a:solidFill>
                            <a:schemeClr val="dk1"/>
                          </a:solidFill>
                          <a:effectLst/>
                          <a:latin typeface="+mn-lt"/>
                          <a:ea typeface="+mn-ea"/>
                          <a:cs typeface="+mn-cs"/>
                        </a:rPr>
                        <a:t>In sweet rejoicing,</a:t>
                      </a:r>
                    </a:p>
                    <a:p>
                      <a:r>
                        <a:rPr lang="en-US" sz="2400" b="0" i="0" kern="1200" dirty="0" smtClean="0">
                          <a:solidFill>
                            <a:schemeClr val="dk1"/>
                          </a:solidFill>
                          <a:effectLst/>
                          <a:latin typeface="+mn-lt"/>
                          <a:ea typeface="+mn-ea"/>
                          <a:cs typeface="+mn-cs"/>
                        </a:rPr>
                        <a:t>now sing and be glad!</a:t>
                      </a:r>
                    </a:p>
                    <a:p>
                      <a:r>
                        <a:rPr lang="en-US" sz="2400" b="0" i="0" kern="1200" dirty="0" smtClean="0">
                          <a:solidFill>
                            <a:schemeClr val="dk1"/>
                          </a:solidFill>
                          <a:effectLst/>
                          <a:latin typeface="+mn-lt"/>
                          <a:ea typeface="+mn-ea"/>
                          <a:cs typeface="+mn-cs"/>
                        </a:rPr>
                        <a:t>Our hearts' joy</a:t>
                      </a:r>
                    </a:p>
                    <a:p>
                      <a:r>
                        <a:rPr lang="en-US" sz="2400" b="0" i="0" kern="1200" dirty="0" smtClean="0">
                          <a:solidFill>
                            <a:schemeClr val="dk1"/>
                          </a:solidFill>
                          <a:effectLst/>
                          <a:latin typeface="+mn-lt"/>
                          <a:ea typeface="+mn-ea"/>
                          <a:cs typeface="+mn-cs"/>
                        </a:rPr>
                        <a:t>lies in the manger;</a:t>
                      </a:r>
                    </a:p>
                    <a:p>
                      <a:r>
                        <a:rPr lang="en-US" sz="2400" b="0" i="0" kern="1200" dirty="0" smtClean="0">
                          <a:solidFill>
                            <a:schemeClr val="dk1"/>
                          </a:solidFill>
                          <a:effectLst/>
                          <a:latin typeface="+mn-lt"/>
                          <a:ea typeface="+mn-ea"/>
                          <a:cs typeface="+mn-cs"/>
                        </a:rPr>
                        <a:t>And it shines like the sun</a:t>
                      </a:r>
                    </a:p>
                    <a:p>
                      <a:r>
                        <a:rPr lang="en-US" sz="2400" b="0" i="0" kern="1200" dirty="0" smtClean="0">
                          <a:solidFill>
                            <a:schemeClr val="dk1"/>
                          </a:solidFill>
                          <a:effectLst/>
                          <a:latin typeface="+mn-lt"/>
                          <a:ea typeface="+mn-ea"/>
                          <a:cs typeface="+mn-cs"/>
                        </a:rPr>
                        <a:t>in the mother's lap.</a:t>
                      </a:r>
                    </a:p>
                    <a:p>
                      <a:r>
                        <a:rPr lang="en-US" sz="2400" b="0" i="0" kern="1200" dirty="0" smtClean="0">
                          <a:solidFill>
                            <a:schemeClr val="dk1"/>
                          </a:solidFill>
                          <a:effectLst/>
                          <a:latin typeface="+mn-lt"/>
                          <a:ea typeface="+mn-ea"/>
                          <a:cs typeface="+mn-cs"/>
                        </a:rPr>
                        <a:t>You are the alpha and omega!</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i="0" kern="1200" dirty="0" smtClean="0">
                          <a:solidFill>
                            <a:schemeClr val="dk1"/>
                          </a:solidFill>
                          <a:effectLst/>
                          <a:latin typeface="+mn-lt"/>
                          <a:ea typeface="+mn-ea"/>
                          <a:cs typeface="+mn-cs"/>
                        </a:rPr>
                        <a:t>You are the alpha and omega!</a:t>
                      </a:r>
                      <a:endParaRPr lang="en-US" sz="2400" dirty="0" smtClean="0"/>
                    </a:p>
                  </a:txBody>
                  <a:tcPr anchor="ctr"/>
                </a:tc>
              </a:tr>
            </a:tbl>
          </a:graphicData>
        </a:graphic>
      </p:graphicFrame>
      <p:sp>
        <p:nvSpPr>
          <p:cNvPr id="5" name="TextBox 4"/>
          <p:cNvSpPr txBox="1"/>
          <p:nvPr/>
        </p:nvSpPr>
        <p:spPr>
          <a:xfrm>
            <a:off x="0" y="6096000"/>
            <a:ext cx="5786887" cy="646331"/>
          </a:xfrm>
          <a:prstGeom prst="rect">
            <a:avLst/>
          </a:prstGeom>
          <a:noFill/>
        </p:spPr>
        <p:txBody>
          <a:bodyPr wrap="square" rtlCol="0">
            <a:spAutoFit/>
          </a:bodyPr>
          <a:lstStyle/>
          <a:p>
            <a:r>
              <a:rPr lang="en-US" dirty="0" smtClean="0">
                <a:effectLst>
                  <a:glow rad="139700">
                    <a:schemeClr val="accent2">
                      <a:satMod val="175000"/>
                      <a:alpha val="40000"/>
                    </a:schemeClr>
                  </a:glow>
                </a:effectLst>
                <a:hlinkClick r:id="rId3"/>
              </a:rPr>
              <a:t>https</a:t>
            </a:r>
            <a:r>
              <a:rPr lang="en-US" dirty="0">
                <a:effectLst>
                  <a:glow rad="139700">
                    <a:schemeClr val="accent2">
                      <a:satMod val="175000"/>
                      <a:alpha val="40000"/>
                    </a:schemeClr>
                  </a:glow>
                </a:effectLst>
                <a:hlinkClick r:id="rId3"/>
              </a:rPr>
              <a:t>://en.wikipedia.org/wiki/In_dulci_jubilo </a:t>
            </a:r>
            <a:endParaRPr lang="en-US" dirty="0" smtClean="0">
              <a:effectLst>
                <a:glow rad="139700">
                  <a:schemeClr val="accent2">
                    <a:satMod val="175000"/>
                    <a:alpha val="40000"/>
                  </a:schemeClr>
                </a:glow>
              </a:effectLst>
            </a:endParaRPr>
          </a:p>
          <a:p>
            <a:r>
              <a:rPr lang="en-US" dirty="0" smtClean="0">
                <a:effectLst>
                  <a:glow rad="139700">
                    <a:schemeClr val="accent2">
                      <a:satMod val="175000"/>
                      <a:alpha val="40000"/>
                    </a:schemeClr>
                  </a:glow>
                </a:effectLst>
                <a:hlinkClick r:id="rId4"/>
              </a:rPr>
              <a:t>https</a:t>
            </a:r>
            <a:r>
              <a:rPr lang="en-US" dirty="0">
                <a:effectLst>
                  <a:glow rad="139700">
                    <a:schemeClr val="accent2">
                      <a:satMod val="175000"/>
                      <a:alpha val="40000"/>
                    </a:schemeClr>
                  </a:glow>
                </a:effectLst>
                <a:hlinkClick r:id="rId4"/>
              </a:rPr>
              <a:t>://www.youtube.com/watch?v=iXze_TLUTqM&amp;t=48s</a:t>
            </a:r>
            <a:endParaRPr lang="en-US" dirty="0">
              <a:solidFill>
                <a:prstClr val="black"/>
              </a:solidFill>
              <a:effectLst>
                <a:glow rad="139700">
                  <a:schemeClr val="accent2">
                    <a:satMod val="175000"/>
                    <a:alpha val="40000"/>
                  </a:schemeClr>
                </a:glow>
              </a:effectLst>
            </a:endParaRPr>
          </a:p>
        </p:txBody>
      </p:sp>
    </p:spTree>
    <p:extLst>
      <p:ext uri="{BB962C8B-B14F-4D97-AF65-F5344CB8AC3E}">
        <p14:creationId xmlns:p14="http://schemas.microsoft.com/office/powerpoint/2010/main" val="7415712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143774" y="6396376"/>
            <a:ext cx="8915400" cy="369332"/>
          </a:xfrm>
          <a:prstGeom prst="rect">
            <a:avLst/>
          </a:prstGeom>
        </p:spPr>
        <p:txBody>
          <a:bodyPr wrap="square">
            <a:spAutoFit/>
          </a:bodyPr>
          <a:lstStyle/>
          <a:p>
            <a:r>
              <a:rPr lang="en-US" dirty="0">
                <a:solidFill>
                  <a:prstClr val="black"/>
                </a:solidFill>
                <a:hlinkClick r:id="rId4"/>
              </a:rPr>
              <a:t>https://</a:t>
            </a:r>
            <a:r>
              <a:rPr lang="en-US" dirty="0" smtClean="0">
                <a:solidFill>
                  <a:prstClr val="black"/>
                </a:solidFill>
                <a:hlinkClick r:id="rId4"/>
              </a:rPr>
              <a:t>www.youtube.com/watch?v=y6Xt5SjHbBA</a:t>
            </a:r>
            <a:r>
              <a:rPr lang="en-US" dirty="0" smtClean="0">
                <a:solidFill>
                  <a:prstClr val="black"/>
                </a:solidFill>
              </a:rPr>
              <a:t> </a:t>
            </a:r>
            <a:endParaRPr lang="en-US" dirty="0">
              <a:solidFill>
                <a:prstClr val="black"/>
              </a:solidFill>
            </a:endParaRPr>
          </a:p>
        </p:txBody>
      </p:sp>
      <p:sp>
        <p:nvSpPr>
          <p:cNvPr id="7" name="Title 2"/>
          <p:cNvSpPr>
            <a:spLocks noGrp="1"/>
          </p:cNvSpPr>
          <p:nvPr>
            <p:ph type="title"/>
          </p:nvPr>
        </p:nvSpPr>
        <p:spPr>
          <a:xfrm>
            <a:off x="0" y="7189"/>
            <a:ext cx="9144000" cy="1212011"/>
          </a:xfrm>
          <a:effectLst/>
        </p:spPr>
        <p:txBody>
          <a:bodyPr>
            <a:noAutofit/>
          </a:bodyPr>
          <a:lstStyle/>
          <a:p>
            <a:r>
              <a:rPr lang="en-US" sz="7200" b="1" dirty="0" smtClean="0">
                <a:solidFill>
                  <a:schemeClr val="bg1"/>
                </a:solidFill>
                <a:effectLst>
                  <a:glow rad="139700">
                    <a:srgbClr val="C00000">
                      <a:alpha val="40000"/>
                    </a:srgbClr>
                  </a:glow>
                  <a:outerShdw blurRad="114300" dist="38100" dir="13500000" algn="br" rotWithShape="0">
                    <a:prstClr val="black"/>
                  </a:outerShdw>
                </a:effectLst>
              </a:rPr>
              <a:t>Wassail!</a:t>
            </a:r>
            <a:endParaRPr lang="en-US"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6441057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84808"/>
          </a:xfrm>
        </p:spPr>
        <p:txBody>
          <a:bodyPr>
            <a:normAutofit/>
          </a:bodyPr>
          <a:lstStyle/>
          <a:p>
            <a:pPr fontAlgn="base"/>
            <a:r>
              <a:rPr lang="en-US" sz="4800" b="1" dirty="0"/>
              <a:t>Wassail! </a:t>
            </a:r>
            <a:endParaRPr lang="en-US" sz="31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a:t>Of course, when it comes to songs of Christmas, we cannot forget Wassailing. </a:t>
            </a:r>
            <a:endParaRPr lang="en-US" dirty="0" smtClean="0"/>
          </a:p>
          <a:p>
            <a:r>
              <a:rPr lang="en-US" dirty="0" smtClean="0"/>
              <a:t>The </a:t>
            </a:r>
            <a:r>
              <a:rPr lang="en-US" dirty="0"/>
              <a:t>history of the English Wassail actually dates back much farther than most written English carols, and can be traced to the time of the Norman conquests of 1066 A.D. </a:t>
            </a:r>
            <a:endParaRPr lang="en-US" dirty="0" smtClean="0"/>
          </a:p>
          <a:p>
            <a:r>
              <a:rPr lang="en-US" dirty="0" smtClean="0"/>
              <a:t>In </a:t>
            </a:r>
            <a:r>
              <a:rPr lang="en-US" dirty="0"/>
              <a:t>the Middle Ages, wassailing was a means for the feudal peasants who lived on the land of their lord to be invited to the lord's manner and to dine and drink together and enjoy the bounty of his table. </a:t>
            </a:r>
            <a:endParaRPr lang="en-US" dirty="0" smtClean="0"/>
          </a:p>
          <a:p>
            <a:r>
              <a:rPr lang="en-US" dirty="0" smtClean="0"/>
              <a:t>The </a:t>
            </a:r>
            <a:r>
              <a:rPr lang="en-US" dirty="0"/>
              <a:t>drink itself comes in a lovely variety of spiked punches and hot, mulled ciders</a:t>
            </a:r>
            <a:r>
              <a:rPr lang="en-US" dirty="0" smtClean="0"/>
              <a:t>.</a:t>
            </a:r>
            <a:endParaRPr lang="en-US" i="1" dirty="0">
              <a:solidFill>
                <a:srgbClr val="344BF6"/>
              </a:solidFill>
              <a:latin typeface="Cambria" panose="02040503050406030204" pitchFamily="18" charset="0"/>
              <a:ea typeface="Cambria" panose="02040503050406030204" pitchFamily="18" charset="0"/>
            </a:endParaRP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hlinkClick r:id="rId4"/>
              </a:rPr>
              <a:t>https://radio.wosu.org/post/history-christmas-music-middle-ages-and-renaissance#stream/0</a:t>
            </a:r>
            <a:endParaRPr lang="en-US" sz="1600" dirty="0">
              <a:solidFill>
                <a:prstClr val="black"/>
              </a:solidFill>
            </a:endParaRPr>
          </a:p>
        </p:txBody>
      </p:sp>
    </p:spTree>
    <p:extLst>
      <p:ext uri="{BB962C8B-B14F-4D97-AF65-F5344CB8AC3E}">
        <p14:creationId xmlns:p14="http://schemas.microsoft.com/office/powerpoint/2010/main" val="15609761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5" name="TextBox 4"/>
          <p:cNvSpPr txBox="1"/>
          <p:nvPr/>
        </p:nvSpPr>
        <p:spPr>
          <a:xfrm>
            <a:off x="0" y="6519446"/>
            <a:ext cx="9144000" cy="338554"/>
          </a:xfrm>
          <a:prstGeom prst="rect">
            <a:avLst/>
          </a:prstGeom>
          <a:noFill/>
        </p:spPr>
        <p:txBody>
          <a:bodyPr wrap="square" rtlCol="0">
            <a:spAutoFit/>
          </a:bodyPr>
          <a:lstStyle/>
          <a:p>
            <a:r>
              <a:rPr lang="en-US" sz="1600" i="1" dirty="0">
                <a:solidFill>
                  <a:prstClr val="black"/>
                </a:solidFill>
              </a:rPr>
              <a:t>Gloucestershire Wassail </a:t>
            </a:r>
            <a:r>
              <a:rPr lang="en-US" sz="1600" dirty="0">
                <a:solidFill>
                  <a:prstClr val="black"/>
                </a:solidFill>
              </a:rPr>
              <a:t>sung by Montana A Cappella </a:t>
            </a:r>
            <a:r>
              <a:rPr lang="en-US" sz="1600" dirty="0" smtClean="0">
                <a:solidFill>
                  <a:prstClr val="black"/>
                </a:solidFill>
              </a:rPr>
              <a:t>Society</a:t>
            </a:r>
            <a:r>
              <a:rPr lang="en-US" sz="1600" dirty="0">
                <a:solidFill>
                  <a:prstClr val="black"/>
                </a:solidFill>
              </a:rPr>
              <a:t>; Album: </a:t>
            </a:r>
            <a:r>
              <a:rPr lang="en-US" sz="1600" dirty="0" err="1">
                <a:solidFill>
                  <a:prstClr val="black"/>
                </a:solidFill>
              </a:rPr>
              <a:t>Christmasse</a:t>
            </a:r>
            <a:r>
              <a:rPr lang="en-US" sz="1600" dirty="0">
                <a:solidFill>
                  <a:prstClr val="black"/>
                </a:solidFill>
              </a:rPr>
              <a:t> Comes But Once a Year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33596345"/>
              </p:ext>
            </p:extLst>
          </p:nvPr>
        </p:nvGraphicFramePr>
        <p:xfrm>
          <a:off x="1447800" y="31630"/>
          <a:ext cx="6096000" cy="6370320"/>
        </p:xfrm>
        <a:graphic>
          <a:graphicData uri="http://schemas.openxmlformats.org/drawingml/2006/table">
            <a:tbl>
              <a:tblPr firstRow="1" bandRow="1">
                <a:tableStyleId>{AF606853-7671-496A-8E4F-DF71F8EC918B}</a:tableStyleId>
              </a:tblPr>
              <a:tblGrid>
                <a:gridCol w="6096000"/>
              </a:tblGrid>
              <a:tr h="370840">
                <a:tc>
                  <a:txBody>
                    <a:bodyPr/>
                    <a:lstStyle/>
                    <a:p>
                      <a:pPr algn="ctr"/>
                      <a:r>
                        <a:rPr lang="en-US" sz="4800" kern="1200" dirty="0" smtClean="0">
                          <a:effectLst>
                            <a:glow rad="139700">
                              <a:srgbClr val="C00000">
                                <a:alpha val="40000"/>
                              </a:srgbClr>
                            </a:glow>
                            <a:outerShdw blurRad="114300" dist="38100" dir="13500000" algn="br" rotWithShape="0">
                              <a:prstClr val="black"/>
                            </a:outerShdw>
                          </a:effectLst>
                        </a:rPr>
                        <a:t>Wassail! </a:t>
                      </a:r>
                      <a:endParaRPr lang="en-US" sz="4800" b="1" kern="1200" dirty="0">
                        <a:solidFill>
                          <a:schemeClr val="bg1"/>
                        </a:solidFill>
                        <a:effectLst>
                          <a:glow rad="139700">
                            <a:srgbClr val="C00000">
                              <a:alpha val="40000"/>
                            </a:srgbClr>
                          </a:glow>
                          <a:outerShdw blurRad="114300" dist="38100" dir="13500000" algn="br" rotWithShape="0">
                            <a:prstClr val="black"/>
                          </a:outerShdw>
                        </a:effectLst>
                        <a:latin typeface="+mn-lt"/>
                        <a:ea typeface="+mn-ea"/>
                        <a:cs typeface="+mn-cs"/>
                      </a:endParaRPr>
                    </a:p>
                  </a:txBody>
                  <a:tcPr/>
                </a:tc>
              </a:tr>
              <a:tr h="370840">
                <a:tc>
                  <a:txBody>
                    <a:bodyPr/>
                    <a:lstStyle/>
                    <a:p>
                      <a:r>
                        <a:rPr lang="en-US" sz="2000" kern="1200" dirty="0" smtClean="0">
                          <a:effectLst/>
                        </a:rPr>
                        <a:t>Chorus:</a:t>
                      </a:r>
                    </a:p>
                    <a:p>
                      <a:r>
                        <a:rPr lang="en-US" sz="2000" kern="1200" dirty="0" smtClean="0">
                          <a:effectLst/>
                        </a:rPr>
                        <a:t>Wassail! wassail! all over the town,</a:t>
                      </a:r>
                      <a:br>
                        <a:rPr lang="en-US" sz="2000" kern="1200" dirty="0" smtClean="0">
                          <a:effectLst/>
                        </a:rPr>
                      </a:br>
                      <a:r>
                        <a:rPr lang="en-US" sz="2000" kern="1200" dirty="0" smtClean="0">
                          <a:effectLst/>
                        </a:rPr>
                        <a:t>Our toast it is white and our ale it is brown;</a:t>
                      </a:r>
                      <a:br>
                        <a:rPr lang="en-US" sz="2000" kern="1200" dirty="0" smtClean="0">
                          <a:effectLst/>
                        </a:rPr>
                      </a:br>
                      <a:r>
                        <a:rPr lang="en-US" sz="2000" kern="1200" dirty="0" smtClean="0">
                          <a:effectLst/>
                        </a:rPr>
                        <a:t>Our bowl it is made of the white maple tree;</a:t>
                      </a:r>
                      <a:br>
                        <a:rPr lang="en-US" sz="2000" kern="1200" dirty="0" smtClean="0">
                          <a:effectLst/>
                        </a:rPr>
                      </a:br>
                      <a:r>
                        <a:rPr lang="en-US" sz="2000" kern="1200" dirty="0" smtClean="0">
                          <a:effectLst/>
                        </a:rPr>
                        <a:t>With the wassailing bowl, we'll drink to thee.</a:t>
                      </a:r>
                      <a:endParaRPr lang="en-US" sz="2000" b="0" i="0" kern="1200" dirty="0" smtClean="0">
                        <a:solidFill>
                          <a:schemeClr val="dk1"/>
                        </a:solidFill>
                        <a:effectLst/>
                        <a:latin typeface="+mn-lt"/>
                        <a:ea typeface="+mn-ea"/>
                        <a:cs typeface="+mn-cs"/>
                      </a:endParaRPr>
                    </a:p>
                  </a:txBody>
                  <a:tcPr/>
                </a:tc>
              </a:tr>
              <a:tr h="370840">
                <a:tc>
                  <a:txBody>
                    <a:bodyPr/>
                    <a:lstStyle/>
                    <a:p>
                      <a:r>
                        <a:rPr lang="en-US" sz="2000" kern="1200" dirty="0" smtClean="0">
                          <a:effectLst/>
                        </a:rPr>
                        <a:t>So here is to Cherry and to his right cheek</a:t>
                      </a:r>
                      <a:r>
                        <a:rPr lang="en-US" sz="2000" dirty="0" smtClean="0"/>
                        <a:t/>
                      </a:r>
                      <a:br>
                        <a:rPr lang="en-US" sz="2000" dirty="0" smtClean="0"/>
                      </a:br>
                      <a:r>
                        <a:rPr lang="en-US" sz="2000" kern="1200" dirty="0" smtClean="0">
                          <a:effectLst/>
                        </a:rPr>
                        <a:t>Pray God send our master a good piece of beef</a:t>
                      </a:r>
                      <a:r>
                        <a:rPr lang="en-US" sz="2000" dirty="0" smtClean="0"/>
                        <a:t/>
                      </a:r>
                      <a:br>
                        <a:rPr lang="en-US" sz="2000" dirty="0" smtClean="0"/>
                      </a:br>
                      <a:r>
                        <a:rPr lang="en-US" sz="2000" kern="1200" dirty="0" smtClean="0">
                          <a:effectLst/>
                        </a:rPr>
                        <a:t>And a good piece of beef that may we all see</a:t>
                      </a:r>
                      <a:r>
                        <a:rPr lang="en-US" sz="2000" dirty="0" smtClean="0"/>
                        <a:t/>
                      </a:r>
                      <a:br>
                        <a:rPr lang="en-US" sz="2000" dirty="0" smtClean="0"/>
                      </a:br>
                      <a:r>
                        <a:rPr lang="en-US" sz="2000" kern="1200" dirty="0" smtClean="0">
                          <a:effectLst/>
                        </a:rPr>
                        <a:t>With the wassailing bowl, we'll drink to thee.</a:t>
                      </a:r>
                      <a:endParaRPr lang="en-US" sz="2000" dirty="0"/>
                    </a:p>
                  </a:txBody>
                  <a:tcPr/>
                </a:tc>
              </a:tr>
              <a:tr h="370840">
                <a:tc>
                  <a:txBody>
                    <a:bodyPr/>
                    <a:lstStyle/>
                    <a:p>
                      <a:r>
                        <a:rPr lang="en-US" sz="2000" kern="1200" dirty="0" smtClean="0">
                          <a:effectLst/>
                        </a:rPr>
                        <a:t>Come butler, come fill us a bowl of the best</a:t>
                      </a:r>
                      <a:r>
                        <a:rPr lang="en-US" sz="2000" dirty="0" smtClean="0"/>
                        <a:t/>
                      </a:r>
                      <a:br>
                        <a:rPr lang="en-US" sz="2000" dirty="0" smtClean="0"/>
                      </a:br>
                      <a:r>
                        <a:rPr lang="en-US" sz="2000" kern="1200" dirty="0" smtClean="0">
                          <a:effectLst/>
                        </a:rPr>
                        <a:t>Then we hope that your soul in heaven may rest</a:t>
                      </a:r>
                      <a:r>
                        <a:rPr lang="en-US" sz="2000" dirty="0" smtClean="0"/>
                        <a:t/>
                      </a:r>
                      <a:br>
                        <a:rPr lang="en-US" sz="2000" dirty="0" smtClean="0"/>
                      </a:br>
                      <a:r>
                        <a:rPr lang="en-US" sz="2000" kern="1200" dirty="0" smtClean="0">
                          <a:effectLst/>
                        </a:rPr>
                        <a:t>But if you do draw us a bowl of the small</a:t>
                      </a:r>
                      <a:r>
                        <a:rPr lang="en-US" sz="2000" dirty="0" smtClean="0"/>
                        <a:t/>
                      </a:r>
                      <a:br>
                        <a:rPr lang="en-US" sz="2000" dirty="0" smtClean="0"/>
                      </a:br>
                      <a:r>
                        <a:rPr lang="en-US" sz="2000" kern="1200" dirty="0" smtClean="0">
                          <a:effectLst/>
                        </a:rPr>
                        <a:t>Then down shall go butler, bowl and all.</a:t>
                      </a:r>
                      <a:endParaRPr lang="en-US" sz="2000" dirty="0"/>
                    </a:p>
                  </a:txBody>
                  <a:tcPr/>
                </a:tc>
              </a:tr>
              <a:tr h="370840">
                <a:tc>
                  <a:txBody>
                    <a:bodyPr/>
                    <a:lstStyle/>
                    <a:p>
                      <a:r>
                        <a:rPr lang="en-US" sz="2000" kern="1200" dirty="0" smtClean="0">
                          <a:effectLst/>
                        </a:rPr>
                        <a:t>Then here's to the maid in the lily white smock</a:t>
                      </a:r>
                      <a:r>
                        <a:rPr lang="en-US" sz="2000" dirty="0" smtClean="0"/>
                        <a:t/>
                      </a:r>
                      <a:br>
                        <a:rPr lang="en-US" sz="2000" dirty="0" smtClean="0"/>
                      </a:br>
                      <a:r>
                        <a:rPr lang="en-US" sz="2000" kern="1200" dirty="0" smtClean="0">
                          <a:effectLst/>
                        </a:rPr>
                        <a:t>Who tripped to the door and slipped back the lock</a:t>
                      </a:r>
                      <a:r>
                        <a:rPr lang="en-US" sz="2000" dirty="0" smtClean="0"/>
                        <a:t/>
                      </a:r>
                      <a:br>
                        <a:rPr lang="en-US" sz="2000" dirty="0" smtClean="0"/>
                      </a:br>
                      <a:r>
                        <a:rPr lang="en-US" sz="2000" kern="1200" dirty="0" smtClean="0">
                          <a:effectLst/>
                        </a:rPr>
                        <a:t>Who tripped to the door and pulled back the pin</a:t>
                      </a:r>
                      <a:r>
                        <a:rPr lang="en-US" sz="2000" dirty="0" smtClean="0"/>
                        <a:t/>
                      </a:r>
                      <a:br>
                        <a:rPr lang="en-US" sz="2000" dirty="0" smtClean="0"/>
                      </a:br>
                      <a:r>
                        <a:rPr lang="en-US" sz="2000" kern="1200" dirty="0" smtClean="0">
                          <a:effectLst/>
                        </a:rPr>
                        <a:t>For to let these jolly wassailers in.</a:t>
                      </a:r>
                      <a:endParaRPr lang="en-US" sz="2000" dirty="0"/>
                    </a:p>
                  </a:txBody>
                  <a:tcPr/>
                </a:tc>
              </a:tr>
            </a:tbl>
          </a:graphicData>
        </a:graphic>
      </p:graphicFrame>
    </p:spTree>
    <p:extLst>
      <p:ext uri="{BB962C8B-B14F-4D97-AF65-F5344CB8AC3E}">
        <p14:creationId xmlns:p14="http://schemas.microsoft.com/office/powerpoint/2010/main" val="8075482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24314241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4312174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 b="-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fontScale="90000"/>
          </a:bodyPr>
          <a:lstStyle/>
          <a:p>
            <a:r>
              <a:rPr lang="en-US" b="1" dirty="0" smtClean="0">
                <a:solidFill>
                  <a:schemeClr val="bg1"/>
                </a:solidFill>
                <a:effectLst>
                  <a:glow rad="139700">
                    <a:srgbClr val="C00000">
                      <a:alpha val="40000"/>
                    </a:srgbClr>
                  </a:glow>
                  <a:outerShdw blurRad="114300" dist="38100" dir="13500000" algn="br" rotWithShape="0">
                    <a:prstClr val="black"/>
                  </a:outerShdw>
                </a:effectLst>
              </a:rPr>
              <a:t>Christmas Music in the Early Church</a:t>
            </a:r>
            <a:endParaRPr lang="en-US" b="1" dirty="0"/>
          </a:p>
        </p:txBody>
      </p:sp>
      <p:sp>
        <p:nvSpPr>
          <p:cNvPr id="4" name="Content Placeholder 3"/>
          <p:cNvSpPr>
            <a:spLocks noGrp="1"/>
          </p:cNvSpPr>
          <p:nvPr>
            <p:ph idx="1"/>
          </p:nvPr>
        </p:nvSpPr>
        <p:spPr>
          <a:xfrm>
            <a:off x="457200" y="838200"/>
            <a:ext cx="8229600" cy="5638800"/>
          </a:xfrm>
        </p:spPr>
        <p:txBody>
          <a:bodyPr>
            <a:normAutofit fontScale="92500" lnSpcReduction="10000"/>
          </a:bodyPr>
          <a:lstStyle/>
          <a:p>
            <a:r>
              <a:rPr lang="en-US" b="1" dirty="0"/>
              <a:t>T</a:t>
            </a:r>
            <a:r>
              <a:rPr lang="en-US" dirty="0"/>
              <a:t>he first hymns in honor of the Nativity were written in the </a:t>
            </a:r>
            <a:r>
              <a:rPr lang="en-US" dirty="0" smtClean="0"/>
              <a:t>fourth and fifth centuries, </a:t>
            </a:r>
            <a:r>
              <a:rPr lang="en-US" dirty="0"/>
              <a:t>soon after Christmas was fully established as one of the great annual feasts. </a:t>
            </a:r>
            <a:endParaRPr lang="en-US" dirty="0" smtClean="0"/>
          </a:p>
          <a:p>
            <a:r>
              <a:rPr lang="en-US" dirty="0" smtClean="0"/>
              <a:t>These early Latin </a:t>
            </a:r>
            <a:r>
              <a:rPr lang="en-US" dirty="0"/>
              <a:t>hymns were solemn, dwelling exclusively on the supernatural aspects of Christmas.</a:t>
            </a:r>
          </a:p>
          <a:p>
            <a:r>
              <a:rPr lang="en-US" dirty="0"/>
              <a:t>One of the earliest Latin hymns </a:t>
            </a:r>
            <a:r>
              <a:rPr lang="en-US" dirty="0" smtClean="0"/>
              <a:t>was:</a:t>
            </a:r>
          </a:p>
          <a:p>
            <a:pPr lvl="1"/>
            <a:r>
              <a:rPr lang="en-US" b="1" i="1" dirty="0" smtClean="0"/>
              <a:t>Jesus </a:t>
            </a:r>
            <a:r>
              <a:rPr lang="en-US" b="1" i="1" dirty="0" err="1" smtClean="0"/>
              <a:t>Refulsit</a:t>
            </a:r>
            <a:r>
              <a:rPr lang="en-US" b="1" i="1" dirty="0" smtClean="0"/>
              <a:t> Omnium</a:t>
            </a:r>
            <a:r>
              <a:rPr lang="en-US" dirty="0"/>
              <a:t> (Jesus, light of all the nations), by Saint Hilary of Poitiers </a:t>
            </a:r>
            <a:r>
              <a:rPr lang="en-US" dirty="0" smtClean="0"/>
              <a:t>(AD 368</a:t>
            </a:r>
            <a:r>
              <a:rPr lang="en-US" dirty="0"/>
              <a:t>). </a:t>
            </a:r>
            <a:endParaRPr lang="en-US" dirty="0" smtClean="0"/>
          </a:p>
          <a:p>
            <a:r>
              <a:rPr lang="en-US" dirty="0"/>
              <a:t>Other well-known </a:t>
            </a:r>
            <a:r>
              <a:rPr lang="en-US" dirty="0" smtClean="0"/>
              <a:t>early Latin </a:t>
            </a:r>
            <a:r>
              <a:rPr lang="en-US" dirty="0"/>
              <a:t>hymns </a:t>
            </a:r>
            <a:r>
              <a:rPr lang="en-US" dirty="0" smtClean="0"/>
              <a:t>include:</a:t>
            </a:r>
          </a:p>
          <a:p>
            <a:pPr lvl="1"/>
            <a:r>
              <a:rPr lang="en-US" b="1" i="1" dirty="0" err="1" smtClean="0"/>
              <a:t>Veni</a:t>
            </a:r>
            <a:r>
              <a:rPr lang="en-US" b="1" i="1" dirty="0" smtClean="0"/>
              <a:t> </a:t>
            </a:r>
            <a:r>
              <a:rPr lang="en-US" b="1" i="1" dirty="0" err="1" smtClean="0"/>
              <a:t>Redemptor</a:t>
            </a:r>
            <a:r>
              <a:rPr lang="en-US" b="1" i="1" dirty="0" smtClean="0"/>
              <a:t> </a:t>
            </a:r>
            <a:r>
              <a:rPr lang="en-US" b="1" i="1" dirty="0" err="1" smtClean="0"/>
              <a:t>Gentium</a:t>
            </a:r>
            <a:r>
              <a:rPr lang="en-US" b="1" dirty="0"/>
              <a:t> </a:t>
            </a:r>
            <a:r>
              <a:rPr lang="en-US" dirty="0"/>
              <a:t>(Come</a:t>
            </a:r>
            <a:r>
              <a:rPr lang="en-US" dirty="0" smtClean="0"/>
              <a:t>, Redeemer </a:t>
            </a:r>
            <a:r>
              <a:rPr lang="en-US" dirty="0"/>
              <a:t>of Nations), by Saint Ambrose, Bishop of Milan </a:t>
            </a:r>
            <a:r>
              <a:rPr lang="en-US" dirty="0" smtClean="0"/>
              <a:t>(AD </a:t>
            </a:r>
            <a:r>
              <a:rPr lang="en-US" dirty="0"/>
              <a:t>397</a:t>
            </a:r>
            <a:r>
              <a:rPr lang="en-US" dirty="0" smtClean="0"/>
              <a:t>)</a:t>
            </a:r>
            <a:r>
              <a:rPr lang="en-US" dirty="0"/>
              <a:t> </a:t>
            </a:r>
            <a:endParaRPr lang="en-US" dirty="0" smtClean="0"/>
          </a:p>
          <a:p>
            <a:pPr lvl="1"/>
            <a:r>
              <a:rPr lang="en-US" b="1" i="1" dirty="0" err="1" smtClean="0"/>
              <a:t>Corde</a:t>
            </a:r>
            <a:r>
              <a:rPr lang="en-US" b="1" i="1" dirty="0" smtClean="0"/>
              <a:t> </a:t>
            </a:r>
            <a:r>
              <a:rPr lang="en-US" b="1" i="1" dirty="0" err="1" smtClean="0"/>
              <a:t>Natus</a:t>
            </a:r>
            <a:r>
              <a:rPr lang="en-US" b="1" i="1" dirty="0" smtClean="0"/>
              <a:t> Ex Parentis</a:t>
            </a:r>
            <a:r>
              <a:rPr lang="en-US" dirty="0"/>
              <a:t> (Of the Father's love begotten), by </a:t>
            </a:r>
            <a:r>
              <a:rPr lang="en-US" dirty="0" err="1"/>
              <a:t>Prudentius</a:t>
            </a:r>
            <a:r>
              <a:rPr lang="en-US" dirty="0"/>
              <a:t> </a:t>
            </a:r>
            <a:r>
              <a:rPr lang="en-US" dirty="0" smtClean="0"/>
              <a:t>(AD 405</a:t>
            </a:r>
            <a:r>
              <a:rPr lang="en-US" dirty="0"/>
              <a:t>), a layman, governmental official of the Roman Empire, and one of the greatest Latin Christian poets</a:t>
            </a:r>
            <a:endParaRPr lang="en-US" dirty="0" smtClean="0"/>
          </a:p>
          <a:p>
            <a:endParaRPr lang="en-US" dirty="0" smtClean="0"/>
          </a:p>
          <a:p>
            <a:pPr marL="0" indent="0">
              <a:buNone/>
            </a:pPr>
            <a:endParaRPr lang="en-US" dirty="0"/>
          </a:p>
          <a:p>
            <a:endParaRPr lang="en-US" sz="2800"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hlinkClick r:id="rId4"/>
              </a:rPr>
              <a:t>http://archive.wf-f.org/Hymns-carols.html</a:t>
            </a:r>
            <a:endParaRPr lang="en-US" sz="1600" dirty="0">
              <a:solidFill>
                <a:prstClr val="black"/>
              </a:solidFill>
            </a:endParaRPr>
          </a:p>
        </p:txBody>
      </p:sp>
    </p:spTree>
    <p:extLst>
      <p:ext uri="{BB962C8B-B14F-4D97-AF65-F5344CB8AC3E}">
        <p14:creationId xmlns:p14="http://schemas.microsoft.com/office/powerpoint/2010/main" val="25798789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1951608"/>
          </a:xfrm>
        </p:spPr>
        <p:txBody>
          <a:bodyPr>
            <a:normAutofit/>
          </a:bodyPr>
          <a:lstStyle/>
          <a:p>
            <a:r>
              <a:rPr lang="en-US" b="1" i="1" dirty="0" smtClean="0">
                <a:solidFill>
                  <a:schemeClr val="bg1"/>
                </a:solidFill>
                <a:effectLst>
                  <a:glow rad="228600">
                    <a:schemeClr val="accent4">
                      <a:satMod val="175000"/>
                      <a:alpha val="40000"/>
                    </a:schemeClr>
                  </a:glow>
                </a:effectLst>
              </a:rPr>
              <a:t>Jesus </a:t>
            </a:r>
            <a:r>
              <a:rPr lang="en-US" b="1" i="1" dirty="0" err="1" smtClean="0">
                <a:solidFill>
                  <a:schemeClr val="bg1"/>
                </a:solidFill>
                <a:effectLst>
                  <a:glow rad="228600">
                    <a:schemeClr val="accent4">
                      <a:satMod val="175000"/>
                      <a:alpha val="40000"/>
                    </a:schemeClr>
                  </a:glow>
                </a:effectLst>
              </a:rPr>
              <a:t>Refulsit</a:t>
            </a:r>
            <a:r>
              <a:rPr lang="en-US" b="1" i="1" dirty="0" smtClean="0">
                <a:solidFill>
                  <a:schemeClr val="bg1"/>
                </a:solidFill>
                <a:effectLst>
                  <a:glow rad="228600">
                    <a:schemeClr val="accent4">
                      <a:satMod val="175000"/>
                      <a:alpha val="40000"/>
                    </a:schemeClr>
                  </a:glow>
                </a:effectLst>
              </a:rPr>
              <a:t> Omnium</a:t>
            </a:r>
            <a:r>
              <a:rPr lang="en-US" b="1" dirty="0">
                <a:solidFill>
                  <a:schemeClr val="bg1"/>
                </a:solidFill>
                <a:effectLst>
                  <a:glow rad="228600">
                    <a:schemeClr val="accent4">
                      <a:satMod val="175000"/>
                      <a:alpha val="40000"/>
                    </a:schemeClr>
                  </a:glow>
                </a:effectLst>
              </a:rPr>
              <a:t> </a:t>
            </a:r>
            <a:r>
              <a:rPr lang="en-US" b="1" dirty="0" smtClean="0">
                <a:solidFill>
                  <a:schemeClr val="bg1"/>
                </a:solidFill>
                <a:effectLst>
                  <a:glow rad="228600">
                    <a:schemeClr val="accent4">
                      <a:satMod val="175000"/>
                      <a:alpha val="40000"/>
                    </a:schemeClr>
                  </a:glow>
                </a:effectLst>
              </a:rPr>
              <a:t/>
            </a:r>
            <a:br>
              <a:rPr lang="en-US" b="1" dirty="0" smtClean="0">
                <a:solidFill>
                  <a:schemeClr val="bg1"/>
                </a:solidFill>
                <a:effectLst>
                  <a:glow rad="228600">
                    <a:schemeClr val="accent4">
                      <a:satMod val="175000"/>
                      <a:alpha val="40000"/>
                    </a:schemeClr>
                  </a:glow>
                </a:effectLst>
              </a:rPr>
            </a:br>
            <a:r>
              <a:rPr lang="en-US" b="1" dirty="0" smtClean="0">
                <a:solidFill>
                  <a:schemeClr val="bg1"/>
                </a:solidFill>
                <a:effectLst>
                  <a:glow rad="228600">
                    <a:schemeClr val="accent4">
                      <a:satMod val="175000"/>
                      <a:alpha val="40000"/>
                    </a:schemeClr>
                  </a:glow>
                </a:effectLst>
              </a:rPr>
              <a:t>(</a:t>
            </a:r>
            <a:r>
              <a:rPr lang="en-US" b="1" dirty="0">
                <a:solidFill>
                  <a:schemeClr val="bg1"/>
                </a:solidFill>
                <a:effectLst>
                  <a:glow rad="228600">
                    <a:schemeClr val="accent4">
                      <a:satMod val="175000"/>
                      <a:alpha val="40000"/>
                    </a:schemeClr>
                  </a:glow>
                </a:effectLst>
              </a:rPr>
              <a:t>Jesus, light of all the nations</a:t>
            </a:r>
            <a:r>
              <a:rPr lang="en-US" b="1" dirty="0" smtClean="0">
                <a:solidFill>
                  <a:schemeClr val="bg1"/>
                </a:solidFill>
                <a:effectLst>
                  <a:glow rad="228600">
                    <a:schemeClr val="accent4">
                      <a:satMod val="175000"/>
                      <a:alpha val="40000"/>
                    </a:schemeClr>
                  </a:glow>
                </a:effectLst>
              </a:rPr>
              <a:t>) </a:t>
            </a:r>
            <a:br>
              <a:rPr lang="en-US" b="1" dirty="0" smtClean="0">
                <a:solidFill>
                  <a:schemeClr val="bg1"/>
                </a:solidFill>
                <a:effectLst>
                  <a:glow rad="228600">
                    <a:schemeClr val="accent4">
                      <a:satMod val="175000"/>
                      <a:alpha val="40000"/>
                    </a:schemeClr>
                  </a:glow>
                </a:effectLst>
              </a:rPr>
            </a:br>
            <a:r>
              <a:rPr lang="en-US" sz="2800" b="1" dirty="0" smtClean="0">
                <a:solidFill>
                  <a:schemeClr val="bg1"/>
                </a:solidFill>
                <a:effectLst>
                  <a:glow rad="228600">
                    <a:schemeClr val="accent4">
                      <a:satMod val="175000"/>
                      <a:alpha val="40000"/>
                    </a:schemeClr>
                  </a:glow>
                </a:effectLst>
              </a:rPr>
              <a:t>by </a:t>
            </a:r>
            <a:r>
              <a:rPr lang="en-US" sz="2800" b="1" dirty="0">
                <a:solidFill>
                  <a:schemeClr val="bg1"/>
                </a:solidFill>
                <a:effectLst>
                  <a:glow rad="228600">
                    <a:schemeClr val="accent4">
                      <a:satMod val="175000"/>
                      <a:alpha val="40000"/>
                    </a:schemeClr>
                  </a:glow>
                </a:effectLst>
              </a:rPr>
              <a:t>Saint Hilary of Poitiers (AD 368</a:t>
            </a:r>
            <a:r>
              <a:rPr lang="en-US" sz="2800" b="1" dirty="0" smtClean="0">
                <a:solidFill>
                  <a:schemeClr val="bg1"/>
                </a:solidFill>
                <a:effectLst>
                  <a:glow rad="228600">
                    <a:schemeClr val="accent4">
                      <a:satMod val="175000"/>
                      <a:alpha val="40000"/>
                    </a:schemeClr>
                  </a:glow>
                </a:effectLst>
              </a:rPr>
              <a:t>) </a:t>
            </a:r>
            <a:endParaRPr lang="en-US" sz="2800" b="1" dirty="0">
              <a:solidFill>
                <a:schemeClr val="bg1"/>
              </a:solidFill>
              <a:effectLst>
                <a:glow rad="228600">
                  <a:schemeClr val="accent4">
                    <a:satMod val="175000"/>
                    <a:alpha val="40000"/>
                  </a:schemeClr>
                </a:glow>
              </a:effectLst>
            </a:endParaRP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hlinkClick r:id="rId3"/>
              </a:rPr>
              <a:t>http://archive.wf-f.org/Hymns-carols.html</a:t>
            </a:r>
            <a:endParaRPr lang="en-US" sz="1600" dirty="0">
              <a:solidFill>
                <a:prstClr val="black"/>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84039887"/>
              </p:ext>
            </p:extLst>
          </p:nvPr>
        </p:nvGraphicFramePr>
        <p:xfrm>
          <a:off x="381000" y="2209800"/>
          <a:ext cx="8229600" cy="3962400"/>
        </p:xfrm>
        <a:graphic>
          <a:graphicData uri="http://schemas.openxmlformats.org/drawingml/2006/table">
            <a:tbl>
              <a:tblPr firstRow="1" bandRow="1">
                <a:tableStyleId>{0505E3EF-67EA-436B-97B2-0124C06EBD24}</a:tableStyleId>
              </a:tblPr>
              <a:tblGrid>
                <a:gridCol w="4114800"/>
                <a:gridCol w="4114800"/>
              </a:tblGrid>
              <a:tr h="370840">
                <a:tc>
                  <a:txBody>
                    <a:bodyPr/>
                    <a:lstStyle/>
                    <a:p>
                      <a:pPr algn="ctr"/>
                      <a:r>
                        <a:rPr lang="en-US" sz="2000" dirty="0" smtClean="0"/>
                        <a:t>Latin</a:t>
                      </a:r>
                      <a:endParaRPr lang="en-US" sz="2000" dirty="0"/>
                    </a:p>
                  </a:txBody>
                  <a:tcPr/>
                </a:tc>
                <a:tc>
                  <a:txBody>
                    <a:bodyPr/>
                    <a:lstStyle/>
                    <a:p>
                      <a:pPr algn="ctr"/>
                      <a:r>
                        <a:rPr lang="en-US" sz="2000" dirty="0" smtClean="0"/>
                        <a:t>English Translation</a:t>
                      </a:r>
                      <a:endParaRPr lang="en-US" sz="2000" dirty="0"/>
                    </a:p>
                  </a:txBody>
                  <a:tcPr/>
                </a:tc>
              </a:tr>
              <a:tr h="370840">
                <a:tc>
                  <a:txBody>
                    <a:bodyPr/>
                    <a:lstStyle/>
                    <a:p>
                      <a:r>
                        <a:rPr lang="en-US" sz="1800" kern="1200" dirty="0" smtClean="0">
                          <a:effectLst/>
                        </a:rPr>
                        <a:t>Jesus </a:t>
                      </a:r>
                      <a:r>
                        <a:rPr lang="en-US" sz="1800" kern="1200" dirty="0" err="1" smtClean="0">
                          <a:effectLst/>
                        </a:rPr>
                        <a:t>refulsit</a:t>
                      </a:r>
                      <a:r>
                        <a:rPr lang="en-US" sz="1800" kern="1200" dirty="0" smtClean="0">
                          <a:effectLst/>
                        </a:rPr>
                        <a:t> omnium</a:t>
                      </a:r>
                      <a:r>
                        <a:rPr lang="en-US" dirty="0" smtClean="0"/>
                        <a:t/>
                      </a:r>
                      <a:br>
                        <a:rPr lang="en-US" dirty="0" smtClean="0"/>
                      </a:br>
                      <a:r>
                        <a:rPr lang="en-US" sz="1800" kern="1200" dirty="0" smtClean="0">
                          <a:effectLst/>
                        </a:rPr>
                        <a:t>Pius </a:t>
                      </a:r>
                      <a:r>
                        <a:rPr lang="en-US" sz="1800" kern="1200" dirty="0" err="1" smtClean="0">
                          <a:effectLst/>
                        </a:rPr>
                        <a:t>redemptor</a:t>
                      </a:r>
                      <a:r>
                        <a:rPr lang="en-US" sz="1800" kern="1200" dirty="0" smtClean="0">
                          <a:effectLst/>
                        </a:rPr>
                        <a:t> </a:t>
                      </a:r>
                      <a:r>
                        <a:rPr lang="en-US" sz="1800" kern="1200" dirty="0" err="1" smtClean="0">
                          <a:effectLst/>
                        </a:rPr>
                        <a:t>gentium</a:t>
                      </a:r>
                      <a:r>
                        <a:rPr lang="en-US" dirty="0" smtClean="0"/>
                        <a:t/>
                      </a:r>
                      <a:br>
                        <a:rPr lang="en-US" dirty="0" smtClean="0"/>
                      </a:br>
                      <a:r>
                        <a:rPr lang="en-US" sz="1800" kern="1200" dirty="0" err="1" smtClean="0">
                          <a:effectLst/>
                        </a:rPr>
                        <a:t>Totum</a:t>
                      </a:r>
                      <a:r>
                        <a:rPr lang="en-US" sz="1800" kern="1200" dirty="0" smtClean="0">
                          <a:effectLst/>
                        </a:rPr>
                        <a:t> genus </a:t>
                      </a:r>
                      <a:r>
                        <a:rPr lang="en-US" sz="1800" kern="1200" dirty="0" err="1" smtClean="0">
                          <a:effectLst/>
                        </a:rPr>
                        <a:t>fidelium</a:t>
                      </a:r>
                      <a:r>
                        <a:rPr lang="en-US" dirty="0" smtClean="0"/>
                        <a:t/>
                      </a:r>
                      <a:br>
                        <a:rPr lang="en-US" dirty="0" smtClean="0"/>
                      </a:br>
                      <a:r>
                        <a:rPr lang="en-US" sz="1800" kern="1200" dirty="0" err="1" smtClean="0">
                          <a:effectLst/>
                        </a:rPr>
                        <a:t>Laudes</a:t>
                      </a:r>
                      <a:r>
                        <a:rPr lang="en-US" sz="1800" kern="1200" dirty="0" smtClean="0">
                          <a:effectLst/>
                        </a:rPr>
                        <a:t> </a:t>
                      </a:r>
                      <a:r>
                        <a:rPr lang="en-US" sz="1800" kern="1200" dirty="0" err="1" smtClean="0">
                          <a:effectLst/>
                        </a:rPr>
                        <a:t>celebret</a:t>
                      </a:r>
                      <a:r>
                        <a:rPr lang="en-US" sz="1800" kern="1200" dirty="0" smtClean="0">
                          <a:effectLst/>
                        </a:rPr>
                        <a:t> </a:t>
                      </a:r>
                      <a:r>
                        <a:rPr lang="en-US" sz="1800" kern="1200" dirty="0" err="1" smtClean="0">
                          <a:effectLst/>
                        </a:rPr>
                        <a:t>dramatum</a:t>
                      </a:r>
                      <a:endParaRPr lang="en-US" dirty="0"/>
                    </a:p>
                  </a:txBody>
                  <a:tcPr/>
                </a:tc>
                <a:tc>
                  <a:txBody>
                    <a:bodyPr/>
                    <a:lstStyle/>
                    <a:p>
                      <a:r>
                        <a:rPr lang="en-US" sz="1800" kern="1200" dirty="0" smtClean="0">
                          <a:effectLst/>
                        </a:rPr>
                        <a:t>Jesus, devoted redeemer of all nations, has shone forth,</a:t>
                      </a:r>
                      <a:r>
                        <a:rPr lang="en-US" dirty="0" smtClean="0"/>
                        <a:t/>
                      </a:r>
                      <a:br>
                        <a:rPr lang="en-US" dirty="0" smtClean="0"/>
                      </a:br>
                      <a:r>
                        <a:rPr lang="en-US" sz="1800" kern="1200" dirty="0" smtClean="0">
                          <a:effectLst/>
                        </a:rPr>
                        <a:t>Let the whole family of the faithful celebrate the stories.</a:t>
                      </a:r>
                      <a:endParaRPr lang="en-US" dirty="0"/>
                    </a:p>
                  </a:txBody>
                  <a:tcPr/>
                </a:tc>
              </a:tr>
              <a:tr h="370840">
                <a:tc>
                  <a:txBody>
                    <a:bodyPr/>
                    <a:lstStyle/>
                    <a:p>
                      <a:r>
                        <a:rPr lang="en-US" sz="1800" kern="1200" dirty="0" err="1" smtClean="0">
                          <a:effectLst/>
                        </a:rPr>
                        <a:t>Quem</a:t>
                      </a:r>
                      <a:r>
                        <a:rPr lang="en-US" sz="1800" kern="1200" dirty="0" smtClean="0">
                          <a:effectLst/>
                        </a:rPr>
                        <a:t> </a:t>
                      </a:r>
                      <a:r>
                        <a:rPr lang="en-US" sz="1800" kern="1200" dirty="0" err="1" smtClean="0">
                          <a:effectLst/>
                        </a:rPr>
                        <a:t>stella</a:t>
                      </a:r>
                      <a:r>
                        <a:rPr lang="en-US" sz="1800" kern="1200" dirty="0" smtClean="0">
                          <a:effectLst/>
                        </a:rPr>
                        <a:t> </a:t>
                      </a:r>
                      <a:r>
                        <a:rPr lang="en-US" sz="1800" kern="1200" dirty="0" err="1" smtClean="0">
                          <a:effectLst/>
                        </a:rPr>
                        <a:t>natum</a:t>
                      </a:r>
                      <a:r>
                        <a:rPr lang="en-US" sz="1800" kern="1200" dirty="0" smtClean="0">
                          <a:effectLst/>
                        </a:rPr>
                        <a:t> </a:t>
                      </a:r>
                      <a:r>
                        <a:rPr lang="en-US" sz="1800" kern="1200" dirty="0" err="1" smtClean="0">
                          <a:effectLst/>
                        </a:rPr>
                        <a:t>fulgida</a:t>
                      </a:r>
                      <a:r>
                        <a:rPr lang="en-US" dirty="0" smtClean="0"/>
                        <a:t/>
                      </a:r>
                      <a:br>
                        <a:rPr lang="en-US" dirty="0" smtClean="0"/>
                      </a:br>
                      <a:r>
                        <a:rPr lang="en-US" sz="1800" kern="1200" dirty="0" err="1" smtClean="0">
                          <a:effectLst/>
                        </a:rPr>
                        <a:t>Monstrat</a:t>
                      </a:r>
                      <a:r>
                        <a:rPr lang="en-US" sz="1800" kern="1200" dirty="0" smtClean="0">
                          <a:effectLst/>
                        </a:rPr>
                        <a:t> </a:t>
                      </a:r>
                      <a:r>
                        <a:rPr lang="en-US" sz="1800" kern="1200" dirty="0" err="1" smtClean="0">
                          <a:effectLst/>
                        </a:rPr>
                        <a:t>micans</a:t>
                      </a:r>
                      <a:r>
                        <a:rPr lang="en-US" sz="1800" kern="1200" dirty="0" smtClean="0">
                          <a:effectLst/>
                        </a:rPr>
                        <a:t> per </a:t>
                      </a:r>
                      <a:r>
                        <a:rPr lang="en-US" sz="1800" kern="1200" dirty="0" err="1" smtClean="0">
                          <a:effectLst/>
                        </a:rPr>
                        <a:t>authera</a:t>
                      </a:r>
                      <a:r>
                        <a:rPr lang="en-US" dirty="0" smtClean="0"/>
                        <a:t/>
                      </a:r>
                      <a:br>
                        <a:rPr lang="en-US" dirty="0" smtClean="0"/>
                      </a:br>
                      <a:r>
                        <a:rPr lang="en-US" sz="1800" kern="1200" dirty="0" err="1" smtClean="0">
                          <a:effectLst/>
                        </a:rPr>
                        <a:t>Magosque</a:t>
                      </a:r>
                      <a:r>
                        <a:rPr lang="en-US" sz="1800" kern="1200" dirty="0" smtClean="0">
                          <a:effectLst/>
                        </a:rPr>
                        <a:t> </a:t>
                      </a:r>
                      <a:r>
                        <a:rPr lang="en-US" sz="1800" kern="1200" dirty="0" err="1" smtClean="0">
                          <a:effectLst/>
                        </a:rPr>
                        <a:t>duxit</a:t>
                      </a:r>
                      <a:r>
                        <a:rPr lang="en-US" sz="1800" kern="1200" dirty="0" smtClean="0">
                          <a:effectLst/>
                        </a:rPr>
                        <a:t> </a:t>
                      </a:r>
                      <a:r>
                        <a:rPr lang="en-US" sz="1800" kern="1200" dirty="0" err="1" smtClean="0">
                          <a:effectLst/>
                        </a:rPr>
                        <a:t>praevia</a:t>
                      </a:r>
                      <a:r>
                        <a:rPr lang="en-US" dirty="0" smtClean="0"/>
                        <a:t/>
                      </a:r>
                      <a:br>
                        <a:rPr lang="en-US" dirty="0" smtClean="0"/>
                      </a:br>
                      <a:r>
                        <a:rPr lang="en-US" sz="1800" kern="1200" dirty="0" err="1" smtClean="0">
                          <a:effectLst/>
                        </a:rPr>
                        <a:t>Ipsius</a:t>
                      </a:r>
                      <a:r>
                        <a:rPr lang="en-US" sz="1800" kern="1200" dirty="0" smtClean="0">
                          <a:effectLst/>
                        </a:rPr>
                        <a:t> ad </a:t>
                      </a:r>
                      <a:r>
                        <a:rPr lang="en-US" sz="1800" kern="1200" dirty="0" err="1" smtClean="0">
                          <a:effectLst/>
                        </a:rPr>
                        <a:t>cunabula</a:t>
                      </a:r>
                      <a:endParaRPr lang="en-US" dirty="0"/>
                    </a:p>
                  </a:txBody>
                  <a:tcPr/>
                </a:tc>
                <a:tc>
                  <a:txBody>
                    <a:bodyPr/>
                    <a:lstStyle/>
                    <a:p>
                      <a:r>
                        <a:rPr lang="en-US" sz="1800" kern="1200" dirty="0" smtClean="0">
                          <a:effectLst/>
                        </a:rPr>
                        <a:t>The shining star, </a:t>
                      </a:r>
                    </a:p>
                    <a:p>
                      <a:r>
                        <a:rPr lang="en-US" sz="1800" kern="1200" dirty="0" smtClean="0">
                          <a:effectLst/>
                        </a:rPr>
                        <a:t>gleaming in the heavens, makes him known at his birth and, going before, has led the Magi to his cradle</a:t>
                      </a:r>
                      <a:endParaRPr lang="en-US" dirty="0"/>
                    </a:p>
                  </a:txBody>
                  <a:tcPr/>
                </a:tc>
              </a:tr>
              <a:tr h="370840">
                <a:tc>
                  <a:txBody>
                    <a:bodyPr/>
                    <a:lstStyle/>
                    <a:p>
                      <a:r>
                        <a:rPr lang="en-US" sz="1800" kern="1200" dirty="0" err="1" smtClean="0">
                          <a:effectLst/>
                        </a:rPr>
                        <a:t>Illi</a:t>
                      </a:r>
                      <a:r>
                        <a:rPr lang="en-US" sz="1800" kern="1200" dirty="0" smtClean="0">
                          <a:effectLst/>
                        </a:rPr>
                        <a:t> </a:t>
                      </a:r>
                      <a:r>
                        <a:rPr lang="en-US" sz="1800" kern="1200" dirty="0" err="1" smtClean="0">
                          <a:effectLst/>
                        </a:rPr>
                        <a:t>cadentes</a:t>
                      </a:r>
                      <a:r>
                        <a:rPr lang="en-US" sz="1800" kern="1200" dirty="0" smtClean="0">
                          <a:effectLst/>
                        </a:rPr>
                        <a:t> </a:t>
                      </a:r>
                      <a:r>
                        <a:rPr lang="en-US" sz="1800" kern="1200" dirty="0" err="1" smtClean="0">
                          <a:effectLst/>
                        </a:rPr>
                        <a:t>parvulum</a:t>
                      </a:r>
                      <a:r>
                        <a:rPr lang="en-US" dirty="0" smtClean="0"/>
                        <a:t/>
                      </a:r>
                      <a:br>
                        <a:rPr lang="en-US" dirty="0" smtClean="0"/>
                      </a:br>
                      <a:r>
                        <a:rPr lang="en-US" sz="1800" kern="1200" dirty="0" err="1" smtClean="0">
                          <a:effectLst/>
                        </a:rPr>
                        <a:t>Pannis</a:t>
                      </a:r>
                      <a:r>
                        <a:rPr lang="en-US" sz="1800" kern="1200" dirty="0" smtClean="0">
                          <a:effectLst/>
                        </a:rPr>
                        <a:t> </a:t>
                      </a:r>
                      <a:r>
                        <a:rPr lang="en-US" sz="1800" kern="1200" dirty="0" err="1" smtClean="0">
                          <a:effectLst/>
                        </a:rPr>
                        <a:t>adorant</a:t>
                      </a:r>
                      <a:r>
                        <a:rPr lang="en-US" sz="1800" kern="1200" dirty="0" smtClean="0">
                          <a:effectLst/>
                        </a:rPr>
                        <a:t> </a:t>
                      </a:r>
                      <a:r>
                        <a:rPr lang="en-US" sz="1800" kern="1200" dirty="0" err="1" smtClean="0">
                          <a:effectLst/>
                        </a:rPr>
                        <a:t>obsitum</a:t>
                      </a:r>
                      <a:r>
                        <a:rPr lang="en-US" dirty="0" smtClean="0"/>
                        <a:t/>
                      </a:r>
                      <a:br>
                        <a:rPr lang="en-US" dirty="0" smtClean="0"/>
                      </a:br>
                      <a:r>
                        <a:rPr lang="en-US" sz="1800" kern="1200" dirty="0" err="1" smtClean="0">
                          <a:effectLst/>
                        </a:rPr>
                        <a:t>Verum</a:t>
                      </a:r>
                      <a:r>
                        <a:rPr lang="en-US" sz="1800" kern="1200" dirty="0" smtClean="0">
                          <a:effectLst/>
                        </a:rPr>
                        <a:t> </a:t>
                      </a:r>
                      <a:r>
                        <a:rPr lang="en-US" sz="1800" kern="1200" dirty="0" err="1" smtClean="0">
                          <a:effectLst/>
                        </a:rPr>
                        <a:t>fatentur</a:t>
                      </a:r>
                      <a:r>
                        <a:rPr lang="en-US" sz="1800" kern="1200" dirty="0" smtClean="0">
                          <a:effectLst/>
                        </a:rPr>
                        <a:t> </a:t>
                      </a:r>
                      <a:r>
                        <a:rPr lang="en-US" sz="1800" kern="1200" dirty="0" err="1" smtClean="0">
                          <a:effectLst/>
                        </a:rPr>
                        <a:t>ut</a:t>
                      </a:r>
                      <a:r>
                        <a:rPr lang="en-US" sz="1800" kern="1200" dirty="0" smtClean="0">
                          <a:effectLst/>
                        </a:rPr>
                        <a:t> Deum</a:t>
                      </a:r>
                      <a:r>
                        <a:rPr lang="en-US" dirty="0" smtClean="0"/>
                        <a:t/>
                      </a:r>
                      <a:br>
                        <a:rPr lang="en-US" dirty="0" smtClean="0"/>
                      </a:br>
                      <a:r>
                        <a:rPr lang="en-US" sz="1800" kern="1200" dirty="0" err="1" smtClean="0">
                          <a:effectLst/>
                        </a:rPr>
                        <a:t>Munus</a:t>
                      </a:r>
                      <a:r>
                        <a:rPr lang="en-US" sz="1800" kern="1200" dirty="0" smtClean="0">
                          <a:effectLst/>
                        </a:rPr>
                        <a:t> </a:t>
                      </a:r>
                      <a:r>
                        <a:rPr lang="en-US" sz="1800" kern="1200" dirty="0" err="1" smtClean="0">
                          <a:effectLst/>
                        </a:rPr>
                        <a:t>ferendo</a:t>
                      </a:r>
                      <a:r>
                        <a:rPr lang="en-US" sz="1800" kern="1200" dirty="0" smtClean="0">
                          <a:effectLst/>
                        </a:rPr>
                        <a:t> </a:t>
                      </a:r>
                      <a:r>
                        <a:rPr lang="en-US" sz="1800" kern="1200" dirty="0" err="1" smtClean="0">
                          <a:effectLst/>
                        </a:rPr>
                        <a:t>mysticum</a:t>
                      </a:r>
                      <a:r>
                        <a:rPr lang="en-US" sz="1800" kern="1200" dirty="0" smtClean="0">
                          <a:effectLst/>
                        </a:rPr>
                        <a:t>.</a:t>
                      </a:r>
                      <a:endParaRPr lang="en-US" dirty="0"/>
                    </a:p>
                  </a:txBody>
                  <a:tcPr/>
                </a:tc>
                <a:tc>
                  <a:txBody>
                    <a:bodyPr/>
                    <a:lstStyle/>
                    <a:p>
                      <a:r>
                        <a:rPr lang="en-US" sz="1800" kern="1200" dirty="0" smtClean="0">
                          <a:effectLst/>
                        </a:rPr>
                        <a:t>Falling down, they adore the tiny baby hidden in rags,</a:t>
                      </a:r>
                      <a:r>
                        <a:rPr lang="en-US" dirty="0" smtClean="0"/>
                        <a:t/>
                      </a:r>
                      <a:br>
                        <a:rPr lang="en-US" dirty="0" smtClean="0"/>
                      </a:br>
                      <a:r>
                        <a:rPr lang="en-US" sz="1800" kern="1200" dirty="0" smtClean="0">
                          <a:effectLst/>
                        </a:rPr>
                        <a:t>as they bear witness to the true God by bringing a mystical gift.</a:t>
                      </a:r>
                      <a:endParaRPr lang="en-US" dirty="0"/>
                    </a:p>
                  </a:txBody>
                  <a:tcPr/>
                </a:tc>
              </a:tr>
            </a:tbl>
          </a:graphicData>
        </a:graphic>
      </p:graphicFrame>
    </p:spTree>
    <p:extLst>
      <p:ext uri="{BB962C8B-B14F-4D97-AF65-F5344CB8AC3E}">
        <p14:creationId xmlns:p14="http://schemas.microsoft.com/office/powerpoint/2010/main" val="41077786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4BF6"/>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1951608"/>
          </a:xfrm>
        </p:spPr>
        <p:txBody>
          <a:bodyPr>
            <a:normAutofit/>
          </a:bodyPr>
          <a:lstStyle/>
          <a:p>
            <a:r>
              <a:rPr lang="en-US" b="1" i="1" dirty="0" err="1">
                <a:solidFill>
                  <a:schemeClr val="bg1"/>
                </a:solidFill>
                <a:effectLst>
                  <a:glow rad="139700">
                    <a:schemeClr val="accent2">
                      <a:satMod val="175000"/>
                      <a:alpha val="40000"/>
                    </a:schemeClr>
                  </a:glow>
                </a:effectLst>
              </a:rPr>
              <a:t>Veni</a:t>
            </a:r>
            <a:r>
              <a:rPr lang="en-US" b="1" i="1" dirty="0">
                <a:solidFill>
                  <a:schemeClr val="bg1"/>
                </a:solidFill>
                <a:effectLst>
                  <a:glow rad="139700">
                    <a:schemeClr val="accent2">
                      <a:satMod val="175000"/>
                      <a:alpha val="40000"/>
                    </a:schemeClr>
                  </a:glow>
                </a:effectLst>
              </a:rPr>
              <a:t> </a:t>
            </a:r>
            <a:r>
              <a:rPr lang="en-US" b="1" i="1" dirty="0" err="1">
                <a:solidFill>
                  <a:schemeClr val="bg1"/>
                </a:solidFill>
                <a:effectLst>
                  <a:glow rad="139700">
                    <a:schemeClr val="accent2">
                      <a:satMod val="175000"/>
                      <a:alpha val="40000"/>
                    </a:schemeClr>
                  </a:glow>
                </a:effectLst>
              </a:rPr>
              <a:t>Redemptor</a:t>
            </a:r>
            <a:r>
              <a:rPr lang="en-US" b="1" i="1" dirty="0">
                <a:solidFill>
                  <a:schemeClr val="bg1"/>
                </a:solidFill>
                <a:effectLst>
                  <a:glow rad="139700">
                    <a:schemeClr val="accent2">
                      <a:satMod val="175000"/>
                      <a:alpha val="40000"/>
                    </a:schemeClr>
                  </a:glow>
                </a:effectLst>
              </a:rPr>
              <a:t> </a:t>
            </a:r>
            <a:r>
              <a:rPr lang="en-US" b="1" i="1" dirty="0" err="1">
                <a:solidFill>
                  <a:schemeClr val="bg1"/>
                </a:solidFill>
                <a:effectLst>
                  <a:glow rad="139700">
                    <a:schemeClr val="accent2">
                      <a:satMod val="175000"/>
                      <a:alpha val="40000"/>
                    </a:schemeClr>
                  </a:glow>
                </a:effectLst>
              </a:rPr>
              <a:t>Gentium</a:t>
            </a:r>
            <a:r>
              <a:rPr lang="en-US" b="1" i="1" dirty="0">
                <a:solidFill>
                  <a:schemeClr val="bg1"/>
                </a:solidFill>
                <a:effectLst>
                  <a:glow rad="139700">
                    <a:schemeClr val="accent2">
                      <a:satMod val="175000"/>
                      <a:alpha val="40000"/>
                    </a:schemeClr>
                  </a:glow>
                </a:effectLst>
              </a:rPr>
              <a:t> </a:t>
            </a:r>
            <a:r>
              <a:rPr lang="en-US" b="1" dirty="0">
                <a:solidFill>
                  <a:schemeClr val="bg1"/>
                </a:solidFill>
                <a:effectLst>
                  <a:glow rad="139700">
                    <a:schemeClr val="accent2">
                      <a:satMod val="175000"/>
                      <a:alpha val="40000"/>
                    </a:schemeClr>
                  </a:glow>
                </a:effectLst>
              </a:rPr>
              <a:t> </a:t>
            </a:r>
            <a:br>
              <a:rPr lang="en-US" b="1" dirty="0">
                <a:solidFill>
                  <a:schemeClr val="bg1"/>
                </a:solidFill>
                <a:effectLst>
                  <a:glow rad="139700">
                    <a:schemeClr val="accent2">
                      <a:satMod val="175000"/>
                      <a:alpha val="40000"/>
                    </a:schemeClr>
                  </a:glow>
                </a:effectLst>
              </a:rPr>
            </a:br>
            <a:r>
              <a:rPr lang="en-US" b="1" dirty="0">
                <a:solidFill>
                  <a:schemeClr val="bg1"/>
                </a:solidFill>
                <a:effectLst>
                  <a:glow rad="139700">
                    <a:schemeClr val="accent2">
                      <a:satMod val="175000"/>
                      <a:alpha val="40000"/>
                    </a:schemeClr>
                  </a:glow>
                </a:effectLst>
              </a:rPr>
              <a:t>(</a:t>
            </a:r>
            <a:r>
              <a:rPr lang="en-US" b="1" dirty="0" err="1">
                <a:solidFill>
                  <a:schemeClr val="bg1"/>
                </a:solidFill>
                <a:effectLst>
                  <a:glow rad="139700">
                    <a:schemeClr val="accent2">
                      <a:satMod val="175000"/>
                      <a:alpha val="40000"/>
                    </a:schemeClr>
                  </a:glow>
                </a:effectLst>
              </a:rPr>
              <a:t>Come,Redeemer</a:t>
            </a:r>
            <a:r>
              <a:rPr lang="en-US" b="1" dirty="0">
                <a:solidFill>
                  <a:schemeClr val="bg1"/>
                </a:solidFill>
                <a:effectLst>
                  <a:glow rad="139700">
                    <a:schemeClr val="accent2">
                      <a:satMod val="175000"/>
                      <a:alpha val="40000"/>
                    </a:schemeClr>
                  </a:glow>
                </a:effectLst>
              </a:rPr>
              <a:t> of Nations) </a:t>
            </a:r>
            <a:r>
              <a:rPr lang="en-US" b="1" dirty="0" smtClean="0">
                <a:solidFill>
                  <a:schemeClr val="bg1"/>
                </a:solidFill>
                <a:effectLst>
                  <a:glow rad="139700">
                    <a:schemeClr val="accent2">
                      <a:satMod val="175000"/>
                      <a:alpha val="40000"/>
                    </a:schemeClr>
                  </a:glow>
                </a:effectLst>
              </a:rPr>
              <a:t/>
            </a:r>
            <a:br>
              <a:rPr lang="en-US" b="1" dirty="0" smtClean="0">
                <a:solidFill>
                  <a:schemeClr val="bg1"/>
                </a:solidFill>
                <a:effectLst>
                  <a:glow rad="139700">
                    <a:schemeClr val="accent2">
                      <a:satMod val="175000"/>
                      <a:alpha val="40000"/>
                    </a:schemeClr>
                  </a:glow>
                </a:effectLst>
              </a:rPr>
            </a:br>
            <a:r>
              <a:rPr lang="en-US" sz="2800" b="1" dirty="0">
                <a:solidFill>
                  <a:schemeClr val="bg1"/>
                </a:solidFill>
                <a:effectLst>
                  <a:glow rad="139700">
                    <a:schemeClr val="accent2">
                      <a:satMod val="175000"/>
                      <a:alpha val="40000"/>
                    </a:schemeClr>
                  </a:glow>
                </a:effectLst>
              </a:rPr>
              <a:t>by Saint Ambrose, Bishop of Milan (AD 397)</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effectLst>
                  <a:glow rad="101600">
                    <a:schemeClr val="bg1">
                      <a:alpha val="60000"/>
                    </a:schemeClr>
                  </a:glow>
                </a:effectLst>
                <a:hlinkClick r:id="rId3"/>
              </a:rPr>
              <a:t>https://en.wikipedia.org/wiki/Veni_redemptor_gentium</a:t>
            </a:r>
            <a:endParaRPr lang="en-US" sz="1600" dirty="0">
              <a:solidFill>
                <a:prstClr val="black"/>
              </a:solidFill>
              <a:effectLst>
                <a:glow rad="101600">
                  <a:schemeClr val="bg1">
                    <a:alpha val="60000"/>
                  </a:schemeClr>
                </a:glow>
              </a:effectLst>
            </a:endParaRPr>
          </a:p>
        </p:txBody>
      </p:sp>
      <p:graphicFrame>
        <p:nvGraphicFramePr>
          <p:cNvPr id="9" name="Content Placeholder 5"/>
          <p:cNvGraphicFramePr>
            <a:graphicFrameLocks noGrp="1"/>
          </p:cNvGraphicFramePr>
          <p:nvPr>
            <p:ph idx="1"/>
            <p:extLst>
              <p:ext uri="{D42A27DB-BD31-4B8C-83A1-F6EECF244321}">
                <p14:modId xmlns:p14="http://schemas.microsoft.com/office/powerpoint/2010/main" val="3457170008"/>
              </p:ext>
            </p:extLst>
          </p:nvPr>
        </p:nvGraphicFramePr>
        <p:xfrm>
          <a:off x="457200" y="2057400"/>
          <a:ext cx="8229600" cy="3962400"/>
        </p:xfrm>
        <a:graphic>
          <a:graphicData uri="http://schemas.openxmlformats.org/drawingml/2006/table">
            <a:tbl>
              <a:tblPr firstRow="1" bandRow="1">
                <a:tableStyleId>{69CF1AB2-1976-4502-BF36-3FF5EA218861}</a:tableStyleId>
              </a:tblPr>
              <a:tblGrid>
                <a:gridCol w="4114800"/>
                <a:gridCol w="4114800"/>
              </a:tblGrid>
              <a:tr h="370840">
                <a:tc>
                  <a:txBody>
                    <a:bodyPr/>
                    <a:lstStyle/>
                    <a:p>
                      <a:pPr algn="ctr"/>
                      <a:r>
                        <a:rPr lang="en-US" sz="2000" dirty="0" smtClean="0"/>
                        <a:t>Latin</a:t>
                      </a:r>
                      <a:endParaRPr lang="en-US" sz="2000" dirty="0"/>
                    </a:p>
                  </a:txBody>
                  <a:tcPr/>
                </a:tc>
                <a:tc>
                  <a:txBody>
                    <a:bodyPr/>
                    <a:lstStyle/>
                    <a:p>
                      <a:pPr algn="ctr"/>
                      <a:r>
                        <a:rPr lang="en-US" sz="2000" dirty="0" smtClean="0"/>
                        <a:t>English Translation</a:t>
                      </a:r>
                      <a:endParaRPr lang="en-US" sz="2000" dirty="0"/>
                    </a:p>
                  </a:txBody>
                  <a:tcPr/>
                </a:tc>
              </a:tr>
              <a:tr h="370840">
                <a:tc>
                  <a:txBody>
                    <a:bodyPr/>
                    <a:lstStyle/>
                    <a:p>
                      <a:r>
                        <a:rPr lang="en-US" dirty="0">
                          <a:effectLst/>
                        </a:rPr>
                        <a:t>1. </a:t>
                      </a:r>
                      <a:r>
                        <a:rPr lang="en-US" dirty="0" err="1">
                          <a:effectLst/>
                        </a:rPr>
                        <a:t>Veni</a:t>
                      </a:r>
                      <a:r>
                        <a:rPr lang="en-US" dirty="0">
                          <a:effectLst/>
                        </a:rPr>
                        <a:t>, </a:t>
                      </a:r>
                      <a:r>
                        <a:rPr lang="en-US" dirty="0" err="1">
                          <a:effectLst/>
                        </a:rPr>
                        <a:t>redemptor</a:t>
                      </a:r>
                      <a:r>
                        <a:rPr lang="en-US" dirty="0">
                          <a:effectLst/>
                        </a:rPr>
                        <a:t> </a:t>
                      </a:r>
                      <a:r>
                        <a:rPr lang="en-US" dirty="0" err="1">
                          <a:effectLst/>
                        </a:rPr>
                        <a:t>gentium</a:t>
                      </a:r>
                      <a:r>
                        <a:rPr lang="en-US" dirty="0">
                          <a:effectLst/>
                        </a:rPr>
                        <a:t>;</a:t>
                      </a:r>
                      <a:br>
                        <a:rPr lang="en-US" dirty="0">
                          <a:effectLst/>
                        </a:rPr>
                      </a:br>
                      <a:r>
                        <a:rPr lang="en-US" dirty="0" err="1">
                          <a:effectLst/>
                        </a:rPr>
                        <a:t>ostende</a:t>
                      </a:r>
                      <a:r>
                        <a:rPr lang="en-US" dirty="0">
                          <a:effectLst/>
                        </a:rPr>
                        <a:t> partum </a:t>
                      </a:r>
                      <a:r>
                        <a:rPr lang="en-US" dirty="0" err="1">
                          <a:effectLst/>
                        </a:rPr>
                        <a:t>Virginis</a:t>
                      </a:r>
                      <a:r>
                        <a:rPr lang="en-US" dirty="0">
                          <a:effectLst/>
                        </a:rPr>
                        <a:t>;</a:t>
                      </a:r>
                      <a:br>
                        <a:rPr lang="en-US" dirty="0">
                          <a:effectLst/>
                        </a:rPr>
                      </a:br>
                      <a:r>
                        <a:rPr lang="en-US" dirty="0" err="1">
                          <a:effectLst/>
                        </a:rPr>
                        <a:t>miretur</a:t>
                      </a:r>
                      <a:r>
                        <a:rPr lang="en-US" dirty="0">
                          <a:effectLst/>
                        </a:rPr>
                        <a:t> </a:t>
                      </a:r>
                      <a:r>
                        <a:rPr lang="en-US" dirty="0" err="1">
                          <a:effectLst/>
                        </a:rPr>
                        <a:t>omne</a:t>
                      </a:r>
                      <a:r>
                        <a:rPr lang="en-US" dirty="0">
                          <a:effectLst/>
                        </a:rPr>
                        <a:t> </a:t>
                      </a:r>
                      <a:r>
                        <a:rPr lang="en-US" dirty="0" err="1">
                          <a:effectLst/>
                        </a:rPr>
                        <a:t>saeculum</a:t>
                      </a:r>
                      <a:r>
                        <a:rPr lang="en-US" dirty="0">
                          <a:effectLst/>
                        </a:rPr>
                        <a:t>:</a:t>
                      </a:r>
                      <a:br>
                        <a:rPr lang="en-US" dirty="0">
                          <a:effectLst/>
                        </a:rPr>
                      </a:br>
                      <a:r>
                        <a:rPr lang="en-US" dirty="0" err="1">
                          <a:effectLst/>
                        </a:rPr>
                        <a:t>talis</a:t>
                      </a:r>
                      <a:r>
                        <a:rPr lang="en-US" dirty="0">
                          <a:effectLst/>
                        </a:rPr>
                        <a:t> </a:t>
                      </a:r>
                      <a:r>
                        <a:rPr lang="en-US" dirty="0" err="1">
                          <a:effectLst/>
                        </a:rPr>
                        <a:t>decet</a:t>
                      </a:r>
                      <a:r>
                        <a:rPr lang="en-US" dirty="0">
                          <a:effectLst/>
                        </a:rPr>
                        <a:t> </a:t>
                      </a:r>
                      <a:r>
                        <a:rPr lang="en-US" dirty="0" err="1">
                          <a:effectLst/>
                        </a:rPr>
                        <a:t>partus</a:t>
                      </a:r>
                      <a:r>
                        <a:rPr lang="en-US" dirty="0">
                          <a:effectLst/>
                        </a:rPr>
                        <a:t> Deum.</a:t>
                      </a:r>
                    </a:p>
                  </a:txBody>
                  <a:tcPr anchor="ctr"/>
                </a:tc>
                <a:tc>
                  <a:txBody>
                    <a:bodyPr/>
                    <a:lstStyle/>
                    <a:p>
                      <a:r>
                        <a:rPr lang="en-US" dirty="0">
                          <a:effectLst/>
                        </a:rPr>
                        <a:t>Come, thou Redeemer of the earth,</a:t>
                      </a:r>
                      <a:br>
                        <a:rPr lang="en-US" dirty="0">
                          <a:effectLst/>
                        </a:rPr>
                      </a:br>
                      <a:r>
                        <a:rPr lang="en-US" dirty="0">
                          <a:effectLst/>
                        </a:rPr>
                        <a:t>and manifest thy virgin-birth:</a:t>
                      </a:r>
                      <a:br>
                        <a:rPr lang="en-US" dirty="0">
                          <a:effectLst/>
                        </a:rPr>
                      </a:br>
                      <a:r>
                        <a:rPr lang="en-US" dirty="0">
                          <a:effectLst/>
                        </a:rPr>
                        <a:t>let every age adoring fall;</a:t>
                      </a:r>
                      <a:br>
                        <a:rPr lang="en-US" dirty="0">
                          <a:effectLst/>
                        </a:rPr>
                      </a:br>
                      <a:r>
                        <a:rPr lang="en-US" dirty="0">
                          <a:effectLst/>
                        </a:rPr>
                        <a:t>such birth befits the God of all.</a:t>
                      </a:r>
                    </a:p>
                  </a:txBody>
                  <a:tcPr anchor="ctr"/>
                </a:tc>
              </a:tr>
              <a:tr h="370840">
                <a:tc>
                  <a:txBody>
                    <a:bodyPr/>
                    <a:lstStyle/>
                    <a:p>
                      <a:r>
                        <a:rPr lang="en-US">
                          <a:effectLst/>
                        </a:rPr>
                        <a:t>2. Non ex virili semine,</a:t>
                      </a:r>
                      <a:br>
                        <a:rPr lang="en-US">
                          <a:effectLst/>
                        </a:rPr>
                      </a:br>
                      <a:r>
                        <a:rPr lang="en-US">
                          <a:effectLst/>
                        </a:rPr>
                        <a:t>Sed mystico spiramine</a:t>
                      </a:r>
                      <a:br>
                        <a:rPr lang="en-US">
                          <a:effectLst/>
                        </a:rPr>
                      </a:br>
                      <a:r>
                        <a:rPr lang="en-US">
                          <a:effectLst/>
                        </a:rPr>
                        <a:t>Verbum Dei factum caro</a:t>
                      </a:r>
                      <a:br>
                        <a:rPr lang="en-US">
                          <a:effectLst/>
                        </a:rPr>
                      </a:br>
                      <a:r>
                        <a:rPr lang="en-US">
                          <a:effectLst/>
                        </a:rPr>
                        <a:t>Fructusque ventris floruit.</a:t>
                      </a:r>
                    </a:p>
                  </a:txBody>
                  <a:tcPr anchor="ctr"/>
                </a:tc>
                <a:tc>
                  <a:txBody>
                    <a:bodyPr/>
                    <a:lstStyle/>
                    <a:p>
                      <a:r>
                        <a:rPr lang="en-US">
                          <a:effectLst/>
                        </a:rPr>
                        <a:t>Begotten of no human will,</a:t>
                      </a:r>
                      <a:br>
                        <a:rPr lang="en-US">
                          <a:effectLst/>
                        </a:rPr>
                      </a:br>
                      <a:r>
                        <a:rPr lang="en-US">
                          <a:effectLst/>
                        </a:rPr>
                        <a:t>But of the Spirit, Thou art still</a:t>
                      </a:r>
                      <a:br>
                        <a:rPr lang="en-US">
                          <a:effectLst/>
                        </a:rPr>
                      </a:br>
                      <a:r>
                        <a:rPr lang="en-US">
                          <a:effectLst/>
                        </a:rPr>
                        <a:t>The Word of God in flesh arrayed,</a:t>
                      </a:r>
                      <a:br>
                        <a:rPr lang="en-US">
                          <a:effectLst/>
                        </a:rPr>
                      </a:br>
                      <a:r>
                        <a:rPr lang="en-US">
                          <a:effectLst/>
                        </a:rPr>
                        <a:t>The promised fruit to men displayed.</a:t>
                      </a:r>
                    </a:p>
                  </a:txBody>
                  <a:tcPr anchor="ctr"/>
                </a:tc>
              </a:tr>
              <a:tr h="370840">
                <a:tc>
                  <a:txBody>
                    <a:bodyPr/>
                    <a:lstStyle/>
                    <a:p>
                      <a:r>
                        <a:rPr lang="en-US">
                          <a:effectLst/>
                        </a:rPr>
                        <a:t>3. Alvus tumescit Virginis,</a:t>
                      </a:r>
                      <a:br>
                        <a:rPr lang="en-US">
                          <a:effectLst/>
                        </a:rPr>
                      </a:br>
                      <a:r>
                        <a:rPr lang="en-US">
                          <a:effectLst/>
                        </a:rPr>
                        <a:t>Claustra pudoris permanent,</a:t>
                      </a:r>
                      <a:br>
                        <a:rPr lang="en-US">
                          <a:effectLst/>
                        </a:rPr>
                      </a:br>
                      <a:r>
                        <a:rPr lang="en-US">
                          <a:effectLst/>
                        </a:rPr>
                        <a:t>Vexilla virtutum micant,</a:t>
                      </a:r>
                      <a:br>
                        <a:rPr lang="en-US">
                          <a:effectLst/>
                        </a:rPr>
                      </a:br>
                      <a:r>
                        <a:rPr lang="en-US">
                          <a:effectLst/>
                        </a:rPr>
                        <a:t>Versatur in templo Deus.</a:t>
                      </a:r>
                    </a:p>
                  </a:txBody>
                  <a:tcPr anchor="ctr"/>
                </a:tc>
                <a:tc>
                  <a:txBody>
                    <a:bodyPr/>
                    <a:lstStyle/>
                    <a:p>
                      <a:r>
                        <a:rPr lang="en-US" dirty="0">
                          <a:effectLst/>
                        </a:rPr>
                        <a:t>The virgin womb that burden gained</a:t>
                      </a:r>
                      <a:br>
                        <a:rPr lang="en-US" dirty="0">
                          <a:effectLst/>
                        </a:rPr>
                      </a:br>
                      <a:r>
                        <a:rPr lang="en-US" dirty="0">
                          <a:effectLst/>
                        </a:rPr>
                        <a:t>With virgin honor all unstained;</a:t>
                      </a:r>
                      <a:br>
                        <a:rPr lang="en-US" dirty="0">
                          <a:effectLst/>
                        </a:rPr>
                      </a:br>
                      <a:r>
                        <a:rPr lang="en-US" dirty="0">
                          <a:effectLst/>
                        </a:rPr>
                        <a:t>The banners there of virtue glow;</a:t>
                      </a:r>
                      <a:br>
                        <a:rPr lang="en-US" dirty="0">
                          <a:effectLst/>
                        </a:rPr>
                      </a:br>
                      <a:r>
                        <a:rPr lang="en-US" dirty="0">
                          <a:effectLst/>
                        </a:rPr>
                        <a:t>God in His temple dwells below.</a:t>
                      </a:r>
                    </a:p>
                  </a:txBody>
                  <a:tcPr anchor="ctr"/>
                </a:tc>
              </a:tr>
            </a:tbl>
          </a:graphicData>
        </a:graphic>
      </p:graphicFrame>
    </p:spTree>
    <p:extLst>
      <p:ext uri="{BB962C8B-B14F-4D97-AF65-F5344CB8AC3E}">
        <p14:creationId xmlns:p14="http://schemas.microsoft.com/office/powerpoint/2010/main" val="3856370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44BF6"/>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1951608"/>
          </a:xfrm>
        </p:spPr>
        <p:txBody>
          <a:bodyPr>
            <a:normAutofit/>
          </a:bodyPr>
          <a:lstStyle/>
          <a:p>
            <a:r>
              <a:rPr lang="en-US" b="1" i="1" dirty="0" err="1">
                <a:solidFill>
                  <a:schemeClr val="bg1"/>
                </a:solidFill>
                <a:effectLst>
                  <a:glow rad="139700">
                    <a:schemeClr val="accent2">
                      <a:satMod val="175000"/>
                      <a:alpha val="40000"/>
                    </a:schemeClr>
                  </a:glow>
                </a:effectLst>
              </a:rPr>
              <a:t>Veni</a:t>
            </a:r>
            <a:r>
              <a:rPr lang="en-US" b="1" i="1" dirty="0">
                <a:solidFill>
                  <a:schemeClr val="bg1"/>
                </a:solidFill>
                <a:effectLst>
                  <a:glow rad="139700">
                    <a:schemeClr val="accent2">
                      <a:satMod val="175000"/>
                      <a:alpha val="40000"/>
                    </a:schemeClr>
                  </a:glow>
                </a:effectLst>
              </a:rPr>
              <a:t> </a:t>
            </a:r>
            <a:r>
              <a:rPr lang="en-US" b="1" i="1" dirty="0" err="1">
                <a:solidFill>
                  <a:schemeClr val="bg1"/>
                </a:solidFill>
                <a:effectLst>
                  <a:glow rad="139700">
                    <a:schemeClr val="accent2">
                      <a:satMod val="175000"/>
                      <a:alpha val="40000"/>
                    </a:schemeClr>
                  </a:glow>
                </a:effectLst>
              </a:rPr>
              <a:t>Redemptor</a:t>
            </a:r>
            <a:r>
              <a:rPr lang="en-US" b="1" i="1" dirty="0">
                <a:solidFill>
                  <a:schemeClr val="bg1"/>
                </a:solidFill>
                <a:effectLst>
                  <a:glow rad="139700">
                    <a:schemeClr val="accent2">
                      <a:satMod val="175000"/>
                      <a:alpha val="40000"/>
                    </a:schemeClr>
                  </a:glow>
                </a:effectLst>
              </a:rPr>
              <a:t> </a:t>
            </a:r>
            <a:r>
              <a:rPr lang="en-US" b="1" i="1" dirty="0" err="1">
                <a:solidFill>
                  <a:schemeClr val="bg1"/>
                </a:solidFill>
                <a:effectLst>
                  <a:glow rad="139700">
                    <a:schemeClr val="accent2">
                      <a:satMod val="175000"/>
                      <a:alpha val="40000"/>
                    </a:schemeClr>
                  </a:glow>
                </a:effectLst>
              </a:rPr>
              <a:t>Gentium</a:t>
            </a:r>
            <a:r>
              <a:rPr lang="en-US" b="1" i="1" dirty="0">
                <a:solidFill>
                  <a:schemeClr val="bg1"/>
                </a:solidFill>
                <a:effectLst>
                  <a:glow rad="139700">
                    <a:schemeClr val="accent2">
                      <a:satMod val="175000"/>
                      <a:alpha val="40000"/>
                    </a:schemeClr>
                  </a:glow>
                </a:effectLst>
              </a:rPr>
              <a:t> </a:t>
            </a:r>
            <a:r>
              <a:rPr lang="en-US" b="1" dirty="0">
                <a:solidFill>
                  <a:schemeClr val="bg1"/>
                </a:solidFill>
                <a:effectLst>
                  <a:glow rad="139700">
                    <a:schemeClr val="accent2">
                      <a:satMod val="175000"/>
                      <a:alpha val="40000"/>
                    </a:schemeClr>
                  </a:glow>
                </a:effectLst>
              </a:rPr>
              <a:t> </a:t>
            </a:r>
            <a:br>
              <a:rPr lang="en-US" b="1" dirty="0">
                <a:solidFill>
                  <a:schemeClr val="bg1"/>
                </a:solidFill>
                <a:effectLst>
                  <a:glow rad="139700">
                    <a:schemeClr val="accent2">
                      <a:satMod val="175000"/>
                      <a:alpha val="40000"/>
                    </a:schemeClr>
                  </a:glow>
                </a:effectLst>
              </a:rPr>
            </a:br>
            <a:r>
              <a:rPr lang="en-US" b="1" dirty="0">
                <a:solidFill>
                  <a:schemeClr val="bg1"/>
                </a:solidFill>
                <a:effectLst>
                  <a:glow rad="139700">
                    <a:schemeClr val="accent2">
                      <a:satMod val="175000"/>
                      <a:alpha val="40000"/>
                    </a:schemeClr>
                  </a:glow>
                </a:effectLst>
              </a:rPr>
              <a:t>(</a:t>
            </a:r>
            <a:r>
              <a:rPr lang="en-US" b="1" dirty="0" err="1">
                <a:solidFill>
                  <a:schemeClr val="bg1"/>
                </a:solidFill>
                <a:effectLst>
                  <a:glow rad="139700">
                    <a:schemeClr val="accent2">
                      <a:satMod val="175000"/>
                      <a:alpha val="40000"/>
                    </a:schemeClr>
                  </a:glow>
                </a:effectLst>
              </a:rPr>
              <a:t>Come,Redeemer</a:t>
            </a:r>
            <a:r>
              <a:rPr lang="en-US" b="1" dirty="0">
                <a:solidFill>
                  <a:schemeClr val="bg1"/>
                </a:solidFill>
                <a:effectLst>
                  <a:glow rad="139700">
                    <a:schemeClr val="accent2">
                      <a:satMod val="175000"/>
                      <a:alpha val="40000"/>
                    </a:schemeClr>
                  </a:glow>
                </a:effectLst>
              </a:rPr>
              <a:t> of Nations) </a:t>
            </a:r>
            <a:r>
              <a:rPr lang="en-US" b="1" dirty="0" smtClean="0">
                <a:solidFill>
                  <a:schemeClr val="bg1"/>
                </a:solidFill>
                <a:effectLst>
                  <a:glow rad="139700">
                    <a:schemeClr val="accent2">
                      <a:satMod val="175000"/>
                      <a:alpha val="40000"/>
                    </a:schemeClr>
                  </a:glow>
                </a:effectLst>
              </a:rPr>
              <a:t/>
            </a:r>
            <a:br>
              <a:rPr lang="en-US" b="1" dirty="0" smtClean="0">
                <a:solidFill>
                  <a:schemeClr val="bg1"/>
                </a:solidFill>
                <a:effectLst>
                  <a:glow rad="139700">
                    <a:schemeClr val="accent2">
                      <a:satMod val="175000"/>
                      <a:alpha val="40000"/>
                    </a:schemeClr>
                  </a:glow>
                </a:effectLst>
              </a:rPr>
            </a:br>
            <a:r>
              <a:rPr lang="en-US" sz="2800" b="1" dirty="0">
                <a:solidFill>
                  <a:schemeClr val="bg1"/>
                </a:solidFill>
                <a:effectLst>
                  <a:glow rad="139700">
                    <a:schemeClr val="accent2">
                      <a:satMod val="175000"/>
                      <a:alpha val="40000"/>
                    </a:schemeClr>
                  </a:glow>
                </a:effectLst>
              </a:rPr>
              <a:t>by Saint Ambrose, Bishop of Milan (AD 397)</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effectLst>
                  <a:glow rad="101600">
                    <a:schemeClr val="bg1">
                      <a:alpha val="60000"/>
                    </a:schemeClr>
                  </a:glow>
                </a:effectLst>
                <a:hlinkClick r:id="rId3"/>
              </a:rPr>
              <a:t>https://en.wikipedia.org/wiki/Veni_redemptor_gentium</a:t>
            </a:r>
            <a:endParaRPr lang="en-US" sz="1600" dirty="0">
              <a:solidFill>
                <a:prstClr val="black"/>
              </a:solidFill>
              <a:effectLst>
                <a:glow rad="101600">
                  <a:schemeClr val="bg1">
                    <a:alpha val="60000"/>
                  </a:schemeClr>
                </a:glow>
              </a:effectLst>
            </a:endParaRPr>
          </a:p>
        </p:txBody>
      </p:sp>
      <p:graphicFrame>
        <p:nvGraphicFramePr>
          <p:cNvPr id="9" name="Content Placeholder 5"/>
          <p:cNvGraphicFramePr>
            <a:graphicFrameLocks noGrp="1"/>
          </p:cNvGraphicFramePr>
          <p:nvPr>
            <p:ph idx="1"/>
            <p:extLst>
              <p:ext uri="{D42A27DB-BD31-4B8C-83A1-F6EECF244321}">
                <p14:modId xmlns:p14="http://schemas.microsoft.com/office/powerpoint/2010/main" val="2283490679"/>
              </p:ext>
            </p:extLst>
          </p:nvPr>
        </p:nvGraphicFramePr>
        <p:xfrm>
          <a:off x="457200" y="2057400"/>
          <a:ext cx="8229600" cy="3962400"/>
        </p:xfrm>
        <a:graphic>
          <a:graphicData uri="http://schemas.openxmlformats.org/drawingml/2006/table">
            <a:tbl>
              <a:tblPr firstRow="1" bandRow="1">
                <a:tableStyleId>{69CF1AB2-1976-4502-BF36-3FF5EA218861}</a:tableStyleId>
              </a:tblPr>
              <a:tblGrid>
                <a:gridCol w="4114800"/>
                <a:gridCol w="4114800"/>
              </a:tblGrid>
              <a:tr h="370840">
                <a:tc>
                  <a:txBody>
                    <a:bodyPr/>
                    <a:lstStyle/>
                    <a:p>
                      <a:pPr algn="ctr"/>
                      <a:r>
                        <a:rPr lang="en-US" sz="2000" dirty="0" smtClean="0"/>
                        <a:t>Latin</a:t>
                      </a:r>
                      <a:endParaRPr lang="en-US" sz="2000" dirty="0"/>
                    </a:p>
                  </a:txBody>
                  <a:tcPr/>
                </a:tc>
                <a:tc>
                  <a:txBody>
                    <a:bodyPr/>
                    <a:lstStyle/>
                    <a:p>
                      <a:pPr algn="ctr"/>
                      <a:r>
                        <a:rPr lang="en-US" sz="2000" dirty="0" smtClean="0"/>
                        <a:t>English Translation</a:t>
                      </a:r>
                      <a:endParaRPr lang="en-US" sz="2000" dirty="0"/>
                    </a:p>
                  </a:txBody>
                  <a:tcPr/>
                </a:tc>
              </a:tr>
              <a:tr h="370840">
                <a:tc>
                  <a:txBody>
                    <a:bodyPr/>
                    <a:lstStyle/>
                    <a:p>
                      <a:r>
                        <a:rPr lang="en-US" dirty="0">
                          <a:effectLst/>
                        </a:rPr>
                        <a:t>1. </a:t>
                      </a:r>
                      <a:r>
                        <a:rPr lang="en-US" dirty="0" err="1">
                          <a:effectLst/>
                        </a:rPr>
                        <a:t>Veni</a:t>
                      </a:r>
                      <a:r>
                        <a:rPr lang="en-US" dirty="0">
                          <a:effectLst/>
                        </a:rPr>
                        <a:t>, </a:t>
                      </a:r>
                      <a:r>
                        <a:rPr lang="en-US" dirty="0" err="1">
                          <a:effectLst/>
                        </a:rPr>
                        <a:t>redemptor</a:t>
                      </a:r>
                      <a:r>
                        <a:rPr lang="en-US" dirty="0">
                          <a:effectLst/>
                        </a:rPr>
                        <a:t> </a:t>
                      </a:r>
                      <a:r>
                        <a:rPr lang="en-US" dirty="0" err="1">
                          <a:effectLst/>
                        </a:rPr>
                        <a:t>gentium</a:t>
                      </a:r>
                      <a:r>
                        <a:rPr lang="en-US" dirty="0">
                          <a:effectLst/>
                        </a:rPr>
                        <a:t>;</a:t>
                      </a:r>
                      <a:br>
                        <a:rPr lang="en-US" dirty="0">
                          <a:effectLst/>
                        </a:rPr>
                      </a:br>
                      <a:r>
                        <a:rPr lang="en-US" dirty="0" err="1">
                          <a:effectLst/>
                        </a:rPr>
                        <a:t>ostende</a:t>
                      </a:r>
                      <a:r>
                        <a:rPr lang="en-US" dirty="0">
                          <a:effectLst/>
                        </a:rPr>
                        <a:t> partum </a:t>
                      </a:r>
                      <a:r>
                        <a:rPr lang="en-US" dirty="0" err="1">
                          <a:effectLst/>
                        </a:rPr>
                        <a:t>Virginis</a:t>
                      </a:r>
                      <a:r>
                        <a:rPr lang="en-US" dirty="0">
                          <a:effectLst/>
                        </a:rPr>
                        <a:t>;</a:t>
                      </a:r>
                      <a:br>
                        <a:rPr lang="en-US" dirty="0">
                          <a:effectLst/>
                        </a:rPr>
                      </a:br>
                      <a:r>
                        <a:rPr lang="en-US" dirty="0" err="1">
                          <a:effectLst/>
                        </a:rPr>
                        <a:t>miretur</a:t>
                      </a:r>
                      <a:r>
                        <a:rPr lang="en-US" dirty="0">
                          <a:effectLst/>
                        </a:rPr>
                        <a:t> </a:t>
                      </a:r>
                      <a:r>
                        <a:rPr lang="en-US" dirty="0" err="1">
                          <a:effectLst/>
                        </a:rPr>
                        <a:t>omne</a:t>
                      </a:r>
                      <a:r>
                        <a:rPr lang="en-US" dirty="0">
                          <a:effectLst/>
                        </a:rPr>
                        <a:t> </a:t>
                      </a:r>
                      <a:r>
                        <a:rPr lang="en-US" dirty="0" err="1">
                          <a:effectLst/>
                        </a:rPr>
                        <a:t>saeculum</a:t>
                      </a:r>
                      <a:r>
                        <a:rPr lang="en-US" dirty="0">
                          <a:effectLst/>
                        </a:rPr>
                        <a:t>:</a:t>
                      </a:r>
                      <a:br>
                        <a:rPr lang="en-US" dirty="0">
                          <a:effectLst/>
                        </a:rPr>
                      </a:br>
                      <a:r>
                        <a:rPr lang="en-US" dirty="0" err="1">
                          <a:effectLst/>
                        </a:rPr>
                        <a:t>talis</a:t>
                      </a:r>
                      <a:r>
                        <a:rPr lang="en-US" dirty="0">
                          <a:effectLst/>
                        </a:rPr>
                        <a:t> </a:t>
                      </a:r>
                      <a:r>
                        <a:rPr lang="en-US" dirty="0" err="1">
                          <a:effectLst/>
                        </a:rPr>
                        <a:t>decet</a:t>
                      </a:r>
                      <a:r>
                        <a:rPr lang="en-US" dirty="0">
                          <a:effectLst/>
                        </a:rPr>
                        <a:t> </a:t>
                      </a:r>
                      <a:r>
                        <a:rPr lang="en-US" dirty="0" err="1">
                          <a:effectLst/>
                        </a:rPr>
                        <a:t>partus</a:t>
                      </a:r>
                      <a:r>
                        <a:rPr lang="en-US" dirty="0">
                          <a:effectLst/>
                        </a:rPr>
                        <a:t> Deum.</a:t>
                      </a:r>
                    </a:p>
                  </a:txBody>
                  <a:tcPr anchor="ctr"/>
                </a:tc>
                <a:tc>
                  <a:txBody>
                    <a:bodyPr/>
                    <a:lstStyle/>
                    <a:p>
                      <a:r>
                        <a:rPr lang="en-US" dirty="0">
                          <a:effectLst/>
                        </a:rPr>
                        <a:t>Come, thou Redeemer of the earth,</a:t>
                      </a:r>
                      <a:br>
                        <a:rPr lang="en-US" dirty="0">
                          <a:effectLst/>
                        </a:rPr>
                      </a:br>
                      <a:r>
                        <a:rPr lang="en-US" dirty="0">
                          <a:effectLst/>
                        </a:rPr>
                        <a:t>and manifest thy virgin-birth:</a:t>
                      </a:r>
                      <a:br>
                        <a:rPr lang="en-US" dirty="0">
                          <a:effectLst/>
                        </a:rPr>
                      </a:br>
                      <a:r>
                        <a:rPr lang="en-US" dirty="0">
                          <a:effectLst/>
                        </a:rPr>
                        <a:t>let every age adoring fall;</a:t>
                      </a:r>
                      <a:br>
                        <a:rPr lang="en-US" dirty="0">
                          <a:effectLst/>
                        </a:rPr>
                      </a:br>
                      <a:r>
                        <a:rPr lang="en-US" dirty="0">
                          <a:effectLst/>
                        </a:rPr>
                        <a:t>such birth befits the God of all.</a:t>
                      </a:r>
                    </a:p>
                  </a:txBody>
                  <a:tcPr anchor="ctr"/>
                </a:tc>
              </a:tr>
              <a:tr h="370840">
                <a:tc>
                  <a:txBody>
                    <a:bodyPr/>
                    <a:lstStyle/>
                    <a:p>
                      <a:r>
                        <a:rPr lang="en-US">
                          <a:effectLst/>
                        </a:rPr>
                        <a:t>2. Non ex virili semine,</a:t>
                      </a:r>
                      <a:br>
                        <a:rPr lang="en-US">
                          <a:effectLst/>
                        </a:rPr>
                      </a:br>
                      <a:r>
                        <a:rPr lang="en-US">
                          <a:effectLst/>
                        </a:rPr>
                        <a:t>Sed mystico spiramine</a:t>
                      </a:r>
                      <a:br>
                        <a:rPr lang="en-US">
                          <a:effectLst/>
                        </a:rPr>
                      </a:br>
                      <a:r>
                        <a:rPr lang="en-US">
                          <a:effectLst/>
                        </a:rPr>
                        <a:t>Verbum Dei factum caro</a:t>
                      </a:r>
                      <a:br>
                        <a:rPr lang="en-US">
                          <a:effectLst/>
                        </a:rPr>
                      </a:br>
                      <a:r>
                        <a:rPr lang="en-US">
                          <a:effectLst/>
                        </a:rPr>
                        <a:t>Fructusque ventris floruit.</a:t>
                      </a:r>
                    </a:p>
                  </a:txBody>
                  <a:tcPr anchor="ctr"/>
                </a:tc>
                <a:tc>
                  <a:txBody>
                    <a:bodyPr/>
                    <a:lstStyle/>
                    <a:p>
                      <a:r>
                        <a:rPr lang="en-US">
                          <a:effectLst/>
                        </a:rPr>
                        <a:t>Begotten of no human will,</a:t>
                      </a:r>
                      <a:br>
                        <a:rPr lang="en-US">
                          <a:effectLst/>
                        </a:rPr>
                      </a:br>
                      <a:r>
                        <a:rPr lang="en-US">
                          <a:effectLst/>
                        </a:rPr>
                        <a:t>But of the Spirit, Thou art still</a:t>
                      </a:r>
                      <a:br>
                        <a:rPr lang="en-US">
                          <a:effectLst/>
                        </a:rPr>
                      </a:br>
                      <a:r>
                        <a:rPr lang="en-US">
                          <a:effectLst/>
                        </a:rPr>
                        <a:t>The Word of God in flesh arrayed,</a:t>
                      </a:r>
                      <a:br>
                        <a:rPr lang="en-US">
                          <a:effectLst/>
                        </a:rPr>
                      </a:br>
                      <a:r>
                        <a:rPr lang="en-US">
                          <a:effectLst/>
                        </a:rPr>
                        <a:t>The promised fruit to men displayed.</a:t>
                      </a:r>
                    </a:p>
                  </a:txBody>
                  <a:tcPr anchor="ctr"/>
                </a:tc>
              </a:tr>
              <a:tr h="370840">
                <a:tc>
                  <a:txBody>
                    <a:bodyPr/>
                    <a:lstStyle/>
                    <a:p>
                      <a:r>
                        <a:rPr lang="en-US">
                          <a:effectLst/>
                        </a:rPr>
                        <a:t>3. Alvus tumescit Virginis,</a:t>
                      </a:r>
                      <a:br>
                        <a:rPr lang="en-US">
                          <a:effectLst/>
                        </a:rPr>
                      </a:br>
                      <a:r>
                        <a:rPr lang="en-US">
                          <a:effectLst/>
                        </a:rPr>
                        <a:t>Claustra pudoris permanent,</a:t>
                      </a:r>
                      <a:br>
                        <a:rPr lang="en-US">
                          <a:effectLst/>
                        </a:rPr>
                      </a:br>
                      <a:r>
                        <a:rPr lang="en-US">
                          <a:effectLst/>
                        </a:rPr>
                        <a:t>Vexilla virtutum micant,</a:t>
                      </a:r>
                      <a:br>
                        <a:rPr lang="en-US">
                          <a:effectLst/>
                        </a:rPr>
                      </a:br>
                      <a:r>
                        <a:rPr lang="en-US">
                          <a:effectLst/>
                        </a:rPr>
                        <a:t>Versatur in templo Deus.</a:t>
                      </a:r>
                    </a:p>
                  </a:txBody>
                  <a:tcPr anchor="ctr"/>
                </a:tc>
                <a:tc>
                  <a:txBody>
                    <a:bodyPr/>
                    <a:lstStyle/>
                    <a:p>
                      <a:r>
                        <a:rPr lang="en-US" dirty="0">
                          <a:effectLst/>
                        </a:rPr>
                        <a:t>The virgin womb that burden gained</a:t>
                      </a:r>
                      <a:br>
                        <a:rPr lang="en-US" dirty="0">
                          <a:effectLst/>
                        </a:rPr>
                      </a:br>
                      <a:r>
                        <a:rPr lang="en-US" dirty="0">
                          <a:effectLst/>
                        </a:rPr>
                        <a:t>With virgin honor all unstained;</a:t>
                      </a:r>
                      <a:br>
                        <a:rPr lang="en-US" dirty="0">
                          <a:effectLst/>
                        </a:rPr>
                      </a:br>
                      <a:r>
                        <a:rPr lang="en-US" dirty="0">
                          <a:effectLst/>
                        </a:rPr>
                        <a:t>The banners there of virtue glow;</a:t>
                      </a:r>
                      <a:br>
                        <a:rPr lang="en-US" dirty="0">
                          <a:effectLst/>
                        </a:rPr>
                      </a:br>
                      <a:r>
                        <a:rPr lang="en-US" dirty="0">
                          <a:effectLst/>
                        </a:rPr>
                        <a:t>God in His temple dwells below.</a:t>
                      </a:r>
                    </a:p>
                  </a:txBody>
                  <a:tcPr anchor="ctr"/>
                </a:tc>
              </a:tr>
            </a:tbl>
          </a:graphicData>
        </a:graphic>
      </p:graphicFrame>
      <p:graphicFrame>
        <p:nvGraphicFramePr>
          <p:cNvPr id="10" name="Content Placeholder 5"/>
          <p:cNvGraphicFramePr>
            <a:graphicFrameLocks/>
          </p:cNvGraphicFramePr>
          <p:nvPr>
            <p:extLst>
              <p:ext uri="{D42A27DB-BD31-4B8C-83A1-F6EECF244321}">
                <p14:modId xmlns:p14="http://schemas.microsoft.com/office/powerpoint/2010/main" val="1588195243"/>
              </p:ext>
            </p:extLst>
          </p:nvPr>
        </p:nvGraphicFramePr>
        <p:xfrm>
          <a:off x="457200" y="1537603"/>
          <a:ext cx="8229600" cy="5151120"/>
        </p:xfrm>
        <a:graphic>
          <a:graphicData uri="http://schemas.openxmlformats.org/drawingml/2006/table">
            <a:tbl>
              <a:tblPr firstRow="1" bandRow="1">
                <a:tableStyleId>{69CF1AB2-1976-4502-BF36-3FF5EA218861}</a:tableStyleId>
              </a:tblPr>
              <a:tblGrid>
                <a:gridCol w="4114800"/>
                <a:gridCol w="4114800"/>
              </a:tblGrid>
              <a:tr h="370840">
                <a:tc>
                  <a:txBody>
                    <a:bodyPr/>
                    <a:lstStyle/>
                    <a:p>
                      <a:pPr algn="ctr"/>
                      <a:r>
                        <a:rPr lang="en-US" sz="2000" dirty="0" smtClean="0"/>
                        <a:t>Latin</a:t>
                      </a:r>
                      <a:endParaRPr lang="en-US" sz="2000" dirty="0"/>
                    </a:p>
                  </a:txBody>
                  <a:tcPr/>
                </a:tc>
                <a:tc>
                  <a:txBody>
                    <a:bodyPr/>
                    <a:lstStyle/>
                    <a:p>
                      <a:pPr algn="ctr"/>
                      <a:r>
                        <a:rPr lang="en-US" sz="2000" dirty="0" smtClean="0"/>
                        <a:t>English Translation</a:t>
                      </a:r>
                      <a:endParaRPr lang="en-US" sz="2000" dirty="0"/>
                    </a:p>
                  </a:txBody>
                  <a:tcPr/>
                </a:tc>
              </a:tr>
              <a:tr h="370840">
                <a:tc>
                  <a:txBody>
                    <a:bodyPr/>
                    <a:lstStyle/>
                    <a:p>
                      <a:r>
                        <a:rPr lang="pt-BR" dirty="0">
                          <a:effectLst/>
                        </a:rPr>
                        <a:t>4. Procedens de thalamo suo,</a:t>
                      </a:r>
                      <a:br>
                        <a:rPr lang="pt-BR" dirty="0">
                          <a:effectLst/>
                        </a:rPr>
                      </a:br>
                      <a:r>
                        <a:rPr lang="pt-BR" dirty="0">
                          <a:effectLst/>
                        </a:rPr>
                        <a:t>Pudoris aula regia,</a:t>
                      </a:r>
                      <a:br>
                        <a:rPr lang="pt-BR" dirty="0">
                          <a:effectLst/>
                        </a:rPr>
                      </a:br>
                      <a:r>
                        <a:rPr lang="pt-BR" dirty="0">
                          <a:effectLst/>
                        </a:rPr>
                        <a:t>Gemine gigas substantiae,</a:t>
                      </a:r>
                      <a:br>
                        <a:rPr lang="pt-BR" dirty="0">
                          <a:effectLst/>
                        </a:rPr>
                      </a:br>
                      <a:r>
                        <a:rPr lang="pt-BR" dirty="0">
                          <a:effectLst/>
                        </a:rPr>
                        <a:t>Alacris ut currat viam.</a:t>
                      </a:r>
                    </a:p>
                  </a:txBody>
                  <a:tcPr anchor="ctr"/>
                </a:tc>
                <a:tc>
                  <a:txBody>
                    <a:bodyPr/>
                    <a:lstStyle/>
                    <a:p>
                      <a:r>
                        <a:rPr lang="en-US">
                          <a:effectLst/>
                        </a:rPr>
                        <a:t>Forth from His chamber goeth He,</a:t>
                      </a:r>
                      <a:br>
                        <a:rPr lang="en-US">
                          <a:effectLst/>
                        </a:rPr>
                      </a:br>
                      <a:r>
                        <a:rPr lang="en-US">
                          <a:effectLst/>
                        </a:rPr>
                        <a:t>That royal home of purity,</a:t>
                      </a:r>
                      <a:br>
                        <a:rPr lang="en-US">
                          <a:effectLst/>
                        </a:rPr>
                      </a:br>
                      <a:r>
                        <a:rPr lang="en-US">
                          <a:effectLst/>
                        </a:rPr>
                        <a:t>A giant in two-fold substance one,</a:t>
                      </a:r>
                      <a:br>
                        <a:rPr lang="en-US">
                          <a:effectLst/>
                        </a:rPr>
                      </a:br>
                      <a:r>
                        <a:rPr lang="en-US">
                          <a:effectLst/>
                        </a:rPr>
                        <a:t>Rejoicing now His course to run.</a:t>
                      </a:r>
                    </a:p>
                  </a:txBody>
                  <a:tcPr anchor="ctr"/>
                </a:tc>
              </a:tr>
              <a:tr h="370840">
                <a:tc>
                  <a:txBody>
                    <a:bodyPr/>
                    <a:lstStyle/>
                    <a:p>
                      <a:r>
                        <a:rPr lang="en-US">
                          <a:effectLst/>
                        </a:rPr>
                        <a:t> 5. Egressus ejus a Patre,</a:t>
                      </a:r>
                      <a:br>
                        <a:rPr lang="en-US">
                          <a:effectLst/>
                        </a:rPr>
                      </a:br>
                      <a:r>
                        <a:rPr lang="en-US">
                          <a:effectLst/>
                        </a:rPr>
                        <a:t>Regressus ejus ad Patrem:</a:t>
                      </a:r>
                      <a:br>
                        <a:rPr lang="en-US">
                          <a:effectLst/>
                        </a:rPr>
                      </a:br>
                      <a:r>
                        <a:rPr lang="en-US">
                          <a:effectLst/>
                        </a:rPr>
                        <a:t>Excursus usque ad inferos</a:t>
                      </a:r>
                      <a:br>
                        <a:rPr lang="en-US">
                          <a:effectLst/>
                        </a:rPr>
                      </a:br>
                      <a:r>
                        <a:rPr lang="en-US">
                          <a:effectLst/>
                        </a:rPr>
                        <a:t>Recursus ad sedem Dei.</a:t>
                      </a:r>
                    </a:p>
                  </a:txBody>
                  <a:tcPr anchor="ctr"/>
                </a:tc>
                <a:tc>
                  <a:txBody>
                    <a:bodyPr/>
                    <a:lstStyle/>
                    <a:p>
                      <a:r>
                        <a:rPr lang="en-US">
                          <a:effectLst/>
                        </a:rPr>
                        <a:t>From God the Father He proceeds,</a:t>
                      </a:r>
                      <a:br>
                        <a:rPr lang="en-US">
                          <a:effectLst/>
                        </a:rPr>
                      </a:br>
                      <a:r>
                        <a:rPr lang="en-US">
                          <a:effectLst/>
                        </a:rPr>
                        <a:t>To God the Father back He speeds;</a:t>
                      </a:r>
                      <a:br>
                        <a:rPr lang="en-US">
                          <a:effectLst/>
                        </a:rPr>
                      </a:br>
                      <a:r>
                        <a:rPr lang="en-US">
                          <a:effectLst/>
                        </a:rPr>
                        <a:t>His course He runs to death and hell,</a:t>
                      </a:r>
                      <a:br>
                        <a:rPr lang="en-US">
                          <a:effectLst/>
                        </a:rPr>
                      </a:br>
                      <a:r>
                        <a:rPr lang="en-US">
                          <a:effectLst/>
                        </a:rPr>
                        <a:t>Returning on God's throne to dwell.</a:t>
                      </a:r>
                    </a:p>
                  </a:txBody>
                  <a:tcPr anchor="ctr"/>
                </a:tc>
              </a:tr>
              <a:tr h="370840">
                <a:tc>
                  <a:txBody>
                    <a:bodyPr/>
                    <a:lstStyle/>
                    <a:p>
                      <a:r>
                        <a:rPr lang="it-IT" dirty="0">
                          <a:effectLst/>
                        </a:rPr>
                        <a:t>6. Aequalis eterno Patri,</a:t>
                      </a:r>
                      <a:br>
                        <a:rPr lang="it-IT" dirty="0">
                          <a:effectLst/>
                        </a:rPr>
                      </a:br>
                      <a:r>
                        <a:rPr lang="it-IT" dirty="0">
                          <a:effectLst/>
                        </a:rPr>
                        <a:t>Carnis trophato accingere:</a:t>
                      </a:r>
                      <a:br>
                        <a:rPr lang="it-IT" dirty="0">
                          <a:effectLst/>
                        </a:rPr>
                      </a:br>
                      <a:r>
                        <a:rPr lang="it-IT" dirty="0">
                          <a:effectLst/>
                        </a:rPr>
                        <a:t>Infirma nostri corporis</a:t>
                      </a:r>
                      <a:br>
                        <a:rPr lang="it-IT" dirty="0">
                          <a:effectLst/>
                        </a:rPr>
                      </a:br>
                      <a:r>
                        <a:rPr lang="it-IT" dirty="0">
                          <a:effectLst/>
                        </a:rPr>
                        <a:t>Virtute firmans perpeti.</a:t>
                      </a:r>
                    </a:p>
                  </a:txBody>
                  <a:tcPr anchor="ctr"/>
                </a:tc>
                <a:tc>
                  <a:txBody>
                    <a:bodyPr/>
                    <a:lstStyle/>
                    <a:p>
                      <a:r>
                        <a:rPr lang="en-US" dirty="0">
                          <a:effectLst/>
                        </a:rPr>
                        <a:t>O equal to the Father, Thou!</a:t>
                      </a:r>
                      <a:br>
                        <a:rPr lang="en-US" dirty="0">
                          <a:effectLst/>
                        </a:rPr>
                      </a:br>
                      <a:r>
                        <a:rPr lang="en-US" dirty="0">
                          <a:effectLst/>
                        </a:rPr>
                        <a:t>Gird on Thy fleshly mantle now;</a:t>
                      </a:r>
                      <a:br>
                        <a:rPr lang="en-US" dirty="0">
                          <a:effectLst/>
                        </a:rPr>
                      </a:br>
                      <a:r>
                        <a:rPr lang="en-US" dirty="0">
                          <a:effectLst/>
                        </a:rPr>
                        <a:t>The weakness of our mortal state</a:t>
                      </a:r>
                      <a:br>
                        <a:rPr lang="en-US" dirty="0">
                          <a:effectLst/>
                        </a:rPr>
                      </a:br>
                      <a:r>
                        <a:rPr lang="en-US" dirty="0">
                          <a:effectLst/>
                        </a:rPr>
                        <a:t>With deathless might invigorate.</a:t>
                      </a:r>
                    </a:p>
                  </a:txBody>
                  <a:tcPr anchor="ctr"/>
                </a:tc>
              </a:tr>
              <a:tr h="370840">
                <a:tc>
                  <a:txBody>
                    <a:bodyPr/>
                    <a:lstStyle/>
                    <a:p>
                      <a:r>
                        <a:rPr lang="en-US" dirty="0">
                          <a:effectLst/>
                        </a:rPr>
                        <a:t>7. </a:t>
                      </a:r>
                      <a:r>
                        <a:rPr lang="en-US" dirty="0" err="1">
                          <a:effectLst/>
                        </a:rPr>
                        <a:t>Presepe</a:t>
                      </a:r>
                      <a:r>
                        <a:rPr lang="en-US" dirty="0">
                          <a:effectLst/>
                        </a:rPr>
                        <a:t> jam </a:t>
                      </a:r>
                      <a:r>
                        <a:rPr lang="en-US" dirty="0" err="1">
                          <a:effectLst/>
                        </a:rPr>
                        <a:t>fulget</a:t>
                      </a:r>
                      <a:r>
                        <a:rPr lang="en-US" dirty="0">
                          <a:effectLst/>
                        </a:rPr>
                        <a:t> </a:t>
                      </a:r>
                      <a:r>
                        <a:rPr lang="en-US" dirty="0" err="1">
                          <a:effectLst/>
                        </a:rPr>
                        <a:t>tuum</a:t>
                      </a:r>
                      <a:r>
                        <a:rPr lang="en-US" dirty="0">
                          <a:effectLst/>
                        </a:rPr>
                        <a:t>,</a:t>
                      </a:r>
                      <a:br>
                        <a:rPr lang="en-US" dirty="0">
                          <a:effectLst/>
                        </a:rPr>
                      </a:br>
                      <a:r>
                        <a:rPr lang="en-US" dirty="0" err="1">
                          <a:effectLst/>
                        </a:rPr>
                        <a:t>Lumenque</a:t>
                      </a:r>
                      <a:r>
                        <a:rPr lang="en-US" dirty="0">
                          <a:effectLst/>
                        </a:rPr>
                        <a:t> </a:t>
                      </a:r>
                      <a:r>
                        <a:rPr lang="en-US" dirty="0" err="1">
                          <a:effectLst/>
                        </a:rPr>
                        <a:t>nox</a:t>
                      </a:r>
                      <a:r>
                        <a:rPr lang="en-US" dirty="0">
                          <a:effectLst/>
                        </a:rPr>
                        <a:t> </a:t>
                      </a:r>
                      <a:r>
                        <a:rPr lang="en-US" dirty="0" err="1">
                          <a:effectLst/>
                        </a:rPr>
                        <a:t>spirat</a:t>
                      </a:r>
                      <a:r>
                        <a:rPr lang="en-US" dirty="0">
                          <a:effectLst/>
                        </a:rPr>
                        <a:t> novum,</a:t>
                      </a:r>
                      <a:br>
                        <a:rPr lang="en-US" dirty="0">
                          <a:effectLst/>
                        </a:rPr>
                      </a:br>
                      <a:r>
                        <a:rPr lang="en-US" dirty="0">
                          <a:effectLst/>
                        </a:rPr>
                        <a:t>Quod </a:t>
                      </a:r>
                      <a:r>
                        <a:rPr lang="en-US" dirty="0" err="1">
                          <a:effectLst/>
                        </a:rPr>
                        <a:t>nulla</a:t>
                      </a:r>
                      <a:r>
                        <a:rPr lang="en-US" dirty="0">
                          <a:effectLst/>
                        </a:rPr>
                        <a:t> </a:t>
                      </a:r>
                      <a:r>
                        <a:rPr lang="en-US" dirty="0" err="1">
                          <a:effectLst/>
                        </a:rPr>
                        <a:t>nox</a:t>
                      </a:r>
                      <a:r>
                        <a:rPr lang="en-US" dirty="0">
                          <a:effectLst/>
                        </a:rPr>
                        <a:t> </a:t>
                      </a:r>
                      <a:r>
                        <a:rPr lang="en-US" dirty="0" err="1">
                          <a:effectLst/>
                        </a:rPr>
                        <a:t>interpolet</a:t>
                      </a:r>
                      <a:r>
                        <a:rPr lang="en-US" dirty="0">
                          <a:effectLst/>
                        </a:rPr>
                        <a:t>,</a:t>
                      </a:r>
                      <a:br>
                        <a:rPr lang="en-US" dirty="0">
                          <a:effectLst/>
                        </a:rPr>
                      </a:br>
                      <a:r>
                        <a:rPr lang="en-US" dirty="0" err="1">
                          <a:effectLst/>
                        </a:rPr>
                        <a:t>Fideque</a:t>
                      </a:r>
                      <a:r>
                        <a:rPr lang="en-US" dirty="0">
                          <a:effectLst/>
                        </a:rPr>
                        <a:t> </a:t>
                      </a:r>
                      <a:r>
                        <a:rPr lang="en-US" dirty="0" err="1">
                          <a:effectLst/>
                        </a:rPr>
                        <a:t>jugi</a:t>
                      </a:r>
                      <a:r>
                        <a:rPr lang="en-US" dirty="0">
                          <a:effectLst/>
                        </a:rPr>
                        <a:t> </a:t>
                      </a:r>
                      <a:r>
                        <a:rPr lang="en-US" dirty="0" err="1">
                          <a:effectLst/>
                        </a:rPr>
                        <a:t>luceat</a:t>
                      </a:r>
                      <a:r>
                        <a:rPr lang="en-US" dirty="0">
                          <a:effectLst/>
                        </a:rPr>
                        <a:t>.</a:t>
                      </a:r>
                    </a:p>
                  </a:txBody>
                  <a:tcPr anchor="ctr"/>
                </a:tc>
                <a:tc>
                  <a:txBody>
                    <a:bodyPr/>
                    <a:lstStyle/>
                    <a:p>
                      <a:r>
                        <a:rPr lang="en-US" dirty="0">
                          <a:effectLst/>
                        </a:rPr>
                        <a:t>Thy cradle here shall glitter bright</a:t>
                      </a:r>
                      <a:br>
                        <a:rPr lang="en-US" dirty="0">
                          <a:effectLst/>
                        </a:rPr>
                      </a:br>
                      <a:r>
                        <a:rPr lang="en-US" dirty="0">
                          <a:effectLst/>
                        </a:rPr>
                        <a:t>And darkness breathe a newer light,</a:t>
                      </a:r>
                      <a:br>
                        <a:rPr lang="en-US" dirty="0">
                          <a:effectLst/>
                        </a:rPr>
                      </a:br>
                      <a:r>
                        <a:rPr lang="en-US" dirty="0">
                          <a:effectLst/>
                        </a:rPr>
                        <a:t>Where endless faith shall shine serene,</a:t>
                      </a:r>
                      <a:br>
                        <a:rPr lang="en-US" dirty="0">
                          <a:effectLst/>
                        </a:rPr>
                      </a:br>
                      <a:r>
                        <a:rPr lang="en-US" dirty="0">
                          <a:effectLst/>
                        </a:rPr>
                        <a:t>And twilight never intervene.</a:t>
                      </a:r>
                    </a:p>
                  </a:txBody>
                  <a:tcPr anchor="ctr"/>
                </a:tc>
              </a:tr>
            </a:tbl>
          </a:graphicData>
        </a:graphic>
      </p:graphicFrame>
    </p:spTree>
    <p:extLst>
      <p:ext uri="{BB962C8B-B14F-4D97-AF65-F5344CB8AC3E}">
        <p14:creationId xmlns:p14="http://schemas.microsoft.com/office/powerpoint/2010/main" val="22664052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915400" cy="2590800"/>
          </a:xfrm>
        </p:spPr>
        <p:txBody>
          <a:bodyPr>
            <a:normAutofit fontScale="90000"/>
          </a:bodyPr>
          <a:lstStyle/>
          <a:p>
            <a:pPr lvl="1" algn="ctr"/>
            <a:r>
              <a:rPr lang="en-US" sz="4900" b="1" i="1" dirty="0" err="1" smtClean="0">
                <a:solidFill>
                  <a:schemeClr val="bg1"/>
                </a:solidFill>
                <a:effectLst>
                  <a:glow rad="228600">
                    <a:schemeClr val="accent4">
                      <a:satMod val="175000"/>
                      <a:alpha val="40000"/>
                    </a:schemeClr>
                  </a:glow>
                </a:effectLst>
              </a:rPr>
              <a:t>Corde</a:t>
            </a:r>
            <a:r>
              <a:rPr lang="en-US" sz="4900" b="1" i="1" dirty="0" smtClean="0">
                <a:solidFill>
                  <a:schemeClr val="bg1"/>
                </a:solidFill>
                <a:effectLst>
                  <a:glow rad="228600">
                    <a:schemeClr val="accent4">
                      <a:satMod val="175000"/>
                      <a:alpha val="40000"/>
                    </a:schemeClr>
                  </a:glow>
                </a:effectLst>
              </a:rPr>
              <a:t> </a:t>
            </a:r>
            <a:r>
              <a:rPr lang="en-US" sz="4900" b="1" i="1" dirty="0" err="1" smtClean="0">
                <a:solidFill>
                  <a:schemeClr val="bg1"/>
                </a:solidFill>
                <a:effectLst>
                  <a:glow rad="228600">
                    <a:schemeClr val="accent4">
                      <a:satMod val="175000"/>
                      <a:alpha val="40000"/>
                    </a:schemeClr>
                  </a:glow>
                </a:effectLst>
              </a:rPr>
              <a:t>Natus</a:t>
            </a:r>
            <a:r>
              <a:rPr lang="en-US" sz="4900" b="1" i="1" dirty="0" smtClean="0">
                <a:solidFill>
                  <a:schemeClr val="bg1"/>
                </a:solidFill>
                <a:effectLst>
                  <a:glow rad="228600">
                    <a:schemeClr val="accent4">
                      <a:satMod val="175000"/>
                      <a:alpha val="40000"/>
                    </a:schemeClr>
                  </a:glow>
                </a:effectLst>
              </a:rPr>
              <a:t> Ex Parentis</a:t>
            </a:r>
            <a:r>
              <a:rPr lang="en-US" sz="4400" dirty="0" smtClean="0">
                <a:solidFill>
                  <a:schemeClr val="bg1"/>
                </a:solidFill>
                <a:effectLst>
                  <a:glow rad="228600">
                    <a:schemeClr val="accent4">
                      <a:satMod val="175000"/>
                      <a:alpha val="40000"/>
                    </a:schemeClr>
                  </a:glow>
                </a:effectLst>
              </a:rPr>
              <a:t> </a:t>
            </a:r>
            <a:br>
              <a:rPr lang="en-US" sz="4400" dirty="0" smtClean="0">
                <a:solidFill>
                  <a:schemeClr val="bg1"/>
                </a:solidFill>
                <a:effectLst>
                  <a:glow rad="228600">
                    <a:schemeClr val="accent4">
                      <a:satMod val="175000"/>
                      <a:alpha val="40000"/>
                    </a:schemeClr>
                  </a:glow>
                </a:effectLst>
              </a:rPr>
            </a:br>
            <a:r>
              <a:rPr lang="en-US" sz="4900" b="1" dirty="0" smtClean="0">
                <a:solidFill>
                  <a:schemeClr val="bg1"/>
                </a:solidFill>
                <a:effectLst>
                  <a:glow rad="228600">
                    <a:schemeClr val="accent4">
                      <a:satMod val="175000"/>
                      <a:alpha val="40000"/>
                    </a:schemeClr>
                  </a:glow>
                </a:effectLst>
              </a:rPr>
              <a:t>(Of the Father's heart begotten)</a:t>
            </a:r>
            <a:br>
              <a:rPr lang="en-US" sz="4900" b="1" dirty="0" smtClean="0">
                <a:solidFill>
                  <a:schemeClr val="bg1"/>
                </a:solidFill>
                <a:effectLst>
                  <a:glow rad="228600">
                    <a:schemeClr val="accent4">
                      <a:satMod val="175000"/>
                      <a:alpha val="40000"/>
                    </a:schemeClr>
                  </a:glow>
                </a:effectLst>
              </a:rPr>
            </a:br>
            <a:r>
              <a:rPr lang="en-US" sz="3100" b="1" dirty="0" smtClean="0">
                <a:solidFill>
                  <a:schemeClr val="bg1"/>
                </a:solidFill>
                <a:effectLst>
                  <a:glow rad="228600">
                    <a:schemeClr val="accent4">
                      <a:satMod val="175000"/>
                      <a:alpha val="40000"/>
                    </a:schemeClr>
                  </a:glow>
                </a:effectLst>
              </a:rPr>
              <a:t>by </a:t>
            </a:r>
            <a:r>
              <a:rPr lang="en-US" sz="3100" b="1" dirty="0" err="1" smtClean="0">
                <a:solidFill>
                  <a:schemeClr val="bg1"/>
                </a:solidFill>
                <a:effectLst>
                  <a:glow rad="228600">
                    <a:schemeClr val="accent4">
                      <a:satMod val="175000"/>
                      <a:alpha val="40000"/>
                    </a:schemeClr>
                  </a:glow>
                </a:effectLst>
              </a:rPr>
              <a:t>Prudentius</a:t>
            </a:r>
            <a:r>
              <a:rPr lang="en-US" sz="3100" b="1" dirty="0" smtClean="0">
                <a:solidFill>
                  <a:schemeClr val="bg1"/>
                </a:solidFill>
                <a:effectLst>
                  <a:glow rad="228600">
                    <a:schemeClr val="accent4">
                      <a:satMod val="175000"/>
                      <a:alpha val="40000"/>
                    </a:schemeClr>
                  </a:glow>
                </a:effectLst>
              </a:rPr>
              <a:t> (AD 405) </a:t>
            </a:r>
            <a:r>
              <a:rPr lang="en-US" sz="2200" dirty="0" smtClean="0">
                <a:solidFill>
                  <a:schemeClr val="bg1"/>
                </a:solidFill>
                <a:effectLst>
                  <a:glow rad="228600">
                    <a:schemeClr val="accent4">
                      <a:satMod val="175000"/>
                      <a:alpha val="40000"/>
                    </a:schemeClr>
                  </a:glow>
                </a:effectLst>
              </a:rPr>
              <a:t/>
            </a:r>
            <a:br>
              <a:rPr lang="en-US" sz="2200" dirty="0" smtClean="0">
                <a:solidFill>
                  <a:schemeClr val="bg1"/>
                </a:solidFill>
                <a:effectLst>
                  <a:glow rad="228600">
                    <a:schemeClr val="accent4">
                      <a:satMod val="175000"/>
                      <a:alpha val="40000"/>
                    </a:schemeClr>
                  </a:glow>
                </a:effectLst>
              </a:rPr>
            </a:br>
            <a:r>
              <a:rPr lang="en-US" sz="2700" dirty="0" smtClean="0">
                <a:solidFill>
                  <a:schemeClr val="bg1"/>
                </a:solidFill>
                <a:effectLst>
                  <a:glow rad="228600">
                    <a:schemeClr val="accent4">
                      <a:satMod val="175000"/>
                      <a:alpha val="40000"/>
                    </a:schemeClr>
                  </a:glow>
                </a:effectLst>
              </a:rPr>
              <a:t>a layman, governmental official of the Roman Empire, </a:t>
            </a:r>
            <a:br>
              <a:rPr lang="en-US" sz="2700" dirty="0" smtClean="0">
                <a:solidFill>
                  <a:schemeClr val="bg1"/>
                </a:solidFill>
                <a:effectLst>
                  <a:glow rad="228600">
                    <a:schemeClr val="accent4">
                      <a:satMod val="175000"/>
                      <a:alpha val="40000"/>
                    </a:schemeClr>
                  </a:glow>
                </a:effectLst>
              </a:rPr>
            </a:br>
            <a:r>
              <a:rPr lang="en-US" sz="2700" dirty="0" smtClean="0">
                <a:solidFill>
                  <a:schemeClr val="bg1"/>
                </a:solidFill>
                <a:effectLst>
                  <a:glow rad="228600">
                    <a:schemeClr val="accent4">
                      <a:satMod val="175000"/>
                      <a:alpha val="40000"/>
                    </a:schemeClr>
                  </a:glow>
                </a:effectLst>
              </a:rPr>
              <a:t>and one of the greatest Latin Christian poets</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effectLst>
                  <a:glow rad="101600">
                    <a:schemeClr val="bg1">
                      <a:alpha val="60000"/>
                    </a:schemeClr>
                  </a:glow>
                </a:effectLst>
                <a:hlinkClick r:id="rId3"/>
              </a:rPr>
              <a:t>https://en.wikipedia.org/wiki/Of_the_Father%27s_Heart_Begotten</a:t>
            </a:r>
            <a:endParaRPr lang="en-US" sz="1600" dirty="0">
              <a:solidFill>
                <a:prstClr val="black"/>
              </a:solidFill>
              <a:effectLst>
                <a:glow rad="101600">
                  <a:schemeClr val="bg1">
                    <a:alpha val="60000"/>
                  </a:schemeClr>
                </a:glo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06488237"/>
              </p:ext>
            </p:extLst>
          </p:nvPr>
        </p:nvGraphicFramePr>
        <p:xfrm>
          <a:off x="457200" y="3048000"/>
          <a:ext cx="8229600" cy="2407920"/>
        </p:xfrm>
        <a:graphic>
          <a:graphicData uri="http://schemas.openxmlformats.org/drawingml/2006/table">
            <a:tbl>
              <a:tblPr firstRow="1" bandRow="1">
                <a:tableStyleId>{21E4AEA4-8DFA-4A89-87EB-49C32662AFE0}</a:tableStyleId>
              </a:tblPr>
              <a:tblGrid>
                <a:gridCol w="4114800"/>
                <a:gridCol w="4114800"/>
              </a:tblGrid>
              <a:tr h="370840">
                <a:tc>
                  <a:txBody>
                    <a:bodyPr/>
                    <a:lstStyle/>
                    <a:p>
                      <a:pPr algn="ctr"/>
                      <a:r>
                        <a:rPr lang="en-US" sz="2000" dirty="0" smtClean="0"/>
                        <a:t>Latin</a:t>
                      </a:r>
                      <a:endParaRPr lang="en-US" sz="2000" dirty="0"/>
                    </a:p>
                  </a:txBody>
                  <a:tcPr/>
                </a:tc>
                <a:tc>
                  <a:txBody>
                    <a:bodyPr/>
                    <a:lstStyle/>
                    <a:p>
                      <a:pPr algn="ctr"/>
                      <a:r>
                        <a:rPr lang="en-US" sz="2000" dirty="0" smtClean="0"/>
                        <a:t>English Translation</a:t>
                      </a:r>
                      <a:endParaRPr lang="en-US" sz="2000" dirty="0"/>
                    </a:p>
                  </a:txBody>
                  <a:tcPr/>
                </a:tc>
              </a:tr>
              <a:tr h="370840">
                <a:tc>
                  <a:txBody>
                    <a:bodyPr/>
                    <a:lstStyle/>
                    <a:p>
                      <a:r>
                        <a:rPr lang="la-Latn" dirty="0">
                          <a:effectLst/>
                        </a:rPr>
                        <a:t>Corde natus ex parentis</a:t>
                      </a:r>
                      <a:br>
                        <a:rPr lang="la-Latn" dirty="0">
                          <a:effectLst/>
                        </a:rPr>
                      </a:br>
                      <a:r>
                        <a:rPr lang="la-Latn" dirty="0">
                          <a:effectLst/>
                        </a:rPr>
                        <a:t>Ante mundi exordium</a:t>
                      </a:r>
                      <a:br>
                        <a:rPr lang="la-Latn" dirty="0">
                          <a:effectLst/>
                        </a:rPr>
                      </a:br>
                      <a:r>
                        <a:rPr lang="la-Latn" dirty="0">
                          <a:effectLst/>
                        </a:rPr>
                        <a:t>A et O cognominatus,</a:t>
                      </a:r>
                      <a:br>
                        <a:rPr lang="la-Latn" dirty="0">
                          <a:effectLst/>
                        </a:rPr>
                      </a:br>
                      <a:r>
                        <a:rPr lang="la-Latn" dirty="0">
                          <a:effectLst/>
                        </a:rPr>
                        <a:t>ipse fons et clausula</a:t>
                      </a:r>
                      <a:br>
                        <a:rPr lang="la-Latn" dirty="0">
                          <a:effectLst/>
                        </a:rPr>
                      </a:br>
                      <a:r>
                        <a:rPr lang="la-Latn" dirty="0">
                          <a:effectLst/>
                        </a:rPr>
                        <a:t>Omnium quæ sunt, fuerunt,</a:t>
                      </a:r>
                      <a:br>
                        <a:rPr lang="la-Latn" dirty="0">
                          <a:effectLst/>
                        </a:rPr>
                      </a:br>
                      <a:r>
                        <a:rPr lang="la-Latn" dirty="0">
                          <a:effectLst/>
                        </a:rPr>
                        <a:t>quæque post futura sunt.</a:t>
                      </a:r>
                      <a:br>
                        <a:rPr lang="la-Latn" dirty="0">
                          <a:effectLst/>
                        </a:rPr>
                      </a:br>
                      <a:r>
                        <a:rPr lang="la-Latn" dirty="0">
                          <a:effectLst/>
                        </a:rPr>
                        <a:t>Sæculorum sæculis.</a:t>
                      </a:r>
                    </a:p>
                  </a:txBody>
                  <a:tcPr anchor="ctr"/>
                </a:tc>
                <a:tc>
                  <a:txBody>
                    <a:bodyPr/>
                    <a:lstStyle/>
                    <a:p>
                      <a:r>
                        <a:rPr lang="en-US" dirty="0">
                          <a:effectLst/>
                        </a:rPr>
                        <a:t>Of the Father's heart begotten,</a:t>
                      </a:r>
                      <a:br>
                        <a:rPr lang="en-US" dirty="0">
                          <a:effectLst/>
                        </a:rPr>
                      </a:br>
                      <a:r>
                        <a:rPr lang="en-US" dirty="0">
                          <a:effectLst/>
                        </a:rPr>
                        <a:t>Ere the world from chaos rose,</a:t>
                      </a:r>
                      <a:br>
                        <a:rPr lang="en-US" dirty="0">
                          <a:effectLst/>
                        </a:rPr>
                      </a:br>
                      <a:r>
                        <a:rPr lang="en-US" dirty="0">
                          <a:effectLst/>
                        </a:rPr>
                        <a:t>He is Alpha, from that Fountain</a:t>
                      </a:r>
                      <a:br>
                        <a:rPr lang="en-US" dirty="0">
                          <a:effectLst/>
                        </a:rPr>
                      </a:br>
                      <a:r>
                        <a:rPr lang="en-US" dirty="0">
                          <a:effectLst/>
                        </a:rPr>
                        <a:t>All that is and hath been flows;</a:t>
                      </a:r>
                      <a:br>
                        <a:rPr lang="en-US" dirty="0">
                          <a:effectLst/>
                        </a:rPr>
                      </a:br>
                      <a:r>
                        <a:rPr lang="en-US" dirty="0">
                          <a:effectLst/>
                        </a:rPr>
                        <a:t>He is Omega, of all things,</a:t>
                      </a:r>
                      <a:br>
                        <a:rPr lang="en-US" dirty="0">
                          <a:effectLst/>
                        </a:rPr>
                      </a:br>
                      <a:r>
                        <a:rPr lang="en-US" dirty="0">
                          <a:effectLst/>
                        </a:rPr>
                        <a:t>Yet to come the mystic Close,</a:t>
                      </a:r>
                      <a:br>
                        <a:rPr lang="en-US" dirty="0">
                          <a:effectLst/>
                        </a:rPr>
                      </a:br>
                      <a:r>
                        <a:rPr lang="en-US" dirty="0">
                          <a:effectLst/>
                        </a:rPr>
                        <a:t>Evermore and evermore.</a:t>
                      </a:r>
                    </a:p>
                  </a:txBody>
                  <a:tcPr anchor="ctr"/>
                </a:tc>
              </a:tr>
            </a:tbl>
          </a:graphicData>
        </a:graphic>
      </p:graphicFrame>
    </p:spTree>
    <p:extLst>
      <p:ext uri="{BB962C8B-B14F-4D97-AF65-F5344CB8AC3E}">
        <p14:creationId xmlns:p14="http://schemas.microsoft.com/office/powerpoint/2010/main" val="23539237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915400" cy="2590800"/>
          </a:xfrm>
        </p:spPr>
        <p:txBody>
          <a:bodyPr>
            <a:normAutofit fontScale="90000"/>
          </a:bodyPr>
          <a:lstStyle/>
          <a:p>
            <a:pPr lvl="1" algn="ctr"/>
            <a:r>
              <a:rPr lang="en-US" sz="4900" b="1" i="1" dirty="0" err="1" smtClean="0">
                <a:solidFill>
                  <a:schemeClr val="bg1"/>
                </a:solidFill>
                <a:effectLst>
                  <a:glow rad="228600">
                    <a:schemeClr val="accent4">
                      <a:satMod val="175000"/>
                      <a:alpha val="40000"/>
                    </a:schemeClr>
                  </a:glow>
                </a:effectLst>
              </a:rPr>
              <a:t>Corde</a:t>
            </a:r>
            <a:r>
              <a:rPr lang="en-US" sz="4900" b="1" i="1" dirty="0" smtClean="0">
                <a:solidFill>
                  <a:schemeClr val="bg1"/>
                </a:solidFill>
                <a:effectLst>
                  <a:glow rad="228600">
                    <a:schemeClr val="accent4">
                      <a:satMod val="175000"/>
                      <a:alpha val="40000"/>
                    </a:schemeClr>
                  </a:glow>
                </a:effectLst>
              </a:rPr>
              <a:t> </a:t>
            </a:r>
            <a:r>
              <a:rPr lang="en-US" sz="4900" b="1" i="1" dirty="0" err="1" smtClean="0">
                <a:solidFill>
                  <a:schemeClr val="bg1"/>
                </a:solidFill>
                <a:effectLst>
                  <a:glow rad="228600">
                    <a:schemeClr val="accent4">
                      <a:satMod val="175000"/>
                      <a:alpha val="40000"/>
                    </a:schemeClr>
                  </a:glow>
                </a:effectLst>
              </a:rPr>
              <a:t>Natus</a:t>
            </a:r>
            <a:r>
              <a:rPr lang="en-US" sz="4900" b="1" i="1" dirty="0" smtClean="0">
                <a:solidFill>
                  <a:schemeClr val="bg1"/>
                </a:solidFill>
                <a:effectLst>
                  <a:glow rad="228600">
                    <a:schemeClr val="accent4">
                      <a:satMod val="175000"/>
                      <a:alpha val="40000"/>
                    </a:schemeClr>
                  </a:glow>
                </a:effectLst>
              </a:rPr>
              <a:t> Ex Parentis</a:t>
            </a:r>
            <a:r>
              <a:rPr lang="en-US" sz="4400" dirty="0" smtClean="0">
                <a:solidFill>
                  <a:schemeClr val="bg1"/>
                </a:solidFill>
                <a:effectLst>
                  <a:glow rad="228600">
                    <a:schemeClr val="accent4">
                      <a:satMod val="175000"/>
                      <a:alpha val="40000"/>
                    </a:schemeClr>
                  </a:glow>
                </a:effectLst>
              </a:rPr>
              <a:t> </a:t>
            </a:r>
            <a:br>
              <a:rPr lang="en-US" sz="4400" dirty="0" smtClean="0">
                <a:solidFill>
                  <a:schemeClr val="bg1"/>
                </a:solidFill>
                <a:effectLst>
                  <a:glow rad="228600">
                    <a:schemeClr val="accent4">
                      <a:satMod val="175000"/>
                      <a:alpha val="40000"/>
                    </a:schemeClr>
                  </a:glow>
                </a:effectLst>
              </a:rPr>
            </a:br>
            <a:r>
              <a:rPr lang="en-US" sz="4900" b="1" dirty="0" smtClean="0">
                <a:solidFill>
                  <a:schemeClr val="bg1"/>
                </a:solidFill>
                <a:effectLst>
                  <a:glow rad="228600">
                    <a:schemeClr val="accent4">
                      <a:satMod val="175000"/>
                      <a:alpha val="40000"/>
                    </a:schemeClr>
                  </a:glow>
                </a:effectLst>
              </a:rPr>
              <a:t>(Of the Father's heart begotten)</a:t>
            </a:r>
            <a:br>
              <a:rPr lang="en-US" sz="4900" b="1" dirty="0" smtClean="0">
                <a:solidFill>
                  <a:schemeClr val="bg1"/>
                </a:solidFill>
                <a:effectLst>
                  <a:glow rad="228600">
                    <a:schemeClr val="accent4">
                      <a:satMod val="175000"/>
                      <a:alpha val="40000"/>
                    </a:schemeClr>
                  </a:glow>
                </a:effectLst>
              </a:rPr>
            </a:br>
            <a:r>
              <a:rPr lang="en-US" sz="3100" b="1" dirty="0" smtClean="0">
                <a:solidFill>
                  <a:schemeClr val="bg1"/>
                </a:solidFill>
                <a:effectLst>
                  <a:glow rad="228600">
                    <a:schemeClr val="accent4">
                      <a:satMod val="175000"/>
                      <a:alpha val="40000"/>
                    </a:schemeClr>
                  </a:glow>
                </a:effectLst>
              </a:rPr>
              <a:t>by </a:t>
            </a:r>
            <a:r>
              <a:rPr lang="en-US" sz="3100" b="1" dirty="0" err="1" smtClean="0">
                <a:solidFill>
                  <a:schemeClr val="bg1"/>
                </a:solidFill>
                <a:effectLst>
                  <a:glow rad="228600">
                    <a:schemeClr val="accent4">
                      <a:satMod val="175000"/>
                      <a:alpha val="40000"/>
                    </a:schemeClr>
                  </a:glow>
                </a:effectLst>
              </a:rPr>
              <a:t>Prudentius</a:t>
            </a:r>
            <a:r>
              <a:rPr lang="en-US" sz="3100" b="1" dirty="0" smtClean="0">
                <a:solidFill>
                  <a:schemeClr val="bg1"/>
                </a:solidFill>
                <a:effectLst>
                  <a:glow rad="228600">
                    <a:schemeClr val="accent4">
                      <a:satMod val="175000"/>
                      <a:alpha val="40000"/>
                    </a:schemeClr>
                  </a:glow>
                </a:effectLst>
              </a:rPr>
              <a:t> (AD 405) </a:t>
            </a:r>
            <a:r>
              <a:rPr lang="en-US" sz="2200" dirty="0" smtClean="0">
                <a:solidFill>
                  <a:schemeClr val="bg1"/>
                </a:solidFill>
                <a:effectLst>
                  <a:glow rad="228600">
                    <a:schemeClr val="accent4">
                      <a:satMod val="175000"/>
                      <a:alpha val="40000"/>
                    </a:schemeClr>
                  </a:glow>
                </a:effectLst>
              </a:rPr>
              <a:t/>
            </a:r>
            <a:br>
              <a:rPr lang="en-US" sz="2200" dirty="0" smtClean="0">
                <a:solidFill>
                  <a:schemeClr val="bg1"/>
                </a:solidFill>
                <a:effectLst>
                  <a:glow rad="228600">
                    <a:schemeClr val="accent4">
                      <a:satMod val="175000"/>
                      <a:alpha val="40000"/>
                    </a:schemeClr>
                  </a:glow>
                </a:effectLst>
              </a:rPr>
            </a:br>
            <a:r>
              <a:rPr lang="en-US" sz="2700" dirty="0" smtClean="0">
                <a:solidFill>
                  <a:schemeClr val="bg1"/>
                </a:solidFill>
                <a:effectLst>
                  <a:glow rad="228600">
                    <a:schemeClr val="accent4">
                      <a:satMod val="175000"/>
                      <a:alpha val="40000"/>
                    </a:schemeClr>
                  </a:glow>
                </a:effectLst>
              </a:rPr>
              <a:t>a layman, governmental official of the Roman Empire, </a:t>
            </a:r>
            <a:br>
              <a:rPr lang="en-US" sz="2700" dirty="0" smtClean="0">
                <a:solidFill>
                  <a:schemeClr val="bg1"/>
                </a:solidFill>
                <a:effectLst>
                  <a:glow rad="228600">
                    <a:schemeClr val="accent4">
                      <a:satMod val="175000"/>
                      <a:alpha val="40000"/>
                    </a:schemeClr>
                  </a:glow>
                </a:effectLst>
              </a:rPr>
            </a:br>
            <a:r>
              <a:rPr lang="en-US" sz="2700" dirty="0" smtClean="0">
                <a:solidFill>
                  <a:schemeClr val="bg1"/>
                </a:solidFill>
                <a:effectLst>
                  <a:glow rad="228600">
                    <a:schemeClr val="accent4">
                      <a:satMod val="175000"/>
                      <a:alpha val="40000"/>
                    </a:schemeClr>
                  </a:glow>
                </a:effectLst>
              </a:rPr>
              <a:t>and one of the greatest Latin Christian poets</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effectLst>
                  <a:glow rad="101600">
                    <a:schemeClr val="bg1">
                      <a:alpha val="60000"/>
                    </a:schemeClr>
                  </a:glow>
                </a:effectLst>
                <a:hlinkClick r:id="rId3"/>
              </a:rPr>
              <a:t>https://en.wikipedia.org/wiki/Of_the_Father%27s_Heart_Begotten</a:t>
            </a:r>
            <a:endParaRPr lang="en-US" sz="1600" dirty="0">
              <a:solidFill>
                <a:prstClr val="black"/>
              </a:solidFill>
              <a:effectLst>
                <a:glow rad="101600">
                  <a:schemeClr val="bg1">
                    <a:alpha val="60000"/>
                  </a:schemeClr>
                </a:glo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1950870"/>
              </p:ext>
            </p:extLst>
          </p:nvPr>
        </p:nvGraphicFramePr>
        <p:xfrm>
          <a:off x="457200" y="3048000"/>
          <a:ext cx="8229600" cy="2407920"/>
        </p:xfrm>
        <a:graphic>
          <a:graphicData uri="http://schemas.openxmlformats.org/drawingml/2006/table">
            <a:tbl>
              <a:tblPr firstRow="1" bandRow="1">
                <a:tableStyleId>{21E4AEA4-8DFA-4A89-87EB-49C32662AFE0}</a:tableStyleId>
              </a:tblPr>
              <a:tblGrid>
                <a:gridCol w="4114800"/>
                <a:gridCol w="4114800"/>
              </a:tblGrid>
              <a:tr h="370840">
                <a:tc>
                  <a:txBody>
                    <a:bodyPr/>
                    <a:lstStyle/>
                    <a:p>
                      <a:pPr algn="ctr"/>
                      <a:r>
                        <a:rPr lang="en-US" sz="2000" dirty="0" smtClean="0"/>
                        <a:t>Latin</a:t>
                      </a:r>
                      <a:endParaRPr lang="en-US" sz="2000" dirty="0"/>
                    </a:p>
                  </a:txBody>
                  <a:tcPr/>
                </a:tc>
                <a:tc>
                  <a:txBody>
                    <a:bodyPr/>
                    <a:lstStyle/>
                    <a:p>
                      <a:pPr algn="ctr"/>
                      <a:r>
                        <a:rPr lang="en-US" sz="2000" dirty="0" smtClean="0"/>
                        <a:t>English Translation</a:t>
                      </a:r>
                      <a:endParaRPr lang="en-US" sz="2000" dirty="0"/>
                    </a:p>
                  </a:txBody>
                  <a:tcPr/>
                </a:tc>
              </a:tr>
              <a:tr h="370840">
                <a:tc>
                  <a:txBody>
                    <a:bodyPr/>
                    <a:lstStyle/>
                    <a:p>
                      <a:r>
                        <a:rPr lang="la-Latn" dirty="0">
                          <a:effectLst/>
                        </a:rPr>
                        <a:t>Corde natus ex parentis</a:t>
                      </a:r>
                      <a:br>
                        <a:rPr lang="la-Latn" dirty="0">
                          <a:effectLst/>
                        </a:rPr>
                      </a:br>
                      <a:r>
                        <a:rPr lang="la-Latn" dirty="0">
                          <a:effectLst/>
                        </a:rPr>
                        <a:t>Ante mundi exordium</a:t>
                      </a:r>
                      <a:br>
                        <a:rPr lang="la-Latn" dirty="0">
                          <a:effectLst/>
                        </a:rPr>
                      </a:br>
                      <a:r>
                        <a:rPr lang="la-Latn" dirty="0">
                          <a:effectLst/>
                        </a:rPr>
                        <a:t>A et O cognominatus,</a:t>
                      </a:r>
                      <a:br>
                        <a:rPr lang="la-Latn" dirty="0">
                          <a:effectLst/>
                        </a:rPr>
                      </a:br>
                      <a:r>
                        <a:rPr lang="la-Latn" dirty="0">
                          <a:effectLst/>
                        </a:rPr>
                        <a:t>ipse fons et clausula</a:t>
                      </a:r>
                      <a:br>
                        <a:rPr lang="la-Latn" dirty="0">
                          <a:effectLst/>
                        </a:rPr>
                      </a:br>
                      <a:r>
                        <a:rPr lang="la-Latn" dirty="0">
                          <a:effectLst/>
                        </a:rPr>
                        <a:t>Omnium quæ sunt, fuerunt,</a:t>
                      </a:r>
                      <a:br>
                        <a:rPr lang="la-Latn" dirty="0">
                          <a:effectLst/>
                        </a:rPr>
                      </a:br>
                      <a:r>
                        <a:rPr lang="la-Latn" dirty="0">
                          <a:effectLst/>
                        </a:rPr>
                        <a:t>quæque post futura sunt.</a:t>
                      </a:r>
                      <a:br>
                        <a:rPr lang="la-Latn" dirty="0">
                          <a:effectLst/>
                        </a:rPr>
                      </a:br>
                      <a:r>
                        <a:rPr lang="la-Latn" dirty="0">
                          <a:effectLst/>
                        </a:rPr>
                        <a:t>Sæculorum sæculis.</a:t>
                      </a:r>
                    </a:p>
                  </a:txBody>
                  <a:tcPr anchor="ctr"/>
                </a:tc>
                <a:tc>
                  <a:txBody>
                    <a:bodyPr/>
                    <a:lstStyle/>
                    <a:p>
                      <a:r>
                        <a:rPr lang="en-US" dirty="0">
                          <a:effectLst/>
                        </a:rPr>
                        <a:t>Of the Father's heart begotten,</a:t>
                      </a:r>
                      <a:br>
                        <a:rPr lang="en-US" dirty="0">
                          <a:effectLst/>
                        </a:rPr>
                      </a:br>
                      <a:r>
                        <a:rPr lang="en-US" dirty="0">
                          <a:effectLst/>
                        </a:rPr>
                        <a:t>Ere the world from chaos rose,</a:t>
                      </a:r>
                      <a:br>
                        <a:rPr lang="en-US" dirty="0">
                          <a:effectLst/>
                        </a:rPr>
                      </a:br>
                      <a:r>
                        <a:rPr lang="en-US" dirty="0">
                          <a:effectLst/>
                        </a:rPr>
                        <a:t>He is Alpha, from that Fountain</a:t>
                      </a:r>
                      <a:br>
                        <a:rPr lang="en-US" dirty="0">
                          <a:effectLst/>
                        </a:rPr>
                      </a:br>
                      <a:r>
                        <a:rPr lang="en-US" dirty="0">
                          <a:effectLst/>
                        </a:rPr>
                        <a:t>All that is and hath been flows;</a:t>
                      </a:r>
                      <a:br>
                        <a:rPr lang="en-US" dirty="0">
                          <a:effectLst/>
                        </a:rPr>
                      </a:br>
                      <a:r>
                        <a:rPr lang="en-US" dirty="0">
                          <a:effectLst/>
                        </a:rPr>
                        <a:t>He is Omega, of all things,</a:t>
                      </a:r>
                      <a:br>
                        <a:rPr lang="en-US" dirty="0">
                          <a:effectLst/>
                        </a:rPr>
                      </a:br>
                      <a:r>
                        <a:rPr lang="en-US" dirty="0">
                          <a:effectLst/>
                        </a:rPr>
                        <a:t>Yet to come the mystic Close,</a:t>
                      </a:r>
                      <a:br>
                        <a:rPr lang="en-US" dirty="0">
                          <a:effectLst/>
                        </a:rPr>
                      </a:br>
                      <a:r>
                        <a:rPr lang="en-US" dirty="0">
                          <a:effectLst/>
                        </a:rPr>
                        <a:t>Evermore and evermore.</a:t>
                      </a:r>
                    </a:p>
                  </a:txBody>
                  <a:tcPr anchor="ctr"/>
                </a:tc>
              </a:tr>
            </a:tbl>
          </a:graphicData>
        </a:graphic>
      </p:graphicFrame>
      <p:graphicFrame>
        <p:nvGraphicFramePr>
          <p:cNvPr id="16" name="Content Placeholder 5"/>
          <p:cNvGraphicFramePr>
            <a:graphicFrameLocks/>
          </p:cNvGraphicFramePr>
          <p:nvPr>
            <p:extLst>
              <p:ext uri="{D42A27DB-BD31-4B8C-83A1-F6EECF244321}">
                <p14:modId xmlns:p14="http://schemas.microsoft.com/office/powerpoint/2010/main" val="800433899"/>
              </p:ext>
            </p:extLst>
          </p:nvPr>
        </p:nvGraphicFramePr>
        <p:xfrm>
          <a:off x="457200" y="1892808"/>
          <a:ext cx="8229600" cy="4419600"/>
        </p:xfrm>
        <a:graphic>
          <a:graphicData uri="http://schemas.openxmlformats.org/drawingml/2006/table">
            <a:tbl>
              <a:tblPr firstRow="1" bandRow="1">
                <a:tableStyleId>{21E4AEA4-8DFA-4A89-87EB-49C32662AFE0}</a:tableStyleId>
              </a:tblPr>
              <a:tblGrid>
                <a:gridCol w="4114800"/>
                <a:gridCol w="4114800"/>
              </a:tblGrid>
              <a:tr h="370840">
                <a:tc>
                  <a:txBody>
                    <a:bodyPr/>
                    <a:lstStyle/>
                    <a:p>
                      <a:pPr algn="ctr"/>
                      <a:r>
                        <a:rPr lang="en-US" sz="2000" dirty="0" smtClean="0"/>
                        <a:t>Latin</a:t>
                      </a:r>
                      <a:endParaRPr lang="en-US" sz="2000" dirty="0"/>
                    </a:p>
                  </a:txBody>
                  <a:tcPr/>
                </a:tc>
                <a:tc>
                  <a:txBody>
                    <a:bodyPr/>
                    <a:lstStyle/>
                    <a:p>
                      <a:pPr algn="ctr"/>
                      <a:r>
                        <a:rPr lang="en-US" sz="2000" dirty="0" smtClean="0"/>
                        <a:t>English Translation</a:t>
                      </a:r>
                      <a:endParaRPr lang="en-US" sz="2000" dirty="0"/>
                    </a:p>
                  </a:txBody>
                  <a:tcPr/>
                </a:tc>
              </a:tr>
              <a:tr h="370840">
                <a:tc>
                  <a:txBody>
                    <a:bodyPr/>
                    <a:lstStyle/>
                    <a:p>
                      <a:r>
                        <a:rPr lang="la-Latn">
                          <a:effectLst/>
                        </a:rPr>
                        <a:t>Ipse iussit et creata,</a:t>
                      </a:r>
                      <a:br>
                        <a:rPr lang="la-Latn">
                          <a:effectLst/>
                        </a:rPr>
                      </a:br>
                      <a:r>
                        <a:rPr lang="la-Latn">
                          <a:effectLst/>
                        </a:rPr>
                        <a:t>dixit ipse et facta sunt,</a:t>
                      </a:r>
                      <a:br>
                        <a:rPr lang="la-Latn">
                          <a:effectLst/>
                        </a:rPr>
                      </a:br>
                      <a:r>
                        <a:rPr lang="la-Latn">
                          <a:effectLst/>
                        </a:rPr>
                        <a:t>Terra, cælum, fossa ponti,</a:t>
                      </a:r>
                      <a:br>
                        <a:rPr lang="la-Latn">
                          <a:effectLst/>
                        </a:rPr>
                      </a:br>
                      <a:r>
                        <a:rPr lang="la-Latn">
                          <a:effectLst/>
                        </a:rPr>
                        <a:t>trina rerum machina,</a:t>
                      </a:r>
                      <a:br>
                        <a:rPr lang="la-Latn">
                          <a:effectLst/>
                        </a:rPr>
                      </a:br>
                      <a:r>
                        <a:rPr lang="la-Latn">
                          <a:effectLst/>
                        </a:rPr>
                        <a:t>Quæque in his vigent sub alto</a:t>
                      </a:r>
                      <a:br>
                        <a:rPr lang="la-Latn">
                          <a:effectLst/>
                        </a:rPr>
                      </a:br>
                      <a:r>
                        <a:rPr lang="la-Latn">
                          <a:effectLst/>
                        </a:rPr>
                        <a:t>solis et lunæ globo.</a:t>
                      </a:r>
                      <a:br>
                        <a:rPr lang="la-Latn">
                          <a:effectLst/>
                        </a:rPr>
                      </a:br>
                      <a:r>
                        <a:rPr lang="la-Latn">
                          <a:effectLst/>
                        </a:rPr>
                        <a:t>Sæculorum sæculis.</a:t>
                      </a:r>
                    </a:p>
                  </a:txBody>
                  <a:tcPr anchor="ctr"/>
                </a:tc>
                <a:tc>
                  <a:txBody>
                    <a:bodyPr/>
                    <a:lstStyle/>
                    <a:p>
                      <a:r>
                        <a:rPr lang="en-US" dirty="0">
                          <a:effectLst/>
                        </a:rPr>
                        <a:t>By His Word was all created</a:t>
                      </a:r>
                      <a:br>
                        <a:rPr lang="en-US" dirty="0">
                          <a:effectLst/>
                        </a:rPr>
                      </a:br>
                      <a:r>
                        <a:rPr lang="en-US" dirty="0">
                          <a:effectLst/>
                        </a:rPr>
                        <a:t>He commanded and 'twas done;</a:t>
                      </a:r>
                      <a:br>
                        <a:rPr lang="en-US" dirty="0">
                          <a:effectLst/>
                        </a:rPr>
                      </a:br>
                      <a:r>
                        <a:rPr lang="en-US" dirty="0">
                          <a:effectLst/>
                        </a:rPr>
                        <a:t>Earth and sky and boundless ocean,</a:t>
                      </a:r>
                      <a:br>
                        <a:rPr lang="en-US" dirty="0">
                          <a:effectLst/>
                        </a:rPr>
                      </a:br>
                      <a:r>
                        <a:rPr lang="en-US" dirty="0">
                          <a:effectLst/>
                        </a:rPr>
                        <a:t>Universe of three in one,</a:t>
                      </a:r>
                      <a:br>
                        <a:rPr lang="en-US" dirty="0">
                          <a:effectLst/>
                        </a:rPr>
                      </a:br>
                      <a:r>
                        <a:rPr lang="en-US" dirty="0">
                          <a:effectLst/>
                        </a:rPr>
                        <a:t>All that sees the moon's soft radiance,</a:t>
                      </a:r>
                      <a:br>
                        <a:rPr lang="en-US" dirty="0">
                          <a:effectLst/>
                        </a:rPr>
                      </a:br>
                      <a:r>
                        <a:rPr lang="en-US" dirty="0">
                          <a:effectLst/>
                        </a:rPr>
                        <a:t>All that breathes beneath the sun,</a:t>
                      </a:r>
                      <a:br>
                        <a:rPr lang="en-US" dirty="0">
                          <a:effectLst/>
                        </a:rPr>
                      </a:br>
                      <a:r>
                        <a:rPr lang="en-US" dirty="0">
                          <a:effectLst/>
                        </a:rPr>
                        <a:t>Evermore and evermore.</a:t>
                      </a:r>
                    </a:p>
                  </a:txBody>
                  <a:tcPr anchor="ctr"/>
                </a:tc>
              </a:tr>
              <a:tr h="370840">
                <a:tc>
                  <a:txBody>
                    <a:bodyPr/>
                    <a:lstStyle/>
                    <a:p>
                      <a:r>
                        <a:rPr lang="la-Latn" dirty="0">
                          <a:effectLst/>
                        </a:rPr>
                        <a:t>Corporis formam caduci,</a:t>
                      </a:r>
                      <a:br>
                        <a:rPr lang="la-Latn" dirty="0">
                          <a:effectLst/>
                        </a:rPr>
                      </a:br>
                      <a:r>
                        <a:rPr lang="la-Latn" dirty="0">
                          <a:effectLst/>
                        </a:rPr>
                        <a:t>membra morti obnoxia</a:t>
                      </a:r>
                      <a:br>
                        <a:rPr lang="la-Latn" dirty="0">
                          <a:effectLst/>
                        </a:rPr>
                      </a:br>
                      <a:r>
                        <a:rPr lang="la-Latn" dirty="0">
                          <a:effectLst/>
                        </a:rPr>
                        <a:t>Induit, ne gens periret</a:t>
                      </a:r>
                      <a:br>
                        <a:rPr lang="la-Latn" dirty="0">
                          <a:effectLst/>
                        </a:rPr>
                      </a:br>
                      <a:r>
                        <a:rPr lang="la-Latn" dirty="0">
                          <a:effectLst/>
                        </a:rPr>
                        <a:t>primoplasti ex germine,</a:t>
                      </a:r>
                      <a:br>
                        <a:rPr lang="la-Latn" dirty="0">
                          <a:effectLst/>
                        </a:rPr>
                      </a:br>
                      <a:r>
                        <a:rPr lang="la-Latn" dirty="0">
                          <a:effectLst/>
                        </a:rPr>
                        <a:t>Merserat quem lex profundo</a:t>
                      </a:r>
                      <a:br>
                        <a:rPr lang="la-Latn" dirty="0">
                          <a:effectLst/>
                        </a:rPr>
                      </a:br>
                      <a:r>
                        <a:rPr lang="la-Latn" dirty="0">
                          <a:effectLst/>
                        </a:rPr>
                        <a:t>noxialis tartaro.</a:t>
                      </a:r>
                      <a:br>
                        <a:rPr lang="la-Latn" dirty="0">
                          <a:effectLst/>
                        </a:rPr>
                      </a:br>
                      <a:r>
                        <a:rPr lang="la-Latn" dirty="0">
                          <a:effectLst/>
                        </a:rPr>
                        <a:t>Sæculorum sæculis.</a:t>
                      </a:r>
                    </a:p>
                  </a:txBody>
                  <a:tcPr anchor="ctr"/>
                </a:tc>
                <a:tc>
                  <a:txBody>
                    <a:bodyPr/>
                    <a:lstStyle/>
                    <a:p>
                      <a:r>
                        <a:rPr lang="en-US" dirty="0">
                          <a:effectLst/>
                        </a:rPr>
                        <a:t>He assumed this mortal body,</a:t>
                      </a:r>
                      <a:br>
                        <a:rPr lang="en-US" dirty="0">
                          <a:effectLst/>
                        </a:rPr>
                      </a:br>
                      <a:r>
                        <a:rPr lang="en-US" dirty="0">
                          <a:effectLst/>
                        </a:rPr>
                        <a:t>Frail and feeble, doomed to die,</a:t>
                      </a:r>
                      <a:br>
                        <a:rPr lang="en-US" dirty="0">
                          <a:effectLst/>
                        </a:rPr>
                      </a:br>
                      <a:r>
                        <a:rPr lang="en-US" dirty="0">
                          <a:effectLst/>
                        </a:rPr>
                        <a:t>That the race from dust created,</a:t>
                      </a:r>
                      <a:br>
                        <a:rPr lang="en-US" dirty="0">
                          <a:effectLst/>
                        </a:rPr>
                      </a:br>
                      <a:r>
                        <a:rPr lang="en-US" dirty="0">
                          <a:effectLst/>
                        </a:rPr>
                        <a:t>Might not perish utterly,</a:t>
                      </a:r>
                      <a:br>
                        <a:rPr lang="en-US" dirty="0">
                          <a:effectLst/>
                        </a:rPr>
                      </a:br>
                      <a:r>
                        <a:rPr lang="en-US" dirty="0">
                          <a:effectLst/>
                        </a:rPr>
                        <a:t>Which the dreadful Law had sentenced</a:t>
                      </a:r>
                      <a:br>
                        <a:rPr lang="en-US" dirty="0">
                          <a:effectLst/>
                        </a:rPr>
                      </a:br>
                      <a:r>
                        <a:rPr lang="en-US" dirty="0">
                          <a:effectLst/>
                        </a:rPr>
                        <a:t>In the depths of hell to lie,</a:t>
                      </a:r>
                      <a:br>
                        <a:rPr lang="en-US" dirty="0">
                          <a:effectLst/>
                        </a:rPr>
                      </a:br>
                      <a:r>
                        <a:rPr lang="en-US" dirty="0">
                          <a:effectLst/>
                        </a:rPr>
                        <a:t>Evermore and evermore.</a:t>
                      </a:r>
                    </a:p>
                  </a:txBody>
                  <a:tcPr anchor="ctr"/>
                </a:tc>
              </a:tr>
            </a:tbl>
          </a:graphicData>
        </a:graphic>
      </p:graphicFrame>
    </p:spTree>
    <p:extLst>
      <p:ext uri="{BB962C8B-B14F-4D97-AF65-F5344CB8AC3E}">
        <p14:creationId xmlns:p14="http://schemas.microsoft.com/office/powerpoint/2010/main" val="4269867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915400" cy="2590800"/>
          </a:xfrm>
        </p:spPr>
        <p:txBody>
          <a:bodyPr>
            <a:normAutofit fontScale="90000"/>
          </a:bodyPr>
          <a:lstStyle/>
          <a:p>
            <a:pPr lvl="1" algn="ctr"/>
            <a:r>
              <a:rPr lang="en-US" sz="4900" b="1" i="1" dirty="0" err="1" smtClean="0">
                <a:solidFill>
                  <a:schemeClr val="bg1"/>
                </a:solidFill>
                <a:effectLst>
                  <a:glow rad="228600">
                    <a:schemeClr val="accent4">
                      <a:satMod val="175000"/>
                      <a:alpha val="40000"/>
                    </a:schemeClr>
                  </a:glow>
                </a:effectLst>
              </a:rPr>
              <a:t>Corde</a:t>
            </a:r>
            <a:r>
              <a:rPr lang="en-US" sz="4900" b="1" i="1" dirty="0" smtClean="0">
                <a:solidFill>
                  <a:schemeClr val="bg1"/>
                </a:solidFill>
                <a:effectLst>
                  <a:glow rad="228600">
                    <a:schemeClr val="accent4">
                      <a:satMod val="175000"/>
                      <a:alpha val="40000"/>
                    </a:schemeClr>
                  </a:glow>
                </a:effectLst>
              </a:rPr>
              <a:t> </a:t>
            </a:r>
            <a:r>
              <a:rPr lang="en-US" sz="4900" b="1" i="1" dirty="0" err="1" smtClean="0">
                <a:solidFill>
                  <a:schemeClr val="bg1"/>
                </a:solidFill>
                <a:effectLst>
                  <a:glow rad="228600">
                    <a:schemeClr val="accent4">
                      <a:satMod val="175000"/>
                      <a:alpha val="40000"/>
                    </a:schemeClr>
                  </a:glow>
                </a:effectLst>
              </a:rPr>
              <a:t>Natus</a:t>
            </a:r>
            <a:r>
              <a:rPr lang="en-US" sz="4900" b="1" i="1" dirty="0" smtClean="0">
                <a:solidFill>
                  <a:schemeClr val="bg1"/>
                </a:solidFill>
                <a:effectLst>
                  <a:glow rad="228600">
                    <a:schemeClr val="accent4">
                      <a:satMod val="175000"/>
                      <a:alpha val="40000"/>
                    </a:schemeClr>
                  </a:glow>
                </a:effectLst>
              </a:rPr>
              <a:t> Ex Parentis</a:t>
            </a:r>
            <a:r>
              <a:rPr lang="en-US" sz="4400" dirty="0" smtClean="0">
                <a:solidFill>
                  <a:schemeClr val="bg1"/>
                </a:solidFill>
                <a:effectLst>
                  <a:glow rad="228600">
                    <a:schemeClr val="accent4">
                      <a:satMod val="175000"/>
                      <a:alpha val="40000"/>
                    </a:schemeClr>
                  </a:glow>
                </a:effectLst>
              </a:rPr>
              <a:t> </a:t>
            </a:r>
            <a:br>
              <a:rPr lang="en-US" sz="4400" dirty="0" smtClean="0">
                <a:solidFill>
                  <a:schemeClr val="bg1"/>
                </a:solidFill>
                <a:effectLst>
                  <a:glow rad="228600">
                    <a:schemeClr val="accent4">
                      <a:satMod val="175000"/>
                      <a:alpha val="40000"/>
                    </a:schemeClr>
                  </a:glow>
                </a:effectLst>
              </a:rPr>
            </a:br>
            <a:r>
              <a:rPr lang="en-US" sz="4900" b="1" dirty="0" smtClean="0">
                <a:solidFill>
                  <a:schemeClr val="bg1"/>
                </a:solidFill>
                <a:effectLst>
                  <a:glow rad="228600">
                    <a:schemeClr val="accent4">
                      <a:satMod val="175000"/>
                      <a:alpha val="40000"/>
                    </a:schemeClr>
                  </a:glow>
                </a:effectLst>
              </a:rPr>
              <a:t>(Of the Father's heart begotten)</a:t>
            </a:r>
            <a:br>
              <a:rPr lang="en-US" sz="4900" b="1" dirty="0" smtClean="0">
                <a:solidFill>
                  <a:schemeClr val="bg1"/>
                </a:solidFill>
                <a:effectLst>
                  <a:glow rad="228600">
                    <a:schemeClr val="accent4">
                      <a:satMod val="175000"/>
                      <a:alpha val="40000"/>
                    </a:schemeClr>
                  </a:glow>
                </a:effectLst>
              </a:rPr>
            </a:br>
            <a:r>
              <a:rPr lang="en-US" sz="3100" b="1" dirty="0" smtClean="0">
                <a:solidFill>
                  <a:schemeClr val="bg1"/>
                </a:solidFill>
                <a:effectLst>
                  <a:glow rad="228600">
                    <a:schemeClr val="accent4">
                      <a:satMod val="175000"/>
                      <a:alpha val="40000"/>
                    </a:schemeClr>
                  </a:glow>
                </a:effectLst>
              </a:rPr>
              <a:t>by </a:t>
            </a:r>
            <a:r>
              <a:rPr lang="en-US" sz="3100" b="1" dirty="0" err="1" smtClean="0">
                <a:solidFill>
                  <a:schemeClr val="bg1"/>
                </a:solidFill>
                <a:effectLst>
                  <a:glow rad="228600">
                    <a:schemeClr val="accent4">
                      <a:satMod val="175000"/>
                      <a:alpha val="40000"/>
                    </a:schemeClr>
                  </a:glow>
                </a:effectLst>
              </a:rPr>
              <a:t>Prudentius</a:t>
            </a:r>
            <a:r>
              <a:rPr lang="en-US" sz="3100" b="1" dirty="0" smtClean="0">
                <a:solidFill>
                  <a:schemeClr val="bg1"/>
                </a:solidFill>
                <a:effectLst>
                  <a:glow rad="228600">
                    <a:schemeClr val="accent4">
                      <a:satMod val="175000"/>
                      <a:alpha val="40000"/>
                    </a:schemeClr>
                  </a:glow>
                </a:effectLst>
              </a:rPr>
              <a:t> (AD 405) </a:t>
            </a:r>
            <a:r>
              <a:rPr lang="en-US" sz="2200" dirty="0" smtClean="0">
                <a:solidFill>
                  <a:schemeClr val="bg1"/>
                </a:solidFill>
                <a:effectLst>
                  <a:glow rad="228600">
                    <a:schemeClr val="accent4">
                      <a:satMod val="175000"/>
                      <a:alpha val="40000"/>
                    </a:schemeClr>
                  </a:glow>
                </a:effectLst>
              </a:rPr>
              <a:t/>
            </a:r>
            <a:br>
              <a:rPr lang="en-US" sz="2200" dirty="0" smtClean="0">
                <a:solidFill>
                  <a:schemeClr val="bg1"/>
                </a:solidFill>
                <a:effectLst>
                  <a:glow rad="228600">
                    <a:schemeClr val="accent4">
                      <a:satMod val="175000"/>
                      <a:alpha val="40000"/>
                    </a:schemeClr>
                  </a:glow>
                </a:effectLst>
              </a:rPr>
            </a:br>
            <a:r>
              <a:rPr lang="en-US" sz="2700" dirty="0" smtClean="0">
                <a:solidFill>
                  <a:schemeClr val="bg1"/>
                </a:solidFill>
                <a:effectLst>
                  <a:glow rad="228600">
                    <a:schemeClr val="accent4">
                      <a:satMod val="175000"/>
                      <a:alpha val="40000"/>
                    </a:schemeClr>
                  </a:glow>
                </a:effectLst>
              </a:rPr>
              <a:t>a layman, governmental official of the Roman Empire, </a:t>
            </a:r>
            <a:br>
              <a:rPr lang="en-US" sz="2700" dirty="0" smtClean="0">
                <a:solidFill>
                  <a:schemeClr val="bg1"/>
                </a:solidFill>
                <a:effectLst>
                  <a:glow rad="228600">
                    <a:schemeClr val="accent4">
                      <a:satMod val="175000"/>
                      <a:alpha val="40000"/>
                    </a:schemeClr>
                  </a:glow>
                </a:effectLst>
              </a:rPr>
            </a:br>
            <a:r>
              <a:rPr lang="en-US" sz="2700" dirty="0" smtClean="0">
                <a:solidFill>
                  <a:schemeClr val="bg1"/>
                </a:solidFill>
                <a:effectLst>
                  <a:glow rad="228600">
                    <a:schemeClr val="accent4">
                      <a:satMod val="175000"/>
                      <a:alpha val="40000"/>
                    </a:schemeClr>
                  </a:glow>
                </a:effectLst>
              </a:rPr>
              <a:t>and one of the greatest Latin Christian poets</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effectLst>
                  <a:glow rad="101600">
                    <a:schemeClr val="bg1">
                      <a:alpha val="60000"/>
                    </a:schemeClr>
                  </a:glow>
                </a:effectLst>
                <a:hlinkClick r:id="rId3"/>
              </a:rPr>
              <a:t>https://en.wikipedia.org/wiki/Of_the_Father%27s_Heart_Begotten</a:t>
            </a:r>
            <a:endParaRPr lang="en-US" sz="1600" dirty="0">
              <a:solidFill>
                <a:prstClr val="black"/>
              </a:solidFill>
              <a:effectLst>
                <a:glow rad="101600">
                  <a:schemeClr val="bg1">
                    <a:alpha val="60000"/>
                  </a:schemeClr>
                </a:glo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3017178"/>
              </p:ext>
            </p:extLst>
          </p:nvPr>
        </p:nvGraphicFramePr>
        <p:xfrm>
          <a:off x="457200" y="3048000"/>
          <a:ext cx="8229600" cy="2407920"/>
        </p:xfrm>
        <a:graphic>
          <a:graphicData uri="http://schemas.openxmlformats.org/drawingml/2006/table">
            <a:tbl>
              <a:tblPr firstRow="1" bandRow="1">
                <a:tableStyleId>{21E4AEA4-8DFA-4A89-87EB-49C32662AFE0}</a:tableStyleId>
              </a:tblPr>
              <a:tblGrid>
                <a:gridCol w="4114800"/>
                <a:gridCol w="4114800"/>
              </a:tblGrid>
              <a:tr h="370840">
                <a:tc>
                  <a:txBody>
                    <a:bodyPr/>
                    <a:lstStyle/>
                    <a:p>
                      <a:pPr algn="ctr"/>
                      <a:r>
                        <a:rPr lang="en-US" sz="2000" dirty="0" smtClean="0"/>
                        <a:t>Latin</a:t>
                      </a:r>
                      <a:endParaRPr lang="en-US" sz="2000" dirty="0"/>
                    </a:p>
                  </a:txBody>
                  <a:tcPr/>
                </a:tc>
                <a:tc>
                  <a:txBody>
                    <a:bodyPr/>
                    <a:lstStyle/>
                    <a:p>
                      <a:pPr algn="ctr"/>
                      <a:r>
                        <a:rPr lang="en-US" sz="2000" dirty="0" smtClean="0"/>
                        <a:t>English Translation</a:t>
                      </a:r>
                      <a:endParaRPr lang="en-US" sz="2000" dirty="0"/>
                    </a:p>
                  </a:txBody>
                  <a:tcPr/>
                </a:tc>
              </a:tr>
              <a:tr h="370840">
                <a:tc>
                  <a:txBody>
                    <a:bodyPr/>
                    <a:lstStyle/>
                    <a:p>
                      <a:r>
                        <a:rPr lang="la-Latn" dirty="0">
                          <a:effectLst/>
                        </a:rPr>
                        <a:t>Corde natus ex parentis</a:t>
                      </a:r>
                      <a:br>
                        <a:rPr lang="la-Latn" dirty="0">
                          <a:effectLst/>
                        </a:rPr>
                      </a:br>
                      <a:r>
                        <a:rPr lang="la-Latn" dirty="0">
                          <a:effectLst/>
                        </a:rPr>
                        <a:t>Ante mundi exordium</a:t>
                      </a:r>
                      <a:br>
                        <a:rPr lang="la-Latn" dirty="0">
                          <a:effectLst/>
                        </a:rPr>
                      </a:br>
                      <a:r>
                        <a:rPr lang="la-Latn" dirty="0">
                          <a:effectLst/>
                        </a:rPr>
                        <a:t>A et O cognominatus,</a:t>
                      </a:r>
                      <a:br>
                        <a:rPr lang="la-Latn" dirty="0">
                          <a:effectLst/>
                        </a:rPr>
                      </a:br>
                      <a:r>
                        <a:rPr lang="la-Latn" dirty="0">
                          <a:effectLst/>
                        </a:rPr>
                        <a:t>ipse fons et clausula</a:t>
                      </a:r>
                      <a:br>
                        <a:rPr lang="la-Latn" dirty="0">
                          <a:effectLst/>
                        </a:rPr>
                      </a:br>
                      <a:r>
                        <a:rPr lang="la-Latn" dirty="0">
                          <a:effectLst/>
                        </a:rPr>
                        <a:t>Omnium quæ sunt, fuerunt,</a:t>
                      </a:r>
                      <a:br>
                        <a:rPr lang="la-Latn" dirty="0">
                          <a:effectLst/>
                        </a:rPr>
                      </a:br>
                      <a:r>
                        <a:rPr lang="la-Latn" dirty="0">
                          <a:effectLst/>
                        </a:rPr>
                        <a:t>quæque post futura sunt.</a:t>
                      </a:r>
                      <a:br>
                        <a:rPr lang="la-Latn" dirty="0">
                          <a:effectLst/>
                        </a:rPr>
                      </a:br>
                      <a:r>
                        <a:rPr lang="la-Latn" dirty="0">
                          <a:effectLst/>
                        </a:rPr>
                        <a:t>Sæculorum sæculis.</a:t>
                      </a:r>
                    </a:p>
                  </a:txBody>
                  <a:tcPr anchor="ctr"/>
                </a:tc>
                <a:tc>
                  <a:txBody>
                    <a:bodyPr/>
                    <a:lstStyle/>
                    <a:p>
                      <a:r>
                        <a:rPr lang="en-US" dirty="0">
                          <a:effectLst/>
                        </a:rPr>
                        <a:t>Of the Father's heart begotten,</a:t>
                      </a:r>
                      <a:br>
                        <a:rPr lang="en-US" dirty="0">
                          <a:effectLst/>
                        </a:rPr>
                      </a:br>
                      <a:r>
                        <a:rPr lang="en-US" dirty="0">
                          <a:effectLst/>
                        </a:rPr>
                        <a:t>Ere the world from chaos rose,</a:t>
                      </a:r>
                      <a:br>
                        <a:rPr lang="en-US" dirty="0">
                          <a:effectLst/>
                        </a:rPr>
                      </a:br>
                      <a:r>
                        <a:rPr lang="en-US" dirty="0">
                          <a:effectLst/>
                        </a:rPr>
                        <a:t>He is Alpha, from that Fountain</a:t>
                      </a:r>
                      <a:br>
                        <a:rPr lang="en-US" dirty="0">
                          <a:effectLst/>
                        </a:rPr>
                      </a:br>
                      <a:r>
                        <a:rPr lang="en-US" dirty="0">
                          <a:effectLst/>
                        </a:rPr>
                        <a:t>All that is and hath been flows;</a:t>
                      </a:r>
                      <a:br>
                        <a:rPr lang="en-US" dirty="0">
                          <a:effectLst/>
                        </a:rPr>
                      </a:br>
                      <a:r>
                        <a:rPr lang="en-US" dirty="0">
                          <a:effectLst/>
                        </a:rPr>
                        <a:t>He is Omega, of all things,</a:t>
                      </a:r>
                      <a:br>
                        <a:rPr lang="en-US" dirty="0">
                          <a:effectLst/>
                        </a:rPr>
                      </a:br>
                      <a:r>
                        <a:rPr lang="en-US" dirty="0">
                          <a:effectLst/>
                        </a:rPr>
                        <a:t>Yet to come the mystic Close,</a:t>
                      </a:r>
                      <a:br>
                        <a:rPr lang="en-US" dirty="0">
                          <a:effectLst/>
                        </a:rPr>
                      </a:br>
                      <a:r>
                        <a:rPr lang="en-US" dirty="0">
                          <a:effectLst/>
                        </a:rPr>
                        <a:t>Evermore and evermore.</a:t>
                      </a:r>
                    </a:p>
                  </a:txBody>
                  <a:tcPr anchor="ctr"/>
                </a:tc>
              </a:tr>
            </a:tbl>
          </a:graphicData>
        </a:graphic>
      </p:graphicFrame>
      <p:graphicFrame>
        <p:nvGraphicFramePr>
          <p:cNvPr id="16" name="Content Placeholder 5"/>
          <p:cNvGraphicFramePr>
            <a:graphicFrameLocks/>
          </p:cNvGraphicFramePr>
          <p:nvPr>
            <p:extLst>
              <p:ext uri="{D42A27DB-BD31-4B8C-83A1-F6EECF244321}">
                <p14:modId xmlns:p14="http://schemas.microsoft.com/office/powerpoint/2010/main" val="957675167"/>
              </p:ext>
            </p:extLst>
          </p:nvPr>
        </p:nvGraphicFramePr>
        <p:xfrm>
          <a:off x="457200" y="1892808"/>
          <a:ext cx="8229600" cy="4419600"/>
        </p:xfrm>
        <a:graphic>
          <a:graphicData uri="http://schemas.openxmlformats.org/drawingml/2006/table">
            <a:tbl>
              <a:tblPr firstRow="1" bandRow="1">
                <a:tableStyleId>{21E4AEA4-8DFA-4A89-87EB-49C32662AFE0}</a:tableStyleId>
              </a:tblPr>
              <a:tblGrid>
                <a:gridCol w="4114800"/>
                <a:gridCol w="4114800"/>
              </a:tblGrid>
              <a:tr h="370840">
                <a:tc>
                  <a:txBody>
                    <a:bodyPr/>
                    <a:lstStyle/>
                    <a:p>
                      <a:pPr algn="ctr"/>
                      <a:r>
                        <a:rPr lang="en-US" sz="2000" dirty="0" smtClean="0"/>
                        <a:t>Latin</a:t>
                      </a:r>
                      <a:endParaRPr lang="en-US" sz="2000" dirty="0"/>
                    </a:p>
                  </a:txBody>
                  <a:tcPr/>
                </a:tc>
                <a:tc>
                  <a:txBody>
                    <a:bodyPr/>
                    <a:lstStyle/>
                    <a:p>
                      <a:pPr algn="ctr"/>
                      <a:r>
                        <a:rPr lang="en-US" sz="2000" dirty="0" smtClean="0"/>
                        <a:t>English Translation</a:t>
                      </a:r>
                      <a:endParaRPr lang="en-US" sz="2000" dirty="0"/>
                    </a:p>
                  </a:txBody>
                  <a:tcPr/>
                </a:tc>
              </a:tr>
              <a:tr h="370840">
                <a:tc>
                  <a:txBody>
                    <a:bodyPr/>
                    <a:lstStyle/>
                    <a:p>
                      <a:r>
                        <a:rPr lang="la-Latn">
                          <a:effectLst/>
                        </a:rPr>
                        <a:t>Ipse iussit et creata,</a:t>
                      </a:r>
                      <a:br>
                        <a:rPr lang="la-Latn">
                          <a:effectLst/>
                        </a:rPr>
                      </a:br>
                      <a:r>
                        <a:rPr lang="la-Latn">
                          <a:effectLst/>
                        </a:rPr>
                        <a:t>dixit ipse et facta sunt,</a:t>
                      </a:r>
                      <a:br>
                        <a:rPr lang="la-Latn">
                          <a:effectLst/>
                        </a:rPr>
                      </a:br>
                      <a:r>
                        <a:rPr lang="la-Latn">
                          <a:effectLst/>
                        </a:rPr>
                        <a:t>Terra, cælum, fossa ponti,</a:t>
                      </a:r>
                      <a:br>
                        <a:rPr lang="la-Latn">
                          <a:effectLst/>
                        </a:rPr>
                      </a:br>
                      <a:r>
                        <a:rPr lang="la-Latn">
                          <a:effectLst/>
                        </a:rPr>
                        <a:t>trina rerum machina,</a:t>
                      </a:r>
                      <a:br>
                        <a:rPr lang="la-Latn">
                          <a:effectLst/>
                        </a:rPr>
                      </a:br>
                      <a:r>
                        <a:rPr lang="la-Latn">
                          <a:effectLst/>
                        </a:rPr>
                        <a:t>Quæque in his vigent sub alto</a:t>
                      </a:r>
                      <a:br>
                        <a:rPr lang="la-Latn">
                          <a:effectLst/>
                        </a:rPr>
                      </a:br>
                      <a:r>
                        <a:rPr lang="la-Latn">
                          <a:effectLst/>
                        </a:rPr>
                        <a:t>solis et lunæ globo.</a:t>
                      </a:r>
                      <a:br>
                        <a:rPr lang="la-Latn">
                          <a:effectLst/>
                        </a:rPr>
                      </a:br>
                      <a:r>
                        <a:rPr lang="la-Latn">
                          <a:effectLst/>
                        </a:rPr>
                        <a:t>Sæculorum sæculis.</a:t>
                      </a:r>
                    </a:p>
                  </a:txBody>
                  <a:tcPr anchor="ctr"/>
                </a:tc>
                <a:tc>
                  <a:txBody>
                    <a:bodyPr/>
                    <a:lstStyle/>
                    <a:p>
                      <a:r>
                        <a:rPr lang="en-US" dirty="0">
                          <a:effectLst/>
                        </a:rPr>
                        <a:t>By His Word was all created</a:t>
                      </a:r>
                      <a:br>
                        <a:rPr lang="en-US" dirty="0">
                          <a:effectLst/>
                        </a:rPr>
                      </a:br>
                      <a:r>
                        <a:rPr lang="en-US" dirty="0">
                          <a:effectLst/>
                        </a:rPr>
                        <a:t>He commanded and 'twas done;</a:t>
                      </a:r>
                      <a:br>
                        <a:rPr lang="en-US" dirty="0">
                          <a:effectLst/>
                        </a:rPr>
                      </a:br>
                      <a:r>
                        <a:rPr lang="en-US" dirty="0">
                          <a:effectLst/>
                        </a:rPr>
                        <a:t>Earth and sky and boundless ocean,</a:t>
                      </a:r>
                      <a:br>
                        <a:rPr lang="en-US" dirty="0">
                          <a:effectLst/>
                        </a:rPr>
                      </a:br>
                      <a:r>
                        <a:rPr lang="en-US" dirty="0">
                          <a:effectLst/>
                        </a:rPr>
                        <a:t>Universe of three in one,</a:t>
                      </a:r>
                      <a:br>
                        <a:rPr lang="en-US" dirty="0">
                          <a:effectLst/>
                        </a:rPr>
                      </a:br>
                      <a:r>
                        <a:rPr lang="en-US" dirty="0">
                          <a:effectLst/>
                        </a:rPr>
                        <a:t>All that sees the moon's soft radiance,</a:t>
                      </a:r>
                      <a:br>
                        <a:rPr lang="en-US" dirty="0">
                          <a:effectLst/>
                        </a:rPr>
                      </a:br>
                      <a:r>
                        <a:rPr lang="en-US" dirty="0">
                          <a:effectLst/>
                        </a:rPr>
                        <a:t>All that breathes beneath the sun,</a:t>
                      </a:r>
                      <a:br>
                        <a:rPr lang="en-US" dirty="0">
                          <a:effectLst/>
                        </a:rPr>
                      </a:br>
                      <a:r>
                        <a:rPr lang="en-US" dirty="0">
                          <a:effectLst/>
                        </a:rPr>
                        <a:t>Evermore and evermore.</a:t>
                      </a:r>
                    </a:p>
                  </a:txBody>
                  <a:tcPr anchor="ctr"/>
                </a:tc>
              </a:tr>
              <a:tr h="370840">
                <a:tc>
                  <a:txBody>
                    <a:bodyPr/>
                    <a:lstStyle/>
                    <a:p>
                      <a:r>
                        <a:rPr lang="la-Latn" dirty="0">
                          <a:effectLst/>
                        </a:rPr>
                        <a:t>Corporis formam caduci,</a:t>
                      </a:r>
                      <a:br>
                        <a:rPr lang="la-Latn" dirty="0">
                          <a:effectLst/>
                        </a:rPr>
                      </a:br>
                      <a:r>
                        <a:rPr lang="la-Latn" dirty="0">
                          <a:effectLst/>
                        </a:rPr>
                        <a:t>membra morti obnoxia</a:t>
                      </a:r>
                      <a:br>
                        <a:rPr lang="la-Latn" dirty="0">
                          <a:effectLst/>
                        </a:rPr>
                      </a:br>
                      <a:r>
                        <a:rPr lang="la-Latn" dirty="0">
                          <a:effectLst/>
                        </a:rPr>
                        <a:t>Induit, ne gens periret</a:t>
                      </a:r>
                      <a:br>
                        <a:rPr lang="la-Latn" dirty="0">
                          <a:effectLst/>
                        </a:rPr>
                      </a:br>
                      <a:r>
                        <a:rPr lang="la-Latn" dirty="0">
                          <a:effectLst/>
                        </a:rPr>
                        <a:t>primoplasti ex germine,</a:t>
                      </a:r>
                      <a:br>
                        <a:rPr lang="la-Latn" dirty="0">
                          <a:effectLst/>
                        </a:rPr>
                      </a:br>
                      <a:r>
                        <a:rPr lang="la-Latn" dirty="0">
                          <a:effectLst/>
                        </a:rPr>
                        <a:t>Merserat quem lex profundo</a:t>
                      </a:r>
                      <a:br>
                        <a:rPr lang="la-Latn" dirty="0">
                          <a:effectLst/>
                        </a:rPr>
                      </a:br>
                      <a:r>
                        <a:rPr lang="la-Latn" dirty="0">
                          <a:effectLst/>
                        </a:rPr>
                        <a:t>noxialis tartaro.</a:t>
                      </a:r>
                      <a:br>
                        <a:rPr lang="la-Latn" dirty="0">
                          <a:effectLst/>
                        </a:rPr>
                      </a:br>
                      <a:r>
                        <a:rPr lang="la-Latn" dirty="0">
                          <a:effectLst/>
                        </a:rPr>
                        <a:t>Sæculorum sæculis.</a:t>
                      </a:r>
                    </a:p>
                  </a:txBody>
                  <a:tcPr anchor="ctr"/>
                </a:tc>
                <a:tc>
                  <a:txBody>
                    <a:bodyPr/>
                    <a:lstStyle/>
                    <a:p>
                      <a:r>
                        <a:rPr lang="en-US" dirty="0">
                          <a:effectLst/>
                        </a:rPr>
                        <a:t>He assumed this mortal body,</a:t>
                      </a:r>
                      <a:br>
                        <a:rPr lang="en-US" dirty="0">
                          <a:effectLst/>
                        </a:rPr>
                      </a:br>
                      <a:r>
                        <a:rPr lang="en-US" dirty="0">
                          <a:effectLst/>
                        </a:rPr>
                        <a:t>Frail and feeble, doomed to die,</a:t>
                      </a:r>
                      <a:br>
                        <a:rPr lang="en-US" dirty="0">
                          <a:effectLst/>
                        </a:rPr>
                      </a:br>
                      <a:r>
                        <a:rPr lang="en-US" dirty="0">
                          <a:effectLst/>
                        </a:rPr>
                        <a:t>That the race from dust created,</a:t>
                      </a:r>
                      <a:br>
                        <a:rPr lang="en-US" dirty="0">
                          <a:effectLst/>
                        </a:rPr>
                      </a:br>
                      <a:r>
                        <a:rPr lang="en-US" dirty="0">
                          <a:effectLst/>
                        </a:rPr>
                        <a:t>Might not perish utterly,</a:t>
                      </a:r>
                      <a:br>
                        <a:rPr lang="en-US" dirty="0">
                          <a:effectLst/>
                        </a:rPr>
                      </a:br>
                      <a:r>
                        <a:rPr lang="en-US" dirty="0">
                          <a:effectLst/>
                        </a:rPr>
                        <a:t>Which the dreadful Law had sentenced</a:t>
                      </a:r>
                      <a:br>
                        <a:rPr lang="en-US" dirty="0">
                          <a:effectLst/>
                        </a:rPr>
                      </a:br>
                      <a:r>
                        <a:rPr lang="en-US" dirty="0">
                          <a:effectLst/>
                        </a:rPr>
                        <a:t>In the depths of hell to lie,</a:t>
                      </a:r>
                      <a:br>
                        <a:rPr lang="en-US" dirty="0">
                          <a:effectLst/>
                        </a:rPr>
                      </a:br>
                      <a:r>
                        <a:rPr lang="en-US" dirty="0">
                          <a:effectLst/>
                        </a:rPr>
                        <a:t>Evermore and evermore.</a:t>
                      </a:r>
                    </a:p>
                  </a:txBody>
                  <a:tcPr anchor="ctr"/>
                </a:tc>
              </a:tr>
            </a:tbl>
          </a:graphicData>
        </a:graphic>
      </p:graphicFrame>
      <p:graphicFrame>
        <p:nvGraphicFramePr>
          <p:cNvPr id="17" name="Content Placeholder 5"/>
          <p:cNvGraphicFramePr>
            <a:graphicFrameLocks/>
          </p:cNvGraphicFramePr>
          <p:nvPr>
            <p:extLst>
              <p:ext uri="{D42A27DB-BD31-4B8C-83A1-F6EECF244321}">
                <p14:modId xmlns:p14="http://schemas.microsoft.com/office/powerpoint/2010/main" val="3045684907"/>
              </p:ext>
            </p:extLst>
          </p:nvPr>
        </p:nvGraphicFramePr>
        <p:xfrm>
          <a:off x="457200" y="1905000"/>
          <a:ext cx="8229600" cy="4419600"/>
        </p:xfrm>
        <a:graphic>
          <a:graphicData uri="http://schemas.openxmlformats.org/drawingml/2006/table">
            <a:tbl>
              <a:tblPr firstRow="1" bandRow="1">
                <a:tableStyleId>{21E4AEA4-8DFA-4A89-87EB-49C32662AFE0}</a:tableStyleId>
              </a:tblPr>
              <a:tblGrid>
                <a:gridCol w="4114800"/>
                <a:gridCol w="4114800"/>
              </a:tblGrid>
              <a:tr h="370840">
                <a:tc>
                  <a:txBody>
                    <a:bodyPr/>
                    <a:lstStyle/>
                    <a:p>
                      <a:pPr algn="ctr"/>
                      <a:r>
                        <a:rPr lang="en-US" sz="2000" dirty="0" smtClean="0"/>
                        <a:t>Latin</a:t>
                      </a:r>
                      <a:endParaRPr lang="en-US" sz="2000" dirty="0"/>
                    </a:p>
                  </a:txBody>
                  <a:tcPr/>
                </a:tc>
                <a:tc>
                  <a:txBody>
                    <a:bodyPr/>
                    <a:lstStyle/>
                    <a:p>
                      <a:pPr algn="ctr"/>
                      <a:r>
                        <a:rPr lang="en-US" sz="2000" dirty="0" smtClean="0"/>
                        <a:t>English Translation</a:t>
                      </a:r>
                      <a:endParaRPr lang="en-US" sz="2000" dirty="0"/>
                    </a:p>
                  </a:txBody>
                  <a:tcPr/>
                </a:tc>
              </a:tr>
              <a:tr h="370840">
                <a:tc>
                  <a:txBody>
                    <a:bodyPr/>
                    <a:lstStyle/>
                    <a:p>
                      <a:r>
                        <a:rPr lang="la-Latn" dirty="0">
                          <a:effectLst/>
                        </a:rPr>
                        <a:t>O beatus ortus ille,</a:t>
                      </a:r>
                      <a:br>
                        <a:rPr lang="la-Latn" dirty="0">
                          <a:effectLst/>
                        </a:rPr>
                      </a:br>
                      <a:r>
                        <a:rPr lang="la-Latn" dirty="0">
                          <a:effectLst/>
                        </a:rPr>
                        <a:t>virgo cum puerpera</a:t>
                      </a:r>
                      <a:br>
                        <a:rPr lang="la-Latn" dirty="0">
                          <a:effectLst/>
                        </a:rPr>
                      </a:br>
                      <a:r>
                        <a:rPr lang="la-Latn" dirty="0">
                          <a:effectLst/>
                        </a:rPr>
                        <a:t>Edidit nostram salutem,</a:t>
                      </a:r>
                      <a:br>
                        <a:rPr lang="la-Latn" dirty="0">
                          <a:effectLst/>
                        </a:rPr>
                      </a:br>
                      <a:r>
                        <a:rPr lang="la-Latn" dirty="0">
                          <a:effectLst/>
                        </a:rPr>
                        <a:t>feta Sancto Spiritu,</a:t>
                      </a:r>
                      <a:br>
                        <a:rPr lang="la-Latn" dirty="0">
                          <a:effectLst/>
                        </a:rPr>
                      </a:br>
                      <a:r>
                        <a:rPr lang="la-Latn" dirty="0">
                          <a:effectLst/>
                        </a:rPr>
                        <a:t>Et puer redemptor orbis</a:t>
                      </a:r>
                      <a:br>
                        <a:rPr lang="la-Latn" dirty="0">
                          <a:effectLst/>
                        </a:rPr>
                      </a:br>
                      <a:r>
                        <a:rPr lang="la-Latn" dirty="0">
                          <a:effectLst/>
                        </a:rPr>
                        <a:t>os sacratum protulit.</a:t>
                      </a:r>
                      <a:br>
                        <a:rPr lang="la-Latn" dirty="0">
                          <a:effectLst/>
                        </a:rPr>
                      </a:br>
                      <a:r>
                        <a:rPr lang="la-Latn" dirty="0">
                          <a:effectLst/>
                        </a:rPr>
                        <a:t>Sæculorum sæculis.</a:t>
                      </a:r>
                    </a:p>
                  </a:txBody>
                  <a:tcPr anchor="ctr"/>
                </a:tc>
                <a:tc>
                  <a:txBody>
                    <a:bodyPr/>
                    <a:lstStyle/>
                    <a:p>
                      <a:r>
                        <a:rPr lang="en-US" dirty="0">
                          <a:effectLst/>
                        </a:rPr>
                        <a:t>O how blest that wondrous birthday,</a:t>
                      </a:r>
                      <a:br>
                        <a:rPr lang="en-US" dirty="0">
                          <a:effectLst/>
                        </a:rPr>
                      </a:br>
                      <a:r>
                        <a:rPr lang="en-US" dirty="0">
                          <a:effectLst/>
                        </a:rPr>
                        <a:t>When the Maid the curse retrieved,</a:t>
                      </a:r>
                      <a:br>
                        <a:rPr lang="en-US" dirty="0">
                          <a:effectLst/>
                        </a:rPr>
                      </a:br>
                      <a:r>
                        <a:rPr lang="en-US" dirty="0">
                          <a:effectLst/>
                        </a:rPr>
                        <a:t>Brought to birth mankind's salvation</a:t>
                      </a:r>
                      <a:br>
                        <a:rPr lang="en-US" dirty="0">
                          <a:effectLst/>
                        </a:rPr>
                      </a:br>
                      <a:r>
                        <a:rPr lang="en-US" dirty="0">
                          <a:effectLst/>
                        </a:rPr>
                        <a:t>By the Holy Ghost conceived,</a:t>
                      </a:r>
                      <a:br>
                        <a:rPr lang="en-US" dirty="0">
                          <a:effectLst/>
                        </a:rPr>
                      </a:br>
                      <a:r>
                        <a:rPr lang="en-US" dirty="0">
                          <a:effectLst/>
                        </a:rPr>
                        <a:t>And the Babe, the world's Redeemer</a:t>
                      </a:r>
                      <a:br>
                        <a:rPr lang="en-US" dirty="0">
                          <a:effectLst/>
                        </a:rPr>
                      </a:br>
                      <a:r>
                        <a:rPr lang="en-US" dirty="0">
                          <a:effectLst/>
                        </a:rPr>
                        <a:t>In her loving arms received,</a:t>
                      </a:r>
                      <a:br>
                        <a:rPr lang="en-US" dirty="0">
                          <a:effectLst/>
                        </a:rPr>
                      </a:br>
                      <a:r>
                        <a:rPr lang="en-US" dirty="0">
                          <a:effectLst/>
                        </a:rPr>
                        <a:t>Evermore and evermore.</a:t>
                      </a:r>
                    </a:p>
                  </a:txBody>
                  <a:tcPr anchor="ctr"/>
                </a:tc>
              </a:tr>
              <a:tr h="370840">
                <a:tc>
                  <a:txBody>
                    <a:bodyPr/>
                    <a:lstStyle/>
                    <a:p>
                      <a:r>
                        <a:rPr lang="la-Latn" dirty="0">
                          <a:effectLst/>
                        </a:rPr>
                        <a:t>Ecce, quem vates vetustis</a:t>
                      </a:r>
                      <a:br>
                        <a:rPr lang="la-Latn" dirty="0">
                          <a:effectLst/>
                        </a:rPr>
                      </a:br>
                      <a:r>
                        <a:rPr lang="la-Latn" dirty="0">
                          <a:effectLst/>
                        </a:rPr>
                        <a:t>concinebant sæculis,</a:t>
                      </a:r>
                      <a:br>
                        <a:rPr lang="la-Latn" dirty="0">
                          <a:effectLst/>
                        </a:rPr>
                      </a:br>
                      <a:r>
                        <a:rPr lang="la-Latn" dirty="0">
                          <a:effectLst/>
                        </a:rPr>
                        <a:t>Quem prophetarum fideles</a:t>
                      </a:r>
                      <a:br>
                        <a:rPr lang="la-Latn" dirty="0">
                          <a:effectLst/>
                        </a:rPr>
                      </a:br>
                      <a:r>
                        <a:rPr lang="la-Latn" dirty="0">
                          <a:effectLst/>
                        </a:rPr>
                        <a:t>paginæ spoponderant,</a:t>
                      </a:r>
                      <a:br>
                        <a:rPr lang="la-Latn" dirty="0">
                          <a:effectLst/>
                        </a:rPr>
                      </a:br>
                      <a:r>
                        <a:rPr lang="la-Latn" dirty="0">
                          <a:effectLst/>
                        </a:rPr>
                        <a:t>Emicat promissus olim;</a:t>
                      </a:r>
                      <a:br>
                        <a:rPr lang="la-Latn" dirty="0">
                          <a:effectLst/>
                        </a:rPr>
                      </a:br>
                      <a:r>
                        <a:rPr lang="la-Latn" dirty="0">
                          <a:effectLst/>
                        </a:rPr>
                        <a:t>cuncta conlaudent eum.</a:t>
                      </a:r>
                      <a:br>
                        <a:rPr lang="la-Latn" dirty="0">
                          <a:effectLst/>
                        </a:rPr>
                      </a:br>
                      <a:r>
                        <a:rPr lang="la-Latn" dirty="0">
                          <a:effectLst/>
                        </a:rPr>
                        <a:t>Sæculorum sæculis.</a:t>
                      </a:r>
                    </a:p>
                  </a:txBody>
                  <a:tcPr anchor="ctr"/>
                </a:tc>
                <a:tc>
                  <a:txBody>
                    <a:bodyPr/>
                    <a:lstStyle/>
                    <a:p>
                      <a:r>
                        <a:rPr lang="en-US" dirty="0">
                          <a:effectLst/>
                        </a:rPr>
                        <a:t>This is He, whom seer and sibyl</a:t>
                      </a:r>
                      <a:br>
                        <a:rPr lang="en-US" dirty="0">
                          <a:effectLst/>
                        </a:rPr>
                      </a:br>
                      <a:r>
                        <a:rPr lang="en-US" dirty="0">
                          <a:effectLst/>
                        </a:rPr>
                        <a:t>Sang in ages long gone </a:t>
                      </a:r>
                      <a:r>
                        <a:rPr lang="en-US" dirty="0" smtClean="0">
                          <a:effectLst/>
                        </a:rPr>
                        <a:t>by;</a:t>
                      </a:r>
                      <a:r>
                        <a:rPr lang="en-US" dirty="0">
                          <a:effectLst/>
                        </a:rPr>
                        <a:t/>
                      </a:r>
                      <a:br>
                        <a:rPr lang="en-US" dirty="0">
                          <a:effectLst/>
                        </a:rPr>
                      </a:br>
                      <a:r>
                        <a:rPr lang="en-US" dirty="0">
                          <a:effectLst/>
                        </a:rPr>
                        <a:t>This is He of old revealed</a:t>
                      </a:r>
                      <a:br>
                        <a:rPr lang="en-US" dirty="0">
                          <a:effectLst/>
                        </a:rPr>
                      </a:br>
                      <a:r>
                        <a:rPr lang="en-US" dirty="0">
                          <a:effectLst/>
                        </a:rPr>
                        <a:t>In the page of prophecy;</a:t>
                      </a:r>
                      <a:br>
                        <a:rPr lang="en-US" dirty="0">
                          <a:effectLst/>
                        </a:rPr>
                      </a:br>
                      <a:r>
                        <a:rPr lang="en-US" dirty="0">
                          <a:effectLst/>
                        </a:rPr>
                        <a:t>Lo! He comes the promised </a:t>
                      </a:r>
                      <a:r>
                        <a:rPr lang="en-US" dirty="0" smtClean="0">
                          <a:effectLst/>
                        </a:rPr>
                        <a:t>Savior;</a:t>
                      </a:r>
                      <a:r>
                        <a:rPr lang="en-US" dirty="0">
                          <a:effectLst/>
                        </a:rPr>
                        <a:t/>
                      </a:r>
                      <a:br>
                        <a:rPr lang="en-US" dirty="0">
                          <a:effectLst/>
                        </a:rPr>
                      </a:br>
                      <a:r>
                        <a:rPr lang="en-US" dirty="0">
                          <a:effectLst/>
                        </a:rPr>
                        <a:t>Let the world his praises cry!</a:t>
                      </a:r>
                      <a:br>
                        <a:rPr lang="en-US" dirty="0">
                          <a:effectLst/>
                        </a:rPr>
                      </a:br>
                      <a:r>
                        <a:rPr lang="en-US" dirty="0">
                          <a:effectLst/>
                        </a:rPr>
                        <a:t>Evermore and evermore.</a:t>
                      </a:r>
                    </a:p>
                  </a:txBody>
                  <a:tcPr anchor="ctr"/>
                </a:tc>
              </a:tr>
            </a:tbl>
          </a:graphicData>
        </a:graphic>
      </p:graphicFrame>
    </p:spTree>
    <p:extLst>
      <p:ext uri="{BB962C8B-B14F-4D97-AF65-F5344CB8AC3E}">
        <p14:creationId xmlns:p14="http://schemas.microsoft.com/office/powerpoint/2010/main" val="18101779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268172</TotalTime>
  <Words>1726</Words>
  <Application>Microsoft Office PowerPoint</Application>
  <PresentationFormat>On-screen Show (4:3)</PresentationFormat>
  <Paragraphs>272</Paragraphs>
  <Slides>28</Slides>
  <Notes>0</Notes>
  <HiddenSlides>0</HiddenSlides>
  <MMClips>0</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Office Theme</vt:lpstr>
      <vt:lpstr>67_Office Theme</vt:lpstr>
      <vt:lpstr>65_Office Theme</vt:lpstr>
      <vt:lpstr>68_Office Theme</vt:lpstr>
      <vt:lpstr>69_Office Theme</vt:lpstr>
      <vt:lpstr>PowerPoint Presentation</vt:lpstr>
      <vt:lpstr>Christmas Music in the Early Church</vt:lpstr>
      <vt:lpstr>Christmas Music in the Early Church</vt:lpstr>
      <vt:lpstr>Jesus Refulsit Omnium  (Jesus, light of all the nations)  by Saint Hilary of Poitiers (AD 368) </vt:lpstr>
      <vt:lpstr>Veni Redemptor Gentium   (Come,Redeemer of Nations)  by Saint Ambrose, Bishop of Milan (AD 397)</vt:lpstr>
      <vt:lpstr>Veni Redemptor Gentium   (Come,Redeemer of Nations)  by Saint Ambrose, Bishop of Milan (AD 397)</vt:lpstr>
      <vt:lpstr>Corde Natus Ex Parentis  (Of the Father's heart begotten) by Prudentius (AD 405)  a layman, governmental official of the Roman Empire,  and one of the greatest Latin Christian poets</vt:lpstr>
      <vt:lpstr>Corde Natus Ex Parentis  (Of the Father's heart begotten) by Prudentius (AD 405)  a layman, governmental official of the Roman Empire,  and one of the greatest Latin Christian poets</vt:lpstr>
      <vt:lpstr>Corde Natus Ex Parentis  (Of the Father's heart begotten) by Prudentius (AD 405)  a layman, governmental official of the Roman Empire,  and one of the greatest Latin Christian poets</vt:lpstr>
      <vt:lpstr>Corde Natus Ex Parentis  (Of the Father's heart begotten) by Prudentius (AD 405)  a layman, governmental official of the Roman Empire,  and one of the greatest Latin Christian poets</vt:lpstr>
      <vt:lpstr>Good King Wenceslas 10th Century Duke of Bohemia </vt:lpstr>
      <vt:lpstr>Good King Wenceslas</vt:lpstr>
      <vt:lpstr>PowerPoint Presentation</vt:lpstr>
      <vt:lpstr>PowerPoint Presentation</vt:lpstr>
      <vt:lpstr>Christmas Music in the Middle Ages</vt:lpstr>
      <vt:lpstr>Puer natus est nobis (A Child is born to us) 12th Century Gregorian Chant</vt:lpstr>
      <vt:lpstr>Puer natus est nobis (A Child is born to us) </vt:lpstr>
      <vt:lpstr>Entre le bœuf et l’âne gris (Between the Ox and the Grey Donkey) 13th (or 16th) Century French Christmas Carol</vt:lpstr>
      <vt:lpstr>Entre le bœuf et l’âne gris (Between the Ox and the Grey Donkey)</vt:lpstr>
      <vt:lpstr>Resonet in laudibus (Christ was born on Christmas Day) 14th Century Traditional Christmas Carol</vt:lpstr>
      <vt:lpstr>Resonet in laudibus (Christ was born on Christmas Day)</vt:lpstr>
      <vt:lpstr>In dulci jublio (Good Christian Men, Rejoice) 14th Century Traditional Christmas Carol</vt:lpstr>
      <vt:lpstr>In dulci jublio (Good Christian Men, Rejoice)</vt:lpstr>
      <vt:lpstr>Wassail!</vt:lpstr>
      <vt:lpstr>Wassail! </vt:lpstr>
      <vt:lpstr>PowerPoint Presentation</vt:lpstr>
      <vt:lpstr>PowerPoint Presentation</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4638</cp:revision>
  <cp:lastPrinted>2019-12-15T14:23:54Z</cp:lastPrinted>
  <dcterms:created xsi:type="dcterms:W3CDTF">2018-06-08T00:19:32Z</dcterms:created>
  <dcterms:modified xsi:type="dcterms:W3CDTF">2019-12-24T02:43:32Z</dcterms:modified>
</cp:coreProperties>
</file>