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516" r:id="rId2"/>
    <p:sldMasterId id="2147486528" r:id="rId3"/>
    <p:sldMasterId id="2147486552" r:id="rId4"/>
  </p:sldMasterIdLst>
  <p:notesMasterIdLst>
    <p:notesMasterId r:id="rId29"/>
  </p:notesMasterIdLst>
  <p:handoutMasterIdLst>
    <p:handoutMasterId r:id="rId30"/>
  </p:handoutMasterIdLst>
  <p:sldIdLst>
    <p:sldId id="2592" r:id="rId5"/>
    <p:sldId id="2598" r:id="rId6"/>
    <p:sldId id="2599" r:id="rId7"/>
    <p:sldId id="2593" r:id="rId8"/>
    <p:sldId id="2578" r:id="rId9"/>
    <p:sldId id="2579" r:id="rId10"/>
    <p:sldId id="2580" r:id="rId11"/>
    <p:sldId id="2581" r:id="rId12"/>
    <p:sldId id="2582" r:id="rId13"/>
    <p:sldId id="2583" r:id="rId14"/>
    <p:sldId id="2584" r:id="rId15"/>
    <p:sldId id="2585" r:id="rId16"/>
    <p:sldId id="2586" r:id="rId17"/>
    <p:sldId id="2600" r:id="rId18"/>
    <p:sldId id="2601" r:id="rId19"/>
    <p:sldId id="2602" r:id="rId20"/>
    <p:sldId id="2603" r:id="rId21"/>
    <p:sldId id="2604" r:id="rId22"/>
    <p:sldId id="2605" r:id="rId23"/>
    <p:sldId id="2606" r:id="rId24"/>
    <p:sldId id="2611" r:id="rId25"/>
    <p:sldId id="2607" r:id="rId26"/>
    <p:sldId id="2608" r:id="rId27"/>
    <p:sldId id="2609" r:id="rId2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BF6"/>
    <a:srgbClr val="5731F9"/>
    <a:srgbClr val="336600"/>
    <a:srgbClr val="009900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0E6D-5301-4921-965A-4165F13FB2F9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7797D-08FD-4963-A2E4-D0D9FD415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EC55D-DF11-4B6E-B8E2-8ED8B7CB6743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3987-A83F-4245-81BE-0B37BAA481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8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0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6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5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0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9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1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1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6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74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4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63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0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0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2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77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9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25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0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06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4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6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38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47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1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5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  <p:sldLayoutId id="2147486523" r:id="rId7"/>
    <p:sldLayoutId id="2147486524" r:id="rId8"/>
    <p:sldLayoutId id="2147486525" r:id="rId9"/>
    <p:sldLayoutId id="2147486526" r:id="rId10"/>
    <p:sldLayoutId id="21474865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7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9" r:id="rId1"/>
    <p:sldLayoutId id="2147486530" r:id="rId2"/>
    <p:sldLayoutId id="2147486531" r:id="rId3"/>
    <p:sldLayoutId id="2147486532" r:id="rId4"/>
    <p:sldLayoutId id="2147486533" r:id="rId5"/>
    <p:sldLayoutId id="2147486534" r:id="rId6"/>
    <p:sldLayoutId id="2147486535" r:id="rId7"/>
    <p:sldLayoutId id="2147486536" r:id="rId8"/>
    <p:sldLayoutId id="2147486537" r:id="rId9"/>
    <p:sldLayoutId id="2147486538" r:id="rId10"/>
    <p:sldLayoutId id="21474865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84F-6E02-41A5-B07B-A82B4A395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1E89-5284-4F18-A16A-D3C9C617FE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3" r:id="rId1"/>
    <p:sldLayoutId id="2147486554" r:id="rId2"/>
    <p:sldLayoutId id="2147486555" r:id="rId3"/>
    <p:sldLayoutId id="2147486556" r:id="rId4"/>
    <p:sldLayoutId id="2147486557" r:id="rId5"/>
    <p:sldLayoutId id="2147486558" r:id="rId6"/>
    <p:sldLayoutId id="2147486559" r:id="rId7"/>
    <p:sldLayoutId id="2147486560" r:id="rId8"/>
    <p:sldLayoutId id="2147486561" r:id="rId9"/>
    <p:sldLayoutId id="2147486562" r:id="rId10"/>
    <p:sldLayoutId id="21474865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1.xml"/><Relationship Id="rId4" Type="http://schemas.openxmlformats.org/officeDocument/2006/relationships/hyperlink" Target="https://www.studium-scholasticum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2.xml"/><Relationship Id="rId4" Type="http://schemas.openxmlformats.org/officeDocument/2006/relationships/hyperlink" Target="https://journeychattanooga.com/nothing-greater-anselm-of-canterbur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8.xml"/><Relationship Id="rId4" Type="http://schemas.openxmlformats.org/officeDocument/2006/relationships/hyperlink" Target="https://www.thoughtco.com/peter-abelard-profile-178834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s://www.hopehelps.org/volunteer-appreciation-week-2018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4" Type="http://schemas.openxmlformats.org/officeDocument/2006/relationships/hyperlink" Target="https://www.weareteachers.com/moving-beyond-classroom-discussion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brewminate.com/the-science-and-biology-of-aristot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1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</a:t>
            </a:r>
            <a:r>
              <a:rPr lang="en-US" dirty="0"/>
              <a:t>“double truth” theory set reason and faith in sharp conflict with each other.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meant that if a person followed reason, he was bound to end up believing some things that contradicted revelation.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first, many Catholic theologians reacted against Aristotle and saw his philosophy as a dangerous alternative to Christianity, especially in view of what the </a:t>
            </a:r>
            <a:r>
              <a:rPr lang="en-US" dirty="0" err="1"/>
              <a:t>Averroists</a:t>
            </a:r>
            <a:r>
              <a:rPr lang="en-US" dirty="0"/>
              <a:t> were saying. </a:t>
            </a:r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until then, the Western Church had found the philosophy of </a:t>
            </a:r>
            <a:r>
              <a:rPr lang="en-US" b="1" i="1" dirty="0"/>
              <a:t>Plato</a:t>
            </a:r>
            <a:r>
              <a:rPr lang="en-US" dirty="0"/>
              <a:t> to be the most suitable ally of Christian theology, especially since Augustine of Hippo, the greatest Western theologian, had been a Platonist</a:t>
            </a:r>
            <a:r>
              <a:rPr lang="en-US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56601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But </a:t>
            </a:r>
            <a:r>
              <a:rPr lang="en-US" dirty="0"/>
              <a:t>Aristotle </a:t>
            </a:r>
            <a:r>
              <a:rPr lang="en-US" b="1" i="1" dirty="0"/>
              <a:t>disagreed</a:t>
            </a:r>
            <a:r>
              <a:rPr lang="en-US" dirty="0"/>
              <a:t> with some of Plato’s basic teachings.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Plato held that the human soul had a direct inner knowledge of a higher spiritual world, and that this knowledge did not depend on our experience of life in the outward physical world. </a:t>
            </a:r>
            <a:endParaRPr lang="en-US" dirty="0" smtClean="0"/>
          </a:p>
          <a:p>
            <a:r>
              <a:rPr lang="en-US" dirty="0" smtClean="0"/>
              <a:t>He taught that we </a:t>
            </a:r>
            <a:r>
              <a:rPr lang="en-US" dirty="0"/>
              <a:t>derive our fundamental ideas (such as beauty and justice) from this inner knowledge. </a:t>
            </a:r>
            <a:endParaRPr lang="en-US" dirty="0" smtClean="0"/>
          </a:p>
          <a:p>
            <a:r>
              <a:rPr lang="en-US" dirty="0" smtClean="0"/>
              <a:t>Aristotle</a:t>
            </a:r>
            <a:r>
              <a:rPr lang="en-US" dirty="0"/>
              <a:t>, </a:t>
            </a:r>
            <a:r>
              <a:rPr lang="en-US" dirty="0" smtClean="0"/>
              <a:t>on the other hand, </a:t>
            </a:r>
            <a:r>
              <a:rPr lang="en-US" dirty="0"/>
              <a:t>taught that </a:t>
            </a:r>
            <a:r>
              <a:rPr lang="en-US" b="1" i="1" dirty="0"/>
              <a:t>all</a:t>
            </a:r>
            <a:r>
              <a:rPr lang="en-US" dirty="0"/>
              <a:t> human knowledge arose from </a:t>
            </a:r>
            <a:r>
              <a:rPr lang="en-US" b="1" i="1" dirty="0"/>
              <a:t>experience</a:t>
            </a:r>
            <a:r>
              <a:rPr lang="en-US" dirty="0"/>
              <a:t> mediated to the soul through the </a:t>
            </a:r>
            <a:r>
              <a:rPr lang="en-US" b="1" i="1" dirty="0"/>
              <a:t>senses</a:t>
            </a:r>
            <a:r>
              <a:rPr lang="en-US" dirty="0"/>
              <a:t> – through what we can see, hear and touch. </a:t>
            </a:r>
            <a:endParaRPr lang="en-US" dirty="0" smtClean="0"/>
          </a:p>
          <a:p>
            <a:r>
              <a:rPr lang="en-US" dirty="0" smtClean="0"/>
              <a:t>According to Aristotle we </a:t>
            </a:r>
            <a:r>
              <a:rPr lang="en-US" dirty="0"/>
              <a:t>can know that a spiritual being like God exists, then, only by reasoning from our experience of the external world; the soul cannot have any direct or immediate spiritual knowledge of God.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16679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traditional Catholic theologians preferred Plato to Aristotle, and they led a campaign to ban the study of Aristotle’s writings.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time they enjoyed a measure of success. However, by the 13th century, the tide had turned in Aristotle’s </a:t>
            </a:r>
            <a:r>
              <a:rPr lang="en-US" dirty="0" smtClean="0"/>
              <a:t>favor, </a:t>
            </a:r>
            <a:r>
              <a:rPr lang="en-US" dirty="0"/>
              <a:t>and scholastic theologians were hailing him as the great Pagan forerunner of Christian truth, whose philosophy was almost perfectly suited to undergird, express, and explain the theology of the Church.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schoolmen now sought to bring together Aristotle’s philosophy and Christian theology into a harmonious unity (much as today’s theologians often try to marry theology to the latest scientific theory about the origin of the universe or humankind).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43397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theological upheavals Aristotle caused in the </a:t>
            </a:r>
            <a:r>
              <a:rPr lang="en-US" b="1" i="1" dirty="0"/>
              <a:t>Western</a:t>
            </a:r>
            <a:r>
              <a:rPr lang="en-US" dirty="0"/>
              <a:t> Catholic world had no parallel in the Orthodox </a:t>
            </a:r>
            <a:r>
              <a:rPr lang="en-US" b="1" i="1" dirty="0"/>
              <a:t>East</a:t>
            </a:r>
            <a:r>
              <a:rPr lang="en-US" dirty="0"/>
              <a:t>, where the knowledge of Aristotle had never been lost.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Greek in which Aristotle wrote did not need to be translated for Byzantine theologians, as it was their own native language.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was therefore no “revival” of Aristotelian philosophy in the East, no sudden Aristotelian challenge to throw Orthodox theology off balance, and no real Eastern equivalent of Western scholasticism.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61744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0" r="-1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903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https://www.studium-scholasticum.org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4678" cy="1600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Great Scholastic Theologians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4678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903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https://journeychattanooga.com/nothing-greater-anselm-of-canterbury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4678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Anselm of Canterbury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9351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Anselm of Canterbury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Anselm (1033 – 1109) was </a:t>
            </a:r>
            <a:r>
              <a:rPr lang="en-US" dirty="0"/>
              <a:t>born in </a:t>
            </a:r>
            <a:r>
              <a:rPr lang="en-US" dirty="0" smtClean="0"/>
              <a:t>northern </a:t>
            </a:r>
            <a:r>
              <a:rPr lang="en-US" dirty="0"/>
              <a:t>Italy, became a monk in the French Benedictine abbey of Le </a:t>
            </a:r>
            <a:r>
              <a:rPr lang="en-US" dirty="0" err="1"/>
              <a:t>Bec</a:t>
            </a:r>
            <a:r>
              <a:rPr lang="en-US" dirty="0"/>
              <a:t> in Normandy, and was elected its abbot in 1078.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1093 he became archbishop of </a:t>
            </a:r>
            <a:r>
              <a:rPr lang="en-US" dirty="0" smtClean="0"/>
              <a:t>Canterbury</a:t>
            </a:r>
          </a:p>
          <a:p>
            <a:r>
              <a:rPr lang="en-US" dirty="0" smtClean="0"/>
              <a:t>He </a:t>
            </a:r>
            <a:r>
              <a:rPr lang="en-US" dirty="0"/>
              <a:t>was one of the greatest saints of the Western medieval Church: a man of spotless life, unflinching devotion to truth and righteousness, and a profound reverence and burning love for Christ</a:t>
            </a:r>
            <a:r>
              <a:rPr lang="en-US" dirty="0" smtClean="0"/>
              <a:t>.</a:t>
            </a:r>
          </a:p>
          <a:p>
            <a:r>
              <a:rPr lang="en-US" dirty="0"/>
              <a:t>Anselm’s most important writings for the development of scholastic theology </a:t>
            </a:r>
            <a:r>
              <a:rPr lang="en-US" dirty="0" smtClean="0"/>
              <a:t>were his :</a:t>
            </a:r>
          </a:p>
          <a:p>
            <a:pPr lvl="1"/>
            <a:r>
              <a:rPr lang="en-US" sz="2600" b="1" i="1" dirty="0" err="1" smtClean="0"/>
              <a:t>Monologion</a:t>
            </a:r>
            <a:r>
              <a:rPr lang="en-US" sz="2600" b="1" i="1" dirty="0" smtClean="0"/>
              <a:t> </a:t>
            </a:r>
            <a:r>
              <a:rPr lang="en-US" sz="2600" dirty="0"/>
              <a:t>and </a:t>
            </a:r>
            <a:r>
              <a:rPr lang="en-US" sz="2600" b="1" i="1" dirty="0" err="1"/>
              <a:t>Proslogion</a:t>
            </a:r>
            <a:r>
              <a:rPr lang="en-US" sz="2600" dirty="0"/>
              <a:t>, which tried to prove the existence of God by pure </a:t>
            </a:r>
            <a:r>
              <a:rPr lang="en-US" sz="2600" dirty="0" smtClean="0"/>
              <a:t>reason </a:t>
            </a:r>
          </a:p>
          <a:p>
            <a:pPr lvl="1"/>
            <a:r>
              <a:rPr lang="en-US" sz="2600" b="1" i="1" dirty="0" smtClean="0"/>
              <a:t>Cur </a:t>
            </a:r>
            <a:r>
              <a:rPr lang="en-US" sz="2600" b="1" i="1" dirty="0" err="1"/>
              <a:t>deus</a:t>
            </a:r>
            <a:r>
              <a:rPr lang="en-US" sz="2600" b="1" i="1" dirty="0"/>
              <a:t> homo, </a:t>
            </a:r>
            <a:r>
              <a:rPr lang="en-US" sz="2600" dirty="0"/>
              <a:t>which offered the first systematic theology of the </a:t>
            </a:r>
            <a:r>
              <a:rPr lang="en-US" sz="2600" dirty="0" smtClean="0"/>
              <a:t>atonement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85721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Anselm of Canterbury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can sum up Anselm’s argument for God’s existence </a:t>
            </a:r>
            <a:r>
              <a:rPr lang="en-US" dirty="0" smtClean="0"/>
              <a:t>(sometimes referred to as the </a:t>
            </a:r>
            <a:r>
              <a:rPr lang="en-US" b="1" i="1" dirty="0" smtClean="0"/>
              <a:t>Ontological Argument </a:t>
            </a:r>
            <a:r>
              <a:rPr lang="en-US" dirty="0" smtClean="0"/>
              <a:t>for the existence of God) as follows: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definition, God is the most perfect of all possible beings.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if God does not exist, He would </a:t>
            </a:r>
            <a:r>
              <a:rPr lang="en-US" b="1" i="1" dirty="0"/>
              <a:t>not </a:t>
            </a:r>
            <a:r>
              <a:rPr lang="en-US" dirty="0"/>
              <a:t>be the most perfect of all possible beings; for a God who </a:t>
            </a:r>
            <a:r>
              <a:rPr lang="en-US" b="1" i="1" dirty="0"/>
              <a:t>does </a:t>
            </a:r>
            <a:r>
              <a:rPr lang="en-US" dirty="0"/>
              <a:t>exist would be </a:t>
            </a:r>
            <a:r>
              <a:rPr lang="en-US" b="1" i="1" dirty="0"/>
              <a:t>more perfect</a:t>
            </a:r>
            <a:r>
              <a:rPr lang="en-US" dirty="0"/>
              <a:t> than a God who does </a:t>
            </a:r>
            <a:r>
              <a:rPr lang="en-US" b="1" i="1" dirty="0"/>
              <a:t>not</a:t>
            </a:r>
            <a:r>
              <a:rPr lang="en-US" dirty="0"/>
              <a:t> exist. </a:t>
            </a:r>
            <a:endParaRPr lang="en-US" dirty="0" smtClean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if God </a:t>
            </a:r>
            <a:r>
              <a:rPr lang="en-US" dirty="0" smtClean="0"/>
              <a:t>is, </a:t>
            </a:r>
            <a:r>
              <a:rPr lang="en-US" dirty="0"/>
              <a:t>by </a:t>
            </a:r>
            <a:r>
              <a:rPr lang="en-US" dirty="0" smtClean="0"/>
              <a:t>definition, </a:t>
            </a:r>
            <a:r>
              <a:rPr lang="en-US" dirty="0"/>
              <a:t>the most perfect of all possible beings, He </a:t>
            </a:r>
            <a:r>
              <a:rPr lang="en-US" b="1" i="1" dirty="0"/>
              <a:t>must </a:t>
            </a:r>
            <a:r>
              <a:rPr lang="en-US" dirty="0"/>
              <a:t>exist. </a:t>
            </a:r>
            <a:endParaRPr lang="en-US" dirty="0" smtClean="0"/>
          </a:p>
          <a:p>
            <a:r>
              <a:rPr lang="en-US" dirty="0" smtClean="0"/>
              <a:t>Theologians </a:t>
            </a:r>
            <a:r>
              <a:rPr lang="en-US" dirty="0"/>
              <a:t>and philosophers have argued for a thousand years about whether Anselm’s proof is valid.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76004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Anselm of Canterbury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the </a:t>
            </a:r>
            <a:r>
              <a:rPr lang="en-US" b="1" i="1" dirty="0" smtClean="0"/>
              <a:t>Atonement</a:t>
            </a:r>
            <a:r>
              <a:rPr lang="en-US" dirty="0" smtClean="0"/>
              <a:t>, Anselm </a:t>
            </a:r>
            <a:r>
              <a:rPr lang="en-US" dirty="0"/>
              <a:t>rejected the view, widespread among many early Church fathers, that Christ’s death was a ransom paid to Satan to free sinners from captivity to him. </a:t>
            </a:r>
            <a:endParaRPr lang="en-US" dirty="0" smtClean="0"/>
          </a:p>
          <a:p>
            <a:r>
              <a:rPr lang="en-US" dirty="0" smtClean="0"/>
              <a:t>Satan </a:t>
            </a:r>
            <a:r>
              <a:rPr lang="en-US" dirty="0"/>
              <a:t>has no “rights” over the human race, Anselm argued; he is a robber and an outlaw who has taken us captive unjustly. Christ’s death was paid as a ransom, not to Satan, but to God. </a:t>
            </a:r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/>
              <a:t>sin, Anselm reasoned, has outraged God’s </a:t>
            </a:r>
            <a:r>
              <a:rPr lang="en-US" dirty="0" smtClean="0"/>
              <a:t>honor </a:t>
            </a:r>
            <a:r>
              <a:rPr lang="en-US" dirty="0"/>
              <a:t>and majesty.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human race must either suffer punishment, or offer compensation (“satisfaction”) to God for the outrage.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we cannot offer any satisfaction for so great an outrage. </a:t>
            </a:r>
            <a:endParaRPr lang="en-US" dirty="0" smtClean="0"/>
          </a:p>
          <a:p>
            <a:r>
              <a:rPr lang="en-US" dirty="0"/>
              <a:t>Sin is infinitely serious; so a just satisfaction to God would have to be infinite in value. 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59245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Anselm of Canterbury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Only </a:t>
            </a:r>
            <a:r>
              <a:rPr lang="en-US" b="1" i="1" dirty="0"/>
              <a:t>God </a:t>
            </a:r>
            <a:r>
              <a:rPr lang="en-US" dirty="0"/>
              <a:t>could offer Himself such an infinite satisfaction.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because the Trinity is merciful as well as just, and willed to save sinners, God the Son became human in Jesus Christ; and Christ the </a:t>
            </a:r>
            <a:r>
              <a:rPr lang="en-US" dirty="0" smtClean="0"/>
              <a:t>God-Man</a:t>
            </a:r>
            <a:r>
              <a:rPr lang="en-US" dirty="0"/>
              <a:t>, on humanity’s behalf, offered to God the Father an infinite satisfaction for the outrage of sin.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satisfaction was the God-Man’s own infinitely valuable life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Because He was without sin, Christ did not have to die, but He freely surrendered His life to the Father on the cross.</a:t>
            </a:r>
          </a:p>
          <a:p>
            <a:r>
              <a:rPr lang="en-US" dirty="0"/>
              <a:t>God then rewarded Christ for His voluntary self-sacrifice by applying the infinite worth or merit of His death to the elect, those sinners predestined to salvation by divine grace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94758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r>
              <a:rPr lang="en-US" dirty="0"/>
              <a:t>The 12th and 13th centuries saw a great flowering of knowledge, especially theology and philosophy, in Western Christendom. </a:t>
            </a:r>
          </a:p>
          <a:p>
            <a:r>
              <a:rPr lang="en-US" dirty="0" smtClean="0"/>
              <a:t>At </a:t>
            </a:r>
            <a:r>
              <a:rPr lang="en-US" dirty="0"/>
              <a:t>the heart of this flowering of knowledge was the </a:t>
            </a:r>
            <a:r>
              <a:rPr lang="en-US" dirty="0" smtClean="0"/>
              <a:t>rise of the </a:t>
            </a:r>
            <a:r>
              <a:rPr lang="en-US" b="1" i="1" dirty="0" smtClean="0"/>
              <a:t>university</a:t>
            </a:r>
            <a:r>
              <a:rPr lang="en-US" dirty="0"/>
              <a:t>. </a:t>
            </a:r>
          </a:p>
          <a:p>
            <a:r>
              <a:rPr lang="en-US" dirty="0"/>
              <a:t>The institution of the university came to the West </a:t>
            </a:r>
            <a:r>
              <a:rPr lang="en-US" dirty="0" smtClean="0"/>
              <a:t>from where?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Muslim world. </a:t>
            </a:r>
          </a:p>
          <a:p>
            <a:pPr fontAlgn="base"/>
            <a:r>
              <a:rPr lang="en-US" dirty="0" smtClean="0"/>
              <a:t>What was the normal age that a man would enter the university in the Middle Ages?</a:t>
            </a:r>
          </a:p>
          <a:p>
            <a:pPr lvl="1" fontAlgn="base"/>
            <a:r>
              <a:rPr lang="en-US" dirty="0" smtClean="0"/>
              <a:t>14 or 15</a:t>
            </a:r>
          </a:p>
          <a:p>
            <a:pPr fontAlgn="base"/>
            <a:r>
              <a:rPr lang="en-US" dirty="0" smtClean="0"/>
              <a:t>What language was spoken in </a:t>
            </a:r>
            <a:r>
              <a:rPr lang="en-US" b="1" i="1" dirty="0" smtClean="0"/>
              <a:t>all</a:t>
            </a:r>
            <a:r>
              <a:rPr lang="en-US" dirty="0" smtClean="0"/>
              <a:t> universities in the Middle Ages?</a:t>
            </a:r>
          </a:p>
          <a:p>
            <a:pPr lvl="1" fontAlgn="base"/>
            <a:r>
              <a:rPr lang="en-US" dirty="0" smtClean="0"/>
              <a:t>Latin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Anselm of Canterbury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4587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Anselm’s </a:t>
            </a:r>
            <a:r>
              <a:rPr lang="en-US" dirty="0"/>
              <a:t>doctrine of the atonement contained many fruitful ideas which later theologians built into the classic Western understanding of Christ’s death</a:t>
            </a:r>
            <a:r>
              <a:rPr lang="en-US" dirty="0" smtClean="0"/>
              <a:t>.</a:t>
            </a:r>
            <a:r>
              <a:rPr lang="en-US" baseline="30000" dirty="0"/>
              <a:t> 1</a:t>
            </a:r>
            <a:endParaRPr lang="en-US" dirty="0" smtClean="0"/>
          </a:p>
          <a:p>
            <a:r>
              <a:rPr lang="en-US" dirty="0" smtClean="0"/>
              <a:t>Anselm’s </a:t>
            </a:r>
            <a:r>
              <a:rPr lang="en-US" dirty="0"/>
              <a:t>argument in </a:t>
            </a:r>
            <a:r>
              <a:rPr lang="en-US" b="1" i="1" dirty="0"/>
              <a:t>Cur </a:t>
            </a:r>
            <a:r>
              <a:rPr lang="en-US" b="1" i="1" dirty="0" err="1"/>
              <a:t>deus</a:t>
            </a:r>
            <a:r>
              <a:rPr lang="en-US" b="1" i="1" dirty="0"/>
              <a:t> homo </a:t>
            </a:r>
            <a:r>
              <a:rPr lang="en-US" dirty="0"/>
              <a:t>shows </a:t>
            </a:r>
            <a:r>
              <a:rPr lang="en-US" dirty="0" smtClean="0"/>
              <a:t>us the </a:t>
            </a:r>
            <a:r>
              <a:rPr lang="en-US" dirty="0"/>
              <a:t>mind of a scholastic theologian at work</a:t>
            </a:r>
            <a:r>
              <a:rPr lang="en-US" dirty="0" smtClean="0"/>
              <a:t>.</a:t>
            </a:r>
            <a:r>
              <a:rPr lang="en-US" baseline="30000" dirty="0"/>
              <a:t> 1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not content simply to believe that Christ died for sinners. He wants to know </a:t>
            </a:r>
            <a:r>
              <a:rPr lang="en-US" b="1" i="1" dirty="0"/>
              <a:t>why </a:t>
            </a:r>
            <a:r>
              <a:rPr lang="en-US" dirty="0"/>
              <a:t>Christ had to die for sinners</a:t>
            </a:r>
            <a:r>
              <a:rPr lang="en-US" dirty="0" smtClean="0"/>
              <a:t>.</a:t>
            </a:r>
            <a:r>
              <a:rPr lang="en-US" baseline="30000" dirty="0"/>
              <a:t> 1</a:t>
            </a:r>
            <a:endParaRPr lang="en-US" dirty="0" smtClean="0"/>
          </a:p>
          <a:p>
            <a:r>
              <a:rPr lang="en-US" dirty="0" smtClean="0"/>
              <a:t>Anselm’s </a:t>
            </a:r>
            <a:r>
              <a:rPr lang="en-US" dirty="0"/>
              <a:t>motto was </a:t>
            </a:r>
            <a:r>
              <a:rPr lang="en-US" i="1" dirty="0"/>
              <a:t>credo </a:t>
            </a:r>
            <a:r>
              <a:rPr lang="en-US" i="1" dirty="0" err="1"/>
              <a:t>ut</a:t>
            </a:r>
            <a:r>
              <a:rPr lang="en-US" i="1" dirty="0"/>
              <a:t> </a:t>
            </a:r>
            <a:r>
              <a:rPr lang="en-US" i="1" dirty="0" err="1" smtClean="0"/>
              <a:t>intelligam</a:t>
            </a:r>
            <a:r>
              <a:rPr lang="en-US" dirty="0" smtClean="0"/>
              <a:t>: </a:t>
            </a:r>
            <a:r>
              <a:rPr lang="en-US" dirty="0"/>
              <a:t>I believe so that I may know</a:t>
            </a:r>
            <a:r>
              <a:rPr lang="en-US" dirty="0" smtClean="0"/>
              <a:t>.</a:t>
            </a:r>
            <a:r>
              <a:rPr lang="en-US" baseline="30000" dirty="0"/>
              <a:t> 2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in </a:t>
            </a:r>
            <a:r>
              <a:rPr lang="en-US" dirty="0" smtClean="0"/>
              <a:t>Anselm’s view, </a:t>
            </a:r>
            <a:r>
              <a:rPr lang="en-US" dirty="0"/>
              <a:t>belief, acknowledgement of God and God’s categories are </a:t>
            </a:r>
            <a:r>
              <a:rPr lang="en-US" b="1" i="1" dirty="0"/>
              <a:t>foundational</a:t>
            </a:r>
            <a:r>
              <a:rPr lang="en-US" dirty="0"/>
              <a:t> to human knowledge</a:t>
            </a:r>
            <a:r>
              <a:rPr lang="en-US" dirty="0" smtClean="0"/>
              <a:t>.</a:t>
            </a:r>
            <a:r>
              <a:rPr lang="en-US" baseline="30000" dirty="0"/>
              <a:t>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969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 </a:t>
            </a:r>
            <a:r>
              <a:rPr lang="en-US" sz="1600" dirty="0" smtClean="0">
                <a:solidFill>
                  <a:prstClr val="black"/>
                </a:solidFill>
              </a:rPr>
              <a:t>Needham</a:t>
            </a:r>
            <a:r>
              <a:rPr lang="en-US" sz="1600" dirty="0">
                <a:solidFill>
                  <a:prstClr val="black"/>
                </a:solidFill>
              </a:rPr>
              <a:t>, Nick. 2,000 Years of Christ's Power Vol. 2: The Middle </a:t>
            </a:r>
            <a:r>
              <a:rPr lang="en-US" sz="1600" dirty="0" smtClean="0">
                <a:solidFill>
                  <a:prstClr val="black"/>
                </a:solidFill>
              </a:rPr>
              <a:t>Ages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James </a:t>
            </a:r>
            <a:r>
              <a:rPr lang="en-US" sz="1600" dirty="0">
                <a:solidFill>
                  <a:prstClr val="black"/>
                </a:solidFill>
              </a:rPr>
              <a:t>White 2016 Church History Series #46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52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903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www.thoughtco.com/peter-abelard-profile-1788349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4678" cy="9906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Peter Abelard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0374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https://www.hopehelps.org/volunteer-appreciation-week-2018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6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519446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https://www.weareteachers.com/moving-beyond-classroom-discussions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25879"/>
            <a:ext cx="9144000" cy="1269521"/>
          </a:xfrm>
          <a:effectLst/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Class Discussion Time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C00000">
                    <a:alpha val="40000"/>
                  </a:srgbClr>
                </a:glow>
                <a:outerShdw blurRad="114300" dist="38100" dir="13500000" algn="b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62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086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*Class Discussion Time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630" y="685800"/>
            <a:ext cx="89916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Aristotle taught </a:t>
            </a:r>
            <a:r>
              <a:rPr lang="en-US" dirty="0"/>
              <a:t>that </a:t>
            </a:r>
            <a:r>
              <a:rPr lang="en-US" b="1" i="1" dirty="0"/>
              <a:t>all</a:t>
            </a:r>
            <a:r>
              <a:rPr lang="en-US" dirty="0"/>
              <a:t> human knowledge arose from </a:t>
            </a:r>
            <a:r>
              <a:rPr lang="en-US" b="1" i="1" dirty="0"/>
              <a:t>experience</a:t>
            </a:r>
            <a:r>
              <a:rPr lang="en-US" dirty="0"/>
              <a:t> mediated to the soul through the </a:t>
            </a:r>
            <a:r>
              <a:rPr lang="en-US" b="1" i="1" dirty="0"/>
              <a:t>senses</a:t>
            </a:r>
            <a:r>
              <a:rPr lang="en-US" dirty="0"/>
              <a:t> – through what we can see, hear and </a:t>
            </a:r>
            <a:r>
              <a:rPr lang="en-US" dirty="0" smtClean="0"/>
              <a:t>touch. </a:t>
            </a:r>
          </a:p>
          <a:p>
            <a:pPr lvl="1"/>
            <a:r>
              <a:rPr lang="en-US" dirty="0" smtClean="0"/>
              <a:t>Do you agree with this? </a:t>
            </a:r>
          </a:p>
          <a:p>
            <a:pPr lvl="1"/>
            <a:r>
              <a:rPr lang="en-US" dirty="0"/>
              <a:t>Is there a place for this kind of approach to understanding reality?</a:t>
            </a:r>
          </a:p>
          <a:p>
            <a:pPr lvl="1"/>
            <a:r>
              <a:rPr lang="en-US" dirty="0" smtClean="0"/>
              <a:t>What are the </a:t>
            </a:r>
            <a:r>
              <a:rPr lang="en-US" b="1" i="1" dirty="0" smtClean="0"/>
              <a:t>limitation</a:t>
            </a:r>
            <a:r>
              <a:rPr lang="en-US" dirty="0" smtClean="0"/>
              <a:t>s to this kind of approach to understanding reality?</a:t>
            </a:r>
          </a:p>
          <a:p>
            <a:r>
              <a:rPr lang="en-US" dirty="0" smtClean="0"/>
              <a:t>Did you find Anselm’s Ontological Proof for the existence of God persuasive?</a:t>
            </a:r>
          </a:p>
          <a:p>
            <a:r>
              <a:rPr lang="en-US" dirty="0" smtClean="0"/>
              <a:t>What do you think of Anselm’s explanation of Christ’s atonement?</a:t>
            </a:r>
            <a:endParaRPr lang="en-US" dirty="0"/>
          </a:p>
          <a:p>
            <a:r>
              <a:rPr lang="en-US" dirty="0" smtClean="0"/>
              <a:t>Do </a:t>
            </a:r>
            <a:r>
              <a:rPr lang="en-US" b="1" i="1" dirty="0"/>
              <a:t>you</a:t>
            </a:r>
            <a:r>
              <a:rPr lang="en-US" dirty="0"/>
              <a:t> have a topic or question that </a:t>
            </a:r>
            <a:r>
              <a:rPr lang="en-US" b="1" i="1" dirty="0"/>
              <a:t>you</a:t>
            </a:r>
            <a:r>
              <a:rPr lang="en-US" dirty="0"/>
              <a:t> would like to see us to discuss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0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808608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57687"/>
            <a:ext cx="8610600" cy="6096000"/>
          </a:xfr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dirty="0"/>
              <a:t>The scholastic theologians were deeply concerned about the relationship between faith and reason. </a:t>
            </a:r>
          </a:p>
          <a:p>
            <a:r>
              <a:rPr lang="en-US" dirty="0"/>
              <a:t>They wanted to see how far “pure reason” could discover or prove the doctrines of the Christian faith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 some of the examples that I provided last week of the kind of questions that schoolman spent time exploring in the Middle Ages that we would consider pointless in our day. </a:t>
            </a:r>
            <a:endParaRPr lang="en-US" dirty="0"/>
          </a:p>
          <a:p>
            <a:pPr lvl="1"/>
            <a:r>
              <a:rPr lang="en-US" sz="2600" dirty="0"/>
              <a:t>Could God have become incarnate as an animal, or as a woman? </a:t>
            </a:r>
          </a:p>
          <a:p>
            <a:pPr lvl="1"/>
            <a:r>
              <a:rPr lang="en-US" sz="2600" dirty="0"/>
              <a:t>Can </a:t>
            </a:r>
            <a:r>
              <a:rPr lang="en-US" sz="2600" b="1" i="1" dirty="0"/>
              <a:t>one</a:t>
            </a:r>
            <a:r>
              <a:rPr lang="en-US" sz="2600" dirty="0"/>
              <a:t> angel be in </a:t>
            </a:r>
            <a:r>
              <a:rPr lang="en-US" sz="2600" b="1" i="1" dirty="0"/>
              <a:t>two</a:t>
            </a:r>
            <a:r>
              <a:rPr lang="en-US" sz="2600" dirty="0"/>
              <a:t> places at the same time? </a:t>
            </a:r>
          </a:p>
          <a:p>
            <a:pPr lvl="1"/>
            <a:r>
              <a:rPr lang="en-US" sz="2600" dirty="0"/>
              <a:t>Can </a:t>
            </a:r>
            <a:r>
              <a:rPr lang="en-US" sz="2600" b="1" i="1" dirty="0"/>
              <a:t>two</a:t>
            </a:r>
            <a:r>
              <a:rPr lang="en-US" sz="2600" dirty="0"/>
              <a:t> angels be </a:t>
            </a:r>
            <a:r>
              <a:rPr lang="en-US" sz="2600" b="1" i="1" dirty="0"/>
              <a:t>in the same place</a:t>
            </a:r>
            <a:r>
              <a:rPr lang="en-US" sz="2600" dirty="0"/>
              <a:t> at the same time? </a:t>
            </a:r>
          </a:p>
          <a:p>
            <a:pPr lvl="1"/>
            <a:r>
              <a:rPr lang="en-US" sz="2600" dirty="0"/>
              <a:t>Who sinned most, Adam or Eve?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9446"/>
            <a:ext cx="9032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https://brewminate.com/the-science-and-biology-of-aristotle</a:t>
            </a:r>
            <a:r>
              <a:rPr lang="en-US" sz="1600" dirty="0" smtClean="0">
                <a:solidFill>
                  <a:prstClr val="black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4678" cy="16002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glow rad="139700">
                    <a:srgbClr val="C00000">
                      <a:alpha val="40000"/>
                    </a:srgbClr>
                  </a:glow>
                  <a:outerShdw blurRad="114300" dist="38100" dir="13500000" algn="br" rotWithShape="0">
                    <a:prstClr val="black"/>
                  </a:outerShdw>
                </a:effectLst>
              </a:rPr>
              <a:t>Philosophy and the Writings of Aristotle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24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84808"/>
          </a:xfrm>
        </p:spPr>
        <p:txBody>
          <a:bodyPr>
            <a:normAutofit/>
          </a:bodyPr>
          <a:lstStyle/>
          <a:p>
            <a:pPr marL="0" indent="0"/>
            <a:r>
              <a:rPr lang="en-US" sz="4000" b="1" dirty="0"/>
              <a:t>Philosophy and the </a:t>
            </a:r>
            <a:r>
              <a:rPr lang="en-US" sz="4000" b="1" dirty="0" smtClean="0"/>
              <a:t>Writings </a:t>
            </a:r>
            <a:r>
              <a:rPr lang="en-US" sz="4000" b="1" dirty="0"/>
              <a:t>of Aristotle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812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Besides being </a:t>
            </a:r>
            <a:r>
              <a:rPr lang="en-US" b="1" i="1" dirty="0"/>
              <a:t>theologians</a:t>
            </a:r>
            <a:r>
              <a:rPr lang="en-US" dirty="0"/>
              <a:t>, the schoolmen were also the </a:t>
            </a:r>
            <a:r>
              <a:rPr lang="en-US" b="1" i="1" dirty="0"/>
              <a:t>philosophers</a:t>
            </a:r>
            <a:r>
              <a:rPr lang="en-US" dirty="0"/>
              <a:t> of the Middle Ages.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wanted to give a comprehensive account, not just of Church teaching, but of </a:t>
            </a:r>
            <a:r>
              <a:rPr lang="en-US" b="1" i="1" dirty="0"/>
              <a:t>all</a:t>
            </a:r>
            <a:r>
              <a:rPr lang="en-US" dirty="0"/>
              <a:t> truth.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they did not limit themselves to theological </a:t>
            </a:r>
            <a:r>
              <a:rPr lang="en-US" dirty="0" smtClean="0"/>
              <a:t>questions. </a:t>
            </a:r>
          </a:p>
          <a:p>
            <a:r>
              <a:rPr lang="en-US" dirty="0" smtClean="0"/>
              <a:t>They </a:t>
            </a:r>
            <a:r>
              <a:rPr lang="en-US" dirty="0"/>
              <a:t>would try to answer deep philosophical questions </a:t>
            </a:r>
            <a:r>
              <a:rPr lang="en-US" dirty="0" smtClean="0"/>
              <a:t>too: </a:t>
            </a:r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matter? </a:t>
            </a:r>
            <a:endParaRPr lang="en-US" sz="2800" dirty="0" smtClean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mind? </a:t>
            </a:r>
            <a:endParaRPr lang="en-US" sz="2800" dirty="0" smtClean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time? </a:t>
            </a:r>
            <a:endParaRPr lang="en-US" sz="2800" dirty="0" smtClean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space? </a:t>
            </a:r>
            <a:endParaRPr lang="en-US" sz="2800" dirty="0" smtClean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being? </a:t>
            </a:r>
            <a:endParaRPr lang="en-US" sz="2800" dirty="0" smtClean="0"/>
          </a:p>
          <a:p>
            <a:pPr lvl="1"/>
            <a:r>
              <a:rPr lang="en-US" sz="2800" dirty="0" smtClean="0"/>
              <a:t>What </a:t>
            </a:r>
            <a:r>
              <a:rPr lang="en-US" sz="2800" dirty="0"/>
              <a:t>is the nature of </a:t>
            </a:r>
            <a:r>
              <a:rPr lang="en-US" sz="2800" dirty="0" smtClean="0"/>
              <a:t>cause-and- </a:t>
            </a:r>
            <a:r>
              <a:rPr lang="en-US" sz="2800" dirty="0"/>
              <a:t>effect? 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06481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848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13th century, scholastic theology came to rely increasingly on the philosophy of </a:t>
            </a:r>
            <a:r>
              <a:rPr lang="en-US" b="1" i="1" dirty="0" smtClean="0"/>
              <a:t>Aristotle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Aristotle </a:t>
            </a:r>
            <a:r>
              <a:rPr lang="en-US" dirty="0"/>
              <a:t>was one of the greatest of the ancient Pagan philosophers of Greece.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few of Aristotle’s works had been known to the early schoolmen, because Boethius in the 6th century had translated them into Latin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almost all </a:t>
            </a:r>
            <a:r>
              <a:rPr lang="en-US" dirty="0"/>
              <a:t>of Aristotle’s writings became available in Latin in the 1100s, largely through two great Muslim </a:t>
            </a:r>
            <a:r>
              <a:rPr lang="en-US" dirty="0" smtClean="0"/>
              <a:t>philosophers: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Persian Avicenna (980-1037)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Spanish Averroes (</a:t>
            </a:r>
            <a:r>
              <a:rPr lang="en-US" dirty="0" smtClean="0"/>
              <a:t>1126-1198)</a:t>
            </a:r>
          </a:p>
          <a:p>
            <a:r>
              <a:rPr lang="en-US" dirty="0" smtClean="0"/>
              <a:t>They </a:t>
            </a:r>
            <a:r>
              <a:rPr lang="en-US" dirty="0"/>
              <a:t>translated Aristotle from Greek into Arabic for the benefit of the Islamic </a:t>
            </a:r>
            <a:r>
              <a:rPr lang="en-US" dirty="0" smtClean="0"/>
              <a:t>world.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162075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848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Christian </a:t>
            </a:r>
            <a:r>
              <a:rPr lang="en-US" dirty="0"/>
              <a:t>scholars, such as Michael </a:t>
            </a:r>
            <a:r>
              <a:rPr lang="en-US" dirty="0" smtClean="0"/>
              <a:t>Scotus, </a:t>
            </a:r>
            <a:r>
              <a:rPr lang="en-US" dirty="0"/>
              <a:t>then translated the Arabic (along with Islamic commentaries on Aristotle) into Latin for the benefit of the Western Catholic world. </a:t>
            </a:r>
            <a:endParaRPr lang="en-US" dirty="0" smtClean="0"/>
          </a:p>
          <a:p>
            <a:r>
              <a:rPr lang="en-US" dirty="0" smtClean="0"/>
              <a:t>Later </a:t>
            </a:r>
            <a:r>
              <a:rPr lang="en-US" dirty="0"/>
              <a:t>scholars translated Aristotle into Latin </a:t>
            </a:r>
            <a:r>
              <a:rPr lang="en-US" b="1" i="1" dirty="0"/>
              <a:t>directly</a:t>
            </a:r>
            <a:r>
              <a:rPr lang="en-US" dirty="0"/>
              <a:t> from the </a:t>
            </a:r>
            <a:r>
              <a:rPr lang="en-US" b="1" i="1" dirty="0"/>
              <a:t>original Greek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rediscovery of Aristotle by Western Europe had a </a:t>
            </a:r>
            <a:r>
              <a:rPr lang="en-US" b="1" i="1" dirty="0"/>
              <a:t>huge</a:t>
            </a:r>
            <a:r>
              <a:rPr lang="en-US" dirty="0"/>
              <a:t> impact on Western thought. </a:t>
            </a:r>
            <a:endParaRPr lang="en-US" dirty="0" smtClean="0"/>
          </a:p>
          <a:p>
            <a:r>
              <a:rPr lang="en-US" dirty="0"/>
              <a:t>In the writings of Aristotle, Christian thinkers found an interpretation of God, humanity and the world which seemed logical, convincing, comprehensive – </a:t>
            </a:r>
            <a:r>
              <a:rPr lang="en-US" dirty="0" smtClean="0"/>
              <a:t>an interpretation that </a:t>
            </a:r>
            <a:r>
              <a:rPr lang="en-US" dirty="0"/>
              <a:t>had been worked out without </a:t>
            </a:r>
            <a:r>
              <a:rPr lang="en-US" b="1" i="1" dirty="0"/>
              <a:t>any</a:t>
            </a:r>
            <a:r>
              <a:rPr lang="en-US" dirty="0"/>
              <a:t> reference to the Bible.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90931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8848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i="1" dirty="0"/>
              <a:t>problem</a:t>
            </a:r>
            <a:r>
              <a:rPr lang="en-US" dirty="0"/>
              <a:t> was that </a:t>
            </a:r>
            <a:r>
              <a:rPr lang="en-US" b="1" i="1" dirty="0"/>
              <a:t>some</a:t>
            </a:r>
            <a:r>
              <a:rPr lang="en-US" dirty="0"/>
              <a:t> of Aristotle’s teachings </a:t>
            </a:r>
            <a:r>
              <a:rPr lang="en-US" b="1" i="1" dirty="0" smtClean="0"/>
              <a:t>contradicted </a:t>
            </a:r>
            <a:r>
              <a:rPr lang="en-US" dirty="0" smtClean="0"/>
              <a:t>the teachings of the Bible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Aristotle taught that the world had always existed.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Western thinkers were so </a:t>
            </a:r>
            <a:r>
              <a:rPr lang="en-US" b="1" i="1" dirty="0" smtClean="0"/>
              <a:t>enthusiastic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Aristotle, especially as he had been interpreted by the Muslim philosopher Averroes, that </a:t>
            </a:r>
            <a:r>
              <a:rPr lang="en-US" dirty="0"/>
              <a:t>they accepted and taught </a:t>
            </a:r>
            <a:r>
              <a:rPr lang="en-US" b="1" i="1" dirty="0"/>
              <a:t>even</a:t>
            </a:r>
            <a:r>
              <a:rPr lang="en-US" dirty="0"/>
              <a:t> the anti-Christian elements in his thought.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men were called “</a:t>
            </a:r>
            <a:r>
              <a:rPr lang="en-US" dirty="0" err="1"/>
              <a:t>Averroists</a:t>
            </a:r>
            <a:r>
              <a:rPr lang="en-US" dirty="0"/>
              <a:t>”, and their greatest champion was </a:t>
            </a:r>
            <a:r>
              <a:rPr lang="en-US" b="1" i="1" dirty="0" err="1"/>
              <a:t>Siger</a:t>
            </a:r>
            <a:r>
              <a:rPr lang="en-US" b="1" i="1" dirty="0"/>
              <a:t> of Brabant </a:t>
            </a:r>
            <a:r>
              <a:rPr lang="en-US" dirty="0"/>
              <a:t>(1235-1282). </a:t>
            </a:r>
            <a:endParaRPr lang="en-US" dirty="0" smtClean="0"/>
          </a:p>
          <a:p>
            <a:r>
              <a:rPr lang="en-US" dirty="0" err="1" smtClean="0"/>
              <a:t>Siger</a:t>
            </a:r>
            <a:r>
              <a:rPr lang="en-US" dirty="0" smtClean="0"/>
              <a:t> </a:t>
            </a:r>
            <a:r>
              <a:rPr lang="en-US" dirty="0"/>
              <a:t>taught that the universe had existed from all eternity, and that individual human souls were not immortal but were absorbed into a “world-soul” after death.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342668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592"/>
            <a:ext cx="9144000" cy="732408"/>
          </a:xfrm>
        </p:spPr>
        <p:txBody>
          <a:bodyPr>
            <a:normAutofit/>
          </a:bodyPr>
          <a:lstStyle/>
          <a:p>
            <a:pPr fontAlgn="base"/>
            <a:r>
              <a:rPr lang="en-US" sz="4000" b="1" dirty="0"/>
              <a:t>Philosophy and the Writings of Aristotle</a:t>
            </a:r>
            <a:endParaRPr lang="en-US" sz="2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Siger</a:t>
            </a:r>
            <a:r>
              <a:rPr lang="en-US" sz="2600" dirty="0" smtClean="0"/>
              <a:t> </a:t>
            </a:r>
            <a:r>
              <a:rPr lang="en-US" sz="2600" dirty="0"/>
              <a:t>at first lectured in Paris, but when the Church condemned his teachings as heretical in 1276 he fled to Italy. </a:t>
            </a:r>
            <a:endParaRPr lang="en-US" sz="2600" dirty="0" smtClean="0"/>
          </a:p>
          <a:p>
            <a:r>
              <a:rPr lang="en-US" sz="2600" dirty="0" smtClean="0"/>
              <a:t>This </a:t>
            </a:r>
            <a:r>
              <a:rPr lang="en-US" sz="2600" dirty="0"/>
              <a:t>did not prove to be much of a safe haven, since </a:t>
            </a:r>
            <a:r>
              <a:rPr lang="en-US" sz="2600" dirty="0" err="1"/>
              <a:t>Siger</a:t>
            </a:r>
            <a:r>
              <a:rPr lang="en-US" sz="2600" dirty="0"/>
              <a:t> was murdered there by a priest whose enthusiasm for orthodoxy proved stronger than his respect for the sixth commandment. </a:t>
            </a:r>
            <a:endParaRPr lang="en-US" sz="2600" dirty="0" smtClean="0"/>
          </a:p>
          <a:p>
            <a:r>
              <a:rPr lang="en-US" sz="2600" dirty="0" smtClean="0"/>
              <a:t>To </a:t>
            </a:r>
            <a:r>
              <a:rPr lang="en-US" sz="2600" dirty="0"/>
              <a:t>defend themselves against charges of heresy, some </a:t>
            </a:r>
            <a:r>
              <a:rPr lang="en-US" sz="2600" dirty="0" err="1"/>
              <a:t>Averroists</a:t>
            </a:r>
            <a:r>
              <a:rPr lang="en-US" sz="2600" dirty="0"/>
              <a:t> put forward a theory of “double truth”. </a:t>
            </a:r>
            <a:endParaRPr lang="en-US" sz="2600" dirty="0" smtClean="0"/>
          </a:p>
          <a:p>
            <a:r>
              <a:rPr lang="en-US" sz="2600" dirty="0" smtClean="0"/>
              <a:t>This </a:t>
            </a:r>
            <a:r>
              <a:rPr lang="en-US" sz="2600" dirty="0"/>
              <a:t>theory held that human reason, by itself, would compel philosophers to accept certain things as truth; but then divine revelation showed that those things were false, and something else was really the truth. </a:t>
            </a:r>
            <a:endParaRPr lang="en-US" sz="2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Needham, Nick. 2,000 Years of Christ's Power Vol. 2: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77797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271136</TotalTime>
  <Words>2215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72_Office Theme</vt:lpstr>
      <vt:lpstr>73_Office Theme</vt:lpstr>
      <vt:lpstr>75_Office Theme</vt:lpstr>
      <vt:lpstr>PowerPoint Presentation</vt:lpstr>
      <vt:lpstr>Review</vt:lpstr>
      <vt:lpstr>Review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Philosophy and the Writings of Aristotle</vt:lpstr>
      <vt:lpstr>Great Scholastic Theologians</vt:lpstr>
      <vt:lpstr>Anselm of Canterbury</vt:lpstr>
      <vt:lpstr>Anselm of Canterbury</vt:lpstr>
      <vt:lpstr>Anselm of Canterbury</vt:lpstr>
      <vt:lpstr>Anselm of Canterbury</vt:lpstr>
      <vt:lpstr>Anselm of Canterbury</vt:lpstr>
      <vt:lpstr>Anselm of Canterbury</vt:lpstr>
      <vt:lpstr>Peter Abelard </vt:lpstr>
      <vt:lpstr>PowerPoint Presentation</vt:lpstr>
      <vt:lpstr>Class Discussion Time</vt:lpstr>
      <vt:lpstr>*Class Discussion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Connolly</dc:creator>
  <cp:lastModifiedBy>Robert Connolly</cp:lastModifiedBy>
  <cp:revision>4744</cp:revision>
  <cp:lastPrinted>2020-01-05T14:38:46Z</cp:lastPrinted>
  <dcterms:created xsi:type="dcterms:W3CDTF">2018-06-08T00:19:32Z</dcterms:created>
  <dcterms:modified xsi:type="dcterms:W3CDTF">2020-01-05T18:39:36Z</dcterms:modified>
</cp:coreProperties>
</file>