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2.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3.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816" r:id="rId2"/>
    <p:sldMasterId id="2147486840" r:id="rId3"/>
    <p:sldMasterId id="2147486852" r:id="rId4"/>
    <p:sldMasterId id="2147486864" r:id="rId5"/>
    <p:sldMasterId id="2147486876" r:id="rId6"/>
    <p:sldMasterId id="2147486888" r:id="rId7"/>
  </p:sldMasterIdLst>
  <p:notesMasterIdLst>
    <p:notesMasterId r:id="rId36"/>
  </p:notesMasterIdLst>
  <p:handoutMasterIdLst>
    <p:handoutMasterId r:id="rId37"/>
  </p:handoutMasterIdLst>
  <p:sldIdLst>
    <p:sldId id="2828" r:id="rId8"/>
    <p:sldId id="2832" r:id="rId9"/>
    <p:sldId id="2833" r:id="rId10"/>
    <p:sldId id="2829" r:id="rId11"/>
    <p:sldId id="2806" r:id="rId12"/>
    <p:sldId id="2807" r:id="rId13"/>
    <p:sldId id="2808" r:id="rId14"/>
    <p:sldId id="2834" r:id="rId15"/>
    <p:sldId id="2835" r:id="rId16"/>
    <p:sldId id="2809" r:id="rId17"/>
    <p:sldId id="2810" r:id="rId18"/>
    <p:sldId id="2811" r:id="rId19"/>
    <p:sldId id="2812" r:id="rId20"/>
    <p:sldId id="2836" r:id="rId21"/>
    <p:sldId id="2813" r:id="rId22"/>
    <p:sldId id="2837" r:id="rId23"/>
    <p:sldId id="2845" r:id="rId24"/>
    <p:sldId id="2846" r:id="rId25"/>
    <p:sldId id="2848" r:id="rId26"/>
    <p:sldId id="2847" r:id="rId27"/>
    <p:sldId id="2842" r:id="rId28"/>
    <p:sldId id="2840" r:id="rId29"/>
    <p:sldId id="2843" r:id="rId30"/>
    <p:sldId id="2844" r:id="rId31"/>
    <p:sldId id="2849" r:id="rId32"/>
    <p:sldId id="2850" r:id="rId33"/>
    <p:sldId id="2851" r:id="rId34"/>
    <p:sldId id="2852" r:id="rId3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3/1/2020</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3/1/2020</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2325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2513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492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0564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3583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122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7160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679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1523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280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6465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9999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1911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4600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7838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3841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3331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504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2262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1307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8338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0021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6969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7047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8263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8728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3217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60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7378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5827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015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7707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57552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96332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7619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24737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3871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591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70054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38518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1791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31124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5263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91364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02130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07963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5605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1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58823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6083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88238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73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43395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75848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23846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75761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76875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451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95911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5797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12821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06348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20067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5093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94597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784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9550128"/>
      </p:ext>
    </p:extLst>
  </p:cSld>
  <p:clrMap bg1="lt1" tx1="dk1" bg2="lt2" tx2="dk2" accent1="accent1" accent2="accent2" accent3="accent3" accent4="accent4" accent5="accent5" accent6="accent6" hlink="hlink" folHlink="folHlink"/>
  <p:sldLayoutIdLst>
    <p:sldLayoutId id="2147486817" r:id="rId1"/>
    <p:sldLayoutId id="2147486818" r:id="rId2"/>
    <p:sldLayoutId id="2147486819" r:id="rId3"/>
    <p:sldLayoutId id="2147486820" r:id="rId4"/>
    <p:sldLayoutId id="2147486821" r:id="rId5"/>
    <p:sldLayoutId id="2147486822" r:id="rId6"/>
    <p:sldLayoutId id="2147486823" r:id="rId7"/>
    <p:sldLayoutId id="2147486824" r:id="rId8"/>
    <p:sldLayoutId id="2147486825" r:id="rId9"/>
    <p:sldLayoutId id="2147486826" r:id="rId10"/>
    <p:sldLayoutId id="2147486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1027049"/>
      </p:ext>
    </p:extLst>
  </p:cSld>
  <p:clrMap bg1="lt1" tx1="dk1" bg2="lt2" tx2="dk2" accent1="accent1" accent2="accent2" accent3="accent3" accent4="accent4" accent5="accent5" accent6="accent6" hlink="hlink" folHlink="folHlink"/>
  <p:sldLayoutIdLst>
    <p:sldLayoutId id="2147486841" r:id="rId1"/>
    <p:sldLayoutId id="2147486842" r:id="rId2"/>
    <p:sldLayoutId id="2147486843" r:id="rId3"/>
    <p:sldLayoutId id="2147486844" r:id="rId4"/>
    <p:sldLayoutId id="2147486845" r:id="rId5"/>
    <p:sldLayoutId id="2147486846" r:id="rId6"/>
    <p:sldLayoutId id="2147486847" r:id="rId7"/>
    <p:sldLayoutId id="2147486848" r:id="rId8"/>
    <p:sldLayoutId id="2147486849" r:id="rId9"/>
    <p:sldLayoutId id="2147486850" r:id="rId10"/>
    <p:sldLayoutId id="2147486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1071915"/>
      </p:ext>
    </p:extLst>
  </p:cSld>
  <p:clrMap bg1="lt1" tx1="dk1" bg2="lt2" tx2="dk2" accent1="accent1" accent2="accent2" accent3="accent3" accent4="accent4" accent5="accent5" accent6="accent6" hlink="hlink" folHlink="folHlink"/>
  <p:sldLayoutIdLst>
    <p:sldLayoutId id="2147486853" r:id="rId1"/>
    <p:sldLayoutId id="2147486854" r:id="rId2"/>
    <p:sldLayoutId id="2147486855" r:id="rId3"/>
    <p:sldLayoutId id="2147486856" r:id="rId4"/>
    <p:sldLayoutId id="2147486857" r:id="rId5"/>
    <p:sldLayoutId id="2147486858" r:id="rId6"/>
    <p:sldLayoutId id="2147486859" r:id="rId7"/>
    <p:sldLayoutId id="2147486860" r:id="rId8"/>
    <p:sldLayoutId id="2147486861" r:id="rId9"/>
    <p:sldLayoutId id="2147486862" r:id="rId10"/>
    <p:sldLayoutId id="2147486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9093079"/>
      </p:ext>
    </p:extLst>
  </p:cSld>
  <p:clrMap bg1="lt1" tx1="dk1" bg2="lt2" tx2="dk2" accent1="accent1" accent2="accent2" accent3="accent3" accent4="accent4" accent5="accent5" accent6="accent6" hlink="hlink" folHlink="folHlink"/>
  <p:sldLayoutIdLst>
    <p:sldLayoutId id="2147486865" r:id="rId1"/>
    <p:sldLayoutId id="2147486866" r:id="rId2"/>
    <p:sldLayoutId id="2147486867" r:id="rId3"/>
    <p:sldLayoutId id="2147486868" r:id="rId4"/>
    <p:sldLayoutId id="2147486869" r:id="rId5"/>
    <p:sldLayoutId id="2147486870" r:id="rId6"/>
    <p:sldLayoutId id="2147486871" r:id="rId7"/>
    <p:sldLayoutId id="2147486872" r:id="rId8"/>
    <p:sldLayoutId id="2147486873" r:id="rId9"/>
    <p:sldLayoutId id="2147486874" r:id="rId10"/>
    <p:sldLayoutId id="2147486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7835067"/>
      </p:ext>
    </p:extLst>
  </p:cSld>
  <p:clrMap bg1="lt1" tx1="dk1" bg2="lt2" tx2="dk2" accent1="accent1" accent2="accent2" accent3="accent3" accent4="accent4" accent5="accent5" accent6="accent6" hlink="hlink" folHlink="folHlink"/>
  <p:sldLayoutIdLst>
    <p:sldLayoutId id="2147486877" r:id="rId1"/>
    <p:sldLayoutId id="2147486878" r:id="rId2"/>
    <p:sldLayoutId id="2147486879" r:id="rId3"/>
    <p:sldLayoutId id="2147486880" r:id="rId4"/>
    <p:sldLayoutId id="2147486881" r:id="rId5"/>
    <p:sldLayoutId id="2147486882" r:id="rId6"/>
    <p:sldLayoutId id="2147486883" r:id="rId7"/>
    <p:sldLayoutId id="2147486884" r:id="rId8"/>
    <p:sldLayoutId id="2147486885" r:id="rId9"/>
    <p:sldLayoutId id="2147486886" r:id="rId10"/>
    <p:sldLayoutId id="2147486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0537303"/>
      </p:ext>
    </p:extLst>
  </p:cSld>
  <p:clrMap bg1="lt1" tx1="dk1" bg2="lt2" tx2="dk2" accent1="accent1" accent2="accent2" accent3="accent3" accent4="accent4" accent5="accent5" accent6="accent6" hlink="hlink" folHlink="folHlink"/>
  <p:sldLayoutIdLst>
    <p:sldLayoutId id="2147486889" r:id="rId1"/>
    <p:sldLayoutId id="2147486890" r:id="rId2"/>
    <p:sldLayoutId id="2147486891" r:id="rId3"/>
    <p:sldLayoutId id="2147486892" r:id="rId4"/>
    <p:sldLayoutId id="2147486893" r:id="rId5"/>
    <p:sldLayoutId id="2147486894" r:id="rId6"/>
    <p:sldLayoutId id="2147486895" r:id="rId7"/>
    <p:sldLayoutId id="2147486896" r:id="rId8"/>
    <p:sldLayoutId id="2147486897" r:id="rId9"/>
    <p:sldLayoutId id="2147486898" r:id="rId10"/>
    <p:sldLayoutId id="2147486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3.xml"/><Relationship Id="rId5" Type="http://schemas.openxmlformats.org/officeDocument/2006/relationships/hyperlink" Target="https://en.wikipedia.org/wiki/Black_Death#/media/File:Doutielt3.jpg" TargetMode="Externa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hyperlink" Target="https://en.wikipedia.org/wiki/Black_Deat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hyperlink" Target="https://en.wikipedia.org/wiki/Black_Death"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Black_Death#/media/File:1346-1353_spread_of_the_Black_Death_in_Europe_map.svg" TargetMode="External"/><Relationship Id="rId2" Type="http://schemas.openxmlformats.org/officeDocument/2006/relationships/slideLayout" Target="../slideLayouts/slideLayout6.xml"/><Relationship Id="rId1" Type="http://schemas.openxmlformats.org/officeDocument/2006/relationships/themeOverride" Target="../theme/themeOverride1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hyperlink" Target="https://en.wikipedia.org/wiki/Black_Death"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hyperlink" Target="https://en.wikipedia.org/wiki/Black_Death"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1.xml"/><Relationship Id="rId1" Type="http://schemas.openxmlformats.org/officeDocument/2006/relationships/themeOverride" Target="../theme/themeOverride22.xml"/><Relationship Id="rId5" Type="http://schemas.openxmlformats.org/officeDocument/2006/relationships/hyperlink" Target="http://medievalchurchhistory.blogspot.com/2012/10/lesson-26-babylonian-captivity-of.html" TargetMode="Externa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3.xml"/><Relationship Id="rId1" Type="http://schemas.openxmlformats.org/officeDocument/2006/relationships/themeOverride" Target="../theme/themeOverride23.xml"/><Relationship Id="rId4" Type="http://schemas.openxmlformats.org/officeDocument/2006/relationships/hyperlink" Target="https://www.hopehelps.org/volunteer-appreciation-week-201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hemeOverride" Target="../theme/themeOverride24.xml"/><Relationship Id="rId4" Type="http://schemas.openxmlformats.org/officeDocument/2006/relationships/hyperlink" Target="https://www.weareteachers.com/moving-beyond-classroom-discuss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9.xml"/><Relationship Id="rId1" Type="http://schemas.openxmlformats.org/officeDocument/2006/relationships/themeOverride" Target="../theme/themeOverride1.xml"/><Relationship Id="rId5" Type="http://schemas.openxmlformats.org/officeDocument/2006/relationships/hyperlink" Target="https://www.tasteiran.net/stories/10048/iran-marco-polo-adventure"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Mongol_Empire#/media/File:Mongols-map.png" TargetMode="External"/><Relationship Id="rId2" Type="http://schemas.openxmlformats.org/officeDocument/2006/relationships/slideLayout" Target="../slideLayouts/slideLayout50.xml"/><Relationship Id="rId1" Type="http://schemas.openxmlformats.org/officeDocument/2006/relationships/themeOverride" Target="../theme/themeOverride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Mongol_Empire#/media/File:Genghis_Khan_The_Exhibition_(5465078899).jpg" TargetMode="External"/><Relationship Id="rId2" Type="http://schemas.openxmlformats.org/officeDocument/2006/relationships/slideLayout" Target="../slideLayouts/slideLayout50.xml"/><Relationship Id="rId1" Type="http://schemas.openxmlformats.org/officeDocument/2006/relationships/themeOverride" Target="../theme/themeOverride6.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822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Missionary Expansion</a:t>
            </a:r>
            <a:endParaRPr lang="en-US" sz="2400" dirty="0">
              <a:latin typeface="+mn-lt"/>
            </a:endParaRPr>
          </a:p>
        </p:txBody>
      </p:sp>
      <p:sp>
        <p:nvSpPr>
          <p:cNvPr id="8" name="Content Placeholder 7"/>
          <p:cNvSpPr>
            <a:spLocks noGrp="1"/>
          </p:cNvSpPr>
          <p:nvPr>
            <p:ph idx="1"/>
          </p:nvPr>
        </p:nvSpPr>
        <p:spPr>
          <a:xfrm>
            <a:off x="228600" y="762001"/>
            <a:ext cx="8763000" cy="5715686"/>
          </a:xfrm>
        </p:spPr>
        <p:txBody>
          <a:bodyPr>
            <a:normAutofit fontScale="92500" lnSpcReduction="20000"/>
          </a:bodyPr>
          <a:lstStyle/>
          <a:p>
            <a:r>
              <a:rPr lang="en-US" sz="3200" dirty="0" smtClean="0"/>
              <a:t>The </a:t>
            </a:r>
            <a:r>
              <a:rPr lang="en-US" sz="3200" dirty="0"/>
              <a:t>papacy and the Latin kingdoms of the Middle East also had great hopes of creating a military and political Catholic-Mongol alliance against the Muslim Turks. </a:t>
            </a:r>
            <a:endParaRPr lang="en-US" sz="3200" dirty="0" smtClean="0"/>
          </a:p>
          <a:p>
            <a:r>
              <a:rPr lang="en-US" sz="3200" dirty="0" smtClean="0"/>
              <a:t>In </a:t>
            </a:r>
            <a:r>
              <a:rPr lang="en-US" sz="3200" dirty="0"/>
              <a:t>1246, Pope Innocent IV </a:t>
            </a:r>
            <a:r>
              <a:rPr lang="en-US" sz="3200" dirty="0" smtClean="0"/>
              <a:t>sent a </a:t>
            </a:r>
            <a:r>
              <a:rPr lang="en-US" sz="3200" dirty="0"/>
              <a:t>Franciscan </a:t>
            </a:r>
            <a:r>
              <a:rPr lang="en-US" sz="3200" dirty="0" smtClean="0"/>
              <a:t>friar </a:t>
            </a:r>
            <a:r>
              <a:rPr lang="en-US" sz="3200" dirty="0"/>
              <a:t>to the Mongol Great Khan Guyuk </a:t>
            </a:r>
            <a:r>
              <a:rPr lang="en-US" sz="3200" dirty="0" smtClean="0"/>
              <a:t>in </a:t>
            </a:r>
            <a:r>
              <a:rPr lang="en-US" sz="3200" dirty="0"/>
              <a:t>present-day Mongolia. </a:t>
            </a:r>
            <a:endParaRPr lang="en-US" sz="3200" dirty="0" smtClean="0"/>
          </a:p>
          <a:p>
            <a:r>
              <a:rPr lang="en-US" sz="3200" dirty="0" smtClean="0"/>
              <a:t>Guyuk </a:t>
            </a:r>
            <a:r>
              <a:rPr lang="en-US" sz="3200" dirty="0"/>
              <a:t>treated </a:t>
            </a:r>
            <a:r>
              <a:rPr lang="en-US" sz="3200" dirty="0" smtClean="0"/>
              <a:t>the friar </a:t>
            </a:r>
            <a:r>
              <a:rPr lang="en-US" sz="3200" dirty="0"/>
              <a:t>and his companions with </a:t>
            </a:r>
            <a:r>
              <a:rPr lang="en-US" sz="3200" b="1" i="1" dirty="0"/>
              <a:t>great respect</a:t>
            </a:r>
            <a:r>
              <a:rPr lang="en-US" sz="3200" dirty="0"/>
              <a:t>, but had </a:t>
            </a:r>
            <a:r>
              <a:rPr lang="en-US" sz="3200" b="1" i="1" dirty="0"/>
              <a:t>no intention </a:t>
            </a:r>
            <a:r>
              <a:rPr lang="en-US" sz="3200" dirty="0"/>
              <a:t>of becoming a Christian. </a:t>
            </a:r>
            <a:endParaRPr lang="en-US" sz="3200" dirty="0" smtClean="0"/>
          </a:p>
          <a:p>
            <a:r>
              <a:rPr lang="en-US" sz="3200" dirty="0" smtClean="0"/>
              <a:t>Instead</a:t>
            </a:r>
            <a:r>
              <a:rPr lang="en-US" sz="3200" dirty="0"/>
              <a:t>, Guyuk sent a message back to Innocent IV exhorting him and all other Western Catholic rulers to submit to </a:t>
            </a:r>
            <a:r>
              <a:rPr lang="en-US" sz="3200" b="1" i="1" dirty="0" smtClean="0"/>
              <a:t>him</a:t>
            </a:r>
            <a:r>
              <a:rPr lang="en-US" sz="3200" dirty="0" smtClean="0"/>
              <a:t> as God’s </a:t>
            </a:r>
            <a:r>
              <a:rPr lang="en-US" sz="3200" dirty="0"/>
              <a:t>divinely appointed </a:t>
            </a:r>
            <a:r>
              <a:rPr lang="en-US" sz="3200" dirty="0" smtClean="0"/>
              <a:t>world-leader!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730626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Missionary Expansion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smtClean="0"/>
              <a:t>In 1253 another Franciscan missionary who was sent  </a:t>
            </a:r>
            <a:r>
              <a:rPr lang="en-US" dirty="0"/>
              <a:t>to </a:t>
            </a:r>
            <a:r>
              <a:rPr lang="en-US" b="1" i="1" dirty="0"/>
              <a:t>Guyuk’s successor</a:t>
            </a:r>
            <a:r>
              <a:rPr lang="en-US" dirty="0"/>
              <a:t> </a:t>
            </a:r>
            <a:r>
              <a:rPr lang="en-US" b="1" i="1" dirty="0" smtClean="0"/>
              <a:t>Mongka</a:t>
            </a:r>
            <a:r>
              <a:rPr lang="en-US" dirty="0" smtClean="0"/>
              <a:t>, </a:t>
            </a:r>
            <a:r>
              <a:rPr lang="en-US" dirty="0"/>
              <a:t>met with a similar response. </a:t>
            </a:r>
            <a:endParaRPr lang="en-US" dirty="0" smtClean="0"/>
          </a:p>
          <a:p>
            <a:r>
              <a:rPr lang="en-US" dirty="0" smtClean="0"/>
              <a:t>Mongka </a:t>
            </a:r>
            <a:r>
              <a:rPr lang="en-US" dirty="0"/>
              <a:t>treated him well, and </a:t>
            </a:r>
            <a:r>
              <a:rPr lang="en-US" dirty="0" smtClean="0"/>
              <a:t>the missionary stayed </a:t>
            </a:r>
            <a:r>
              <a:rPr lang="en-US" dirty="0"/>
              <a:t>as a guest in the great khan’s court for </a:t>
            </a:r>
            <a:r>
              <a:rPr lang="en-US" b="1" i="1" dirty="0"/>
              <a:t>eight months</a:t>
            </a:r>
            <a:r>
              <a:rPr lang="en-US" dirty="0"/>
              <a:t>, discussing religion with him and his courtiers many times, but </a:t>
            </a:r>
            <a:r>
              <a:rPr lang="en-US" dirty="0"/>
              <a:t>Mongka </a:t>
            </a:r>
            <a:r>
              <a:rPr lang="en-US" dirty="0" smtClean="0"/>
              <a:t>never </a:t>
            </a:r>
            <a:r>
              <a:rPr lang="en-US" dirty="0" smtClean="0"/>
              <a:t>converted to </a:t>
            </a:r>
            <a:r>
              <a:rPr lang="en-US" dirty="0"/>
              <a:t>Christianity. </a:t>
            </a:r>
            <a:endParaRPr lang="en-US" dirty="0" smtClean="0"/>
          </a:p>
          <a:p>
            <a:r>
              <a:rPr lang="en-US" dirty="0" smtClean="0"/>
              <a:t>Mongka </a:t>
            </a:r>
            <a:r>
              <a:rPr lang="en-US" dirty="0"/>
              <a:t>expressed the typical Mongol attitude to religion when he told </a:t>
            </a:r>
            <a:r>
              <a:rPr lang="en-US" dirty="0" smtClean="0"/>
              <a:t>the missionary: </a:t>
            </a:r>
            <a:r>
              <a:rPr lang="en-US" i="1" dirty="0">
                <a:latin typeface="Cambria" panose="02040503050406030204" pitchFamily="18" charset="0"/>
                <a:ea typeface="Cambria" panose="02040503050406030204" pitchFamily="18" charset="0"/>
              </a:rPr>
              <a:t>We Mongols believe that there is only one God, in whom we live and die. But as God has given different fingers to the hand, so He has given to humankind different ways to Himself. To you Christians, He has given the </a:t>
            </a:r>
            <a:r>
              <a:rPr lang="en-US" b="1" i="1" dirty="0">
                <a:latin typeface="Cambria" panose="02040503050406030204" pitchFamily="18" charset="0"/>
                <a:ea typeface="Cambria" panose="02040503050406030204" pitchFamily="18" charset="0"/>
              </a:rPr>
              <a:t>holy Scriptures</a:t>
            </a:r>
            <a:r>
              <a:rPr lang="en-US" i="1" dirty="0">
                <a:latin typeface="Cambria" panose="02040503050406030204" pitchFamily="18" charset="0"/>
                <a:ea typeface="Cambria" panose="02040503050406030204" pitchFamily="18" charset="0"/>
              </a:rPr>
              <a:t>; to us Mongols, He has given </a:t>
            </a:r>
            <a:r>
              <a:rPr lang="en-US" b="1" i="1" dirty="0">
                <a:latin typeface="Cambria" panose="02040503050406030204" pitchFamily="18" charset="0"/>
                <a:ea typeface="Cambria" panose="02040503050406030204" pitchFamily="18" charset="0"/>
              </a:rPr>
              <a:t>wizards and diviners</a:t>
            </a:r>
            <a:r>
              <a:rPr lang="en-US" dirty="0"/>
              <a:t>.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8222287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Missionary Expansion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b="1" i="1" dirty="0" smtClean="0"/>
              <a:t>Trade</a:t>
            </a:r>
            <a:r>
              <a:rPr lang="en-US" dirty="0" smtClean="0"/>
              <a:t> </a:t>
            </a:r>
            <a:r>
              <a:rPr lang="en-US" dirty="0"/>
              <a:t>and </a:t>
            </a:r>
            <a:r>
              <a:rPr lang="en-US" i="1" dirty="0"/>
              <a:t>commerce</a:t>
            </a:r>
            <a:r>
              <a:rPr lang="en-US" dirty="0"/>
              <a:t> also played a part in opening up the Mongols to Catholic influence. </a:t>
            </a:r>
            <a:endParaRPr lang="en-US" dirty="0" smtClean="0"/>
          </a:p>
          <a:p>
            <a:r>
              <a:rPr lang="en-US" dirty="0" smtClean="0"/>
              <a:t>The </a:t>
            </a:r>
            <a:r>
              <a:rPr lang="en-US" dirty="0"/>
              <a:t>great Mongol ruler </a:t>
            </a:r>
            <a:r>
              <a:rPr lang="en-US" b="1" i="1" dirty="0"/>
              <a:t>Kublai Khan </a:t>
            </a:r>
            <a:r>
              <a:rPr lang="en-US" dirty="0" smtClean="0"/>
              <a:t>came </a:t>
            </a:r>
            <a:r>
              <a:rPr lang="en-US" dirty="0"/>
              <a:t>in touch with Western Christianity through the travels of the </a:t>
            </a:r>
            <a:r>
              <a:rPr lang="en-US" b="1" i="1" dirty="0"/>
              <a:t>Polo family</a:t>
            </a:r>
            <a:r>
              <a:rPr lang="en-US" dirty="0"/>
              <a:t>, merchants of Venice, who were in China from 1260 to 1269, and again from 1275 to 1291. </a:t>
            </a:r>
            <a:endParaRPr lang="en-US" dirty="0" smtClean="0"/>
          </a:p>
          <a:p>
            <a:r>
              <a:rPr lang="en-US" dirty="0" smtClean="0"/>
              <a:t>Their </a:t>
            </a:r>
            <a:r>
              <a:rPr lang="en-US" dirty="0"/>
              <a:t>most famous family member was </a:t>
            </a:r>
            <a:r>
              <a:rPr lang="en-US" b="1" i="1" dirty="0"/>
              <a:t>Marco Polo </a:t>
            </a:r>
            <a:r>
              <a:rPr lang="en-US" dirty="0"/>
              <a:t>(1254-1324), who was in the service of Kublai Khan throughout </a:t>
            </a:r>
            <a:r>
              <a:rPr lang="en-US" dirty="0" smtClean="0"/>
              <a:t>1275-91</a:t>
            </a:r>
            <a:r>
              <a:rPr lang="en-US" dirty="0"/>
              <a:t>. </a:t>
            </a:r>
            <a:endParaRPr lang="en-US" dirty="0" smtClean="0"/>
          </a:p>
          <a:p>
            <a:r>
              <a:rPr lang="en-US" dirty="0" smtClean="0"/>
              <a:t>After </a:t>
            </a:r>
            <a:r>
              <a:rPr lang="en-US" dirty="0"/>
              <a:t>his return to Italy in 1292, Polo wrote an account of his travels in </a:t>
            </a:r>
            <a:r>
              <a:rPr lang="en-US" dirty="0" smtClean="0"/>
              <a:t>China – </a:t>
            </a:r>
            <a:r>
              <a:rPr lang="en-US" dirty="0"/>
              <a:t>the English title is </a:t>
            </a:r>
            <a:r>
              <a:rPr lang="en-US" b="1" i="1" dirty="0"/>
              <a:t>The Travels of Marco Polo </a:t>
            </a:r>
            <a:r>
              <a:rPr lang="en-US" dirty="0"/>
              <a:t>– which </a:t>
            </a:r>
            <a:r>
              <a:rPr lang="en-US" dirty="0" smtClean="0"/>
              <a:t>revolutionized </a:t>
            </a:r>
            <a:r>
              <a:rPr lang="en-US" dirty="0"/>
              <a:t>Western awareness of the </a:t>
            </a:r>
            <a:r>
              <a:rPr lang="en-US" dirty="0" smtClean="0"/>
              <a:t>East.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640449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Missionary Expansion</a:t>
            </a:r>
            <a:endParaRPr lang="en-US" sz="2400" dirty="0">
              <a:latin typeface="+mn-lt"/>
            </a:endParaRPr>
          </a:p>
        </p:txBody>
      </p:sp>
      <p:sp>
        <p:nvSpPr>
          <p:cNvPr id="8" name="Content Placeholder 7"/>
          <p:cNvSpPr>
            <a:spLocks noGrp="1"/>
          </p:cNvSpPr>
          <p:nvPr>
            <p:ph idx="1"/>
          </p:nvPr>
        </p:nvSpPr>
        <p:spPr>
          <a:xfrm>
            <a:off x="457200" y="838200"/>
            <a:ext cx="8458200" cy="5592763"/>
          </a:xfrm>
        </p:spPr>
        <p:txBody>
          <a:bodyPr>
            <a:normAutofit lnSpcReduction="10000"/>
          </a:bodyPr>
          <a:lstStyle/>
          <a:p>
            <a:r>
              <a:rPr lang="en-US" dirty="0" smtClean="0"/>
              <a:t>As </a:t>
            </a:r>
            <a:r>
              <a:rPr lang="en-US" dirty="0"/>
              <a:t>a result of this contact with the Polos, Kublai Khan in 1269 invited the West to send 100 Christian scholars to prove to Mongol scholars “by just and fair argument that the faith professed by Christians is superior to any other and based on more evident truth”. </a:t>
            </a:r>
            <a:endParaRPr lang="en-US" dirty="0" smtClean="0"/>
          </a:p>
          <a:p>
            <a:r>
              <a:rPr lang="en-US" dirty="0" smtClean="0"/>
              <a:t>The </a:t>
            </a:r>
            <a:r>
              <a:rPr lang="en-US" dirty="0"/>
              <a:t>Catholic Church did not immediately take up the invitation. </a:t>
            </a:r>
            <a:endParaRPr lang="en-US" dirty="0" smtClean="0"/>
          </a:p>
          <a:p>
            <a:r>
              <a:rPr lang="en-US" dirty="0" smtClean="0"/>
              <a:t>But in </a:t>
            </a:r>
            <a:r>
              <a:rPr lang="en-US" dirty="0"/>
              <a:t>1289, Pope Nicholas IV </a:t>
            </a:r>
            <a:r>
              <a:rPr lang="en-US" dirty="0" smtClean="0"/>
              <a:t>sent </a:t>
            </a:r>
            <a:r>
              <a:rPr lang="en-US" dirty="0"/>
              <a:t>an Italian Franciscan </a:t>
            </a:r>
            <a:r>
              <a:rPr lang="en-US" dirty="0" smtClean="0"/>
              <a:t>missionary, </a:t>
            </a:r>
            <a:r>
              <a:rPr lang="en-US" b="1" i="1" dirty="0" smtClean="0"/>
              <a:t>John of Monte Corvino</a:t>
            </a:r>
            <a:r>
              <a:rPr lang="en-US" dirty="0" smtClean="0"/>
              <a:t>, to </a:t>
            </a:r>
            <a:r>
              <a:rPr lang="en-US" dirty="0"/>
              <a:t>Kublai, but when </a:t>
            </a:r>
            <a:r>
              <a:rPr lang="en-US" dirty="0" smtClean="0"/>
              <a:t>John </a:t>
            </a:r>
            <a:r>
              <a:rPr lang="en-US" dirty="0"/>
              <a:t>arrived in Peking in 1294 </a:t>
            </a:r>
            <a:r>
              <a:rPr lang="en-US" dirty="0" smtClean="0"/>
              <a:t>he found that Kublai </a:t>
            </a:r>
            <a:r>
              <a:rPr lang="en-US" dirty="0"/>
              <a:t>had just died. </a:t>
            </a:r>
            <a:endParaRPr lang="en-US" dirty="0" smtClean="0"/>
          </a:p>
          <a:p>
            <a:r>
              <a:rPr lang="en-US" dirty="0" smtClean="0"/>
              <a:t>However</a:t>
            </a:r>
            <a:r>
              <a:rPr lang="en-US" dirty="0"/>
              <a:t>, </a:t>
            </a:r>
            <a:r>
              <a:rPr lang="en-US" dirty="0" smtClean="0"/>
              <a:t>Kublai’s </a:t>
            </a:r>
            <a:r>
              <a:rPr lang="en-US" dirty="0"/>
              <a:t>successor Timur received </a:t>
            </a:r>
            <a:r>
              <a:rPr lang="en-US" dirty="0" smtClean="0"/>
              <a:t>John </a:t>
            </a:r>
            <a:r>
              <a:rPr lang="en-US" dirty="0"/>
              <a:t>warmly.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4166060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Missionary Expansion</a:t>
            </a:r>
            <a:endParaRPr lang="en-US" sz="2400" dirty="0">
              <a:latin typeface="+mn-lt"/>
            </a:endParaRPr>
          </a:p>
        </p:txBody>
      </p:sp>
      <p:sp>
        <p:nvSpPr>
          <p:cNvPr id="8" name="Content Placeholder 7"/>
          <p:cNvSpPr>
            <a:spLocks noGrp="1"/>
          </p:cNvSpPr>
          <p:nvPr>
            <p:ph idx="1"/>
          </p:nvPr>
        </p:nvSpPr>
        <p:spPr>
          <a:xfrm>
            <a:off x="231475" y="762000"/>
            <a:ext cx="8915400" cy="5672554"/>
          </a:xfrm>
        </p:spPr>
        <p:txBody>
          <a:bodyPr>
            <a:normAutofit fontScale="92500" lnSpcReduction="20000"/>
          </a:bodyPr>
          <a:lstStyle/>
          <a:p>
            <a:r>
              <a:rPr lang="en-US" dirty="0" smtClean="0"/>
              <a:t>By 1305 John had baptized some 6,000 people; in 1307, Pope Clement V appointed him the first Catholic archbishop of Peking. </a:t>
            </a:r>
          </a:p>
          <a:p>
            <a:r>
              <a:rPr lang="en-US" dirty="0" smtClean="0"/>
              <a:t>John translated the New Testament and Psalms into the Mongolian language. </a:t>
            </a:r>
          </a:p>
          <a:p>
            <a:r>
              <a:rPr lang="en-US" dirty="0" smtClean="0"/>
              <a:t>Despite this initial success, however, the mission went into decline after John’s death, and was brought to an end in 1369 when the ethnic Chinese captured Peking from the Mongols. </a:t>
            </a:r>
          </a:p>
          <a:p>
            <a:r>
              <a:rPr lang="en-US" dirty="0" smtClean="0"/>
              <a:t>The Chinese, under their new ruling Ming dynasty, were anti-Christian, and expelled all Westerners. </a:t>
            </a:r>
          </a:p>
          <a:p>
            <a:r>
              <a:rPr lang="en-US" dirty="0" smtClean="0"/>
              <a:t>This terminated all Christian missions in China for the next 200 years. </a:t>
            </a:r>
          </a:p>
          <a:p>
            <a:r>
              <a:rPr lang="en-US" dirty="0" smtClean="0"/>
              <a:t>The work of the Franciscan missionaries left no visible fruit behind; the majority of Mongols in the far East drifted from their ancestral Paganism into Buddhism, which has remained their ethnic religion to the present day.</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1089995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Missionary Expansion</a:t>
            </a:r>
            <a:endParaRPr lang="en-US" sz="2400" dirty="0">
              <a:latin typeface="+mn-lt"/>
            </a:endParaRPr>
          </a:p>
        </p:txBody>
      </p:sp>
      <p:sp>
        <p:nvSpPr>
          <p:cNvPr id="8" name="Content Placeholder 7"/>
          <p:cNvSpPr>
            <a:spLocks noGrp="1"/>
          </p:cNvSpPr>
          <p:nvPr>
            <p:ph idx="1"/>
          </p:nvPr>
        </p:nvSpPr>
        <p:spPr>
          <a:xfrm>
            <a:off x="231475" y="762000"/>
            <a:ext cx="8915400" cy="5672554"/>
          </a:xfrm>
        </p:spPr>
        <p:txBody>
          <a:bodyPr>
            <a:normAutofit/>
          </a:bodyPr>
          <a:lstStyle/>
          <a:p>
            <a:r>
              <a:rPr lang="en-US" dirty="0"/>
              <a:t>The Franciscan and Dominican missionaries faced an equally destructive problem at home: the “Black Death”. </a:t>
            </a:r>
            <a:endParaRPr lang="en-US" dirty="0" smtClean="0"/>
          </a:p>
          <a:p>
            <a:r>
              <a:rPr lang="en-US" dirty="0" smtClean="0"/>
              <a:t>This </a:t>
            </a:r>
            <a:r>
              <a:rPr lang="en-US" dirty="0"/>
              <a:t>was a plague that swept through Europe from 1347 until about 1400. </a:t>
            </a:r>
            <a:endParaRPr lang="en-US" dirty="0" smtClean="0"/>
          </a:p>
          <a:p>
            <a:r>
              <a:rPr lang="en-US" dirty="0"/>
              <a:t>Under the devastating impact of the Black Death, the Franciscans and Dominicans found they simply could not keep up their supply of missionaries to the East. </a:t>
            </a:r>
          </a:p>
          <a:p>
            <a:r>
              <a:rPr lang="en-US" dirty="0"/>
              <a:t>As a result, the whole Catholic missionary program shrank to a tiny size. </a:t>
            </a:r>
          </a:p>
          <a:p>
            <a:r>
              <a:rPr lang="en-US" dirty="0"/>
              <a:t>The Church did not effectively revive it for another 200 years.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351250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69332"/>
          </a:xfrm>
          <a:prstGeom prst="rect">
            <a:avLst/>
          </a:prstGeom>
        </p:spPr>
        <p:txBody>
          <a:bodyPr wrap="square">
            <a:spAutoFit/>
          </a:bodyPr>
          <a:lstStyle/>
          <a:p>
            <a:r>
              <a:rPr lang="en-US" dirty="0">
                <a:solidFill>
                  <a:prstClr val="black"/>
                </a:solidFill>
                <a:effectLst>
                  <a:glow rad="101600">
                    <a:prstClr val="white">
                      <a:alpha val="60000"/>
                    </a:prstClr>
                  </a:glow>
                </a:effectLst>
                <a:hlinkClick r:id="rId5"/>
              </a:rPr>
              <a:t>https://en.wikipedia.org/wiki/Black_Death#/</a:t>
            </a:r>
            <a:r>
              <a:rPr lang="en-US" dirty="0" smtClean="0">
                <a:solidFill>
                  <a:prstClr val="black"/>
                </a:solidFill>
                <a:effectLst>
                  <a:glow rad="101600">
                    <a:prstClr val="white">
                      <a:alpha val="60000"/>
                    </a:prstClr>
                  </a:glow>
                </a:effectLst>
                <a:hlinkClick r:id="rId5"/>
              </a:rPr>
              <a:t>media/File:Doutielt3.jpg</a:t>
            </a:r>
            <a:r>
              <a:rPr lang="en-US" dirty="0" smtClean="0">
                <a:solidFill>
                  <a:prstClr val="black"/>
                </a:solidFill>
                <a:effectLst>
                  <a:glow rad="101600">
                    <a:prstClr val="white">
                      <a:alpha val="60000"/>
                    </a:prstClr>
                  </a:glow>
                </a:effectLst>
              </a:rPr>
              <a:t> </a:t>
            </a:r>
            <a:endParaRPr lang="en-US" dirty="0">
              <a:solidFill>
                <a:prstClr val="black"/>
              </a:solidFill>
              <a:effectLst>
                <a:glow rad="101600">
                  <a:prstClr val="white">
                    <a:alpha val="60000"/>
                  </a:prstClr>
                </a:glow>
              </a:effectLst>
            </a:endParaRPr>
          </a:p>
        </p:txBody>
      </p:sp>
      <p:sp>
        <p:nvSpPr>
          <p:cNvPr id="3" name="Title 2"/>
          <p:cNvSpPr>
            <a:spLocks noGrp="1"/>
          </p:cNvSpPr>
          <p:nvPr>
            <p:ph type="title"/>
          </p:nvPr>
        </p:nvSpPr>
        <p:spPr>
          <a:xfrm>
            <a:off x="0" y="0"/>
            <a:ext cx="9164678" cy="990600"/>
          </a:xfrm>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The Great Plague </a:t>
            </a:r>
            <a:endParaRPr lang="en-US" sz="72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927744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The Great Plague </a:t>
            </a:r>
            <a:endParaRPr lang="en-US" sz="2400" dirty="0">
              <a:latin typeface="+mn-lt"/>
            </a:endParaRPr>
          </a:p>
        </p:txBody>
      </p:sp>
      <p:sp>
        <p:nvSpPr>
          <p:cNvPr id="8" name="Content Placeholder 7"/>
          <p:cNvSpPr>
            <a:spLocks noGrp="1"/>
          </p:cNvSpPr>
          <p:nvPr>
            <p:ph idx="1"/>
          </p:nvPr>
        </p:nvSpPr>
        <p:spPr>
          <a:xfrm>
            <a:off x="231475" y="762000"/>
            <a:ext cx="8915400" cy="5672554"/>
          </a:xfrm>
        </p:spPr>
        <p:txBody>
          <a:bodyPr>
            <a:normAutofit/>
          </a:bodyPr>
          <a:lstStyle/>
          <a:p>
            <a:r>
              <a:rPr lang="en-US" dirty="0"/>
              <a:t>The </a:t>
            </a:r>
            <a:r>
              <a:rPr lang="en-US" b="1" dirty="0"/>
              <a:t>Black Death</a:t>
            </a:r>
            <a:r>
              <a:rPr lang="en-US" dirty="0"/>
              <a:t>, also known as the </a:t>
            </a:r>
            <a:r>
              <a:rPr lang="en-US" b="1" dirty="0"/>
              <a:t>Pestilence</a:t>
            </a:r>
            <a:r>
              <a:rPr lang="en-US" dirty="0"/>
              <a:t> (</a:t>
            </a:r>
            <a:r>
              <a:rPr lang="en-US" b="1" dirty="0"/>
              <a:t>Pest</a:t>
            </a:r>
            <a:r>
              <a:rPr lang="en-US" dirty="0"/>
              <a:t> for short), the </a:t>
            </a:r>
            <a:r>
              <a:rPr lang="en-US" b="1" dirty="0"/>
              <a:t>Great Plague</a:t>
            </a:r>
            <a:r>
              <a:rPr lang="en-US" dirty="0"/>
              <a:t> or the </a:t>
            </a:r>
            <a:r>
              <a:rPr lang="en-US" b="1" dirty="0"/>
              <a:t>Plague</a:t>
            </a:r>
            <a:r>
              <a:rPr lang="en-US" dirty="0"/>
              <a:t>, or less commonly the </a:t>
            </a:r>
            <a:r>
              <a:rPr lang="en-US" b="1" dirty="0"/>
              <a:t>Black Plague</a:t>
            </a:r>
            <a:r>
              <a:rPr lang="en-US" dirty="0"/>
              <a:t>, was one of the most devastating pandemics in human history, resulting in the deaths of an estimated 75 to 200 million people in Eurasia, peaking in Europe from 1347 to 1351. </a:t>
            </a:r>
            <a:endParaRPr lang="en-US" dirty="0" smtClean="0"/>
          </a:p>
          <a:p>
            <a:r>
              <a:rPr lang="en-US" dirty="0" smtClean="0"/>
              <a:t>The </a:t>
            </a:r>
            <a:r>
              <a:rPr lang="en-US" dirty="0"/>
              <a:t>bacterium </a:t>
            </a:r>
            <a:r>
              <a:rPr lang="en-US" b="1" i="1" dirty="0"/>
              <a:t>Yersinia pestis</a:t>
            </a:r>
            <a:r>
              <a:rPr lang="en-US" dirty="0"/>
              <a:t>, which results in several forms of plague </a:t>
            </a:r>
            <a:r>
              <a:rPr lang="en-US" dirty="0" smtClean="0"/>
              <a:t>is </a:t>
            </a:r>
            <a:r>
              <a:rPr lang="en-US" dirty="0"/>
              <a:t>believed to have been the cause. </a:t>
            </a:r>
            <a:endParaRPr lang="en-US" dirty="0" smtClean="0"/>
          </a:p>
          <a:p>
            <a:r>
              <a:rPr lang="en-US" dirty="0" smtClean="0"/>
              <a:t>The </a:t>
            </a:r>
            <a:r>
              <a:rPr lang="en-US" dirty="0"/>
              <a:t>Black Death was the first major European outbreak of </a:t>
            </a:r>
            <a:r>
              <a:rPr lang="en-US" dirty="0" smtClean="0"/>
              <a:t>plague. </a:t>
            </a:r>
            <a:r>
              <a:rPr lang="en-US" dirty="0"/>
              <a:t>The plague created a number of religious, social and economic upheavals, with </a:t>
            </a:r>
            <a:r>
              <a:rPr lang="en-US" b="1" i="1" dirty="0"/>
              <a:t>profound</a:t>
            </a:r>
            <a:r>
              <a:rPr lang="en-US" dirty="0"/>
              <a:t> effects on the course of European history.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hlinkClick r:id="rId4"/>
              </a:rPr>
              <a:t>https://</a:t>
            </a:r>
            <a:r>
              <a:rPr lang="en-US" sz="1400" dirty="0" smtClean="0">
                <a:hlinkClick r:id="rId4"/>
              </a:rPr>
              <a:t>en.wikipedia.org/wiki/Black_Death</a:t>
            </a:r>
            <a:r>
              <a:rPr lang="en-US" sz="1400" dirty="0" smtClean="0"/>
              <a:t> </a:t>
            </a:r>
            <a:endParaRPr lang="en-US" sz="1400" dirty="0">
              <a:solidFill>
                <a:prstClr val="black"/>
              </a:solidFill>
            </a:endParaRPr>
          </a:p>
        </p:txBody>
      </p:sp>
    </p:spTree>
    <p:extLst>
      <p:ext uri="{BB962C8B-B14F-4D97-AF65-F5344CB8AC3E}">
        <p14:creationId xmlns:p14="http://schemas.microsoft.com/office/powerpoint/2010/main" val="4108433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The Great Plague </a:t>
            </a:r>
            <a:endParaRPr lang="en-US" sz="2400" dirty="0">
              <a:latin typeface="+mn-lt"/>
            </a:endParaRPr>
          </a:p>
        </p:txBody>
      </p:sp>
      <p:sp>
        <p:nvSpPr>
          <p:cNvPr id="8" name="Content Placeholder 7"/>
          <p:cNvSpPr>
            <a:spLocks noGrp="1"/>
          </p:cNvSpPr>
          <p:nvPr>
            <p:ph idx="1"/>
          </p:nvPr>
        </p:nvSpPr>
        <p:spPr>
          <a:xfrm>
            <a:off x="231475" y="762000"/>
            <a:ext cx="8915400" cy="5410200"/>
          </a:xfrm>
        </p:spPr>
        <p:txBody>
          <a:bodyPr>
            <a:normAutofit fontScale="92500" lnSpcReduction="10000"/>
          </a:bodyPr>
          <a:lstStyle/>
          <a:p>
            <a:r>
              <a:rPr lang="en-US" dirty="0" smtClean="0"/>
              <a:t>The </a:t>
            </a:r>
            <a:r>
              <a:rPr lang="en-US" dirty="0"/>
              <a:t>Black Death is thought to have originated in the dry plains of </a:t>
            </a:r>
            <a:r>
              <a:rPr lang="en-US" dirty="0" smtClean="0"/>
              <a:t>East or Central Asia (modern day China)</a:t>
            </a:r>
            <a:r>
              <a:rPr lang="en-US" dirty="0" smtClean="0"/>
              <a:t>, </a:t>
            </a:r>
            <a:r>
              <a:rPr lang="en-US" dirty="0"/>
              <a:t>where it travelled along the Silk Road, reaching Crimea by </a:t>
            </a:r>
            <a:r>
              <a:rPr lang="en-US" dirty="0" smtClean="0"/>
              <a:t>1343.</a:t>
            </a:r>
            <a:r>
              <a:rPr lang="en-US" baseline="30000" dirty="0" smtClean="0"/>
              <a:t>2</a:t>
            </a:r>
            <a:r>
              <a:rPr lang="en-US" dirty="0" smtClean="0"/>
              <a:t> </a:t>
            </a:r>
          </a:p>
          <a:p>
            <a:r>
              <a:rPr lang="en-US" dirty="0" smtClean="0"/>
              <a:t>From </a:t>
            </a:r>
            <a:r>
              <a:rPr lang="en-US" dirty="0"/>
              <a:t>there, it was most likely carried by fleas living on the black rats that traveled on all merchant ships, spreading throughout the Mediterranean Basin and Europe</a:t>
            </a:r>
            <a:r>
              <a:rPr lang="en-US" dirty="0" smtClean="0"/>
              <a:t>.</a:t>
            </a:r>
            <a:r>
              <a:rPr lang="en-US" baseline="30000" dirty="0"/>
              <a:t> 2</a:t>
            </a:r>
            <a:r>
              <a:rPr lang="en-US" dirty="0" smtClean="0"/>
              <a:t> </a:t>
            </a:r>
          </a:p>
          <a:p>
            <a:r>
              <a:rPr lang="en-US" dirty="0"/>
              <a:t>Suddenly, and with no apparent reason, people began developing strange symptoms that usually began with a fever, then led to loss of balance, and produced enormously swollen lymph nodes, often accompanied by symptoms of dementia</a:t>
            </a:r>
            <a:r>
              <a:rPr lang="en-US" dirty="0" smtClean="0"/>
              <a:t>.</a:t>
            </a:r>
            <a:r>
              <a:rPr lang="en-US" baseline="30000" dirty="0"/>
              <a:t> 1</a:t>
            </a:r>
            <a:r>
              <a:rPr lang="en-US" dirty="0" smtClean="0"/>
              <a:t> </a:t>
            </a:r>
            <a:endParaRPr lang="en-US" dirty="0"/>
          </a:p>
          <a:p>
            <a:r>
              <a:rPr lang="en-US" dirty="0"/>
              <a:t>By the fifth day, most who had developed these symptoms were </a:t>
            </a:r>
            <a:r>
              <a:rPr lang="en-US" b="1" i="1" dirty="0" smtClean="0"/>
              <a:t>dead</a:t>
            </a:r>
            <a:r>
              <a:rPr lang="en-US" dirty="0" smtClean="0"/>
              <a:t>!</a:t>
            </a:r>
            <a:r>
              <a:rPr lang="en-US" baseline="30000" dirty="0" smtClean="0"/>
              <a:t> </a:t>
            </a:r>
            <a:r>
              <a:rPr lang="en-US" baseline="30000" dirty="0"/>
              <a:t>1</a:t>
            </a:r>
            <a:r>
              <a:rPr lang="en-US" dirty="0" smtClean="0"/>
              <a:t> </a:t>
            </a:r>
            <a:endParaRPr lang="en-US" dirty="0"/>
          </a:p>
          <a:p>
            <a:r>
              <a:rPr lang="en-US" dirty="0" smtClean="0"/>
              <a:t>Between </a:t>
            </a:r>
            <a:r>
              <a:rPr lang="en-US" dirty="0"/>
              <a:t>1348 and 1350, the plague swept the entire </a:t>
            </a:r>
            <a:r>
              <a:rPr lang="en-US" dirty="0" smtClean="0"/>
              <a:t>continent.</a:t>
            </a:r>
            <a:r>
              <a:rPr lang="en-US" baseline="30000" dirty="0" smtClean="0"/>
              <a:t>2</a:t>
            </a:r>
            <a:endParaRPr lang="en-US" dirty="0"/>
          </a:p>
        </p:txBody>
      </p:sp>
      <p:sp>
        <p:nvSpPr>
          <p:cNvPr id="5" name="TextBox 4"/>
          <p:cNvSpPr txBox="1"/>
          <p:nvPr/>
        </p:nvSpPr>
        <p:spPr>
          <a:xfrm>
            <a:off x="0" y="6238328"/>
            <a:ext cx="9144000" cy="523220"/>
          </a:xfrm>
          <a:prstGeom prst="rect">
            <a:avLst/>
          </a:prstGeom>
          <a:noFill/>
        </p:spPr>
        <p:txBody>
          <a:bodyPr wrap="square" rtlCol="0">
            <a:spAutoFit/>
          </a:bodyPr>
          <a:lstStyle/>
          <a:p>
            <a:r>
              <a:rPr lang="en-US" sz="1400" baseline="30000" dirty="0"/>
              <a:t>1</a:t>
            </a:r>
            <a:r>
              <a:rPr lang="en-US" sz="1400" dirty="0"/>
              <a:t> Gonzalez, Justo L. The Story of Christianity: Volume 1: The Early Church to the Dawn of the Reformation (p. 390).</a:t>
            </a:r>
          </a:p>
          <a:p>
            <a:r>
              <a:rPr lang="en-US" sz="1400" baseline="30000" dirty="0"/>
              <a:t>2</a:t>
            </a:r>
            <a:r>
              <a:rPr lang="en-US" sz="1400" dirty="0"/>
              <a:t> </a:t>
            </a:r>
            <a:r>
              <a:rPr lang="en-US" sz="1400" dirty="0">
                <a:hlinkClick r:id="rId4"/>
              </a:rPr>
              <a:t>https://en.wikipedia.org/wiki/Black_Death</a:t>
            </a:r>
            <a:r>
              <a:rPr lang="en-US" sz="1400" dirty="0"/>
              <a:t> </a:t>
            </a:r>
            <a:endParaRPr lang="en-US" sz="1400" dirty="0">
              <a:solidFill>
                <a:prstClr val="black"/>
              </a:solidFill>
            </a:endParaRPr>
          </a:p>
        </p:txBody>
      </p:sp>
    </p:spTree>
    <p:extLst>
      <p:ext uri="{BB962C8B-B14F-4D97-AF65-F5344CB8AC3E}">
        <p14:creationId xmlns:p14="http://schemas.microsoft.com/office/powerpoint/2010/main" val="2330316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r>
              <a:rPr lang="en-US" sz="1400" dirty="0">
                <a:solidFill>
                  <a:prstClr val="black"/>
                </a:solidFill>
                <a:hlinkClick r:id="rId3"/>
              </a:rPr>
              <a:t>https://en.wikipedia.org/wiki/Black_Death#/</a:t>
            </a:r>
            <a:r>
              <a:rPr lang="en-US" sz="1400" dirty="0" smtClean="0">
                <a:solidFill>
                  <a:prstClr val="black"/>
                </a:solidFill>
                <a:hlinkClick r:id="rId3"/>
              </a:rPr>
              <a:t>media/File:1346-1353_spread_of_the_Black_Death_in_Europe_map.svg</a:t>
            </a:r>
            <a:r>
              <a:rPr lang="en-US" sz="1400" dirty="0" smtClean="0">
                <a:solidFill>
                  <a:prstClr val="black"/>
                </a:solidFill>
              </a:rPr>
              <a:t> </a:t>
            </a:r>
            <a:endParaRPr lang="en-US"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47800" y="981372"/>
            <a:ext cx="6324600" cy="552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960746"/>
          </a:xfrm>
        </p:spPr>
        <p:txBody>
          <a:bodyPr>
            <a:noAutofit/>
          </a:bodyPr>
          <a:lstStyle/>
          <a:p>
            <a:r>
              <a:rPr lang="en-US" sz="3200" b="1" dirty="0"/>
              <a:t>Spread of the Black Death </a:t>
            </a:r>
            <a:r>
              <a:rPr lang="en-US" sz="3200" b="1" dirty="0" smtClean="0"/>
              <a:t/>
            </a:r>
            <a:br>
              <a:rPr lang="en-US" sz="3200" b="1" dirty="0" smtClean="0"/>
            </a:br>
            <a:r>
              <a:rPr lang="en-US" sz="3200" b="1" dirty="0" smtClean="0"/>
              <a:t>in </a:t>
            </a:r>
            <a:r>
              <a:rPr lang="en-US" sz="3200" b="1" dirty="0"/>
              <a:t>Europe and the Near East (1346–1353)</a:t>
            </a:r>
          </a:p>
        </p:txBody>
      </p:sp>
    </p:spTree>
    <p:extLst>
      <p:ext uri="{BB962C8B-B14F-4D97-AF65-F5344CB8AC3E}">
        <p14:creationId xmlns:p14="http://schemas.microsoft.com/office/powerpoint/2010/main" val="8002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Two of the most important religious developments in the Catholic Church during Innocent III’s reign were not Innocent’s doing –  the founding of two new religious orders: the </a:t>
            </a:r>
            <a:r>
              <a:rPr lang="en-US" dirty="0" smtClean="0"/>
              <a:t>_____ and the _____.</a:t>
            </a:r>
            <a:endParaRPr lang="en-US" dirty="0"/>
          </a:p>
          <a:p>
            <a:pPr lvl="1"/>
            <a:r>
              <a:rPr lang="en-US" dirty="0" smtClean="0"/>
              <a:t>Franciscans</a:t>
            </a:r>
          </a:p>
          <a:p>
            <a:pPr lvl="1"/>
            <a:r>
              <a:rPr lang="en-US" dirty="0" smtClean="0"/>
              <a:t>Dominicans</a:t>
            </a:r>
          </a:p>
          <a:p>
            <a:r>
              <a:rPr lang="en-US" dirty="0"/>
              <a:t>the Franciscan Order which was started </a:t>
            </a:r>
            <a:r>
              <a:rPr lang="en-US" dirty="0" smtClean="0"/>
              <a:t>by ____; </a:t>
            </a:r>
            <a:r>
              <a:rPr lang="en-US" dirty="0"/>
              <a:t>the Dominican Order which was founded by </a:t>
            </a:r>
            <a:r>
              <a:rPr lang="en-US" dirty="0" smtClean="0"/>
              <a:t>_____.</a:t>
            </a:r>
          </a:p>
          <a:p>
            <a:pPr lvl="1"/>
            <a:r>
              <a:rPr lang="en-US" dirty="0" smtClean="0"/>
              <a:t>Saint </a:t>
            </a:r>
            <a:r>
              <a:rPr lang="en-US" dirty="0"/>
              <a:t>Francis of </a:t>
            </a:r>
            <a:r>
              <a:rPr lang="en-US" dirty="0" smtClean="0"/>
              <a:t>Assisi</a:t>
            </a:r>
          </a:p>
          <a:p>
            <a:pPr lvl="1"/>
            <a:r>
              <a:rPr lang="en-US" dirty="0"/>
              <a:t>Dominic Guzman </a:t>
            </a:r>
          </a:p>
          <a:p>
            <a:r>
              <a:rPr lang="en-US" dirty="0"/>
              <a:t>Dominic </a:t>
            </a:r>
            <a:r>
              <a:rPr lang="en-US" dirty="0" smtClean="0"/>
              <a:t>noticed </a:t>
            </a:r>
            <a:r>
              <a:rPr lang="en-US" dirty="0"/>
              <a:t>that the Albigensians’ main attraction to their religious system was the asceticism of their leaders, which stood in contrast to the easy life of many orthodox priests sent by the pope</a:t>
            </a:r>
            <a:r>
              <a:rPr lang="en-US" dirty="0" smtClean="0"/>
              <a:t>. </a:t>
            </a:r>
            <a:r>
              <a:rPr lang="en-US" dirty="0"/>
              <a:t>So to win the heretics, Dominic went forth among them </a:t>
            </a:r>
            <a:r>
              <a:rPr lang="en-US" dirty="0" smtClean="0"/>
              <a:t>as... </a:t>
            </a:r>
            <a:endParaRPr lang="en-US" dirty="0"/>
          </a:p>
          <a:p>
            <a:pPr lvl="1"/>
            <a:r>
              <a:rPr lang="en-US" dirty="0"/>
              <a:t>a poor man, barefoot and begging</a:t>
            </a:r>
          </a:p>
          <a:p>
            <a:endParaRPr lang="en-US" dirty="0"/>
          </a:p>
        </p:txBody>
      </p:sp>
    </p:spTree>
    <p:extLst>
      <p:ext uri="{BB962C8B-B14F-4D97-AF65-F5344CB8AC3E}">
        <p14:creationId xmlns:p14="http://schemas.microsoft.com/office/powerpoint/2010/main" val="1740993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The Great Plague </a:t>
            </a:r>
            <a:endParaRPr lang="en-US" sz="2400" dirty="0">
              <a:latin typeface="+mn-lt"/>
            </a:endParaRPr>
          </a:p>
        </p:txBody>
      </p:sp>
      <p:sp>
        <p:nvSpPr>
          <p:cNvPr id="8" name="Content Placeholder 7"/>
          <p:cNvSpPr>
            <a:spLocks noGrp="1"/>
          </p:cNvSpPr>
          <p:nvPr>
            <p:ph idx="1"/>
          </p:nvPr>
        </p:nvSpPr>
        <p:spPr>
          <a:xfrm>
            <a:off x="231475" y="762000"/>
            <a:ext cx="8915400" cy="5672554"/>
          </a:xfrm>
        </p:spPr>
        <p:txBody>
          <a:bodyPr>
            <a:normAutofit/>
          </a:bodyPr>
          <a:lstStyle/>
          <a:p>
            <a:r>
              <a:rPr lang="en-US" dirty="0" smtClean="0"/>
              <a:t>The </a:t>
            </a:r>
            <a:r>
              <a:rPr lang="en-US" dirty="0"/>
              <a:t>Black Death is estimated to have killed 30% to 60% of Europe's population. </a:t>
            </a:r>
            <a:endParaRPr lang="en-US" dirty="0" smtClean="0"/>
          </a:p>
          <a:p>
            <a:r>
              <a:rPr lang="en-US" dirty="0" smtClean="0"/>
              <a:t>In </a:t>
            </a:r>
            <a:r>
              <a:rPr lang="en-US" dirty="0"/>
              <a:t>total, the plague may have reduced the world population from an estimated 475 million to 350–375 million in the 14th century. </a:t>
            </a:r>
            <a:endParaRPr lang="en-US" dirty="0" smtClean="0"/>
          </a:p>
          <a:p>
            <a:r>
              <a:rPr lang="en-US" dirty="0" smtClean="0"/>
              <a:t>It </a:t>
            </a:r>
            <a:r>
              <a:rPr lang="en-US" dirty="0"/>
              <a:t>took 200 years for Europe’s population to recover to its previous level and some regions like Florence only recovered by the 19th century. </a:t>
            </a:r>
            <a:endParaRPr lang="en-US" dirty="0" smtClean="0"/>
          </a:p>
          <a:p>
            <a:r>
              <a:rPr lang="en-US" dirty="0" smtClean="0"/>
              <a:t>The </a:t>
            </a:r>
            <a:r>
              <a:rPr lang="en-US" dirty="0"/>
              <a:t>plague recurred as outbreaks until the early 20th century. </a:t>
            </a:r>
            <a:endParaRPr lang="en-US" sz="2900" dirty="0"/>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hlinkClick r:id="rId4"/>
              </a:rPr>
              <a:t>https://</a:t>
            </a:r>
            <a:r>
              <a:rPr lang="en-US" sz="1400" dirty="0" smtClean="0">
                <a:hlinkClick r:id="rId4"/>
              </a:rPr>
              <a:t>en.wikipedia.org/wiki/Black_Death</a:t>
            </a:r>
            <a:r>
              <a:rPr lang="en-US" sz="1400" dirty="0" smtClean="0"/>
              <a:t> </a:t>
            </a:r>
            <a:endParaRPr lang="en-US" sz="1400" dirty="0">
              <a:solidFill>
                <a:prstClr val="black"/>
              </a:solidFill>
            </a:endParaRPr>
          </a:p>
        </p:txBody>
      </p:sp>
    </p:spTree>
    <p:extLst>
      <p:ext uri="{BB962C8B-B14F-4D97-AF65-F5344CB8AC3E}">
        <p14:creationId xmlns:p14="http://schemas.microsoft.com/office/powerpoint/2010/main" val="3693041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The Great Plague </a:t>
            </a:r>
            <a:endParaRPr lang="en-US" sz="2400" dirty="0">
              <a:latin typeface="+mn-lt"/>
            </a:endParaRPr>
          </a:p>
        </p:txBody>
      </p:sp>
      <p:sp>
        <p:nvSpPr>
          <p:cNvPr id="8" name="Content Placeholder 7"/>
          <p:cNvSpPr>
            <a:spLocks noGrp="1"/>
          </p:cNvSpPr>
          <p:nvPr>
            <p:ph idx="1"/>
          </p:nvPr>
        </p:nvSpPr>
        <p:spPr>
          <a:xfrm>
            <a:off x="231475" y="762000"/>
            <a:ext cx="8915400" cy="5410200"/>
          </a:xfrm>
        </p:spPr>
        <p:txBody>
          <a:bodyPr>
            <a:normAutofit/>
          </a:bodyPr>
          <a:lstStyle/>
          <a:p>
            <a:r>
              <a:rPr lang="en-US" dirty="0" smtClean="0"/>
              <a:t>The </a:t>
            </a:r>
            <a:r>
              <a:rPr lang="en-US" dirty="0"/>
              <a:t>plague had far-reaching consequences</a:t>
            </a:r>
            <a:r>
              <a:rPr lang="en-US" dirty="0" smtClean="0"/>
              <a:t>.</a:t>
            </a:r>
            <a:r>
              <a:rPr lang="en-US" baseline="30000" dirty="0"/>
              <a:t> 1</a:t>
            </a:r>
            <a:endParaRPr lang="en-US" dirty="0" smtClean="0"/>
          </a:p>
          <a:p>
            <a:r>
              <a:rPr lang="en-US" dirty="0" smtClean="0"/>
              <a:t>Economically</a:t>
            </a:r>
            <a:r>
              <a:rPr lang="en-US" dirty="0"/>
              <a:t>, all Europe was disrupted. Entire markets disappeared</a:t>
            </a:r>
            <a:r>
              <a:rPr lang="en-US" dirty="0" smtClean="0"/>
              <a:t>.</a:t>
            </a:r>
            <a:r>
              <a:rPr lang="en-US" baseline="30000" dirty="0"/>
              <a:t> 1</a:t>
            </a:r>
            <a:endParaRPr lang="en-US" dirty="0" smtClean="0"/>
          </a:p>
          <a:p>
            <a:r>
              <a:rPr lang="en-US" dirty="0"/>
              <a:t>With such a large population decline from the Plague, wages soared in response to a labor </a:t>
            </a:r>
            <a:r>
              <a:rPr lang="en-US" dirty="0" smtClean="0"/>
              <a:t>shortage.</a:t>
            </a:r>
            <a:r>
              <a:rPr lang="en-US" baseline="30000" dirty="0" smtClean="0"/>
              <a:t>2 </a:t>
            </a:r>
            <a:r>
              <a:rPr lang="en-US" dirty="0" smtClean="0"/>
              <a:t>Landowners </a:t>
            </a:r>
            <a:r>
              <a:rPr lang="en-US" dirty="0"/>
              <a:t>were also pushed to substitute monetary rents for </a:t>
            </a:r>
            <a:r>
              <a:rPr lang="en-US" dirty="0" smtClean="0"/>
              <a:t>labor </a:t>
            </a:r>
            <a:r>
              <a:rPr lang="en-US" dirty="0"/>
              <a:t>services in an effort to keep tenants</a:t>
            </a:r>
            <a:r>
              <a:rPr lang="en-US" dirty="0" smtClean="0"/>
              <a:t>.</a:t>
            </a:r>
            <a:r>
              <a:rPr lang="en-US" baseline="30000" dirty="0"/>
              <a:t> 2</a:t>
            </a:r>
            <a:endParaRPr lang="en-US" baseline="30000" dirty="0" smtClean="0"/>
          </a:p>
          <a:p>
            <a:r>
              <a:rPr lang="en-US" dirty="0" smtClean="0"/>
              <a:t>It </a:t>
            </a:r>
            <a:r>
              <a:rPr lang="en-US" dirty="0"/>
              <a:t>would take Europe several centuries to find a measure of demographic and economic stability</a:t>
            </a:r>
            <a:r>
              <a:rPr lang="en-US" dirty="0" smtClean="0"/>
              <a:t>.</a:t>
            </a:r>
            <a:r>
              <a:rPr lang="en-US" baseline="30000" dirty="0"/>
              <a:t> 1</a:t>
            </a:r>
            <a:endParaRPr lang="en-US" dirty="0"/>
          </a:p>
        </p:txBody>
      </p:sp>
      <p:sp>
        <p:nvSpPr>
          <p:cNvPr id="5" name="TextBox 4"/>
          <p:cNvSpPr txBox="1"/>
          <p:nvPr/>
        </p:nvSpPr>
        <p:spPr>
          <a:xfrm>
            <a:off x="0" y="6295310"/>
            <a:ext cx="9144000" cy="523220"/>
          </a:xfrm>
          <a:prstGeom prst="rect">
            <a:avLst/>
          </a:prstGeom>
          <a:noFill/>
        </p:spPr>
        <p:txBody>
          <a:bodyPr wrap="square" rtlCol="0">
            <a:spAutoFit/>
          </a:bodyPr>
          <a:lstStyle/>
          <a:p>
            <a:r>
              <a:rPr lang="en-US" sz="1400" baseline="30000" dirty="0" smtClean="0"/>
              <a:t>1</a:t>
            </a:r>
            <a:r>
              <a:rPr lang="en-US" sz="1400" dirty="0" smtClean="0"/>
              <a:t> Gonzalez</a:t>
            </a:r>
            <a:r>
              <a:rPr lang="en-US" sz="1400" dirty="0"/>
              <a:t>, Justo L</a:t>
            </a:r>
            <a:r>
              <a:rPr lang="en-US" sz="1400" dirty="0" smtClean="0"/>
              <a:t>. </a:t>
            </a:r>
            <a:r>
              <a:rPr lang="en-US" sz="1400" dirty="0"/>
              <a:t>The Story of Christianity: Volume 1: The Early Church to the Dawn of the Reformation (p. 390</a:t>
            </a:r>
            <a:r>
              <a:rPr lang="en-US" sz="1400" dirty="0" smtClean="0"/>
              <a:t>).</a:t>
            </a:r>
          </a:p>
          <a:p>
            <a:r>
              <a:rPr lang="en-US" sz="1400" baseline="30000" dirty="0" smtClean="0"/>
              <a:t>2</a:t>
            </a:r>
            <a:r>
              <a:rPr lang="en-US" sz="1400" dirty="0" smtClean="0"/>
              <a:t> </a:t>
            </a:r>
            <a:r>
              <a:rPr lang="en-US" sz="1400" dirty="0" smtClean="0">
                <a:hlinkClick r:id="rId4"/>
              </a:rPr>
              <a:t>https</a:t>
            </a:r>
            <a:r>
              <a:rPr lang="en-US" sz="1400" dirty="0">
                <a:hlinkClick r:id="rId4"/>
              </a:rPr>
              <a:t>://en.wikipedia.org/wiki/Black_Death</a:t>
            </a:r>
            <a:r>
              <a:rPr lang="en-US" sz="1400" dirty="0"/>
              <a:t> </a:t>
            </a:r>
            <a:endParaRPr lang="en-US" sz="1400" dirty="0">
              <a:solidFill>
                <a:prstClr val="black"/>
              </a:solidFill>
            </a:endParaRPr>
          </a:p>
        </p:txBody>
      </p:sp>
    </p:spTree>
    <p:extLst>
      <p:ext uri="{BB962C8B-B14F-4D97-AF65-F5344CB8AC3E}">
        <p14:creationId xmlns:p14="http://schemas.microsoft.com/office/powerpoint/2010/main" val="2392146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The Great Plague </a:t>
            </a:r>
            <a:endParaRPr lang="en-US" sz="2400" dirty="0">
              <a:latin typeface="+mn-lt"/>
            </a:endParaRPr>
          </a:p>
        </p:txBody>
      </p:sp>
      <p:sp>
        <p:nvSpPr>
          <p:cNvPr id="8" name="Content Placeholder 7"/>
          <p:cNvSpPr>
            <a:spLocks noGrp="1"/>
          </p:cNvSpPr>
          <p:nvPr>
            <p:ph idx="1"/>
          </p:nvPr>
        </p:nvSpPr>
        <p:spPr>
          <a:xfrm>
            <a:off x="231475" y="762000"/>
            <a:ext cx="8915400" cy="5672554"/>
          </a:xfrm>
        </p:spPr>
        <p:txBody>
          <a:bodyPr>
            <a:normAutofit/>
          </a:bodyPr>
          <a:lstStyle/>
          <a:p>
            <a:r>
              <a:rPr lang="en-US" dirty="0"/>
              <a:t>The plague also had enormous </a:t>
            </a:r>
            <a:r>
              <a:rPr lang="en-US" b="1" i="1" dirty="0"/>
              <a:t>religious</a:t>
            </a:r>
            <a:r>
              <a:rPr lang="en-US" dirty="0"/>
              <a:t> consequences. </a:t>
            </a:r>
            <a:endParaRPr lang="en-US" dirty="0" smtClean="0"/>
          </a:p>
          <a:p>
            <a:r>
              <a:rPr lang="en-US" dirty="0" smtClean="0"/>
              <a:t>In </a:t>
            </a:r>
            <a:r>
              <a:rPr lang="en-US" dirty="0"/>
              <a:t>the subsequent outbreaks those who died were mostly the young, who had not developed any immunity, so it seemed to some people that Death had come to prefer younger victims. </a:t>
            </a:r>
            <a:endParaRPr lang="en-US" dirty="0" smtClean="0"/>
          </a:p>
          <a:p>
            <a:r>
              <a:rPr lang="en-US" dirty="0" smtClean="0"/>
              <a:t>The </a:t>
            </a:r>
            <a:r>
              <a:rPr lang="en-US" dirty="0"/>
              <a:t>nature of the disease itself, which attacked people who seemed perfectly healthy, led many to doubt the rationally ordered universe of earlier generations. </a:t>
            </a:r>
            <a:endParaRPr lang="en-US" dirty="0" smtClean="0"/>
          </a:p>
          <a:p>
            <a:r>
              <a:rPr lang="en-US" dirty="0" smtClean="0"/>
              <a:t>Among </a:t>
            </a:r>
            <a:r>
              <a:rPr lang="en-US" dirty="0"/>
              <a:t>intellectuals, this led to doubts regarding the ability of reason to grapple with the mysteries of existence. </a:t>
            </a:r>
          </a:p>
          <a:p>
            <a:r>
              <a:rPr lang="en-US" dirty="0" smtClean="0"/>
              <a:t>Among the general populace, it encouraged superstition.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Gonzalez, Justo L</a:t>
            </a:r>
            <a:r>
              <a:rPr lang="en-US" sz="1400" dirty="0" smtClean="0"/>
              <a:t>. </a:t>
            </a:r>
            <a:r>
              <a:rPr lang="en-US" sz="1400" dirty="0"/>
              <a:t>The Story of Christianity: Volume 1: The Early Church to the Dawn of the Reformation (</a:t>
            </a:r>
            <a:r>
              <a:rPr lang="en-US" sz="1400" dirty="0" smtClean="0"/>
              <a:t>pp. </a:t>
            </a:r>
            <a:r>
              <a:rPr lang="en-US" sz="1400" dirty="0"/>
              <a:t>391-392</a:t>
            </a:r>
            <a:r>
              <a:rPr lang="en-US" sz="1400" dirty="0" smtClean="0"/>
              <a:t>).</a:t>
            </a:r>
            <a:endParaRPr lang="en-US" sz="1400" dirty="0">
              <a:solidFill>
                <a:prstClr val="black"/>
              </a:solidFill>
            </a:endParaRPr>
          </a:p>
        </p:txBody>
      </p:sp>
    </p:spTree>
    <p:extLst>
      <p:ext uri="{BB962C8B-B14F-4D97-AF65-F5344CB8AC3E}">
        <p14:creationId xmlns:p14="http://schemas.microsoft.com/office/powerpoint/2010/main" val="35877038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The Great Plague </a:t>
            </a:r>
            <a:endParaRPr lang="en-US" sz="2400" dirty="0">
              <a:latin typeface="+mn-lt"/>
            </a:endParaRPr>
          </a:p>
        </p:txBody>
      </p:sp>
      <p:sp>
        <p:nvSpPr>
          <p:cNvPr id="8" name="Content Placeholder 7"/>
          <p:cNvSpPr>
            <a:spLocks noGrp="1"/>
          </p:cNvSpPr>
          <p:nvPr>
            <p:ph idx="1"/>
          </p:nvPr>
        </p:nvSpPr>
        <p:spPr>
          <a:xfrm>
            <a:off x="231475" y="762000"/>
            <a:ext cx="8915400" cy="5672554"/>
          </a:xfrm>
        </p:spPr>
        <p:txBody>
          <a:bodyPr>
            <a:normAutofit/>
          </a:bodyPr>
          <a:lstStyle/>
          <a:p>
            <a:r>
              <a:rPr lang="en-US" dirty="0" smtClean="0"/>
              <a:t>Since </a:t>
            </a:r>
            <a:r>
              <a:rPr lang="en-US" dirty="0"/>
              <a:t>death </a:t>
            </a:r>
            <a:r>
              <a:rPr lang="en-US" dirty="0" smtClean="0"/>
              <a:t>always seemed imminent, people began to live their </a:t>
            </a:r>
            <a:r>
              <a:rPr lang="en-US" dirty="0" smtClean="0"/>
              <a:t>lives in </a:t>
            </a:r>
            <a:r>
              <a:rPr lang="en-US" dirty="0" smtClean="0"/>
              <a:t>preparation </a:t>
            </a:r>
            <a:r>
              <a:rPr lang="en-US" dirty="0"/>
              <a:t>for it. </a:t>
            </a:r>
            <a:endParaRPr lang="en-US" dirty="0" smtClean="0"/>
          </a:p>
          <a:p>
            <a:r>
              <a:rPr lang="en-US" dirty="0" smtClean="0"/>
              <a:t>Many </a:t>
            </a:r>
            <a:r>
              <a:rPr lang="en-US" dirty="0"/>
              <a:t>went on pilgrimage to the Holy Land, to Rome, or to Santiago. </a:t>
            </a:r>
            <a:endParaRPr lang="en-US" dirty="0" smtClean="0"/>
          </a:p>
          <a:p>
            <a:r>
              <a:rPr lang="en-US" dirty="0" smtClean="0"/>
              <a:t>Those </a:t>
            </a:r>
            <a:r>
              <a:rPr lang="en-US" dirty="0"/>
              <a:t>who were too poor to contemplate such long journeys went on pilgrimage to local shrines. </a:t>
            </a:r>
            <a:endParaRPr lang="en-US" dirty="0" smtClean="0"/>
          </a:p>
          <a:p>
            <a:r>
              <a:rPr lang="en-US" dirty="0" smtClean="0"/>
              <a:t>The </a:t>
            </a:r>
            <a:r>
              <a:rPr lang="en-US" dirty="0"/>
              <a:t>veneration of relics, and trade in supposed relics, gained momentum— in spite of the prohibitions of the Fourth Lateran Council. </a:t>
            </a:r>
            <a:endParaRPr lang="en-US" dirty="0" smtClean="0"/>
          </a:p>
          <a:p>
            <a:r>
              <a:rPr lang="en-US" dirty="0" smtClean="0"/>
              <a:t>Fear </a:t>
            </a:r>
            <a:r>
              <a:rPr lang="en-US" dirty="0"/>
              <a:t>was everywhere: fear of the plague, fear of hell, fear of the supreme judge, whom many were having to face sooner than expected. </a:t>
            </a:r>
            <a:endParaRPr lang="en-US" dirty="0" smtClean="0"/>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Gonzalez, Justo L</a:t>
            </a:r>
            <a:r>
              <a:rPr lang="en-US" sz="1400" dirty="0" smtClean="0"/>
              <a:t>. </a:t>
            </a:r>
            <a:r>
              <a:rPr lang="en-US" sz="1400" dirty="0"/>
              <a:t>The Story of Christianity: Volume 1: The Early Church to the Dawn of the Reformation (</a:t>
            </a:r>
            <a:r>
              <a:rPr lang="en-US" sz="1400" dirty="0" smtClean="0"/>
              <a:t>pp. </a:t>
            </a:r>
            <a:r>
              <a:rPr lang="en-US" sz="1400" dirty="0"/>
              <a:t>391-392</a:t>
            </a:r>
            <a:r>
              <a:rPr lang="en-US" sz="1400" dirty="0" smtClean="0"/>
              <a:t>).</a:t>
            </a:r>
            <a:endParaRPr lang="en-US" sz="1400" dirty="0">
              <a:solidFill>
                <a:prstClr val="black"/>
              </a:solidFill>
            </a:endParaRPr>
          </a:p>
        </p:txBody>
      </p:sp>
    </p:spTree>
    <p:extLst>
      <p:ext uri="{BB962C8B-B14F-4D97-AF65-F5344CB8AC3E}">
        <p14:creationId xmlns:p14="http://schemas.microsoft.com/office/powerpoint/2010/main" val="29905937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The Great Plague </a:t>
            </a:r>
            <a:endParaRPr lang="en-US" sz="2400" dirty="0">
              <a:latin typeface="+mn-lt"/>
            </a:endParaRPr>
          </a:p>
        </p:txBody>
      </p:sp>
      <p:sp>
        <p:nvSpPr>
          <p:cNvPr id="8" name="Content Placeholder 7"/>
          <p:cNvSpPr>
            <a:spLocks noGrp="1"/>
          </p:cNvSpPr>
          <p:nvPr>
            <p:ph idx="1"/>
          </p:nvPr>
        </p:nvSpPr>
        <p:spPr>
          <a:xfrm>
            <a:off x="231475" y="762000"/>
            <a:ext cx="8915400" cy="5672554"/>
          </a:xfrm>
        </p:spPr>
        <p:txBody>
          <a:bodyPr>
            <a:normAutofit/>
          </a:bodyPr>
          <a:lstStyle/>
          <a:p>
            <a:r>
              <a:rPr lang="en-US" dirty="0" smtClean="0"/>
              <a:t>For </a:t>
            </a:r>
            <a:r>
              <a:rPr lang="en-US" dirty="0"/>
              <a:t>many Jews, the plague brought death by violence beyond the disease itself. </a:t>
            </a:r>
            <a:endParaRPr lang="en-US" dirty="0" smtClean="0"/>
          </a:p>
          <a:p>
            <a:r>
              <a:rPr lang="en-US" dirty="0" smtClean="0"/>
              <a:t>Christians </a:t>
            </a:r>
            <a:r>
              <a:rPr lang="en-US" dirty="0"/>
              <a:t>could not understand why the plague seemed to make less headway in Jewish neighborhoods. </a:t>
            </a:r>
            <a:endParaRPr lang="en-US" dirty="0" smtClean="0"/>
          </a:p>
          <a:p>
            <a:r>
              <a:rPr lang="en-US" dirty="0" smtClean="0"/>
              <a:t>Today </a:t>
            </a:r>
            <a:r>
              <a:rPr lang="en-US" dirty="0"/>
              <a:t>some suggest that there were more cats and fewer rats in those areas, because among Christians cats had been associated with witchcraft. </a:t>
            </a:r>
            <a:endParaRPr lang="en-US" dirty="0" smtClean="0"/>
          </a:p>
          <a:p>
            <a:r>
              <a:rPr lang="en-US" dirty="0" smtClean="0"/>
              <a:t>Whatever </a:t>
            </a:r>
            <a:r>
              <a:rPr lang="en-US" dirty="0"/>
              <a:t>the case may be, at the time of the plague some came up with the simple explanation that Jews had poisoned the wells from which Christians drank. </a:t>
            </a:r>
            <a:endParaRPr lang="en-US" dirty="0" smtClean="0"/>
          </a:p>
          <a:p>
            <a:r>
              <a:rPr lang="en-US" dirty="0" smtClean="0"/>
              <a:t>The </a:t>
            </a:r>
            <a:r>
              <a:rPr lang="en-US" dirty="0"/>
              <a:t>result was violence and massacre. It was a time of fear, and fear demanded its victims</a:t>
            </a:r>
            <a:r>
              <a:rPr lang="en-US" dirty="0" smtClean="0"/>
              <a:t>.</a:t>
            </a:r>
            <a:endParaRPr lang="en-US" dirty="0"/>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Gonzalez, Justo L</a:t>
            </a:r>
            <a:r>
              <a:rPr lang="en-US" sz="1400" dirty="0" smtClean="0"/>
              <a:t>. </a:t>
            </a:r>
            <a:r>
              <a:rPr lang="en-US" sz="1400" dirty="0"/>
              <a:t>The Story of Christianity: Volume 1: The Early Church to the Dawn of the Reformation (</a:t>
            </a:r>
            <a:r>
              <a:rPr lang="en-US" sz="1400" dirty="0" smtClean="0"/>
              <a:t>pp. </a:t>
            </a:r>
            <a:r>
              <a:rPr lang="en-US" sz="1400" dirty="0"/>
              <a:t>391-392</a:t>
            </a:r>
            <a:r>
              <a:rPr lang="en-US" sz="1400" dirty="0" smtClean="0"/>
              <a:t>).</a:t>
            </a:r>
            <a:endParaRPr lang="en-US" sz="1400" dirty="0">
              <a:solidFill>
                <a:prstClr val="black"/>
              </a:solidFill>
            </a:endParaRPr>
          </a:p>
        </p:txBody>
      </p:sp>
    </p:spTree>
    <p:extLst>
      <p:ext uri="{BB962C8B-B14F-4D97-AF65-F5344CB8AC3E}">
        <p14:creationId xmlns:p14="http://schemas.microsoft.com/office/powerpoint/2010/main" val="1660258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69332"/>
          </a:xfrm>
          <a:prstGeom prst="rect">
            <a:avLst/>
          </a:prstGeom>
        </p:spPr>
        <p:txBody>
          <a:bodyPr wrap="square">
            <a:spAutoFit/>
          </a:bodyPr>
          <a:lstStyle/>
          <a:p>
            <a:r>
              <a:rPr lang="en-US" dirty="0">
                <a:effectLst>
                  <a:glow rad="228600">
                    <a:schemeClr val="bg1">
                      <a:alpha val="40000"/>
                    </a:schemeClr>
                  </a:glow>
                </a:effectLst>
                <a:hlinkClick r:id="rId5"/>
              </a:rPr>
              <a:t>http://</a:t>
            </a:r>
            <a:r>
              <a:rPr lang="en-US" dirty="0" smtClean="0">
                <a:effectLst>
                  <a:glow rad="228600">
                    <a:schemeClr val="bg1">
                      <a:alpha val="40000"/>
                    </a:schemeClr>
                  </a:glow>
                </a:effectLst>
                <a:hlinkClick r:id="rId5"/>
              </a:rPr>
              <a:t>medievalchurchhistory.blogspot.com/2012/10/lesson-26-babylonian-captivity-of.html</a:t>
            </a:r>
            <a:r>
              <a:rPr lang="en-US" dirty="0" smtClean="0">
                <a:effectLst>
                  <a:glow rad="228600">
                    <a:schemeClr val="bg1">
                      <a:alpha val="40000"/>
                    </a:schemeClr>
                  </a:glow>
                </a:effectLst>
              </a:rPr>
              <a:t> </a:t>
            </a:r>
            <a:endParaRPr lang="en-US" dirty="0">
              <a:solidFill>
                <a:prstClr val="black"/>
              </a:solidFill>
              <a:effectLst>
                <a:glow rad="228600">
                  <a:schemeClr val="bg1">
                    <a:alpha val="40000"/>
                  </a:schemeClr>
                </a:glow>
              </a:effectLst>
            </a:endParaRPr>
          </a:p>
        </p:txBody>
      </p:sp>
      <p:sp>
        <p:nvSpPr>
          <p:cNvPr id="3" name="Title 2"/>
          <p:cNvSpPr>
            <a:spLocks noGrp="1"/>
          </p:cNvSpPr>
          <p:nvPr>
            <p:ph type="title"/>
          </p:nvPr>
        </p:nvSpPr>
        <p:spPr>
          <a:xfrm>
            <a:off x="0" y="0"/>
            <a:ext cx="9164678" cy="990600"/>
          </a:xfrm>
        </p:spPr>
        <p:txBody>
          <a:bodyPr>
            <a:noAutofit/>
          </a:bodyPr>
          <a:lstStyle/>
          <a:p>
            <a:r>
              <a:rPr lang="en-US" sz="7200" b="1" dirty="0" smtClean="0">
                <a:solidFill>
                  <a:schemeClr val="bg1"/>
                </a:solidFill>
                <a:effectLst>
                  <a:glow rad="228600">
                    <a:schemeClr val="accent2">
                      <a:satMod val="175000"/>
                      <a:alpha val="40000"/>
                    </a:schemeClr>
                  </a:glow>
                  <a:outerShdw blurRad="114300" dist="38100" dir="13500000" algn="br" rotWithShape="0">
                    <a:prstClr val="black"/>
                  </a:outerShdw>
                </a:effectLst>
              </a:rPr>
              <a:t>The Western Schism </a:t>
            </a:r>
            <a:endParaRPr lang="en-US" sz="72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410848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177775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236698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92500" lnSpcReduction="20000"/>
          </a:bodyPr>
          <a:lstStyle/>
          <a:p>
            <a:r>
              <a:rPr lang="en-US" dirty="0" smtClean="0"/>
              <a:t>We talked today about the significant Christian evangelism that took place in the 13</a:t>
            </a:r>
            <a:r>
              <a:rPr lang="en-US" baseline="30000" dirty="0" smtClean="0"/>
              <a:t>th</a:t>
            </a:r>
            <a:r>
              <a:rPr lang="en-US" dirty="0" smtClean="0"/>
              <a:t> and 14</a:t>
            </a:r>
            <a:r>
              <a:rPr lang="en-US" baseline="30000" dirty="0" smtClean="0"/>
              <a:t>th</a:t>
            </a:r>
            <a:r>
              <a:rPr lang="en-US" dirty="0" smtClean="0"/>
              <a:t> centuries (1200-1300s) and the thousands of baptisms that followed. We have also been looking in recent lessons at how much theological distortion of the gospel has taken place in centuries prior to this. In light of that, how should we view the evangelism that was taking place? Were people truly being saved or was this just the spread of dead Roman Catholic religion?</a:t>
            </a:r>
          </a:p>
          <a:p>
            <a:r>
              <a:rPr lang="en-US" dirty="0" smtClean="0"/>
              <a:t>The Great Plague was, by almost any measure, a horrible disaster. And yet one good that came of it was that people became acutely aware of the certainty and imminence of death and Day of Judgement. Do you think that, due to the relative safety and good health that we enjoy in our society, that you tend to live your life (practically speaking) as though you will never die? Is that a bad thing? And if so, is there anything you should do to change the way you are living?</a:t>
            </a:r>
            <a:endParaRPr lang="en-US" dirty="0"/>
          </a:p>
          <a:p>
            <a:pPr lvl="0"/>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p>
          <a:p>
            <a:pPr lvl="0"/>
            <a:endParaRPr lang="en-US" dirty="0"/>
          </a:p>
        </p:txBody>
      </p:sp>
    </p:spTree>
    <p:extLst>
      <p:ext uri="{BB962C8B-B14F-4D97-AF65-F5344CB8AC3E}">
        <p14:creationId xmlns:p14="http://schemas.microsoft.com/office/powerpoint/2010/main" val="3405476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Unlike the Franciscans, the Dominicans were from the very outset committed to scholastic </a:t>
            </a:r>
            <a:r>
              <a:rPr lang="en-US" dirty="0" smtClean="0"/>
              <a:t>theology </a:t>
            </a:r>
            <a:r>
              <a:rPr lang="en-US" dirty="0"/>
              <a:t>and they did indeed produce outstanding theologians, most </a:t>
            </a:r>
            <a:r>
              <a:rPr lang="en-US" dirty="0" smtClean="0"/>
              <a:t>famously…</a:t>
            </a:r>
          </a:p>
          <a:p>
            <a:pPr lvl="1"/>
            <a:r>
              <a:rPr lang="en-US" b="1" i="1" dirty="0"/>
              <a:t>Thomas Aquinas</a:t>
            </a:r>
            <a:r>
              <a:rPr lang="en-US" dirty="0"/>
              <a:t>, greatest of the schoolmen</a:t>
            </a:r>
          </a:p>
          <a:p>
            <a:r>
              <a:rPr lang="en-US" dirty="0"/>
              <a:t>Not long </a:t>
            </a:r>
            <a:r>
              <a:rPr lang="en-US" b="1" i="1" dirty="0"/>
              <a:t>after</a:t>
            </a:r>
            <a:r>
              <a:rPr lang="en-US" dirty="0"/>
              <a:t> Innocent III’s reign, two </a:t>
            </a:r>
            <a:r>
              <a:rPr lang="en-US" b="1" i="1" dirty="0"/>
              <a:t>more</a:t>
            </a:r>
            <a:r>
              <a:rPr lang="en-US" dirty="0"/>
              <a:t> important orders of friars came into </a:t>
            </a:r>
            <a:r>
              <a:rPr lang="en-US" dirty="0" smtClean="0"/>
              <a:t>being. What were they? </a:t>
            </a:r>
            <a:endParaRPr lang="en-US" dirty="0"/>
          </a:p>
          <a:p>
            <a:pPr lvl="1"/>
            <a:r>
              <a:rPr lang="en-US" sz="2600" dirty="0"/>
              <a:t>The </a:t>
            </a:r>
            <a:r>
              <a:rPr lang="en-US" sz="2600" dirty="0" smtClean="0"/>
              <a:t>Carmelites and the Augustinians</a:t>
            </a:r>
          </a:p>
          <a:p>
            <a:r>
              <a:rPr lang="en-US" dirty="0"/>
              <a:t>The most famous Augustinian friar was to </a:t>
            </a:r>
            <a:r>
              <a:rPr lang="en-US" dirty="0" smtClean="0"/>
              <a:t>be</a:t>
            </a:r>
            <a:endParaRPr lang="en-US" dirty="0"/>
          </a:p>
          <a:p>
            <a:pPr lvl="1"/>
            <a:r>
              <a:rPr lang="en-US" b="1" i="1" dirty="0"/>
              <a:t>Martin Luther</a:t>
            </a:r>
            <a:r>
              <a:rPr lang="en-US" dirty="0"/>
              <a:t>, the great Protestant Reformer. </a:t>
            </a:r>
          </a:p>
          <a:p>
            <a:r>
              <a:rPr lang="en-US" dirty="0"/>
              <a:t>Rather than withdrawing from society </a:t>
            </a:r>
            <a:r>
              <a:rPr lang="en-US" dirty="0" smtClean="0"/>
              <a:t>as the monks in the monasteries had done, </a:t>
            </a:r>
            <a:r>
              <a:rPr lang="en-US" dirty="0"/>
              <a:t>the </a:t>
            </a:r>
            <a:r>
              <a:rPr lang="en-US" dirty="0" smtClean="0"/>
              <a:t>mendicant </a:t>
            </a:r>
            <a:r>
              <a:rPr lang="en-US" dirty="0"/>
              <a:t>orders </a:t>
            </a:r>
            <a:r>
              <a:rPr lang="en-US" dirty="0" smtClean="0"/>
              <a:t>would go where and do </a:t>
            </a:r>
            <a:r>
              <a:rPr lang="en-US" dirty="0" smtClean="0"/>
              <a:t>what?</a:t>
            </a:r>
            <a:endParaRPr lang="en-US" dirty="0" smtClean="0"/>
          </a:p>
          <a:p>
            <a:pPr lvl="1"/>
            <a:r>
              <a:rPr lang="en-US" dirty="0" smtClean="0"/>
              <a:t>Go </a:t>
            </a:r>
            <a:r>
              <a:rPr lang="en-US" dirty="0"/>
              <a:t>out into society, preaching and winning disciples, both in Catholic Europe and in the unevangelized world of Muslims and Pagans </a:t>
            </a:r>
          </a:p>
          <a:p>
            <a:endParaRPr lang="en-US" dirty="0"/>
          </a:p>
        </p:txBody>
      </p:sp>
    </p:spTree>
    <p:extLst>
      <p:ext uri="{BB962C8B-B14F-4D97-AF65-F5344CB8AC3E}">
        <p14:creationId xmlns:p14="http://schemas.microsoft.com/office/powerpoint/2010/main" val="3604792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69332"/>
          </a:xfrm>
          <a:prstGeom prst="rect">
            <a:avLst/>
          </a:prstGeom>
        </p:spPr>
        <p:txBody>
          <a:bodyPr wrap="square">
            <a:spAutoFit/>
          </a:bodyPr>
          <a:lstStyle/>
          <a:p>
            <a:r>
              <a:rPr lang="en-US" dirty="0">
                <a:solidFill>
                  <a:prstClr val="black"/>
                </a:solidFill>
                <a:effectLst>
                  <a:glow rad="101600">
                    <a:prstClr val="white">
                      <a:alpha val="60000"/>
                    </a:prstClr>
                  </a:glow>
                </a:effectLst>
                <a:hlinkClick r:id="rId5"/>
              </a:rPr>
              <a:t>https://</a:t>
            </a:r>
            <a:r>
              <a:rPr lang="en-US" dirty="0" smtClean="0">
                <a:solidFill>
                  <a:prstClr val="black"/>
                </a:solidFill>
                <a:effectLst>
                  <a:glow rad="101600">
                    <a:prstClr val="white">
                      <a:alpha val="60000"/>
                    </a:prstClr>
                  </a:glow>
                </a:effectLst>
                <a:hlinkClick r:id="rId5"/>
              </a:rPr>
              <a:t>www.tasteiran.net/stories/10048/iran-marco-polo-adventure</a:t>
            </a:r>
            <a:r>
              <a:rPr lang="en-US" dirty="0" smtClean="0">
                <a:solidFill>
                  <a:prstClr val="black"/>
                </a:solidFill>
                <a:effectLst>
                  <a:glow rad="101600">
                    <a:prstClr val="white">
                      <a:alpha val="60000"/>
                    </a:prstClr>
                  </a:glow>
                </a:effectLst>
              </a:rPr>
              <a:t> </a:t>
            </a:r>
            <a:endParaRPr lang="en-US" dirty="0">
              <a:solidFill>
                <a:prstClr val="black"/>
              </a:solidFill>
              <a:effectLst>
                <a:glow rad="101600">
                  <a:prstClr val="white">
                    <a:alpha val="60000"/>
                  </a:prstClr>
                </a:glow>
              </a:effectLst>
            </a:endParaRPr>
          </a:p>
        </p:txBody>
      </p:sp>
      <p:sp>
        <p:nvSpPr>
          <p:cNvPr id="3" name="Title 2"/>
          <p:cNvSpPr>
            <a:spLocks noGrp="1"/>
          </p:cNvSpPr>
          <p:nvPr>
            <p:ph type="title"/>
          </p:nvPr>
        </p:nvSpPr>
        <p:spPr>
          <a:xfrm>
            <a:off x="0" y="0"/>
            <a:ext cx="9164678" cy="990600"/>
          </a:xfrm>
        </p:spPr>
        <p:txBody>
          <a:bodyPr>
            <a:noAutofit/>
          </a:bodyPr>
          <a:lstStyle/>
          <a:p>
            <a:r>
              <a:rPr lang="en-US" sz="4800" b="1" dirty="0" smtClean="0">
                <a:solidFill>
                  <a:schemeClr val="bg1"/>
                </a:solidFill>
                <a:effectLst>
                  <a:glow rad="228600">
                    <a:schemeClr val="accent2">
                      <a:satMod val="175000"/>
                      <a:alpha val="40000"/>
                    </a:schemeClr>
                  </a:glow>
                  <a:outerShdw blurRad="114300" dist="38100" dir="13500000" algn="br" rotWithShape="0">
                    <a:prstClr val="black"/>
                  </a:outerShdw>
                </a:effectLst>
              </a:rPr>
              <a:t>Missionary Expansion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7244513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Missionary Expansion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Franciscans and Dominicans were at the forefront of a new wave of Catholic missionary enterprise to Muslims and Mongols. </a:t>
            </a:r>
            <a:endParaRPr lang="en-US" dirty="0" smtClean="0"/>
          </a:p>
          <a:p>
            <a:r>
              <a:rPr lang="en-US" dirty="0" smtClean="0"/>
              <a:t>After </a:t>
            </a:r>
            <a:r>
              <a:rPr lang="en-US" dirty="0"/>
              <a:t>the pioneering work of Francis of Assisi and Raymond </a:t>
            </a:r>
            <a:r>
              <a:rPr lang="en-US" dirty="0" smtClean="0"/>
              <a:t>Lull among </a:t>
            </a:r>
            <a:r>
              <a:rPr lang="en-US" dirty="0"/>
              <a:t>Muslims, other missionaries followed in their footsteps. </a:t>
            </a:r>
            <a:endParaRPr lang="en-US" dirty="0" smtClean="0"/>
          </a:p>
          <a:p>
            <a:r>
              <a:rPr lang="en-US" b="1" i="1" dirty="0" smtClean="0"/>
              <a:t>Raymond </a:t>
            </a:r>
            <a:r>
              <a:rPr lang="en-US" b="1" i="1" dirty="0"/>
              <a:t>of </a:t>
            </a:r>
            <a:r>
              <a:rPr lang="en-US" b="1" i="1" dirty="0" smtClean="0"/>
              <a:t>Penafort, </a:t>
            </a:r>
            <a:r>
              <a:rPr lang="en-US" dirty="0" smtClean="0"/>
              <a:t>a </a:t>
            </a:r>
            <a:r>
              <a:rPr lang="en-US" dirty="0"/>
              <a:t>Spanish Dominican, </a:t>
            </a:r>
            <a:r>
              <a:rPr lang="en-US" dirty="0" smtClean="0"/>
              <a:t>evangelized </a:t>
            </a:r>
            <a:r>
              <a:rPr lang="en-US" dirty="0"/>
              <a:t>Muslims in Spain and North-West Africa from 1240 to 1275. </a:t>
            </a:r>
            <a:endParaRPr lang="en-US" dirty="0" smtClean="0"/>
          </a:p>
          <a:p>
            <a:r>
              <a:rPr lang="en-US" dirty="0" smtClean="0"/>
              <a:t>It </a:t>
            </a:r>
            <a:r>
              <a:rPr lang="en-US" dirty="0"/>
              <a:t>was Raymond who persuaded Thomas Aquinas to write his </a:t>
            </a:r>
            <a:r>
              <a:rPr lang="en-US" b="1" i="1" dirty="0"/>
              <a:t>Summa contra Gentiles </a:t>
            </a:r>
            <a:r>
              <a:rPr lang="en-US" dirty="0"/>
              <a:t>as a handbook for teaching Christianity to Muslims.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7379363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Missionary Expansion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smtClean="0"/>
              <a:t>Another </a:t>
            </a:r>
            <a:r>
              <a:rPr lang="en-US" dirty="0"/>
              <a:t>Dominican, </a:t>
            </a:r>
            <a:r>
              <a:rPr lang="en-US" b="1" i="1" dirty="0"/>
              <a:t>William of Tripoli</a:t>
            </a:r>
            <a:r>
              <a:rPr lang="en-US" dirty="0"/>
              <a:t>, tried to convince Pope Gregory X (1271-76) that he must abandon the “Crusade” attitude </a:t>
            </a:r>
            <a:r>
              <a:rPr lang="en-US" dirty="0" smtClean="0"/>
              <a:t>towards </a:t>
            </a:r>
            <a:r>
              <a:rPr lang="en-US" dirty="0"/>
              <a:t>Muslims and work for their peaceful conversion. </a:t>
            </a:r>
            <a:endParaRPr lang="en-US" dirty="0" smtClean="0"/>
          </a:p>
          <a:p>
            <a:r>
              <a:rPr lang="en-US" dirty="0" smtClean="0"/>
              <a:t>William </a:t>
            </a:r>
            <a:r>
              <a:rPr lang="en-US" dirty="0"/>
              <a:t>put his own theories into practice, working as a missionary in Palestine and </a:t>
            </a:r>
            <a:r>
              <a:rPr lang="en-US" dirty="0" smtClean="0"/>
              <a:t>baptizing </a:t>
            </a:r>
            <a:r>
              <a:rPr lang="en-US" dirty="0"/>
              <a:t>a </a:t>
            </a:r>
            <a:r>
              <a:rPr lang="en-US" b="1" i="1" dirty="0"/>
              <a:t>thousand</a:t>
            </a:r>
            <a:r>
              <a:rPr lang="en-US" dirty="0"/>
              <a:t> Muslims. </a:t>
            </a:r>
            <a:endParaRPr lang="en-US" dirty="0" smtClean="0"/>
          </a:p>
          <a:p>
            <a:r>
              <a:rPr lang="en-US" dirty="0" smtClean="0"/>
              <a:t>A </a:t>
            </a:r>
            <a:r>
              <a:rPr lang="en-US" dirty="0"/>
              <a:t>Franciscan, </a:t>
            </a:r>
            <a:r>
              <a:rPr lang="en-US" b="1" i="1" dirty="0"/>
              <a:t>Conrad of Ascoli</a:t>
            </a:r>
            <a:r>
              <a:rPr lang="en-US" dirty="0"/>
              <a:t>, </a:t>
            </a:r>
            <a:r>
              <a:rPr lang="en-US" dirty="0" smtClean="0"/>
              <a:t>evangelized </a:t>
            </a:r>
            <a:r>
              <a:rPr lang="en-US" dirty="0"/>
              <a:t>Muslims in </a:t>
            </a:r>
            <a:r>
              <a:rPr lang="en-US" b="1" i="1" dirty="0"/>
              <a:t>Libya</a:t>
            </a:r>
            <a:r>
              <a:rPr lang="en-US" dirty="0"/>
              <a:t>, and is said to have </a:t>
            </a:r>
            <a:r>
              <a:rPr lang="en-US" dirty="0" smtClean="0"/>
              <a:t>baptized </a:t>
            </a:r>
            <a:r>
              <a:rPr lang="en-US" b="1" i="1"/>
              <a:t>6,000</a:t>
            </a:r>
            <a:r>
              <a:rPr lang="en-US" dirty="0" smtClean="0"/>
              <a:t> Muslims! </a:t>
            </a:r>
            <a:endParaRPr lang="en-US" dirty="0" smtClean="0"/>
          </a:p>
          <a:p>
            <a:r>
              <a:rPr lang="en-US" dirty="0" smtClean="0"/>
              <a:t>The </a:t>
            </a:r>
            <a:r>
              <a:rPr lang="en-US" dirty="0"/>
              <a:t>Dominicans and the Franciscans each set up separate </a:t>
            </a:r>
            <a:r>
              <a:rPr lang="en-US" dirty="0" smtClean="0"/>
              <a:t>organizations </a:t>
            </a:r>
            <a:r>
              <a:rPr lang="en-US" dirty="0"/>
              <a:t>called the “Society of Pilgrim Brothers”, which sent out missionaries on a regular basis to different parts of the Muslim world.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7730127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Missionary Expansion</a:t>
            </a:r>
            <a:endParaRPr lang="en-US" sz="2400" dirty="0">
              <a:latin typeface="+mn-lt"/>
            </a:endParaRPr>
          </a:p>
        </p:txBody>
      </p:sp>
      <p:sp>
        <p:nvSpPr>
          <p:cNvPr id="8" name="Content Placeholder 7"/>
          <p:cNvSpPr>
            <a:spLocks noGrp="1"/>
          </p:cNvSpPr>
          <p:nvPr>
            <p:ph idx="1"/>
          </p:nvPr>
        </p:nvSpPr>
        <p:spPr>
          <a:xfrm>
            <a:off x="193375" y="762000"/>
            <a:ext cx="8763000" cy="5668963"/>
          </a:xfrm>
        </p:spPr>
        <p:txBody>
          <a:bodyPr>
            <a:normAutofit/>
          </a:bodyPr>
          <a:lstStyle/>
          <a:p>
            <a:r>
              <a:rPr lang="en-US" dirty="0" smtClean="0"/>
              <a:t>Meanwhile</a:t>
            </a:r>
            <a:r>
              <a:rPr lang="en-US" dirty="0"/>
              <a:t>, </a:t>
            </a:r>
            <a:r>
              <a:rPr lang="en-US" dirty="0" smtClean="0"/>
              <a:t>several Franciscan missionaries spearheaded Catholic </a:t>
            </a:r>
            <a:r>
              <a:rPr lang="en-US" dirty="0"/>
              <a:t>evangelism among the Pagan </a:t>
            </a:r>
            <a:r>
              <a:rPr lang="en-US" b="1" i="1" dirty="0"/>
              <a:t>Mongols</a:t>
            </a:r>
            <a:r>
              <a:rPr lang="en-US" dirty="0"/>
              <a:t>. </a:t>
            </a:r>
            <a:endParaRPr lang="en-US" dirty="0" smtClean="0"/>
          </a:p>
          <a:p>
            <a:r>
              <a:rPr lang="en-US" dirty="0" smtClean="0"/>
              <a:t>After </a:t>
            </a:r>
            <a:r>
              <a:rPr lang="en-US" dirty="0"/>
              <a:t>emerging from Mongolia under Genghis Khan in 1205, the Mongols had created a </a:t>
            </a:r>
            <a:r>
              <a:rPr lang="en-US" b="1" i="1" dirty="0"/>
              <a:t>vast empire </a:t>
            </a:r>
            <a:r>
              <a:rPr lang="en-US" dirty="0"/>
              <a:t>which covered China, central Asia, Persia, and southern Russia</a:t>
            </a:r>
            <a:r>
              <a:rPr lang="en-US" dirty="0" smtClean="0"/>
              <a:t>.</a:t>
            </a:r>
          </a:p>
          <a:p>
            <a:r>
              <a:rPr lang="en-US" dirty="0" smtClean="0"/>
              <a:t>These </a:t>
            </a:r>
            <a:r>
              <a:rPr lang="en-US" dirty="0"/>
              <a:t>four regions were each governed by a </a:t>
            </a:r>
            <a:r>
              <a:rPr lang="en-US" b="1" i="1" dirty="0"/>
              <a:t>khan </a:t>
            </a:r>
            <a:r>
              <a:rPr lang="en-US" dirty="0"/>
              <a:t>(ruler); the rulers of Mongolia and China were called the “</a:t>
            </a:r>
            <a:r>
              <a:rPr lang="en-US" b="1" i="1" dirty="0"/>
              <a:t>great</a:t>
            </a:r>
            <a:r>
              <a:rPr lang="en-US" dirty="0"/>
              <a:t> </a:t>
            </a:r>
            <a:r>
              <a:rPr lang="en-US" dirty="0"/>
              <a:t>khans</a:t>
            </a:r>
            <a:r>
              <a:rPr lang="en-US" dirty="0"/>
              <a:t>”. </a:t>
            </a:r>
            <a:endParaRPr lang="en-US" dirty="0" smtClean="0"/>
          </a:p>
          <a:p>
            <a:r>
              <a:rPr lang="en-US" dirty="0" smtClean="0"/>
              <a:t>The </a:t>
            </a:r>
            <a:r>
              <a:rPr lang="en-US" dirty="0"/>
              <a:t>Mongols were </a:t>
            </a:r>
            <a:r>
              <a:rPr lang="en-US" b="1" i="1" dirty="0"/>
              <a:t>merciless</a:t>
            </a:r>
            <a:r>
              <a:rPr lang="en-US" dirty="0"/>
              <a:t> in </a:t>
            </a:r>
            <a:r>
              <a:rPr lang="en-US" b="1" i="1" dirty="0"/>
              <a:t>war</a:t>
            </a:r>
            <a:r>
              <a:rPr lang="en-US" dirty="0"/>
              <a:t>, but </a:t>
            </a:r>
            <a:r>
              <a:rPr lang="en-US" b="1" i="1" dirty="0"/>
              <a:t>tolerant</a:t>
            </a:r>
            <a:r>
              <a:rPr lang="en-US" dirty="0"/>
              <a:t> in </a:t>
            </a:r>
            <a:r>
              <a:rPr lang="en-US" b="1" i="1" dirty="0"/>
              <a:t>religious</a:t>
            </a:r>
            <a:r>
              <a:rPr lang="en-US" dirty="0"/>
              <a:t> </a:t>
            </a:r>
            <a:r>
              <a:rPr lang="en-US" b="1" i="1" dirty="0"/>
              <a:t>matters</a:t>
            </a:r>
            <a:r>
              <a:rPr lang="en-US" dirty="0"/>
              <a:t> once they had conquered. </a:t>
            </a:r>
            <a:endParaRPr lang="en-US" dirty="0" smtClean="0"/>
          </a:p>
          <a:p>
            <a:r>
              <a:rPr lang="en-US" dirty="0" smtClean="0"/>
              <a:t>There </a:t>
            </a:r>
            <a:r>
              <a:rPr lang="en-US" dirty="0"/>
              <a:t>was clearly a great mission field here, both for Christianity and Islam.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6465158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r>
              <a:rPr lang="en-US" sz="1400" dirty="0">
                <a:solidFill>
                  <a:prstClr val="black"/>
                </a:solidFill>
                <a:hlinkClick r:id="rId3"/>
              </a:rPr>
              <a:t>https://en.wikipedia.org/wiki/Mongol_Empire#/</a:t>
            </a:r>
            <a:r>
              <a:rPr lang="en-US" sz="1400" dirty="0" smtClean="0">
                <a:solidFill>
                  <a:prstClr val="black"/>
                </a:solidFill>
                <a:hlinkClick r:id="rId3"/>
              </a:rPr>
              <a:t>media/File:Mongols-map.png</a:t>
            </a:r>
            <a:r>
              <a:rPr lang="en-US" sz="1400" dirty="0" smtClean="0">
                <a:solidFill>
                  <a:prstClr val="black"/>
                </a:solidFill>
              </a:rPr>
              <a:t> </a:t>
            </a:r>
            <a:endParaRPr lang="en-US"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1560" y="1096840"/>
            <a:ext cx="7327392" cy="528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143000"/>
          </a:xfrm>
        </p:spPr>
        <p:txBody>
          <a:bodyPr>
            <a:noAutofit/>
          </a:bodyPr>
          <a:lstStyle/>
          <a:p>
            <a:r>
              <a:rPr lang="en-US" sz="3200" b="1" dirty="0" smtClean="0"/>
              <a:t>Boundary </a:t>
            </a:r>
            <a:r>
              <a:rPr lang="en-US" sz="3200" b="1" dirty="0"/>
              <a:t>of 13th century Mongol Empire compared to </a:t>
            </a:r>
            <a:r>
              <a:rPr lang="en-US" sz="3200" b="1" dirty="0" smtClean="0"/>
              <a:t>modern Mongolia</a:t>
            </a:r>
            <a:r>
              <a:rPr lang="en-US" sz="3200" b="1" dirty="0"/>
              <a:t>, Russia, </a:t>
            </a:r>
            <a:r>
              <a:rPr lang="en-US" sz="3200" b="1" dirty="0" smtClean="0"/>
              <a:t>and </a:t>
            </a:r>
            <a:r>
              <a:rPr lang="en-US" sz="3200" b="1" dirty="0"/>
              <a:t>China</a:t>
            </a:r>
          </a:p>
        </p:txBody>
      </p:sp>
    </p:spTree>
    <p:extLst>
      <p:ext uri="{BB962C8B-B14F-4D97-AF65-F5344CB8AC3E}">
        <p14:creationId xmlns:p14="http://schemas.microsoft.com/office/powerpoint/2010/main" val="480040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r>
              <a:rPr lang="en-US" sz="1400" dirty="0">
                <a:solidFill>
                  <a:prstClr val="black"/>
                </a:solidFill>
                <a:hlinkClick r:id="rId3"/>
              </a:rPr>
              <a:t>https://en.wikipedia.org/wiki/Mongol_Empire#/media/File:Genghis_Khan_The_Exhibition_(5465078899).</a:t>
            </a:r>
            <a:r>
              <a:rPr lang="en-US" sz="1400" dirty="0" smtClean="0">
                <a:solidFill>
                  <a:prstClr val="black"/>
                </a:solidFill>
                <a:hlinkClick r:id="rId3"/>
              </a:rPr>
              <a:t>jpg</a:t>
            </a:r>
            <a:r>
              <a:rPr lang="en-US" sz="1400" dirty="0" smtClean="0">
                <a:solidFill>
                  <a:prstClr val="black"/>
                </a:solidFill>
              </a:rPr>
              <a:t> </a:t>
            </a:r>
            <a:endParaRPr lang="en-US"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02613" y="1600200"/>
            <a:ext cx="7145285" cy="474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371600"/>
          </a:xfrm>
        </p:spPr>
        <p:txBody>
          <a:bodyPr>
            <a:noAutofit/>
          </a:bodyPr>
          <a:lstStyle/>
          <a:p>
            <a:r>
              <a:rPr lang="en-US" sz="5400" b="1" dirty="0"/>
              <a:t>Reconstruction of a </a:t>
            </a:r>
            <a:r>
              <a:rPr lang="en-US" sz="5400" b="1" dirty="0" smtClean="0"/>
              <a:t/>
            </a:r>
            <a:br>
              <a:rPr lang="en-US" sz="5400" b="1" dirty="0" smtClean="0"/>
            </a:br>
            <a:r>
              <a:rPr lang="en-US" sz="5400" b="1" dirty="0" smtClean="0"/>
              <a:t>Mongol Warrior</a:t>
            </a:r>
            <a:endParaRPr lang="en-US" sz="5400" b="1" dirty="0"/>
          </a:p>
        </p:txBody>
      </p:sp>
    </p:spTree>
    <p:extLst>
      <p:ext uri="{BB962C8B-B14F-4D97-AF65-F5344CB8AC3E}">
        <p14:creationId xmlns:p14="http://schemas.microsoft.com/office/powerpoint/2010/main" val="3738857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288192</TotalTime>
  <Words>2486</Words>
  <Application>Microsoft Office PowerPoint</Application>
  <PresentationFormat>On-screen Show (4:3)</PresentationFormat>
  <Paragraphs>144</Paragraphs>
  <Slides>28</Slides>
  <Notes>3</Notes>
  <HiddenSlides>0</HiddenSlides>
  <MMClips>0</MMClips>
  <ScaleCrop>false</ScaleCrop>
  <HeadingPairs>
    <vt:vector size="4" baseType="variant">
      <vt:variant>
        <vt:lpstr>Theme</vt:lpstr>
      </vt:variant>
      <vt:variant>
        <vt:i4>7</vt:i4>
      </vt:variant>
      <vt:variant>
        <vt:lpstr>Slide Titles</vt:lpstr>
      </vt:variant>
      <vt:variant>
        <vt:i4>28</vt:i4>
      </vt:variant>
    </vt:vector>
  </HeadingPairs>
  <TitlesOfParts>
    <vt:vector size="35" baseType="lpstr">
      <vt:lpstr>Office Theme</vt:lpstr>
      <vt:lpstr>97_Office Theme</vt:lpstr>
      <vt:lpstr>99_Office Theme</vt:lpstr>
      <vt:lpstr>100_Office Theme</vt:lpstr>
      <vt:lpstr>101_Office Theme</vt:lpstr>
      <vt:lpstr>102_Office Theme</vt:lpstr>
      <vt:lpstr>103_Office Theme</vt:lpstr>
      <vt:lpstr>PowerPoint Presentation</vt:lpstr>
      <vt:lpstr>Review</vt:lpstr>
      <vt:lpstr>Review</vt:lpstr>
      <vt:lpstr>Missionary Expansion</vt:lpstr>
      <vt:lpstr>Missionary Expansion</vt:lpstr>
      <vt:lpstr>Missionary Expansion</vt:lpstr>
      <vt:lpstr>Missionary Expansion</vt:lpstr>
      <vt:lpstr>Boundary of 13th century Mongol Empire compared to modern Mongolia, Russia, and China</vt:lpstr>
      <vt:lpstr>Reconstruction of a  Mongol Warrior</vt:lpstr>
      <vt:lpstr>Missionary Expansion</vt:lpstr>
      <vt:lpstr>Missionary Expansion</vt:lpstr>
      <vt:lpstr>Missionary Expansion</vt:lpstr>
      <vt:lpstr>Missionary Expansion</vt:lpstr>
      <vt:lpstr>Missionary Expansion</vt:lpstr>
      <vt:lpstr>Missionary Expansion</vt:lpstr>
      <vt:lpstr>The Great Plague </vt:lpstr>
      <vt:lpstr>The Great Plague </vt:lpstr>
      <vt:lpstr>The Great Plague </vt:lpstr>
      <vt:lpstr>Spread of the Black Death  in Europe and the Near East (1346–1353)</vt:lpstr>
      <vt:lpstr>The Great Plague </vt:lpstr>
      <vt:lpstr>The Great Plague </vt:lpstr>
      <vt:lpstr>The Great Plague </vt:lpstr>
      <vt:lpstr>The Great Plague </vt:lpstr>
      <vt:lpstr>The Great Plague </vt:lpstr>
      <vt:lpstr>The Western Schism </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5110</cp:revision>
  <cp:lastPrinted>2020-03-01T14:31:29Z</cp:lastPrinted>
  <dcterms:created xsi:type="dcterms:W3CDTF">2018-06-08T00:19:32Z</dcterms:created>
  <dcterms:modified xsi:type="dcterms:W3CDTF">2020-03-02T00:05:43Z</dcterms:modified>
</cp:coreProperties>
</file>