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3.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888" r:id="rId2"/>
    <p:sldMasterId id="2147486900" r:id="rId3"/>
    <p:sldMasterId id="2147486912" r:id="rId4"/>
    <p:sldMasterId id="2147486936" r:id="rId5"/>
  </p:sldMasterIdLst>
  <p:notesMasterIdLst>
    <p:notesMasterId r:id="rId35"/>
  </p:notesMasterIdLst>
  <p:handoutMasterIdLst>
    <p:handoutMasterId r:id="rId36"/>
  </p:handoutMasterIdLst>
  <p:sldIdLst>
    <p:sldId id="2850" r:id="rId6"/>
    <p:sldId id="2851" r:id="rId7"/>
    <p:sldId id="2853" r:id="rId8"/>
    <p:sldId id="2852" r:id="rId9"/>
    <p:sldId id="2854" r:id="rId10"/>
    <p:sldId id="2881" r:id="rId11"/>
    <p:sldId id="2855" r:id="rId12"/>
    <p:sldId id="2856" r:id="rId13"/>
    <p:sldId id="2858" r:id="rId14"/>
    <p:sldId id="2859" r:id="rId15"/>
    <p:sldId id="2860" r:id="rId16"/>
    <p:sldId id="2880" r:id="rId17"/>
    <p:sldId id="2869" r:id="rId18"/>
    <p:sldId id="2883" r:id="rId19"/>
    <p:sldId id="2891" r:id="rId20"/>
    <p:sldId id="2870" r:id="rId21"/>
    <p:sldId id="2882" r:id="rId22"/>
    <p:sldId id="2871" r:id="rId23"/>
    <p:sldId id="2872" r:id="rId24"/>
    <p:sldId id="2873" r:id="rId25"/>
    <p:sldId id="2874" r:id="rId26"/>
    <p:sldId id="2875" r:id="rId27"/>
    <p:sldId id="2876" r:id="rId28"/>
    <p:sldId id="2877" r:id="rId29"/>
    <p:sldId id="2878" r:id="rId30"/>
    <p:sldId id="2879" r:id="rId31"/>
    <p:sldId id="2887" r:id="rId32"/>
    <p:sldId id="2888" r:id="rId33"/>
    <p:sldId id="2889"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3/8/2020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3/8/2020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876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9547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2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088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3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650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40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752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865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320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2059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7055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7652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87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376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609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596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77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1664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4578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71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811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7592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938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756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844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528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032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655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367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064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7237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7320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468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813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9483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963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233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79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681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404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13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989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06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3096363"/>
      </p:ext>
    </p:extLst>
  </p:cSld>
  <p:clrMap bg1="lt1" tx1="dk1" bg2="lt2" tx2="dk2" accent1="accent1" accent2="accent2" accent3="accent3" accent4="accent4" accent5="accent5" accent6="accent6" hlink="hlink" folHlink="folHlink"/>
  <p:sldLayoutIdLst>
    <p:sldLayoutId id="2147486889" r:id="rId1"/>
    <p:sldLayoutId id="2147486890" r:id="rId2"/>
    <p:sldLayoutId id="2147486891" r:id="rId3"/>
    <p:sldLayoutId id="2147486892" r:id="rId4"/>
    <p:sldLayoutId id="2147486893" r:id="rId5"/>
    <p:sldLayoutId id="2147486894" r:id="rId6"/>
    <p:sldLayoutId id="2147486895" r:id="rId7"/>
    <p:sldLayoutId id="2147486896" r:id="rId8"/>
    <p:sldLayoutId id="2147486897" r:id="rId9"/>
    <p:sldLayoutId id="2147486898" r:id="rId10"/>
    <p:sldLayoutId id="2147486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8029310"/>
      </p:ext>
    </p:extLst>
  </p:cSld>
  <p:clrMap bg1="lt1" tx1="dk1" bg2="lt2" tx2="dk2" accent1="accent1" accent2="accent2" accent3="accent3" accent4="accent4" accent5="accent5" accent6="accent6" hlink="hlink" folHlink="folHlink"/>
  <p:sldLayoutIdLst>
    <p:sldLayoutId id="2147486901" r:id="rId1"/>
    <p:sldLayoutId id="2147486902" r:id="rId2"/>
    <p:sldLayoutId id="2147486903" r:id="rId3"/>
    <p:sldLayoutId id="2147486904" r:id="rId4"/>
    <p:sldLayoutId id="2147486905" r:id="rId5"/>
    <p:sldLayoutId id="2147486906" r:id="rId6"/>
    <p:sldLayoutId id="2147486907" r:id="rId7"/>
    <p:sldLayoutId id="2147486908" r:id="rId8"/>
    <p:sldLayoutId id="2147486909" r:id="rId9"/>
    <p:sldLayoutId id="2147486910" r:id="rId10"/>
    <p:sldLayoutId id="2147486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216385"/>
      </p:ext>
    </p:extLst>
  </p:cSld>
  <p:clrMap bg1="lt1" tx1="dk1" bg2="lt2" tx2="dk2" accent1="accent1" accent2="accent2" accent3="accent3" accent4="accent4" accent5="accent5" accent6="accent6" hlink="hlink" folHlink="folHlink"/>
  <p:sldLayoutIdLst>
    <p:sldLayoutId id="2147486913" r:id="rId1"/>
    <p:sldLayoutId id="2147486914" r:id="rId2"/>
    <p:sldLayoutId id="2147486915" r:id="rId3"/>
    <p:sldLayoutId id="2147486916" r:id="rId4"/>
    <p:sldLayoutId id="2147486917" r:id="rId5"/>
    <p:sldLayoutId id="2147486918" r:id="rId6"/>
    <p:sldLayoutId id="2147486919" r:id="rId7"/>
    <p:sldLayoutId id="2147486920" r:id="rId8"/>
    <p:sldLayoutId id="2147486921" r:id="rId9"/>
    <p:sldLayoutId id="2147486922" r:id="rId10"/>
    <p:sldLayoutId id="2147486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010601"/>
      </p:ext>
    </p:extLst>
  </p:cSld>
  <p:clrMap bg1="lt1" tx1="dk1" bg2="lt2" tx2="dk2" accent1="accent1" accent2="accent2" accent3="accent3" accent4="accent4" accent5="accent5" accent6="accent6" hlink="hlink" folHlink="folHlink"/>
  <p:sldLayoutIdLst>
    <p:sldLayoutId id="2147486937" r:id="rId1"/>
    <p:sldLayoutId id="2147486938" r:id="rId2"/>
    <p:sldLayoutId id="2147486939" r:id="rId3"/>
    <p:sldLayoutId id="2147486940" r:id="rId4"/>
    <p:sldLayoutId id="2147486941" r:id="rId5"/>
    <p:sldLayoutId id="2147486942" r:id="rId6"/>
    <p:sldLayoutId id="2147486943" r:id="rId7"/>
    <p:sldLayoutId id="2147486944" r:id="rId8"/>
    <p:sldLayoutId id="2147486945" r:id="rId9"/>
    <p:sldLayoutId id="2147486946" r:id="rId10"/>
    <p:sldLayoutId id="2147486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9.xml"/><Relationship Id="rId5" Type="http://schemas.openxmlformats.org/officeDocument/2006/relationships/hyperlink" Target="http://medievalchurchhistory.blogspot.com/2012/10/lesson-26-babylonian-captivity-of.html"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hyperlink" Target="https://en.wikipedia.org/wiki/Avignon_Papac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hyperlink" Target="https://en.wikipedia.org/wiki/Western_Schis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3.xml"/><Relationship Id="rId5" Type="http://schemas.openxmlformats.org/officeDocument/2006/relationships/hyperlink" Target="https://catholicexchange.com/spiritual-guidance-st-catherine-siena" TargetMode="Externa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hyperlink" Target="https://www.hopehelps.org/volunteer-appreciation-week-201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50.xml"/><Relationship Id="rId1" Type="http://schemas.openxmlformats.org/officeDocument/2006/relationships/themeOverride" Target="../theme/themeOverride25.xml"/><Relationship Id="rId4" Type="http://schemas.openxmlformats.org/officeDocument/2006/relationships/hyperlink" Target="https://www.weareteachers.com/moving-beyond-classroom-discuss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46.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hyperlink" Target="https://en.wikipedia.org/wiki/Avignon_Papacy#/media/File:Avignon,_Palais_des_Papes_by_JM_Rosier.jp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9.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639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2000" r="-4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"Babylonian Captivity" of </a:t>
            </a:r>
            <a:r>
              <a:rPr lang="en-US" sz="4000" b="1" dirty="0"/>
              <a:t>the </a:t>
            </a:r>
            <a:r>
              <a:rPr lang="en-US" sz="4000" b="1" dirty="0" smtClean="0"/>
              <a:t>Papacy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The </a:t>
            </a:r>
            <a:r>
              <a:rPr lang="en-US" dirty="0"/>
              <a:t>papacy was now in serious trouble. </a:t>
            </a:r>
            <a:endParaRPr lang="en-US" dirty="0" smtClean="0"/>
          </a:p>
          <a:p>
            <a:r>
              <a:rPr lang="en-US" dirty="0" smtClean="0"/>
              <a:t>Philip </a:t>
            </a:r>
            <a:r>
              <a:rPr lang="en-US" dirty="0"/>
              <a:t>had appealed to French national opinion against the claims of Rome, and had succeeded. </a:t>
            </a:r>
            <a:endParaRPr lang="en-US" dirty="0" smtClean="0"/>
          </a:p>
          <a:p>
            <a:r>
              <a:rPr lang="en-US" dirty="0" smtClean="0"/>
              <a:t>When Pope Boniface’s </a:t>
            </a:r>
            <a:r>
              <a:rPr lang="en-US" dirty="0"/>
              <a:t>successor, </a:t>
            </a:r>
            <a:r>
              <a:rPr lang="en-US" b="1" i="1" dirty="0"/>
              <a:t>Pope Benedict XI </a:t>
            </a:r>
            <a:r>
              <a:rPr lang="en-US" dirty="0"/>
              <a:t>(1303-4), died after a reign of only eight months, the French faction of cardinals </a:t>
            </a:r>
            <a:r>
              <a:rPr lang="en-US" dirty="0" smtClean="0"/>
              <a:t>succeeded </a:t>
            </a:r>
            <a:r>
              <a:rPr lang="en-US" dirty="0"/>
              <a:t>in electing a </a:t>
            </a:r>
            <a:r>
              <a:rPr lang="en-US" b="1" i="1" dirty="0"/>
              <a:t>French</a:t>
            </a:r>
            <a:r>
              <a:rPr lang="en-US" dirty="0"/>
              <a:t> pope, </a:t>
            </a:r>
            <a:r>
              <a:rPr lang="en-US" b="1" i="1" dirty="0"/>
              <a:t>Clement V</a:t>
            </a:r>
            <a:r>
              <a:rPr lang="en-US" dirty="0"/>
              <a:t> (1305-14). </a:t>
            </a:r>
            <a:endParaRPr lang="en-US" dirty="0" smtClean="0"/>
          </a:p>
          <a:p>
            <a:r>
              <a:rPr lang="en-US" dirty="0" smtClean="0"/>
              <a:t>Pope Clement </a:t>
            </a:r>
            <a:r>
              <a:rPr lang="en-US" dirty="0"/>
              <a:t>was a weak man who simply became the tool of King Philip. </a:t>
            </a:r>
            <a:endParaRPr lang="en-US" dirty="0" smtClean="0"/>
          </a:p>
          <a:p>
            <a:r>
              <a:rPr lang="en-US" dirty="0" smtClean="0"/>
              <a:t>Pope Clement never </a:t>
            </a:r>
            <a:r>
              <a:rPr lang="en-US" dirty="0"/>
              <a:t>set foot in Rome, and after four years of wandering around southern France, in 1309 </a:t>
            </a:r>
            <a:r>
              <a:rPr lang="en-US" dirty="0" smtClean="0"/>
              <a:t>he established </a:t>
            </a:r>
            <a:r>
              <a:rPr lang="en-US" dirty="0"/>
              <a:t>the papal court in </a:t>
            </a:r>
            <a:r>
              <a:rPr lang="en-US" dirty="0" smtClean="0"/>
              <a:t>Avignon, </a:t>
            </a:r>
            <a:r>
              <a:rPr lang="en-US" dirty="0"/>
              <a:t>a city </a:t>
            </a:r>
            <a:r>
              <a:rPr lang="en-US" dirty="0" smtClean="0"/>
              <a:t>near southern France.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691577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2000" r="-4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"Babylonian Captivity" of </a:t>
            </a:r>
            <a:r>
              <a:rPr lang="en-US" sz="4000" b="1" dirty="0"/>
              <a:t>the </a:t>
            </a:r>
            <a:r>
              <a:rPr lang="en-US" sz="4000" b="1" dirty="0" smtClean="0"/>
              <a:t>Papacy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 </a:t>
            </a:r>
            <a:r>
              <a:rPr lang="en-US" dirty="0"/>
              <a:t>papacy remained in Avignon for nearly 70 years (1309-77), a captive of the French monarchy and its policies. </a:t>
            </a:r>
            <a:endParaRPr lang="en-US" dirty="0" smtClean="0"/>
          </a:p>
          <a:p>
            <a:r>
              <a:rPr lang="en-US" dirty="0" smtClean="0"/>
              <a:t>Those </a:t>
            </a:r>
            <a:r>
              <a:rPr lang="en-US" dirty="0"/>
              <a:t>hostile to France referred to this period as the “Babylonian captivity” of the papacy; modern historians call it the “Avignonese captivity”. </a:t>
            </a:r>
            <a:endParaRPr lang="en-US" dirty="0" smtClean="0"/>
          </a:p>
          <a:p>
            <a:r>
              <a:rPr lang="en-US" dirty="0" smtClean="0"/>
              <a:t>There </a:t>
            </a:r>
            <a:r>
              <a:rPr lang="en-US" dirty="0"/>
              <a:t>were </a:t>
            </a:r>
            <a:r>
              <a:rPr lang="en-US" b="1" i="1" dirty="0"/>
              <a:t>seven</a:t>
            </a:r>
            <a:r>
              <a:rPr lang="en-US" dirty="0"/>
              <a:t> popes in this period, all </a:t>
            </a:r>
            <a:r>
              <a:rPr lang="en-US" dirty="0" smtClean="0"/>
              <a:t>Frenchmen.</a:t>
            </a:r>
          </a:p>
          <a:p>
            <a:r>
              <a:rPr lang="en-US" dirty="0" smtClean="0"/>
              <a:t> </a:t>
            </a:r>
            <a:r>
              <a:rPr lang="en-US" dirty="0"/>
              <a:t>According to </a:t>
            </a:r>
            <a:r>
              <a:rPr lang="en-US" dirty="0" smtClean="0"/>
              <a:t>Roman Catholic theology, </a:t>
            </a:r>
            <a:r>
              <a:rPr lang="en-US" dirty="0"/>
              <a:t>the apostle </a:t>
            </a:r>
            <a:r>
              <a:rPr lang="en-US" dirty="0" smtClean="0"/>
              <a:t>Peter, the “first pope”, </a:t>
            </a:r>
            <a:r>
              <a:rPr lang="en-US" dirty="0"/>
              <a:t>had </a:t>
            </a:r>
            <a:r>
              <a:rPr lang="en-US" dirty="0" smtClean="0"/>
              <a:t>been the bishop of </a:t>
            </a:r>
            <a:r>
              <a:rPr lang="en-US" b="1" i="1" dirty="0" smtClean="0"/>
              <a:t>Rome</a:t>
            </a:r>
            <a:r>
              <a:rPr lang="en-US" dirty="0" smtClean="0"/>
              <a:t> and therefore it was paramount that the pope continue to reside in Rome. </a:t>
            </a:r>
            <a:endParaRPr lang="en-US" dirty="0"/>
          </a:p>
          <a:p>
            <a:r>
              <a:rPr lang="en-US" dirty="0"/>
              <a:t>With the popes now in Avignon, torn loose from their ancient historic seat in Rome, it seemed to many that the papacy had lost its true identity and become nothing more than a mere political pawn in the hands of the French kings. </a:t>
            </a:r>
          </a:p>
          <a:p>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524718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a:t>
            </a:r>
            <a:r>
              <a:rPr lang="en-US" dirty="0" smtClean="0">
                <a:solidFill>
                  <a:prstClr val="black"/>
                </a:solidFill>
                <a:effectLst>
                  <a:glow rad="228600">
                    <a:prstClr val="white">
                      <a:alpha val="40000"/>
                    </a:prstClr>
                  </a:glow>
                </a:effectLst>
                <a:hlinkClick r:id="rId5"/>
              </a:rPr>
              <a:t>medievalchurchhistory.blogspot.com/2012/10/lesson-26-babylonian-captivity-of.html</a:t>
            </a:r>
            <a:r>
              <a:rPr lang="en-US" dirty="0" smtClean="0">
                <a:solidFill>
                  <a:prstClr val="black"/>
                </a:solidFill>
                <a:effectLst>
                  <a:glow rad="228600">
                    <a:prstClr val="white">
                      <a:alpha val="40000"/>
                    </a:prstClr>
                  </a:glow>
                </a:effectLst>
              </a:rPr>
              <a:t> </a:t>
            </a:r>
            <a:endParaRPr lang="en-US" dirty="0">
              <a:solidFill>
                <a:prstClr val="black"/>
              </a:solidFill>
              <a:effectLst>
                <a:glow rad="228600">
                  <a:prstClr val="white">
                    <a:alpha val="4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72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Western Schism </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2785858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The papacy finally returned to Rome in 1377 under Pope </a:t>
            </a:r>
            <a:r>
              <a:rPr lang="en-US" b="1" i="1" dirty="0"/>
              <a:t>Gregory XI </a:t>
            </a:r>
            <a:r>
              <a:rPr lang="en-US" dirty="0"/>
              <a:t>(1370- 78); the great Italian mystic, Catherine of </a:t>
            </a:r>
            <a:r>
              <a:rPr lang="en-US" dirty="0" smtClean="0"/>
              <a:t>Siena, </a:t>
            </a:r>
            <a:r>
              <a:rPr lang="en-US" dirty="0"/>
              <a:t>inspired him to make the move.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433111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1261566"/>
            <a:ext cx="6781800" cy="513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143000"/>
          </a:xfrm>
        </p:spPr>
        <p:txBody>
          <a:bodyPr>
            <a:noAutofit/>
          </a:bodyPr>
          <a:lstStyle/>
          <a:p>
            <a:r>
              <a:rPr lang="en-US" b="1" dirty="0" smtClean="0"/>
              <a:t>The Return of Pope Gregory XI </a:t>
            </a:r>
            <a:br>
              <a:rPr lang="en-US" b="1" dirty="0" smtClean="0"/>
            </a:br>
            <a:r>
              <a:rPr lang="en-US" b="1" dirty="0" smtClean="0"/>
              <a:t>to Rome</a:t>
            </a:r>
            <a:endParaRPr lang="en-US" b="1" dirty="0"/>
          </a:p>
        </p:txBody>
      </p:sp>
      <p:sp>
        <p:nvSpPr>
          <p:cNvPr id="3" name="TextBox 2"/>
          <p:cNvSpPr txBox="1"/>
          <p:nvPr/>
        </p:nvSpPr>
        <p:spPr>
          <a:xfrm>
            <a:off x="76200" y="6389132"/>
            <a:ext cx="4543103" cy="369332"/>
          </a:xfrm>
          <a:prstGeom prst="rect">
            <a:avLst/>
          </a:prstGeom>
          <a:noFill/>
        </p:spPr>
        <p:txBody>
          <a:bodyPr wrap="none" rtlCol="0">
            <a:spAutoFit/>
          </a:bodyPr>
          <a:lstStyle/>
          <a:p>
            <a:r>
              <a:rPr lang="en-US" dirty="0">
                <a:hlinkClick r:id="rId4"/>
              </a:rPr>
              <a:t>https://en.wikipedia.org/wiki/Avignon_Papacy</a:t>
            </a:r>
            <a:endParaRPr lang="en-US" dirty="0"/>
          </a:p>
        </p:txBody>
      </p:sp>
    </p:spTree>
    <p:extLst>
      <p:ext uri="{BB962C8B-B14F-4D97-AF65-F5344CB8AC3E}">
        <p14:creationId xmlns:p14="http://schemas.microsoft.com/office/powerpoint/2010/main" val="3791768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a:t>The papacy finally returned to Rome in 1377 under Pope </a:t>
            </a:r>
            <a:r>
              <a:rPr lang="en-US" b="1" i="1" dirty="0"/>
              <a:t>Gregory XI </a:t>
            </a:r>
            <a:r>
              <a:rPr lang="en-US" dirty="0"/>
              <a:t>(1370- 78); the great Italian mystic, Catherine of </a:t>
            </a:r>
            <a:r>
              <a:rPr lang="en-US" dirty="0" smtClean="0"/>
              <a:t>Siena, </a:t>
            </a:r>
            <a:r>
              <a:rPr lang="en-US" dirty="0"/>
              <a:t>inspired him to make the move. </a:t>
            </a:r>
            <a:endParaRPr lang="en-US" dirty="0" smtClean="0"/>
          </a:p>
          <a:p>
            <a:r>
              <a:rPr lang="en-US" dirty="0" smtClean="0"/>
              <a:t>Gregory </a:t>
            </a:r>
            <a:r>
              <a:rPr lang="en-US" dirty="0"/>
              <a:t>died the following year. </a:t>
            </a:r>
            <a:endParaRPr lang="en-US" dirty="0" smtClean="0"/>
          </a:p>
          <a:p>
            <a:r>
              <a:rPr lang="en-US" dirty="0" smtClean="0"/>
              <a:t>The </a:t>
            </a:r>
            <a:r>
              <a:rPr lang="en-US" dirty="0"/>
              <a:t>French cardinals would gladly have gone back to Avignon, but the Roman population was </a:t>
            </a:r>
            <a:r>
              <a:rPr lang="en-US" b="1" i="1" dirty="0"/>
              <a:t>determined</a:t>
            </a:r>
            <a:r>
              <a:rPr lang="en-US" dirty="0"/>
              <a:t> to keep the papacy in </a:t>
            </a:r>
            <a:r>
              <a:rPr lang="en-US" b="1" i="1" dirty="0"/>
              <a:t>Rome</a:t>
            </a:r>
            <a:r>
              <a:rPr lang="en-US" dirty="0"/>
              <a:t> and demanded an </a:t>
            </a:r>
            <a:r>
              <a:rPr lang="en-US" b="1" i="1" dirty="0"/>
              <a:t>Italian</a:t>
            </a:r>
            <a:r>
              <a:rPr lang="en-US" dirty="0"/>
              <a:t> pope. </a:t>
            </a:r>
            <a:endParaRPr lang="en-US" dirty="0" smtClean="0"/>
          </a:p>
          <a:p>
            <a:r>
              <a:rPr lang="en-US" dirty="0" smtClean="0"/>
              <a:t>Under pressure from the Roman population, </a:t>
            </a:r>
            <a:r>
              <a:rPr lang="en-US" dirty="0"/>
              <a:t>the cardinals elected </a:t>
            </a:r>
            <a:r>
              <a:rPr lang="en-US" b="1" i="1" dirty="0" smtClean="0"/>
              <a:t>Pope Urban </a:t>
            </a:r>
            <a:r>
              <a:rPr lang="en-US" b="1" i="1" dirty="0"/>
              <a:t>VI </a:t>
            </a:r>
            <a:r>
              <a:rPr lang="en-US" dirty="0"/>
              <a:t>(1378-89), an </a:t>
            </a:r>
            <a:r>
              <a:rPr lang="en-US" b="1" i="1" dirty="0"/>
              <a:t>Italian</a:t>
            </a:r>
            <a:r>
              <a:rPr lang="en-US" dirty="0"/>
              <a:t> who wanted to liberate the papacy from French control. </a:t>
            </a:r>
            <a:endParaRPr lang="en-US" dirty="0" smtClean="0"/>
          </a:p>
          <a:p>
            <a:r>
              <a:rPr lang="en-US" dirty="0"/>
              <a:t>However, a </a:t>
            </a:r>
            <a:r>
              <a:rPr lang="en-US" dirty="0" smtClean="0"/>
              <a:t>few months </a:t>
            </a:r>
            <a:r>
              <a:rPr lang="en-US" dirty="0"/>
              <a:t>after Urban’s election, 12 of the 16 cardinals declared that </a:t>
            </a:r>
            <a:r>
              <a:rPr lang="en-US" dirty="0" smtClean="0"/>
              <a:t>the election </a:t>
            </a:r>
            <a:r>
              <a:rPr lang="en-US" dirty="0"/>
              <a:t>was null and void, because it had been carried out under threat </a:t>
            </a:r>
            <a:r>
              <a:rPr lang="en-US" dirty="0" smtClean="0"/>
              <a:t>of popular </a:t>
            </a:r>
            <a:r>
              <a:rPr lang="en-US" dirty="0"/>
              <a:t>violence.</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759152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So the cardinals </a:t>
            </a:r>
            <a:r>
              <a:rPr lang="en-US" dirty="0"/>
              <a:t>chose another </a:t>
            </a:r>
            <a:r>
              <a:rPr lang="en-US" b="1" i="1" dirty="0"/>
              <a:t>Frenchman</a:t>
            </a:r>
            <a:r>
              <a:rPr lang="en-US" dirty="0"/>
              <a:t> as pope – Clement VII (1378-94). </a:t>
            </a:r>
            <a:endParaRPr lang="en-US" dirty="0" smtClean="0"/>
          </a:p>
          <a:p>
            <a:r>
              <a:rPr lang="en-US" dirty="0" smtClean="0"/>
              <a:t>Clement </a:t>
            </a:r>
            <a:r>
              <a:rPr lang="en-US" dirty="0"/>
              <a:t>and his cardinals returned to Avignon and set up court there. Urban VI stayed in Rome. </a:t>
            </a:r>
            <a:endParaRPr lang="en-US" dirty="0" smtClean="0"/>
          </a:p>
          <a:p>
            <a:r>
              <a:rPr lang="en-US" dirty="0" smtClean="0"/>
              <a:t>There </a:t>
            </a:r>
            <a:r>
              <a:rPr lang="en-US" dirty="0"/>
              <a:t>were now </a:t>
            </a:r>
            <a:r>
              <a:rPr lang="en-US" b="1" i="1" dirty="0"/>
              <a:t>two</a:t>
            </a:r>
            <a:r>
              <a:rPr lang="en-US" dirty="0"/>
              <a:t> rival popes. </a:t>
            </a:r>
            <a:endParaRPr lang="en-US" dirty="0" smtClean="0"/>
          </a:p>
          <a:p>
            <a:r>
              <a:rPr lang="en-US" dirty="0" smtClean="0"/>
              <a:t>This </a:t>
            </a:r>
            <a:r>
              <a:rPr lang="en-US" dirty="0"/>
              <a:t>had happened before, when an </a:t>
            </a:r>
            <a:r>
              <a:rPr lang="en-US" b="1" i="1" dirty="0"/>
              <a:t>Emperor</a:t>
            </a:r>
            <a:r>
              <a:rPr lang="en-US" dirty="0"/>
              <a:t> had set up a rival pope for </a:t>
            </a:r>
            <a:r>
              <a:rPr lang="en-US" b="1" i="1" dirty="0"/>
              <a:t>political </a:t>
            </a:r>
            <a:r>
              <a:rPr lang="en-US" b="1" i="1" dirty="0" smtClean="0"/>
              <a:t>reasons.</a:t>
            </a:r>
            <a:endParaRPr lang="en-US" dirty="0" smtClean="0"/>
          </a:p>
          <a:p>
            <a:r>
              <a:rPr lang="en-US" dirty="0" smtClean="0"/>
              <a:t>However</a:t>
            </a:r>
            <a:r>
              <a:rPr lang="en-US" dirty="0"/>
              <a:t>, this time the two popes had both been elected by the Church itself – by the </a:t>
            </a:r>
            <a:r>
              <a:rPr lang="en-US" b="1" i="1" dirty="0"/>
              <a:t>same body of cardinals</a:t>
            </a:r>
            <a:r>
              <a:rPr lang="en-US" dirty="0"/>
              <a:t>. </a:t>
            </a:r>
            <a:endParaRPr lang="en-US" dirty="0" smtClean="0"/>
          </a:p>
          <a:p>
            <a:r>
              <a:rPr lang="en-US" dirty="0" smtClean="0"/>
              <a:t>The </a:t>
            </a:r>
            <a:r>
              <a:rPr lang="en-US" dirty="0"/>
              <a:t>two rival popes, Urban VI and Clement VII, excommunicated each other.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040272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2321843"/>
            <a:ext cx="9067800" cy="189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609600"/>
          </a:xfrm>
        </p:spPr>
        <p:txBody>
          <a:bodyPr>
            <a:noAutofit/>
          </a:bodyPr>
          <a:lstStyle/>
          <a:p>
            <a:r>
              <a:rPr lang="en-US" sz="4800" b="1" dirty="0" smtClean="0"/>
              <a:t>The Western Schism</a:t>
            </a:r>
            <a:endParaRPr lang="en-US" sz="4800" b="1" dirty="0"/>
          </a:p>
        </p:txBody>
      </p:sp>
      <p:sp>
        <p:nvSpPr>
          <p:cNvPr id="3" name="TextBox 2"/>
          <p:cNvSpPr txBox="1"/>
          <p:nvPr/>
        </p:nvSpPr>
        <p:spPr>
          <a:xfrm>
            <a:off x="228600" y="6019800"/>
            <a:ext cx="4575676" cy="369332"/>
          </a:xfrm>
          <a:prstGeom prst="rect">
            <a:avLst/>
          </a:prstGeom>
          <a:noFill/>
        </p:spPr>
        <p:txBody>
          <a:bodyPr wrap="none" rtlCol="0">
            <a:spAutoFit/>
          </a:bodyPr>
          <a:lstStyle/>
          <a:p>
            <a:r>
              <a:rPr lang="en-US" dirty="0">
                <a:hlinkClick r:id="rId4"/>
              </a:rPr>
              <a:t>https://en.wikipedia.org/wiki/Western_Schism</a:t>
            </a:r>
            <a:endParaRPr lang="en-US" dirty="0"/>
          </a:p>
        </p:txBody>
      </p:sp>
    </p:spTree>
    <p:extLst>
      <p:ext uri="{BB962C8B-B14F-4D97-AF65-F5344CB8AC3E}">
        <p14:creationId xmlns:p14="http://schemas.microsoft.com/office/powerpoint/2010/main" val="1971531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Since </a:t>
            </a:r>
            <a:r>
              <a:rPr lang="en-US" dirty="0"/>
              <a:t>there was no higher authority in the Church above a pope who had been elected by the cardinals, there was no power that could choose between them. </a:t>
            </a:r>
            <a:endParaRPr lang="en-US" dirty="0" smtClean="0"/>
          </a:p>
          <a:p>
            <a:r>
              <a:rPr lang="en-US" dirty="0" smtClean="0"/>
              <a:t>This </a:t>
            </a:r>
            <a:r>
              <a:rPr lang="en-US" dirty="0"/>
              <a:t>rending asunder of the Catholic Church is known as the </a:t>
            </a:r>
            <a:r>
              <a:rPr lang="en-US" dirty="0" smtClean="0"/>
              <a:t>“Western Schism”.</a:t>
            </a:r>
          </a:p>
          <a:p>
            <a:r>
              <a:rPr lang="en-US" dirty="0" smtClean="0"/>
              <a:t>Catholic </a:t>
            </a:r>
            <a:r>
              <a:rPr lang="en-US" dirty="0"/>
              <a:t>Europe was split down the middle. </a:t>
            </a:r>
            <a:endParaRPr lang="en-US" dirty="0" smtClean="0"/>
          </a:p>
          <a:p>
            <a:r>
              <a:rPr lang="en-US" dirty="0" smtClean="0"/>
              <a:t>The </a:t>
            </a:r>
            <a:r>
              <a:rPr lang="en-US" dirty="0"/>
              <a:t>Roman pope, Urban VI, won the support of northern and central Italy, England, the Scandinavian countries, and most of Germany. </a:t>
            </a:r>
            <a:endParaRPr lang="en-US" dirty="0" smtClean="0"/>
          </a:p>
          <a:p>
            <a:r>
              <a:rPr lang="en-US" dirty="0" smtClean="0"/>
              <a:t>The </a:t>
            </a:r>
            <a:r>
              <a:rPr lang="en-US" dirty="0"/>
              <a:t>Avignonese pope, Clement VII, had the backing of France, Spain, southern Italy, Scotland, and some parts of Germany.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235222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Urban </a:t>
            </a:r>
            <a:r>
              <a:rPr lang="en-US" dirty="0"/>
              <a:t>VI died in 1389, and the Roman line of popes carried on with </a:t>
            </a:r>
            <a:r>
              <a:rPr lang="en-US" b="1" i="1" dirty="0"/>
              <a:t>Boniface XI </a:t>
            </a:r>
            <a:r>
              <a:rPr lang="en-US" dirty="0"/>
              <a:t>(1389-1404), </a:t>
            </a:r>
            <a:r>
              <a:rPr lang="en-US" b="1" i="1" dirty="0"/>
              <a:t>Innocent VII </a:t>
            </a:r>
            <a:r>
              <a:rPr lang="en-US" dirty="0"/>
              <a:t>(1404-1406) and </a:t>
            </a:r>
            <a:r>
              <a:rPr lang="en-US" b="1" i="1" dirty="0"/>
              <a:t>Gregory XII </a:t>
            </a:r>
            <a:r>
              <a:rPr lang="en-US" dirty="0"/>
              <a:t>(1406-15). </a:t>
            </a:r>
            <a:endParaRPr lang="en-US" dirty="0" smtClean="0"/>
          </a:p>
          <a:p>
            <a:r>
              <a:rPr lang="en-US" dirty="0" smtClean="0"/>
              <a:t>In </a:t>
            </a:r>
            <a:r>
              <a:rPr lang="en-US" dirty="0"/>
              <a:t>Avignon, Clement VII was succeeded by </a:t>
            </a:r>
            <a:r>
              <a:rPr lang="en-US" b="1" i="1" dirty="0"/>
              <a:t>Benedict XIII </a:t>
            </a:r>
            <a:r>
              <a:rPr lang="en-US" dirty="0"/>
              <a:t>(1394-1417). </a:t>
            </a:r>
            <a:endParaRPr lang="en-US" dirty="0" smtClean="0"/>
          </a:p>
          <a:p>
            <a:r>
              <a:rPr lang="en-US" dirty="0" smtClean="0"/>
              <a:t>If </a:t>
            </a:r>
            <a:r>
              <a:rPr lang="en-US" dirty="0"/>
              <a:t>the Avignonese captivity had damaged the reputation of the papacy, the </a:t>
            </a:r>
            <a:r>
              <a:rPr lang="en-US" dirty="0" smtClean="0"/>
              <a:t>Western </a:t>
            </a:r>
            <a:r>
              <a:rPr lang="en-US" dirty="0"/>
              <a:t>Schism caused it to sink even </a:t>
            </a:r>
            <a:r>
              <a:rPr lang="en-US" b="1" i="1" dirty="0"/>
              <a:t>lower</a:t>
            </a:r>
            <a:r>
              <a:rPr lang="en-US" dirty="0"/>
              <a:t>. </a:t>
            </a:r>
            <a:endParaRPr lang="en-US" dirty="0" smtClean="0"/>
          </a:p>
          <a:p>
            <a:r>
              <a:rPr lang="en-US" dirty="0" smtClean="0"/>
              <a:t>The </a:t>
            </a:r>
            <a:r>
              <a:rPr lang="en-US" dirty="0"/>
              <a:t>visible unity of the Catholic Church was broken. And the situation dragged on for nearly 40 years. </a:t>
            </a:r>
            <a:endParaRPr lang="en-US" dirty="0" smtClean="0"/>
          </a:p>
          <a:p>
            <a:r>
              <a:rPr lang="en-US" dirty="0" smtClean="0"/>
              <a:t>The </a:t>
            </a:r>
            <a:r>
              <a:rPr lang="en-US" dirty="0"/>
              <a:t>minds of many loyal and sincere Churchmen began to feel that the answer to the scandal of the Great Schism must be found in an </a:t>
            </a:r>
            <a:r>
              <a:rPr lang="en-US" b="1" i="1" dirty="0"/>
              <a:t>ecumenical Council </a:t>
            </a:r>
            <a:r>
              <a:rPr lang="en-US" dirty="0"/>
              <a:t>of the </a:t>
            </a:r>
            <a:r>
              <a:rPr lang="en-US" b="1" i="1" dirty="0"/>
              <a:t>whole Catholic Church </a:t>
            </a:r>
            <a:r>
              <a:rPr lang="en-US" dirty="0"/>
              <a:t>– and in making the papacy subject to the Council.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936854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smtClean="0"/>
              <a:t>In the 13</a:t>
            </a:r>
            <a:r>
              <a:rPr lang="en-US" baseline="30000" dirty="0" smtClean="0"/>
              <a:t>th</a:t>
            </a:r>
            <a:r>
              <a:rPr lang="en-US" dirty="0" smtClean="0"/>
              <a:t> and early 14</a:t>
            </a:r>
            <a:r>
              <a:rPr lang="en-US" baseline="30000" dirty="0" smtClean="0"/>
              <a:t>th</a:t>
            </a:r>
            <a:r>
              <a:rPr lang="en-US" dirty="0" smtClean="0"/>
              <a:t> centuries, Franciscans </a:t>
            </a:r>
            <a:r>
              <a:rPr lang="en-US" dirty="0"/>
              <a:t>and Dominicans were at the forefront of a new </a:t>
            </a:r>
            <a:r>
              <a:rPr lang="en-US" dirty="0" smtClean="0"/>
              <a:t>wave of </a:t>
            </a:r>
            <a:r>
              <a:rPr lang="en-US" dirty="0"/>
              <a:t>Catholic missionary enterprise </a:t>
            </a:r>
            <a:r>
              <a:rPr lang="en-US" dirty="0" smtClean="0"/>
              <a:t>to reach what two people groups?</a:t>
            </a:r>
          </a:p>
          <a:p>
            <a:pPr lvl="1"/>
            <a:r>
              <a:rPr lang="en-US" dirty="0"/>
              <a:t>Muslims and </a:t>
            </a:r>
            <a:r>
              <a:rPr lang="en-US" dirty="0" smtClean="0"/>
              <a:t>Mongols</a:t>
            </a:r>
          </a:p>
          <a:p>
            <a:r>
              <a:rPr lang="en-US" b="1" i="1" dirty="0"/>
              <a:t>Raymond of Penafort, </a:t>
            </a:r>
            <a:r>
              <a:rPr lang="en-US" dirty="0"/>
              <a:t>a Spanish Dominican, </a:t>
            </a:r>
            <a:r>
              <a:rPr lang="en-US" dirty="0" smtClean="0"/>
              <a:t>who evangelized </a:t>
            </a:r>
            <a:r>
              <a:rPr lang="en-US" dirty="0"/>
              <a:t>Muslims in Spain and North-West Africa from 1240 to </a:t>
            </a:r>
            <a:r>
              <a:rPr lang="en-US" dirty="0" smtClean="0"/>
              <a:t>1275, persuaded _____ to </a:t>
            </a:r>
            <a:r>
              <a:rPr lang="en-US" dirty="0"/>
              <a:t>write his </a:t>
            </a:r>
            <a:r>
              <a:rPr lang="en-US" b="1" i="1" dirty="0"/>
              <a:t>Summa contra Gentiles </a:t>
            </a:r>
            <a:r>
              <a:rPr lang="en-US" dirty="0"/>
              <a:t>as a handbook for teaching Christianity to Muslims</a:t>
            </a:r>
            <a:r>
              <a:rPr lang="en-US" dirty="0" smtClean="0"/>
              <a:t>.</a:t>
            </a:r>
          </a:p>
          <a:p>
            <a:pPr lvl="1"/>
            <a:r>
              <a:rPr lang="en-US" dirty="0"/>
              <a:t>Thomas Aquinas</a:t>
            </a:r>
            <a:endParaRPr lang="en-US" dirty="0" smtClean="0"/>
          </a:p>
          <a:p>
            <a:r>
              <a:rPr lang="en-US" dirty="0" smtClean="0"/>
              <a:t>After </a:t>
            </a:r>
            <a:r>
              <a:rPr lang="en-US" dirty="0"/>
              <a:t>emerging from Mongolia under Genghis Khan in 1205, the Mongols had created a </a:t>
            </a:r>
            <a:r>
              <a:rPr lang="en-US" b="1" i="1" dirty="0"/>
              <a:t>vast empire </a:t>
            </a:r>
            <a:r>
              <a:rPr lang="en-US" dirty="0"/>
              <a:t>which </a:t>
            </a:r>
            <a:r>
              <a:rPr lang="en-US" dirty="0" smtClean="0"/>
              <a:t>included land now occupied by what modern day countries and/or regions?</a:t>
            </a:r>
          </a:p>
          <a:p>
            <a:pPr lvl="1"/>
            <a:r>
              <a:rPr lang="en-US" dirty="0" smtClean="0"/>
              <a:t> </a:t>
            </a:r>
            <a:r>
              <a:rPr lang="en-US" dirty="0"/>
              <a:t>China, </a:t>
            </a:r>
            <a:r>
              <a:rPr lang="en-US" dirty="0" smtClean="0"/>
              <a:t>the Middle East, and </a:t>
            </a:r>
            <a:r>
              <a:rPr lang="en-US" dirty="0"/>
              <a:t>southern Russia</a:t>
            </a:r>
            <a:r>
              <a:rPr lang="en-US" dirty="0" smtClean="0"/>
              <a:t>.</a:t>
            </a:r>
          </a:p>
          <a:p>
            <a:r>
              <a:rPr lang="en-US" dirty="0"/>
              <a:t>The great Mongol ruler </a:t>
            </a:r>
            <a:r>
              <a:rPr lang="en-US" b="1" i="1" dirty="0"/>
              <a:t>Kublai Khan </a:t>
            </a:r>
            <a:r>
              <a:rPr lang="en-US" dirty="0"/>
              <a:t>came in touch with Western Christianity through the travels of </a:t>
            </a:r>
            <a:r>
              <a:rPr lang="en-US" dirty="0" smtClean="0"/>
              <a:t>the _____  </a:t>
            </a:r>
            <a:r>
              <a:rPr lang="en-US" b="1" i="1" dirty="0" smtClean="0"/>
              <a:t>family</a:t>
            </a:r>
            <a:r>
              <a:rPr lang="en-US" dirty="0"/>
              <a:t>, merchants of Venice, who were in China from 1260 to 1269, and again from 1275 to 1291. </a:t>
            </a:r>
            <a:r>
              <a:rPr lang="en-US" dirty="0" smtClean="0"/>
              <a:t>The most famous of which was who?</a:t>
            </a:r>
          </a:p>
          <a:p>
            <a:pPr lvl="1"/>
            <a:r>
              <a:rPr lang="en-US" b="1" i="1" dirty="0" smtClean="0"/>
              <a:t>Polo</a:t>
            </a:r>
          </a:p>
          <a:p>
            <a:pPr lvl="1"/>
            <a:r>
              <a:rPr lang="en-US" b="1" i="1" dirty="0"/>
              <a:t>Marco Polo</a:t>
            </a:r>
            <a:endParaRPr lang="en-US" dirty="0"/>
          </a:p>
          <a:p>
            <a:endParaRPr lang="en-US" dirty="0"/>
          </a:p>
          <a:p>
            <a:endParaRPr lang="en-US" dirty="0"/>
          </a:p>
        </p:txBody>
      </p:sp>
    </p:spTree>
    <p:extLst>
      <p:ext uri="{BB962C8B-B14F-4D97-AF65-F5344CB8AC3E}">
        <p14:creationId xmlns:p14="http://schemas.microsoft.com/office/powerpoint/2010/main" val="2653917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a:t>The first attempt to end the Great Schism by an ecumenical Council took place in 1409 at the </a:t>
            </a:r>
            <a:r>
              <a:rPr lang="en-US" b="1" i="1" dirty="0"/>
              <a:t>Council of Pisa</a:t>
            </a:r>
            <a:r>
              <a:rPr lang="en-US" dirty="0"/>
              <a:t> (north-western Italy). </a:t>
            </a:r>
            <a:endParaRPr lang="en-US" dirty="0" smtClean="0"/>
          </a:p>
          <a:p>
            <a:r>
              <a:rPr lang="en-US" dirty="0" smtClean="0"/>
              <a:t>The </a:t>
            </a:r>
            <a:r>
              <a:rPr lang="en-US" dirty="0"/>
              <a:t>Council was summoned by the cardinals acting on their own authority. </a:t>
            </a:r>
            <a:endParaRPr lang="en-US" dirty="0" smtClean="0"/>
          </a:p>
          <a:p>
            <a:r>
              <a:rPr lang="en-US" dirty="0" smtClean="0"/>
              <a:t>The Council </a:t>
            </a:r>
            <a:r>
              <a:rPr lang="en-US" b="1" i="1" dirty="0"/>
              <a:t>deposed</a:t>
            </a:r>
            <a:r>
              <a:rPr lang="en-US" dirty="0"/>
              <a:t> both rival popes, Gregory XII (Rome) and Benedict XIII (Avignon), and asserted that ecumenical councils were </a:t>
            </a:r>
            <a:r>
              <a:rPr lang="en-US" b="1" i="1" dirty="0"/>
              <a:t>superior</a:t>
            </a:r>
            <a:r>
              <a:rPr lang="en-US" dirty="0"/>
              <a:t> to the papacy. </a:t>
            </a:r>
            <a:r>
              <a:rPr lang="en-US" dirty="0" smtClean="0"/>
              <a:t>But the disposed popes </a:t>
            </a:r>
            <a:r>
              <a:rPr lang="en-US" b="1" i="1" dirty="0" smtClean="0"/>
              <a:t>refused</a:t>
            </a:r>
            <a:r>
              <a:rPr lang="en-US" dirty="0" smtClean="0"/>
              <a:t> to step down.</a:t>
            </a:r>
          </a:p>
          <a:p>
            <a:r>
              <a:rPr lang="en-US" dirty="0" smtClean="0"/>
              <a:t>So when the </a:t>
            </a:r>
            <a:r>
              <a:rPr lang="en-US" dirty="0"/>
              <a:t>Council then elected a </a:t>
            </a:r>
            <a:r>
              <a:rPr lang="en-US" b="1" i="1" dirty="0"/>
              <a:t>new</a:t>
            </a:r>
            <a:r>
              <a:rPr lang="en-US" dirty="0"/>
              <a:t> pope, </a:t>
            </a:r>
            <a:r>
              <a:rPr lang="en-US" b="1" i="1" dirty="0"/>
              <a:t>Alexander V</a:t>
            </a:r>
            <a:r>
              <a:rPr lang="en-US" dirty="0"/>
              <a:t> (1409-10</a:t>
            </a:r>
            <a:r>
              <a:rPr lang="en-US" dirty="0" smtClean="0"/>
              <a:t>), there </a:t>
            </a:r>
            <a:r>
              <a:rPr lang="en-US" dirty="0"/>
              <a:t>were now </a:t>
            </a:r>
            <a:r>
              <a:rPr lang="en-US" b="1" i="1" dirty="0"/>
              <a:t>three </a:t>
            </a:r>
            <a:r>
              <a:rPr lang="en-US" dirty="0"/>
              <a:t>rival popes! </a:t>
            </a:r>
            <a:endParaRPr lang="en-US" dirty="0" smtClean="0"/>
          </a:p>
          <a:p>
            <a:r>
              <a:rPr lang="en-US" dirty="0" smtClean="0"/>
              <a:t>England </a:t>
            </a:r>
            <a:r>
              <a:rPr lang="en-US" dirty="0"/>
              <a:t>and France acknowledged the new Pisan pope, Alexander V, but Italy and much of Germany continued to support Gregory XII of Rome, while Spain and Scotland stayed loyal to Benedict XIII of </a:t>
            </a:r>
            <a:r>
              <a:rPr lang="en-US" dirty="0" smtClean="0"/>
              <a:t>Avignon</a:t>
            </a:r>
            <a:r>
              <a:rPr lang="en-US" dirty="0"/>
              <a:t>!</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3520654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In </a:t>
            </a:r>
            <a:r>
              <a:rPr lang="en-US" dirty="0"/>
              <a:t>1414-18 the Council of Constance (in north-eastern Switzerland) made another attempt to end the Schism. </a:t>
            </a:r>
            <a:endParaRPr lang="en-US" dirty="0" smtClean="0"/>
          </a:p>
          <a:p>
            <a:r>
              <a:rPr lang="en-US" dirty="0" smtClean="0"/>
              <a:t>This </a:t>
            </a:r>
            <a:r>
              <a:rPr lang="en-US" dirty="0"/>
              <a:t>time it was the Holy Roman Emperor </a:t>
            </a:r>
            <a:r>
              <a:rPr lang="en-US" b="1" i="1" dirty="0"/>
              <a:t>Sigismund </a:t>
            </a:r>
            <a:r>
              <a:rPr lang="en-US" dirty="0"/>
              <a:t>(1410-37) who summoned the Council. </a:t>
            </a:r>
            <a:endParaRPr lang="en-US" dirty="0" smtClean="0"/>
          </a:p>
          <a:p>
            <a:r>
              <a:rPr lang="en-US" dirty="0" smtClean="0"/>
              <a:t>Sigismund </a:t>
            </a:r>
            <a:r>
              <a:rPr lang="en-US" dirty="0"/>
              <a:t>acted in </a:t>
            </a:r>
            <a:r>
              <a:rPr lang="en-US" b="1" i="1" dirty="0"/>
              <a:t>alliance</a:t>
            </a:r>
            <a:r>
              <a:rPr lang="en-US" dirty="0"/>
              <a:t> with </a:t>
            </a:r>
            <a:r>
              <a:rPr lang="en-US" b="1" i="1" dirty="0"/>
              <a:t>Pope John </a:t>
            </a:r>
            <a:r>
              <a:rPr lang="en-US" b="1" i="1" dirty="0" smtClean="0"/>
              <a:t>XXIII </a:t>
            </a:r>
            <a:r>
              <a:rPr lang="en-US" dirty="0" smtClean="0"/>
              <a:t>(1410-15), </a:t>
            </a:r>
            <a:r>
              <a:rPr lang="en-US" dirty="0"/>
              <a:t>the successor to Alexander V who had been elected by the Council of Pisa. </a:t>
            </a:r>
            <a:endParaRPr lang="en-US" dirty="0" smtClean="0"/>
          </a:p>
          <a:p>
            <a:r>
              <a:rPr lang="en-US" dirty="0" smtClean="0"/>
              <a:t>However</a:t>
            </a:r>
            <a:r>
              <a:rPr lang="en-US" dirty="0"/>
              <a:t>, once the Council of Constance met, it </a:t>
            </a:r>
            <a:r>
              <a:rPr lang="en-US" b="1" i="1" dirty="0"/>
              <a:t>deposed</a:t>
            </a:r>
            <a:r>
              <a:rPr lang="en-US" dirty="0"/>
              <a:t> </a:t>
            </a:r>
            <a:r>
              <a:rPr lang="en-US" dirty="0" smtClean="0"/>
              <a:t>Pope John </a:t>
            </a:r>
            <a:r>
              <a:rPr lang="en-US" dirty="0"/>
              <a:t>XXIII for scandalous misconduct, and persuaded Pope Gregory XII of Rome to </a:t>
            </a:r>
            <a:r>
              <a:rPr lang="en-US" b="1" i="1" dirty="0"/>
              <a:t>resign</a:t>
            </a:r>
            <a:r>
              <a:rPr lang="en-US" dirty="0"/>
              <a:t>. </a:t>
            </a:r>
            <a:endParaRPr lang="en-US" dirty="0" smtClean="0"/>
          </a:p>
          <a:p>
            <a:r>
              <a:rPr lang="en-US" dirty="0" smtClean="0"/>
              <a:t>The </a:t>
            </a:r>
            <a:r>
              <a:rPr lang="en-US" dirty="0"/>
              <a:t>Council then officially deposed Benedict in 1417. </a:t>
            </a:r>
            <a:endParaRPr lang="en-US" dirty="0" smtClean="0"/>
          </a:p>
          <a:p>
            <a:r>
              <a:rPr lang="en-US" dirty="0" smtClean="0"/>
              <a:t>Then </a:t>
            </a:r>
            <a:r>
              <a:rPr lang="en-US" dirty="0"/>
              <a:t>the cardinals, together with representatives of the nations present, elected the Italian cardinal, Colonna, as the new pope; he assumed the name </a:t>
            </a:r>
            <a:r>
              <a:rPr lang="en-US" b="1" i="1" dirty="0"/>
              <a:t>Martin V</a:t>
            </a:r>
            <a:r>
              <a:rPr lang="en-US" dirty="0"/>
              <a:t> (1417- 31).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606614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 </a:t>
            </a:r>
            <a:r>
              <a:rPr lang="en-US" dirty="0"/>
              <a:t>Council of Constance was revolutionary. It had ended the Great Schism, but only by subjecting the papacy to the authority of an ecumenical Council. </a:t>
            </a:r>
            <a:endParaRPr lang="en-US" dirty="0" smtClean="0"/>
          </a:p>
          <a:p>
            <a:r>
              <a:rPr lang="en-US" dirty="0" smtClean="0"/>
              <a:t>It </a:t>
            </a:r>
            <a:r>
              <a:rPr lang="en-US" dirty="0"/>
              <a:t>seemed that the conciliarists had demolished the absolute papal monarchy of Hildebrand and Innocent III, and replaced it by a more limited, constitutional, democratic form of Church government. </a:t>
            </a:r>
            <a:endParaRPr lang="en-US" dirty="0" smtClean="0"/>
          </a:p>
          <a:p>
            <a:r>
              <a:rPr lang="en-US" dirty="0" smtClean="0"/>
              <a:t>However</a:t>
            </a:r>
            <a:r>
              <a:rPr lang="en-US" dirty="0"/>
              <a:t>, the new pope, Martin V, after ascending the papal throne, abandoned whatever </a:t>
            </a:r>
            <a:r>
              <a:rPr lang="en-US" dirty="0" err="1"/>
              <a:t>conciliarist</a:t>
            </a:r>
            <a:r>
              <a:rPr lang="en-US" dirty="0"/>
              <a:t> convictions he may have had, and there was much friction between him and the next two ecumenical Councils at Pavia-Siena (1423-24) and Basel (1431-49). </a:t>
            </a:r>
            <a:endParaRPr lang="en-US" dirty="0" smtClean="0"/>
          </a:p>
          <a:p>
            <a:r>
              <a:rPr lang="en-US" dirty="0" smtClean="0"/>
              <a:t>Martin </a:t>
            </a:r>
            <a:r>
              <a:rPr lang="en-US" dirty="0"/>
              <a:t>V died only months after the Council of Basel (north-western Switzerland) opened; </a:t>
            </a:r>
            <a:r>
              <a:rPr lang="en-US" b="1" i="1" dirty="0"/>
              <a:t>Eugenius IV </a:t>
            </a:r>
            <a:r>
              <a:rPr lang="en-US" dirty="0"/>
              <a:t>(1431-47) succeeded him.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227064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Eugenius </a:t>
            </a:r>
            <a:r>
              <a:rPr lang="en-US" dirty="0"/>
              <a:t>tried to adjourn the Council, but it refused to disband and declared its own superiority over him as pope. The Council then began a great </a:t>
            </a:r>
            <a:r>
              <a:rPr lang="en-US" dirty="0" smtClean="0"/>
              <a:t>program </a:t>
            </a:r>
            <a:r>
              <a:rPr lang="en-US" dirty="0"/>
              <a:t>of administrative and moral reforms. </a:t>
            </a:r>
            <a:endParaRPr lang="en-US" dirty="0" smtClean="0"/>
          </a:p>
          <a:p>
            <a:r>
              <a:rPr lang="en-US" dirty="0" smtClean="0"/>
              <a:t>It </a:t>
            </a:r>
            <a:r>
              <a:rPr lang="en-US" dirty="0"/>
              <a:t>appeared that Pope Eugenius was captive to the Council. </a:t>
            </a:r>
            <a:endParaRPr lang="en-US" dirty="0" smtClean="0"/>
          </a:p>
          <a:p>
            <a:r>
              <a:rPr lang="en-US" dirty="0" smtClean="0"/>
              <a:t>However</a:t>
            </a:r>
            <a:r>
              <a:rPr lang="en-US" dirty="0"/>
              <a:t>, Eugenius turned the tables completely in 1437 by </a:t>
            </a:r>
            <a:r>
              <a:rPr lang="en-US" dirty="0" smtClean="0"/>
              <a:t>moving </a:t>
            </a:r>
            <a:r>
              <a:rPr lang="en-US" dirty="0"/>
              <a:t>the Council to the north-eastern Italian city of Ferrara, where he received the </a:t>
            </a:r>
            <a:r>
              <a:rPr lang="en-US" b="1" i="1" dirty="0"/>
              <a:t>Byzantine Emperor John </a:t>
            </a:r>
            <a:r>
              <a:rPr lang="en-US" b="1" i="1" dirty="0" smtClean="0"/>
              <a:t>VIII</a:t>
            </a:r>
            <a:r>
              <a:rPr lang="en-US" dirty="0" smtClean="0"/>
              <a:t>, </a:t>
            </a:r>
            <a:r>
              <a:rPr lang="en-US" dirty="0"/>
              <a:t>the patriarch of Constantinople, </a:t>
            </a:r>
            <a:r>
              <a:rPr lang="en-US" b="1" i="1" dirty="0"/>
              <a:t>Joseph </a:t>
            </a:r>
            <a:r>
              <a:rPr lang="en-US" b="1" i="1" dirty="0" smtClean="0"/>
              <a:t>II</a:t>
            </a:r>
            <a:r>
              <a:rPr lang="en-US" dirty="0" smtClean="0"/>
              <a:t>, </a:t>
            </a:r>
            <a:r>
              <a:rPr lang="en-US" dirty="0"/>
              <a:t>and other delegates of Eastern Orthodoxy. </a:t>
            </a:r>
            <a:endParaRPr lang="en-US" dirty="0" smtClean="0"/>
          </a:p>
          <a:p>
            <a:r>
              <a:rPr lang="en-US" dirty="0" smtClean="0"/>
              <a:t>The </a:t>
            </a:r>
            <a:r>
              <a:rPr lang="en-US" dirty="0"/>
              <a:t>Byzantines wanted to negotiate a union with the Catholic Church in return for Western military support against the Ottoman Turks.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224140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 </a:t>
            </a:r>
            <a:r>
              <a:rPr lang="en-US" dirty="0"/>
              <a:t>Council at Basel was split; a minority followed the pope to Ferrara. </a:t>
            </a:r>
            <a:endParaRPr lang="en-US" dirty="0" smtClean="0"/>
          </a:p>
          <a:p>
            <a:r>
              <a:rPr lang="en-US" dirty="0" smtClean="0"/>
              <a:t>In </a:t>
            </a:r>
            <a:r>
              <a:rPr lang="en-US" dirty="0"/>
              <a:t>1439 Eugenius moved the Council again, to Florence (south of Ferrara). </a:t>
            </a:r>
            <a:endParaRPr lang="en-US" dirty="0" smtClean="0"/>
          </a:p>
          <a:p>
            <a:r>
              <a:rPr lang="en-US" dirty="0" smtClean="0"/>
              <a:t>He </a:t>
            </a:r>
            <a:r>
              <a:rPr lang="en-US" dirty="0"/>
              <a:t>successfully concluded a union with the Orthodox, the “Union of Florence”, which sent his personal prestige soaring</a:t>
            </a:r>
            <a:r>
              <a:rPr lang="en-US" dirty="0" smtClean="0"/>
              <a:t>. </a:t>
            </a:r>
          </a:p>
          <a:p>
            <a:r>
              <a:rPr lang="en-US" dirty="0" smtClean="0"/>
              <a:t>The </a:t>
            </a:r>
            <a:r>
              <a:rPr lang="en-US" dirty="0"/>
              <a:t>Council at Basel reacted rather foolishly by </a:t>
            </a:r>
            <a:r>
              <a:rPr lang="en-US" b="1" i="1" dirty="0"/>
              <a:t>deposing </a:t>
            </a:r>
            <a:r>
              <a:rPr lang="en-US" dirty="0"/>
              <a:t>Eugenius and electing a new pope, </a:t>
            </a:r>
            <a:r>
              <a:rPr lang="en-US" b="1" i="1" dirty="0"/>
              <a:t>Felix V </a:t>
            </a:r>
            <a:r>
              <a:rPr lang="en-US" dirty="0"/>
              <a:t>(1439-49). </a:t>
            </a:r>
            <a:endParaRPr lang="en-US" dirty="0" smtClean="0"/>
          </a:p>
          <a:p>
            <a:r>
              <a:rPr lang="en-US" dirty="0" smtClean="0"/>
              <a:t>But this </a:t>
            </a:r>
            <a:r>
              <a:rPr lang="en-US" dirty="0"/>
              <a:t>act dealt a </a:t>
            </a:r>
            <a:r>
              <a:rPr lang="en-US" b="1" i="1" dirty="0"/>
              <a:t>mortal blow </a:t>
            </a:r>
            <a:r>
              <a:rPr lang="en-US" dirty="0"/>
              <a:t>to the influence of the </a:t>
            </a:r>
            <a:r>
              <a:rPr lang="en-US" dirty="0" smtClean="0"/>
              <a:t>conciliarists, because </a:t>
            </a:r>
            <a:r>
              <a:rPr lang="en-US" dirty="0"/>
              <a:t>they were seen as plunging the Church into </a:t>
            </a:r>
            <a:r>
              <a:rPr lang="en-US" b="1" i="1" dirty="0"/>
              <a:t>schism</a:t>
            </a:r>
            <a:r>
              <a:rPr lang="en-US" dirty="0"/>
              <a:t> again. </a:t>
            </a:r>
            <a:endParaRPr lang="en-US" dirty="0" smtClean="0"/>
          </a:p>
          <a:p>
            <a:r>
              <a:rPr lang="en-US" dirty="0" smtClean="0"/>
              <a:t>Eventually, </a:t>
            </a:r>
            <a:r>
              <a:rPr lang="en-US" dirty="0"/>
              <a:t>more and more members of the Council defected to </a:t>
            </a:r>
            <a:r>
              <a:rPr lang="en-US" dirty="0" smtClean="0"/>
              <a:t>Eugenius and what </a:t>
            </a:r>
            <a:r>
              <a:rPr lang="en-US" dirty="0"/>
              <a:t>was left of the Council dissolved itself in 1449.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4279348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3200" b="1" dirty="0"/>
              <a:t>The Western Schism</a:t>
            </a:r>
            <a:endParaRPr lang="en-US" sz="20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This </a:t>
            </a:r>
            <a:r>
              <a:rPr lang="en-US" dirty="0"/>
              <a:t>marked the end of the conciliar movement. The papacy had triumphed. </a:t>
            </a:r>
            <a:endParaRPr lang="en-US" dirty="0" smtClean="0"/>
          </a:p>
          <a:p>
            <a:r>
              <a:rPr lang="en-US" dirty="0" smtClean="0"/>
              <a:t>Eventually, </a:t>
            </a:r>
            <a:r>
              <a:rPr lang="en-US" dirty="0"/>
              <a:t>the Orthodox Churches of the East scorned the agreement its delegates had made with Pope Eugenius, but it had served Eugenius’s purposes well. </a:t>
            </a:r>
            <a:endParaRPr lang="en-US" dirty="0" smtClean="0"/>
          </a:p>
          <a:p>
            <a:r>
              <a:rPr lang="en-US" dirty="0" smtClean="0"/>
              <a:t>He </a:t>
            </a:r>
            <a:r>
              <a:rPr lang="en-US" dirty="0"/>
              <a:t>had re-established the papacy as the true leader of Western Catholicism. </a:t>
            </a:r>
            <a:endParaRPr lang="en-US" dirty="0" smtClean="0"/>
          </a:p>
          <a:p>
            <a:r>
              <a:rPr lang="en-US" dirty="0" smtClean="0"/>
              <a:t>The </a:t>
            </a:r>
            <a:r>
              <a:rPr lang="en-US" dirty="0"/>
              <a:t>conciliar theory lived on in the Church, but the incredible incompetence of the conciliarists at Basel had ruined any hope of making the Catholic Church into a more democratic institution.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30145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69332"/>
          </a:xfrm>
          <a:prstGeom prst="rect">
            <a:avLst/>
          </a:prstGeom>
        </p:spPr>
        <p:txBody>
          <a:bodyPr wrap="square">
            <a:spAutoFit/>
          </a:bodyPr>
          <a:lstStyle/>
          <a:p>
            <a:r>
              <a:rPr lang="en-US" dirty="0">
                <a:solidFill>
                  <a:prstClr val="black"/>
                </a:solidFill>
                <a:effectLst>
                  <a:glow rad="228600">
                    <a:prstClr val="white">
                      <a:alpha val="40000"/>
                    </a:prstClr>
                  </a:glow>
                </a:effectLst>
                <a:hlinkClick r:id="rId5"/>
              </a:rPr>
              <a:t>https://</a:t>
            </a:r>
            <a:r>
              <a:rPr lang="en-US" dirty="0" smtClean="0">
                <a:solidFill>
                  <a:prstClr val="black"/>
                </a:solidFill>
                <a:effectLst>
                  <a:glow rad="228600">
                    <a:prstClr val="white">
                      <a:alpha val="40000"/>
                    </a:prstClr>
                  </a:glow>
                </a:effectLst>
                <a:hlinkClick r:id="rId5"/>
              </a:rPr>
              <a:t>catholicexchange.com/spiritual-guidance-st-catherine-siena</a:t>
            </a:r>
            <a:r>
              <a:rPr lang="en-US" dirty="0" smtClean="0">
                <a:solidFill>
                  <a:prstClr val="black"/>
                </a:solidFill>
                <a:effectLst>
                  <a:glow rad="228600">
                    <a:prstClr val="white">
                      <a:alpha val="40000"/>
                    </a:prstClr>
                  </a:glow>
                </a:effectLst>
              </a:rPr>
              <a:t> </a:t>
            </a:r>
            <a:endParaRPr lang="en-US" dirty="0">
              <a:solidFill>
                <a:prstClr val="black"/>
              </a:solidFill>
              <a:effectLst>
                <a:glow rad="228600">
                  <a:prstClr val="white">
                    <a:alpha val="40000"/>
                  </a:prstClr>
                </a:glow>
              </a:effectLst>
            </a:endParaRPr>
          </a:p>
        </p:txBody>
      </p:sp>
      <p:sp>
        <p:nvSpPr>
          <p:cNvPr id="3" name="Title 2"/>
          <p:cNvSpPr>
            <a:spLocks noGrp="1"/>
          </p:cNvSpPr>
          <p:nvPr>
            <p:ph type="title"/>
          </p:nvPr>
        </p:nvSpPr>
        <p:spPr>
          <a:xfrm>
            <a:off x="0" y="0"/>
            <a:ext cx="9164678" cy="990600"/>
          </a:xfrm>
        </p:spPr>
        <p:txBody>
          <a:bodyPr>
            <a:noAutofit/>
          </a:bodyPr>
          <a:lstStyle/>
          <a:p>
            <a:r>
              <a:rPr lang="en-US" sz="72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Medieval Mystics </a:t>
            </a:r>
            <a:endParaRPr lang="en-US" sz="72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539701" y="6096000"/>
            <a:ext cx="7924800" cy="369332"/>
          </a:xfrm>
          <a:prstGeom prst="rect">
            <a:avLst/>
          </a:prstGeom>
          <a:noFill/>
        </p:spPr>
        <p:txBody>
          <a:bodyPr wrap="square" rtlCol="0">
            <a:spAutoFit/>
          </a:bodyPr>
          <a:lstStyle/>
          <a:p>
            <a:r>
              <a:rPr lang="en-US" dirty="0">
                <a:solidFill>
                  <a:prstClr val="white"/>
                </a:solidFill>
                <a:effectLst>
                  <a:glow rad="228600">
                    <a:srgbClr val="C0504D">
                      <a:satMod val="175000"/>
                      <a:alpha val="40000"/>
                    </a:srgbClr>
                  </a:glow>
                </a:effectLst>
              </a:rPr>
              <a:t>The Mystic Marriage of Saint Catherine of </a:t>
            </a:r>
            <a:r>
              <a:rPr lang="en-US" dirty="0" smtClean="0">
                <a:solidFill>
                  <a:prstClr val="white"/>
                </a:solidFill>
                <a:effectLst>
                  <a:glow rad="228600">
                    <a:srgbClr val="C0504D">
                      <a:satMod val="175000"/>
                      <a:alpha val="40000"/>
                    </a:srgbClr>
                  </a:glow>
                </a:effectLst>
              </a:rPr>
              <a:t>Siena  - Giovanni </a:t>
            </a:r>
            <a:r>
              <a:rPr lang="en-US" dirty="0">
                <a:solidFill>
                  <a:prstClr val="white"/>
                </a:solidFill>
                <a:effectLst>
                  <a:glow rad="228600">
                    <a:srgbClr val="C0504D">
                      <a:satMod val="175000"/>
                      <a:alpha val="40000"/>
                    </a:srgbClr>
                  </a:glow>
                </a:effectLst>
              </a:rPr>
              <a:t>Di Paolo (</a:t>
            </a:r>
            <a:r>
              <a:rPr lang="en-US" dirty="0" smtClean="0">
                <a:solidFill>
                  <a:prstClr val="white"/>
                </a:solidFill>
                <a:effectLst>
                  <a:glow rad="228600">
                    <a:srgbClr val="C0504D">
                      <a:satMod val="175000"/>
                      <a:alpha val="40000"/>
                    </a:srgbClr>
                  </a:glow>
                </a:effectLst>
              </a:rPr>
              <a:t>1403–1482)</a:t>
            </a:r>
            <a:endParaRPr lang="en-US" dirty="0">
              <a:solidFill>
                <a:prstClr val="white"/>
              </a:solidFill>
              <a:effectLst>
                <a:glow rad="228600">
                  <a:srgbClr val="C0504D">
                    <a:satMod val="175000"/>
                    <a:alpha val="40000"/>
                  </a:srgbClr>
                </a:glow>
              </a:effectLst>
            </a:endParaRPr>
          </a:p>
        </p:txBody>
      </p:sp>
    </p:spTree>
    <p:extLst>
      <p:ext uri="{BB962C8B-B14F-4D97-AF65-F5344CB8AC3E}">
        <p14:creationId xmlns:p14="http://schemas.microsoft.com/office/powerpoint/2010/main" val="474285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243928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9357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While modern “Protestant” churches would never think of trying to appoint a “pope” to rule over the church, there is a longstanding tendency in churches to reject the Biblical teaching that local churches are to be ruled of a plurality of elders and to choose instead to set things up where </a:t>
            </a:r>
            <a:r>
              <a:rPr lang="en-US" b="1" i="1" dirty="0" smtClean="0"/>
              <a:t>one man</a:t>
            </a:r>
            <a:r>
              <a:rPr lang="en-US" dirty="0" smtClean="0"/>
              <a:t> is leading the church. What is it about the leadership of a single individual that churches find so attractive?</a:t>
            </a:r>
          </a:p>
          <a:p>
            <a:r>
              <a:rPr lang="en-US" dirty="0" smtClean="0"/>
              <a:t>Likewise, the scriptures teach that church leadership should be limited to the </a:t>
            </a:r>
            <a:r>
              <a:rPr lang="en-US" b="1" i="1" dirty="0" smtClean="0"/>
              <a:t>local</a:t>
            </a:r>
            <a:r>
              <a:rPr lang="en-US" dirty="0" smtClean="0"/>
              <a:t> church. In light of what happened with the hierarchical approach to church leadership that occurred within the Roman Catholic Church, do you see the value of </a:t>
            </a:r>
            <a:r>
              <a:rPr lang="en-US" b="1" i="1" dirty="0" smtClean="0"/>
              <a:t>subsidiarity</a:t>
            </a:r>
            <a:r>
              <a:rPr lang="en-US" dirty="0" smtClean="0"/>
              <a:t> when it comes to church leadership?</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2440743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The </a:t>
            </a:r>
            <a:r>
              <a:rPr lang="en-US" b="1" dirty="0"/>
              <a:t>Black Plague</a:t>
            </a:r>
            <a:r>
              <a:rPr lang="en-US" dirty="0"/>
              <a:t>, </a:t>
            </a:r>
            <a:r>
              <a:rPr lang="en-US" dirty="0" smtClean="0"/>
              <a:t>one </a:t>
            </a:r>
            <a:r>
              <a:rPr lang="en-US" dirty="0"/>
              <a:t>of the most devastating pandemics in human </a:t>
            </a:r>
            <a:r>
              <a:rPr lang="en-US" dirty="0" smtClean="0"/>
              <a:t>history, </a:t>
            </a:r>
            <a:r>
              <a:rPr lang="en-US" dirty="0"/>
              <a:t>was most likely carried by </a:t>
            </a:r>
            <a:r>
              <a:rPr lang="en-US" dirty="0" smtClean="0"/>
              <a:t>_____ living </a:t>
            </a:r>
            <a:r>
              <a:rPr lang="en-US" dirty="0"/>
              <a:t>on the </a:t>
            </a:r>
            <a:r>
              <a:rPr lang="en-US" dirty="0" smtClean="0"/>
              <a:t>____ that </a:t>
            </a:r>
            <a:r>
              <a:rPr lang="en-US" dirty="0"/>
              <a:t>traveled on all merchant ships, spreading throughout the Mediterranean Basin and Europe.</a:t>
            </a:r>
            <a:r>
              <a:rPr lang="en-US" baseline="30000" dirty="0"/>
              <a:t> </a:t>
            </a:r>
            <a:endParaRPr lang="en-US" baseline="30000" dirty="0" smtClean="0"/>
          </a:p>
          <a:p>
            <a:pPr lvl="1"/>
            <a:r>
              <a:rPr lang="en-US" dirty="0" smtClean="0"/>
              <a:t>Fleas</a:t>
            </a:r>
          </a:p>
          <a:p>
            <a:pPr lvl="1"/>
            <a:r>
              <a:rPr lang="en-US" dirty="0" smtClean="0"/>
              <a:t>Black rats</a:t>
            </a:r>
          </a:p>
          <a:p>
            <a:r>
              <a:rPr lang="en-US" dirty="0"/>
              <a:t>The Black Death is estimated to have killed </a:t>
            </a:r>
            <a:r>
              <a:rPr lang="en-US" dirty="0" smtClean="0"/>
              <a:t>__ to __ % of </a:t>
            </a:r>
            <a:r>
              <a:rPr lang="en-US" dirty="0"/>
              <a:t>Europe's </a:t>
            </a:r>
            <a:r>
              <a:rPr lang="en-US" dirty="0" smtClean="0"/>
              <a:t>population.</a:t>
            </a:r>
          </a:p>
          <a:p>
            <a:pPr lvl="1"/>
            <a:r>
              <a:rPr lang="en-US" dirty="0"/>
              <a:t>30% to 60% </a:t>
            </a:r>
            <a:endParaRPr lang="en-US" dirty="0" smtClean="0"/>
          </a:p>
          <a:p>
            <a:r>
              <a:rPr lang="en-US" dirty="0"/>
              <a:t>With such a large population decline from the Plague, </a:t>
            </a:r>
            <a:r>
              <a:rPr lang="en-US" dirty="0" smtClean="0"/>
              <a:t>_____ soared </a:t>
            </a:r>
            <a:r>
              <a:rPr lang="en-US" dirty="0"/>
              <a:t>in response to a labor shortage</a:t>
            </a:r>
            <a:r>
              <a:rPr lang="en-US" dirty="0" smtClean="0"/>
              <a:t>.</a:t>
            </a:r>
          </a:p>
          <a:p>
            <a:pPr lvl="1"/>
            <a:r>
              <a:rPr lang="en-US" dirty="0"/>
              <a:t>wages </a:t>
            </a:r>
            <a:endParaRPr lang="en-US" dirty="0" smtClean="0"/>
          </a:p>
          <a:p>
            <a:r>
              <a:rPr lang="en-US" dirty="0" smtClean="0"/>
              <a:t>Why did Christians sometimes blame the Jews for causing the plague?</a:t>
            </a:r>
          </a:p>
          <a:p>
            <a:pPr lvl="1"/>
            <a:r>
              <a:rPr lang="en-US" dirty="0" smtClean="0"/>
              <a:t>Because the </a:t>
            </a:r>
            <a:r>
              <a:rPr lang="en-US" dirty="0"/>
              <a:t>plague seemed to make less headway in Jewish </a:t>
            </a:r>
            <a:r>
              <a:rPr lang="en-US" dirty="0" smtClean="0"/>
              <a:t>neighborhoods.</a:t>
            </a:r>
          </a:p>
          <a:p>
            <a:endParaRPr lang="en-US" dirty="0"/>
          </a:p>
          <a:p>
            <a:endParaRPr lang="en-US" dirty="0"/>
          </a:p>
        </p:txBody>
      </p:sp>
    </p:spTree>
    <p:extLst>
      <p:ext uri="{BB962C8B-B14F-4D97-AF65-F5344CB8AC3E}">
        <p14:creationId xmlns:p14="http://schemas.microsoft.com/office/powerpoint/2010/main" val="1538067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2000" r="-42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r>
              <a:rPr lang="en-US" sz="1600" dirty="0">
                <a:solidFill>
                  <a:prstClr val="black"/>
                </a:solidFill>
                <a:effectLst>
                  <a:glow rad="228600">
                    <a:prstClr val="white">
                      <a:alpha val="40000"/>
                    </a:prstClr>
                  </a:glow>
                </a:effectLst>
                <a:hlinkClick r:id="rId5"/>
              </a:rPr>
              <a:t>https://en.wikipedia.org/wiki/Avignon_Papacy#/media/File:Avignon,_</a:t>
            </a:r>
            <a:r>
              <a:rPr lang="en-US" sz="1600" dirty="0" smtClean="0">
                <a:solidFill>
                  <a:prstClr val="black"/>
                </a:solidFill>
                <a:effectLst>
                  <a:glow rad="228600">
                    <a:prstClr val="white">
                      <a:alpha val="40000"/>
                    </a:prstClr>
                  </a:glow>
                </a:effectLst>
                <a:hlinkClick r:id="rId5"/>
              </a:rPr>
              <a:t>Palais_des_Papes_by_JM_Rosier.jpg</a:t>
            </a:r>
            <a:r>
              <a:rPr lang="en-US" sz="1600" dirty="0" smtClean="0">
                <a:solidFill>
                  <a:prstClr val="black"/>
                </a:solidFill>
                <a:effectLst>
                  <a:glow rad="228600">
                    <a:prstClr val="white">
                      <a:alpha val="40000"/>
                    </a:prstClr>
                  </a:glow>
                </a:effectLst>
              </a:rPr>
              <a:t> </a:t>
            </a:r>
            <a:endParaRPr lang="en-US" sz="1600" dirty="0">
              <a:solidFill>
                <a:prstClr val="black"/>
              </a:solidFill>
              <a:effectLst>
                <a:glow rad="228600">
                  <a:prstClr val="white">
                    <a:alpha val="40000"/>
                  </a:prstClr>
                </a:glow>
              </a:effectLst>
            </a:endParaRPr>
          </a:p>
        </p:txBody>
      </p:sp>
      <p:sp>
        <p:nvSpPr>
          <p:cNvPr id="3" name="Title 2"/>
          <p:cNvSpPr>
            <a:spLocks noGrp="1"/>
          </p:cNvSpPr>
          <p:nvPr>
            <p:ph type="title"/>
          </p:nvPr>
        </p:nvSpPr>
        <p:spPr>
          <a:xfrm>
            <a:off x="0" y="0"/>
            <a:ext cx="9164678" cy="1676400"/>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a:t>
            </a:r>
            <a:r>
              <a:rPr lang="en-US" sz="6000" b="1" dirty="0" smtClean="0">
                <a:solidFill>
                  <a:schemeClr val="bg1"/>
                </a:solidFill>
                <a:effectLst>
                  <a:glow rad="228600">
                    <a:schemeClr val="accent2">
                      <a:satMod val="175000"/>
                      <a:alpha val="40000"/>
                    </a:schemeClr>
                  </a:glow>
                  <a:outerShdw blurRad="114300" dist="38100" dir="13500000" algn="br" rotWithShape="0">
                    <a:prstClr val="black"/>
                  </a:outerShdw>
                </a:effectLst>
              </a:rPr>
              <a:t>“Babylonian Captivity” </a:t>
            </a: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of the Papacy (1309-77) </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304800" y="5867400"/>
            <a:ext cx="4739374" cy="461665"/>
          </a:xfrm>
          <a:prstGeom prst="rect">
            <a:avLst/>
          </a:prstGeom>
          <a:noFill/>
        </p:spPr>
        <p:txBody>
          <a:bodyPr wrap="none" rtlCol="0">
            <a:spAutoFit/>
          </a:bodyPr>
          <a:lstStyle/>
          <a:p>
            <a:r>
              <a:rPr lang="en-US" sz="2400" b="1" dirty="0">
                <a:solidFill>
                  <a:schemeClr val="bg1"/>
                </a:solidFill>
                <a:effectLst>
                  <a:glow rad="228600">
                    <a:schemeClr val="accent2">
                      <a:satMod val="175000"/>
                      <a:alpha val="40000"/>
                    </a:schemeClr>
                  </a:glow>
                </a:effectLst>
              </a:rPr>
              <a:t>The Papal palace in Avignon, France</a:t>
            </a:r>
          </a:p>
        </p:txBody>
      </p:sp>
    </p:spTree>
    <p:extLst>
      <p:ext uri="{BB962C8B-B14F-4D97-AF65-F5344CB8AC3E}">
        <p14:creationId xmlns:p14="http://schemas.microsoft.com/office/powerpoint/2010/main" val="3964252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2000" r="-4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"Babylonian Captivity" of </a:t>
            </a:r>
            <a:r>
              <a:rPr lang="en-US" sz="4000" b="1" dirty="0"/>
              <a:t>the </a:t>
            </a:r>
            <a:r>
              <a:rPr lang="en-US" sz="4000" b="1" dirty="0" smtClean="0"/>
              <a:t>Papacy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a:t>The papacy had reached the height of its political power in Western Europe under Innocent III. </a:t>
            </a:r>
            <a:endParaRPr lang="en-US" dirty="0" smtClean="0"/>
          </a:p>
          <a:p>
            <a:r>
              <a:rPr lang="en-US" dirty="0" smtClean="0"/>
              <a:t>His </a:t>
            </a:r>
            <a:r>
              <a:rPr lang="en-US" dirty="0"/>
              <a:t>death in 1216 was followed by a period of </a:t>
            </a:r>
            <a:r>
              <a:rPr lang="en-US" dirty="0" smtClean="0"/>
              <a:t>disaster</a:t>
            </a:r>
            <a:r>
              <a:rPr lang="en-US" dirty="0"/>
              <a:t>. </a:t>
            </a:r>
            <a:endParaRPr lang="en-US" dirty="0" smtClean="0"/>
          </a:p>
          <a:p>
            <a:r>
              <a:rPr lang="en-US" dirty="0" smtClean="0"/>
              <a:t>The </a:t>
            </a:r>
            <a:r>
              <a:rPr lang="en-US" dirty="0"/>
              <a:t>popes continued to struggle against the Holy Roman Emperors; their conflict with Frederick II (1210-50), whom Innocent III himself had settled on the German throne, was especially </a:t>
            </a:r>
            <a:r>
              <a:rPr lang="en-US" dirty="0" smtClean="0"/>
              <a:t>bitter.</a:t>
            </a:r>
          </a:p>
          <a:p>
            <a:r>
              <a:rPr lang="en-US" dirty="0" smtClean="0"/>
              <a:t>However</a:t>
            </a:r>
            <a:r>
              <a:rPr lang="en-US" dirty="0"/>
              <a:t>, the long warfare between papacy and Empire had permanently weakened the power of the German monarchy, by undermining Germany’s national unity. </a:t>
            </a:r>
            <a:endParaRPr lang="en-US" dirty="0" smtClean="0"/>
          </a:p>
          <a:p>
            <a:r>
              <a:rPr lang="en-US" dirty="0" smtClean="0"/>
              <a:t>Because of this, the real </a:t>
            </a:r>
            <a:r>
              <a:rPr lang="en-US" dirty="0"/>
              <a:t>power lay in the hands of the </a:t>
            </a:r>
            <a:r>
              <a:rPr lang="en-US" b="1" i="1" dirty="0"/>
              <a:t>local</a:t>
            </a:r>
            <a:r>
              <a:rPr lang="en-US" dirty="0"/>
              <a:t> German princes, not the Emperor. </a:t>
            </a:r>
            <a:endParaRPr lang="en-US" dirty="0" smtClean="0"/>
          </a:p>
          <a:p>
            <a:r>
              <a:rPr lang="en-US" dirty="0" smtClean="0"/>
              <a:t>Therefore the </a:t>
            </a:r>
            <a:r>
              <a:rPr lang="en-US" dirty="0"/>
              <a:t>threat to the independence of the papacy no longer came from </a:t>
            </a:r>
            <a:r>
              <a:rPr lang="en-US" b="1" i="1" dirty="0"/>
              <a:t>Germany</a:t>
            </a:r>
            <a:r>
              <a:rPr lang="en-US" dirty="0"/>
              <a:t>, but from </a:t>
            </a:r>
            <a:r>
              <a:rPr lang="en-US" b="1" i="1" dirty="0"/>
              <a:t>France</a:t>
            </a:r>
            <a:r>
              <a:rPr lang="en-US" dirty="0"/>
              <a: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830393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1392" y="586979"/>
            <a:ext cx="7953008" cy="604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533400"/>
          </a:xfrm>
        </p:spPr>
        <p:txBody>
          <a:bodyPr>
            <a:noAutofit/>
          </a:bodyPr>
          <a:lstStyle/>
          <a:p>
            <a:r>
              <a:rPr lang="en-US" sz="3200" b="1" dirty="0" smtClean="0"/>
              <a:t>Medieval Europe 950-1300</a:t>
            </a:r>
            <a:endParaRPr lang="en-US" sz="3200" b="1" dirty="0"/>
          </a:p>
        </p:txBody>
      </p:sp>
    </p:spTree>
    <p:extLst>
      <p:ext uri="{BB962C8B-B14F-4D97-AF65-F5344CB8AC3E}">
        <p14:creationId xmlns:p14="http://schemas.microsoft.com/office/powerpoint/2010/main" val="1703888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2000" r="-4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"Babylonian Captivity" of </a:t>
            </a:r>
            <a:r>
              <a:rPr lang="en-US" sz="4000" b="1" dirty="0"/>
              <a:t>the </a:t>
            </a:r>
            <a:r>
              <a:rPr lang="en-US" sz="4000" b="1" dirty="0" smtClean="0"/>
              <a:t>Papacy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In </a:t>
            </a:r>
            <a:r>
              <a:rPr lang="en-US" dirty="0"/>
              <a:t>contrast to the situation in Germany, the French monarchy was </a:t>
            </a:r>
            <a:r>
              <a:rPr lang="en-US" b="1" i="1" dirty="0"/>
              <a:t>growing</a:t>
            </a:r>
            <a:r>
              <a:rPr lang="en-US" dirty="0"/>
              <a:t> in strength. </a:t>
            </a:r>
            <a:endParaRPr lang="en-US" dirty="0" smtClean="0"/>
          </a:p>
          <a:p>
            <a:r>
              <a:rPr lang="en-US" dirty="0" smtClean="0"/>
              <a:t>It </a:t>
            </a:r>
            <a:r>
              <a:rPr lang="en-US" dirty="0"/>
              <a:t>reached dangerous levels, as far as the papacy was concerned, under </a:t>
            </a:r>
            <a:r>
              <a:rPr lang="en-US" b="1" i="1" dirty="0"/>
              <a:t>King Philip the Fair </a:t>
            </a:r>
            <a:r>
              <a:rPr lang="en-US" dirty="0"/>
              <a:t>(1285-1314). </a:t>
            </a:r>
            <a:endParaRPr lang="en-US" dirty="0" smtClean="0"/>
          </a:p>
          <a:p>
            <a:r>
              <a:rPr lang="en-US" dirty="0" smtClean="0"/>
              <a:t>Philip </a:t>
            </a:r>
            <a:r>
              <a:rPr lang="en-US" dirty="0"/>
              <a:t>was a ruthless tyrant who had the highest views of his own absolute authority over all French affairs. </a:t>
            </a:r>
            <a:endParaRPr lang="en-US" dirty="0" smtClean="0"/>
          </a:p>
          <a:p>
            <a:r>
              <a:rPr lang="en-US" dirty="0" smtClean="0"/>
              <a:t>Conflict </a:t>
            </a:r>
            <a:r>
              <a:rPr lang="en-US" dirty="0"/>
              <a:t>broke out between Philip and Pope </a:t>
            </a:r>
            <a:r>
              <a:rPr lang="en-US" b="1" i="1" dirty="0"/>
              <a:t>Boniface VIII </a:t>
            </a:r>
            <a:r>
              <a:rPr lang="en-US" dirty="0"/>
              <a:t>(1294-1303) over taxation. </a:t>
            </a:r>
            <a:endParaRPr lang="en-US" dirty="0" smtClean="0"/>
          </a:p>
          <a:p>
            <a:r>
              <a:rPr lang="en-US" dirty="0" smtClean="0"/>
              <a:t>In </a:t>
            </a:r>
            <a:r>
              <a:rPr lang="en-US" dirty="0"/>
              <a:t>1295 Philip levied a tax on the French clergy to finance a war with England. </a:t>
            </a:r>
            <a:endParaRPr lang="en-US" dirty="0" smtClean="0"/>
          </a:p>
          <a:p>
            <a:r>
              <a:rPr lang="en-US" dirty="0" smtClean="0"/>
              <a:t>The </a:t>
            </a:r>
            <a:r>
              <a:rPr lang="en-US" dirty="0"/>
              <a:t>French clergy complained to Boniface, who decreed the excommunication of all who imposed or paid such taxes without papal permission. </a:t>
            </a:r>
            <a:endParaRPr lang="en-US" dirty="0" smtClean="0"/>
          </a:p>
          <a:p>
            <a:r>
              <a:rPr lang="en-US" dirty="0" smtClean="0"/>
              <a:t>Philip </a:t>
            </a:r>
            <a:r>
              <a:rPr lang="en-US" dirty="0"/>
              <a:t>responded by forbidding the export of gold and silver from France; this crippled the economy of Rome.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140656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2000" r="-4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"Babylonian Captivity" of </a:t>
            </a:r>
            <a:r>
              <a:rPr lang="en-US" sz="4000" b="1" dirty="0"/>
              <a:t>the </a:t>
            </a:r>
            <a:r>
              <a:rPr lang="en-US" sz="4000" b="1" dirty="0" smtClean="0"/>
              <a:t>Papacy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In 1301 Pope Boniface </a:t>
            </a:r>
            <a:r>
              <a:rPr lang="en-US" dirty="0"/>
              <a:t>sent a special papal </a:t>
            </a:r>
            <a:r>
              <a:rPr lang="en-US" dirty="0" smtClean="0"/>
              <a:t>legate to </a:t>
            </a:r>
            <a:r>
              <a:rPr lang="en-US" dirty="0"/>
              <a:t>Philip’s court to complain about </a:t>
            </a:r>
            <a:r>
              <a:rPr lang="en-US" dirty="0" smtClean="0"/>
              <a:t>Philip’s, seizure </a:t>
            </a:r>
            <a:r>
              <a:rPr lang="en-US" dirty="0"/>
              <a:t>of Church property. </a:t>
            </a:r>
            <a:endParaRPr lang="en-US" dirty="0" smtClean="0"/>
          </a:p>
          <a:p>
            <a:r>
              <a:rPr lang="en-US" dirty="0" smtClean="0"/>
              <a:t>King Philip </a:t>
            </a:r>
            <a:r>
              <a:rPr lang="en-US" dirty="0"/>
              <a:t>had </a:t>
            </a:r>
            <a:r>
              <a:rPr lang="en-US" dirty="0" smtClean="0"/>
              <a:t>the legate </a:t>
            </a:r>
            <a:r>
              <a:rPr lang="en-US" dirty="0"/>
              <a:t>arrested and charged with high treason. The conflict escalated. </a:t>
            </a:r>
            <a:endParaRPr lang="en-US" dirty="0" smtClean="0"/>
          </a:p>
          <a:p>
            <a:r>
              <a:rPr lang="en-US" dirty="0" smtClean="0"/>
              <a:t>Pope Boniface </a:t>
            </a:r>
            <a:r>
              <a:rPr lang="en-US" dirty="0"/>
              <a:t>ordered the release of </a:t>
            </a:r>
            <a:r>
              <a:rPr lang="en-US" dirty="0" smtClean="0"/>
              <a:t>the legate </a:t>
            </a:r>
            <a:r>
              <a:rPr lang="en-US" dirty="0"/>
              <a:t>and summoned Philip to Rome. </a:t>
            </a:r>
            <a:endParaRPr lang="en-US" dirty="0" smtClean="0"/>
          </a:p>
          <a:p>
            <a:r>
              <a:rPr lang="en-US" dirty="0" smtClean="0"/>
              <a:t>Philip </a:t>
            </a:r>
            <a:r>
              <a:rPr lang="en-US" dirty="0"/>
              <a:t>called a national assembly of French nobles, clergy and commoners, which supported him in his defiance of the papacy. </a:t>
            </a:r>
            <a:endParaRPr lang="en-US" dirty="0" smtClean="0"/>
          </a:p>
          <a:p>
            <a:r>
              <a:rPr lang="en-US" dirty="0" smtClean="0"/>
              <a:t>Boniface </a:t>
            </a:r>
            <a:r>
              <a:rPr lang="en-US" dirty="0"/>
              <a:t>reacted by issuing </a:t>
            </a:r>
            <a:r>
              <a:rPr lang="en-US" dirty="0" smtClean="0"/>
              <a:t>a “papal bull” </a:t>
            </a:r>
            <a:r>
              <a:rPr lang="en-US" dirty="0"/>
              <a:t>in 1302, entitled </a:t>
            </a:r>
            <a:r>
              <a:rPr lang="en-US" b="1" i="1" dirty="0" err="1"/>
              <a:t>Unam</a:t>
            </a:r>
            <a:r>
              <a:rPr lang="en-US" b="1" i="1" dirty="0"/>
              <a:t> </a:t>
            </a:r>
            <a:r>
              <a:rPr lang="en-US" b="1" i="1" dirty="0" err="1"/>
              <a:t>sanctam</a:t>
            </a:r>
            <a:r>
              <a:rPr lang="en-US" dirty="0"/>
              <a:t>, which </a:t>
            </a:r>
            <a:r>
              <a:rPr lang="en-US" dirty="0" smtClean="0"/>
              <a:t>claimed that </a:t>
            </a:r>
            <a:r>
              <a:rPr lang="en-US" b="1" i="1" dirty="0" smtClean="0"/>
              <a:t>all</a:t>
            </a:r>
            <a:r>
              <a:rPr lang="en-US" dirty="0" smtClean="0"/>
              <a:t> </a:t>
            </a:r>
            <a:r>
              <a:rPr lang="en-US" dirty="0"/>
              <a:t>political </a:t>
            </a:r>
            <a:r>
              <a:rPr lang="en-US" dirty="0" smtClean="0"/>
              <a:t>authorities are </a:t>
            </a:r>
            <a:r>
              <a:rPr lang="en-US" dirty="0"/>
              <a:t>subject to the </a:t>
            </a:r>
            <a:r>
              <a:rPr lang="en-US" b="1" i="1" dirty="0"/>
              <a:t>pope</a:t>
            </a:r>
            <a:r>
              <a:rPr lang="en-US" dirty="0"/>
              <a:t>, and that submission to the pope is </a:t>
            </a:r>
            <a:r>
              <a:rPr lang="en-US" b="1" i="1" dirty="0"/>
              <a:t>necessary</a:t>
            </a:r>
            <a:r>
              <a:rPr lang="en-US" dirty="0"/>
              <a:t> for salvation</a:t>
            </a:r>
            <a:r>
              <a:rPr lang="en-US" dirty="0" smtClean="0"/>
              <a:t>.</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057988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2000" r="-4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"Babylonian Captivity" of </a:t>
            </a:r>
            <a:r>
              <a:rPr lang="en-US" sz="4000" b="1" dirty="0"/>
              <a:t>the </a:t>
            </a:r>
            <a:r>
              <a:rPr lang="en-US" sz="4000" b="1" dirty="0" smtClean="0"/>
              <a:t>Papacy</a:t>
            </a:r>
            <a:endParaRPr lang="en-US" sz="28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King Philip’s </a:t>
            </a:r>
            <a:r>
              <a:rPr lang="en-US" dirty="0"/>
              <a:t>response was to declare that </a:t>
            </a:r>
            <a:r>
              <a:rPr lang="en-US" dirty="0" smtClean="0"/>
              <a:t>Pope Boniface </a:t>
            </a:r>
            <a:r>
              <a:rPr lang="en-US" dirty="0"/>
              <a:t>was unfit to occupy the papal throne, and he summoned the pope to appear before an ecumenical Council of the whole Church. </a:t>
            </a:r>
            <a:endParaRPr lang="en-US" dirty="0" smtClean="0"/>
          </a:p>
          <a:p>
            <a:r>
              <a:rPr lang="en-US" dirty="0" smtClean="0"/>
              <a:t>The </a:t>
            </a:r>
            <a:r>
              <a:rPr lang="en-US" dirty="0"/>
              <a:t>French parliament, clergy and Paris University all joined in this declaration. </a:t>
            </a:r>
            <a:endParaRPr lang="en-US" dirty="0" smtClean="0"/>
          </a:p>
          <a:p>
            <a:r>
              <a:rPr lang="en-US" dirty="0" smtClean="0"/>
              <a:t>Boniface </a:t>
            </a:r>
            <a:r>
              <a:rPr lang="en-US" dirty="0"/>
              <a:t>prepared to excommunicate Philip, but before he could do so, the French king </a:t>
            </a:r>
            <a:r>
              <a:rPr lang="en-US" dirty="0" smtClean="0"/>
              <a:t>had </a:t>
            </a:r>
            <a:r>
              <a:rPr lang="en-US" dirty="0"/>
              <a:t>Boniface kidnapped and imprisoned. </a:t>
            </a:r>
            <a:endParaRPr lang="en-US" dirty="0" smtClean="0"/>
          </a:p>
          <a:p>
            <a:r>
              <a:rPr lang="en-US" dirty="0" smtClean="0"/>
              <a:t>Philip’s </a:t>
            </a:r>
            <a:r>
              <a:rPr lang="en-US" dirty="0"/>
              <a:t>agents demanded that he resign from the papacy; Boniface refused. </a:t>
            </a:r>
            <a:endParaRPr lang="en-US" dirty="0" smtClean="0"/>
          </a:p>
          <a:p>
            <a:r>
              <a:rPr lang="en-US" dirty="0" smtClean="0"/>
              <a:t>Allies </a:t>
            </a:r>
            <a:r>
              <a:rPr lang="en-US" dirty="0"/>
              <a:t>rescued Boniface </a:t>
            </a:r>
            <a:r>
              <a:rPr lang="en-US" dirty="0" smtClean="0"/>
              <a:t>from </a:t>
            </a:r>
            <a:r>
              <a:rPr lang="en-US" dirty="0"/>
              <a:t>imprisonment, but </a:t>
            </a:r>
            <a:r>
              <a:rPr lang="en-US" dirty="0" smtClean="0"/>
              <a:t>he died </a:t>
            </a:r>
            <a:r>
              <a:rPr lang="en-US" dirty="0"/>
              <a:t>a month later, an old and broken man, while the struggle was still raging.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60301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294747</TotalTime>
  <Words>2814</Words>
  <Application>Microsoft Office PowerPoint</Application>
  <PresentationFormat>On-screen Show (4:3)</PresentationFormat>
  <Paragraphs>161</Paragraphs>
  <Slides>29</Slides>
  <Notes>3</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103_Office Theme</vt:lpstr>
      <vt:lpstr>104_Office Theme</vt:lpstr>
      <vt:lpstr>105_Office Theme</vt:lpstr>
      <vt:lpstr>107_Office Theme</vt:lpstr>
      <vt:lpstr>PowerPoint Presentation</vt:lpstr>
      <vt:lpstr>Review</vt:lpstr>
      <vt:lpstr>Review</vt:lpstr>
      <vt:lpstr>The “Babylonian Captivity” of the Papacy (1309-77) </vt:lpstr>
      <vt:lpstr>The "Babylonian Captivity" of the Papacy</vt:lpstr>
      <vt:lpstr>Medieval Europe 950-1300</vt:lpstr>
      <vt:lpstr>The "Babylonian Captivity" of the Papacy</vt:lpstr>
      <vt:lpstr>The "Babylonian Captivity" of the Papacy</vt:lpstr>
      <vt:lpstr>The "Babylonian Captivity" of the Papacy</vt:lpstr>
      <vt:lpstr>The "Babylonian Captivity" of the Papacy</vt:lpstr>
      <vt:lpstr>The "Babylonian Captivity" of the Papacy</vt:lpstr>
      <vt:lpstr>The Western Schism </vt:lpstr>
      <vt:lpstr>The Western Schism</vt:lpstr>
      <vt:lpstr>The Return of Pope Gregory XI  to Rome</vt:lpstr>
      <vt:lpstr>The Western Schism</vt:lpstr>
      <vt:lpstr>The Western Schism</vt:lpstr>
      <vt:lpstr>The Western Schism</vt:lpstr>
      <vt:lpstr>The Western Schism</vt:lpstr>
      <vt:lpstr>The Western Schism</vt:lpstr>
      <vt:lpstr>The Western Schism</vt:lpstr>
      <vt:lpstr>The Western Schism</vt:lpstr>
      <vt:lpstr>The Western Schism</vt:lpstr>
      <vt:lpstr>The Western Schism</vt:lpstr>
      <vt:lpstr>The Western Schism</vt:lpstr>
      <vt:lpstr>The Western Schism</vt:lpstr>
      <vt:lpstr>The Medieval Mystics </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5157</cp:revision>
  <cp:lastPrinted>2020-03-08T13:51:08Z</cp:lastPrinted>
  <dcterms:created xsi:type="dcterms:W3CDTF">2018-06-08T00:19:32Z</dcterms:created>
  <dcterms:modified xsi:type="dcterms:W3CDTF">2020-03-09T01:32:42Z</dcterms:modified>
</cp:coreProperties>
</file>