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2.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3.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948" r:id="rId2"/>
    <p:sldMasterId id="2147486960" r:id="rId3"/>
    <p:sldMasterId id="2147486972" r:id="rId4"/>
    <p:sldMasterId id="2147486984" r:id="rId5"/>
    <p:sldMasterId id="2147486996" r:id="rId6"/>
  </p:sldMasterIdLst>
  <p:notesMasterIdLst>
    <p:notesMasterId r:id="rId34"/>
  </p:notesMasterIdLst>
  <p:handoutMasterIdLst>
    <p:handoutMasterId r:id="rId35"/>
  </p:handoutMasterIdLst>
  <p:sldIdLst>
    <p:sldId id="2890" r:id="rId7"/>
    <p:sldId id="2892" r:id="rId8"/>
    <p:sldId id="2894" r:id="rId9"/>
    <p:sldId id="2893" r:id="rId10"/>
    <p:sldId id="2907" r:id="rId11"/>
    <p:sldId id="2909" r:id="rId12"/>
    <p:sldId id="2910" r:id="rId13"/>
    <p:sldId id="2931" r:id="rId14"/>
    <p:sldId id="2932" r:id="rId15"/>
    <p:sldId id="2930" r:id="rId16"/>
    <p:sldId id="2912" r:id="rId17"/>
    <p:sldId id="2929" r:id="rId18"/>
    <p:sldId id="2933" r:id="rId19"/>
    <p:sldId id="2934" r:id="rId20"/>
    <p:sldId id="2935" r:id="rId21"/>
    <p:sldId id="2917" r:id="rId22"/>
    <p:sldId id="2918" r:id="rId23"/>
    <p:sldId id="2919" r:id="rId24"/>
    <p:sldId id="2920" r:id="rId25"/>
    <p:sldId id="2921" r:id="rId26"/>
    <p:sldId id="2922" r:id="rId27"/>
    <p:sldId id="2923" r:id="rId28"/>
    <p:sldId id="2924" r:id="rId29"/>
    <p:sldId id="2925" r:id="rId30"/>
    <p:sldId id="2936" r:id="rId31"/>
    <p:sldId id="2937" r:id="rId32"/>
    <p:sldId id="2938" r:id="rId3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972"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3/13/2020</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3/13/2020</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270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6543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4428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9618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048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6681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845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125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1195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033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5574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7483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0035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3517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300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034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3235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884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6146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9605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4089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2305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5470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2578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5299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6811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990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106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420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1688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3414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048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8093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9413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80871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69275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4723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666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3/13/2020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4690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614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5047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0803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38578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34474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6153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2500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846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389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3/13/2020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86653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9841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7594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14694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14878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57281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574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3/13/2020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3/13/2020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4882414"/>
      </p:ext>
    </p:extLst>
  </p:cSld>
  <p:clrMap bg1="lt1" tx1="dk1" bg2="lt2" tx2="dk2" accent1="accent1" accent2="accent2" accent3="accent3" accent4="accent4" accent5="accent5" accent6="accent6" hlink="hlink" folHlink="folHlink"/>
  <p:sldLayoutIdLst>
    <p:sldLayoutId id="2147486949" r:id="rId1"/>
    <p:sldLayoutId id="2147486950" r:id="rId2"/>
    <p:sldLayoutId id="2147486951" r:id="rId3"/>
    <p:sldLayoutId id="2147486952" r:id="rId4"/>
    <p:sldLayoutId id="2147486953" r:id="rId5"/>
    <p:sldLayoutId id="2147486954" r:id="rId6"/>
    <p:sldLayoutId id="2147486955" r:id="rId7"/>
    <p:sldLayoutId id="2147486956" r:id="rId8"/>
    <p:sldLayoutId id="2147486957" r:id="rId9"/>
    <p:sldLayoutId id="2147486958" r:id="rId10"/>
    <p:sldLayoutId id="2147486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2169454"/>
      </p:ext>
    </p:extLst>
  </p:cSld>
  <p:clrMap bg1="lt1" tx1="dk1" bg2="lt2" tx2="dk2" accent1="accent1" accent2="accent2" accent3="accent3" accent4="accent4" accent5="accent5" accent6="accent6" hlink="hlink" folHlink="folHlink"/>
  <p:sldLayoutIdLst>
    <p:sldLayoutId id="2147486961" r:id="rId1"/>
    <p:sldLayoutId id="2147486962" r:id="rId2"/>
    <p:sldLayoutId id="2147486963" r:id="rId3"/>
    <p:sldLayoutId id="2147486964" r:id="rId4"/>
    <p:sldLayoutId id="2147486965" r:id="rId5"/>
    <p:sldLayoutId id="2147486966" r:id="rId6"/>
    <p:sldLayoutId id="2147486967" r:id="rId7"/>
    <p:sldLayoutId id="2147486968" r:id="rId8"/>
    <p:sldLayoutId id="2147486969" r:id="rId9"/>
    <p:sldLayoutId id="2147486970" r:id="rId10"/>
    <p:sldLayoutId id="2147486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1797980"/>
      </p:ext>
    </p:extLst>
  </p:cSld>
  <p:clrMap bg1="lt1" tx1="dk1" bg2="lt2" tx2="dk2" accent1="accent1" accent2="accent2" accent3="accent3" accent4="accent4" accent5="accent5" accent6="accent6" hlink="hlink" folHlink="folHlink"/>
  <p:sldLayoutIdLst>
    <p:sldLayoutId id="2147486973" r:id="rId1"/>
    <p:sldLayoutId id="2147486974" r:id="rId2"/>
    <p:sldLayoutId id="2147486975" r:id="rId3"/>
    <p:sldLayoutId id="2147486976" r:id="rId4"/>
    <p:sldLayoutId id="2147486977" r:id="rId5"/>
    <p:sldLayoutId id="2147486978" r:id="rId6"/>
    <p:sldLayoutId id="2147486979" r:id="rId7"/>
    <p:sldLayoutId id="2147486980" r:id="rId8"/>
    <p:sldLayoutId id="2147486981" r:id="rId9"/>
    <p:sldLayoutId id="2147486982" r:id="rId10"/>
    <p:sldLayoutId id="2147486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7178952"/>
      </p:ext>
    </p:extLst>
  </p:cSld>
  <p:clrMap bg1="lt1" tx1="dk1" bg2="lt2" tx2="dk2" accent1="accent1" accent2="accent2" accent3="accent3" accent4="accent4" accent5="accent5" accent6="accent6" hlink="hlink" folHlink="folHlink"/>
  <p:sldLayoutIdLst>
    <p:sldLayoutId id="2147486985" r:id="rId1"/>
    <p:sldLayoutId id="2147486986" r:id="rId2"/>
    <p:sldLayoutId id="2147486987" r:id="rId3"/>
    <p:sldLayoutId id="2147486988" r:id="rId4"/>
    <p:sldLayoutId id="2147486989" r:id="rId5"/>
    <p:sldLayoutId id="2147486990" r:id="rId6"/>
    <p:sldLayoutId id="2147486991" r:id="rId7"/>
    <p:sldLayoutId id="2147486992" r:id="rId8"/>
    <p:sldLayoutId id="2147486993" r:id="rId9"/>
    <p:sldLayoutId id="2147486994" r:id="rId10"/>
    <p:sldLayoutId id="2147486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1143204"/>
      </p:ext>
    </p:extLst>
  </p:cSld>
  <p:clrMap bg1="lt1" tx1="dk1" bg2="lt2" tx2="dk2" accent1="accent1" accent2="accent2" accent3="accent3" accent4="accent4" accent5="accent5" accent6="accent6" hlink="hlink" folHlink="folHlink"/>
  <p:sldLayoutIdLst>
    <p:sldLayoutId id="2147486997" r:id="rId1"/>
    <p:sldLayoutId id="2147486998" r:id="rId2"/>
    <p:sldLayoutId id="2147486999" r:id="rId3"/>
    <p:sldLayoutId id="2147487000" r:id="rId4"/>
    <p:sldLayoutId id="2147487001" r:id="rId5"/>
    <p:sldLayoutId id="2147487002" r:id="rId6"/>
    <p:sldLayoutId id="2147487003" r:id="rId7"/>
    <p:sldLayoutId id="2147487004" r:id="rId8"/>
    <p:sldLayoutId id="2147487005" r:id="rId9"/>
    <p:sldLayoutId id="2147487006" r:id="rId10"/>
    <p:sldLayoutId id="2147487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Ecstasy_of_Saint_Teresa" TargetMode="External"/><Relationship Id="rId2" Type="http://schemas.openxmlformats.org/officeDocument/2006/relationships/slideLayout" Target="../slideLayouts/slideLayout50.xml"/><Relationship Id="rId1" Type="http://schemas.openxmlformats.org/officeDocument/2006/relationships/themeOverride" Target="../theme/themeOverride1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4.xml"/><Relationship Id="rId5" Type="http://schemas.openxmlformats.org/officeDocument/2006/relationships/hyperlink" Target="https://en.wikipedia.org/wiki/Divine_Comedy" TargetMode="Externa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9.xml"/><Relationship Id="rId1" Type="http://schemas.openxmlformats.org/officeDocument/2006/relationships/themeOverride" Target="../theme/themeOverride21.xml"/><Relationship Id="rId5" Type="http://schemas.openxmlformats.org/officeDocument/2006/relationships/hyperlink" Target="https://www.britannica.com/event/Hundred-Years-War/From-the-Treaty-of-Bretigny-to-the-accession-of-Henry-V-1360-1413" TargetMode="Externa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2.xml"/><Relationship Id="rId1" Type="http://schemas.openxmlformats.org/officeDocument/2006/relationships/themeOverride" Target="../theme/themeOverride22.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hemeOverride" Target="../theme/themeOverride1.xml"/><Relationship Id="rId5" Type="http://schemas.openxmlformats.org/officeDocument/2006/relationships/hyperlink" Target="https://catholicexchange.com/spiritual-guidance-st-catherine-siena"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990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Medieval Mystics </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pPr marL="0" indent="0">
              <a:buNone/>
            </a:pPr>
            <a:r>
              <a:rPr lang="en-US" b="1" dirty="0"/>
              <a:t>Thomas à Kempis (1380-1471)</a:t>
            </a:r>
            <a:endParaRPr lang="en-US" dirty="0"/>
          </a:p>
          <a:p>
            <a:pPr lvl="0"/>
            <a:r>
              <a:rPr lang="en-US" dirty="0" smtClean="0"/>
              <a:t>Is the author of </a:t>
            </a:r>
            <a:r>
              <a:rPr lang="en-US" dirty="0"/>
              <a:t>one of the most famous literary works of the mystics: </a:t>
            </a:r>
            <a:r>
              <a:rPr lang="en-US" b="1" i="1" dirty="0"/>
              <a:t>The Imitation of Christ</a:t>
            </a:r>
            <a:r>
              <a:rPr lang="en-US" dirty="0"/>
              <a:t>. </a:t>
            </a:r>
            <a:endParaRPr lang="en-US" dirty="0" smtClean="0"/>
          </a:p>
          <a:p>
            <a:r>
              <a:rPr lang="en-US" dirty="0" smtClean="0"/>
              <a:t>This </a:t>
            </a:r>
            <a:r>
              <a:rPr lang="en-US" dirty="0"/>
              <a:t>devotional classic </a:t>
            </a:r>
            <a:r>
              <a:rPr lang="en-US" dirty="0" smtClean="0"/>
              <a:t>was </a:t>
            </a:r>
            <a:r>
              <a:rPr lang="en-US" dirty="0"/>
              <a:t>published in Latin, French, German, Spanish, Italian, and English by the end of the fifteenth century, and it remains one of the most popular devotional guides to this day.</a:t>
            </a:r>
          </a:p>
          <a:p>
            <a:pPr lvl="0"/>
            <a:r>
              <a:rPr lang="en-US" dirty="0" smtClean="0"/>
              <a:t>Sir </a:t>
            </a:r>
            <a:r>
              <a:rPr lang="en-US" dirty="0"/>
              <a:t>Thomas </a:t>
            </a:r>
            <a:r>
              <a:rPr lang="en-US" dirty="0" smtClean="0"/>
              <a:t>More (1478-1535), </a:t>
            </a:r>
            <a:r>
              <a:rPr lang="en-US" dirty="0"/>
              <a:t>England's famous lord chancellor under Henry </a:t>
            </a:r>
            <a:r>
              <a:rPr lang="en-US" dirty="0" smtClean="0"/>
              <a:t>VIII, </a:t>
            </a:r>
            <a:r>
              <a:rPr lang="en-US" dirty="0" smtClean="0"/>
              <a:t>said </a:t>
            </a:r>
            <a:r>
              <a:rPr lang="en-US" dirty="0"/>
              <a:t>it was one of the three books </a:t>
            </a:r>
            <a:r>
              <a:rPr lang="en-US" dirty="0" smtClean="0"/>
              <a:t>that everybody </a:t>
            </a:r>
            <a:r>
              <a:rPr lang="en-US" dirty="0"/>
              <a:t>ought to own. </a:t>
            </a:r>
            <a:endParaRPr lang="en-US" dirty="0" smtClean="0"/>
          </a:p>
          <a:p>
            <a:pPr lvl="0"/>
            <a:r>
              <a:rPr lang="en-US" dirty="0" smtClean="0"/>
              <a:t>Methodist </a:t>
            </a:r>
            <a:r>
              <a:rPr lang="en-US" dirty="0"/>
              <a:t>founder John Wesley said it was the best summary of the Christian life he had ever read</a:t>
            </a:r>
            <a:r>
              <a:rPr lang="en-US" dirty="0" smtClean="0"/>
              <a:t>.</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Galli, Mark. 131 Christians Everyone Should Know (p. </a:t>
            </a:r>
            <a:r>
              <a:rPr lang="en-US" sz="1600" dirty="0" smtClean="0"/>
              <a:t>262, 265).</a:t>
            </a:r>
            <a:endParaRPr lang="en-US" sz="1600" dirty="0"/>
          </a:p>
        </p:txBody>
      </p:sp>
    </p:spTree>
    <p:extLst>
      <p:ext uri="{BB962C8B-B14F-4D97-AF65-F5344CB8AC3E}">
        <p14:creationId xmlns:p14="http://schemas.microsoft.com/office/powerpoint/2010/main" val="258410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Medieval Mystics </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pPr marL="0" indent="0">
              <a:buNone/>
            </a:pPr>
            <a:r>
              <a:rPr lang="en-US" b="1" dirty="0"/>
              <a:t>Thomas à Kempis </a:t>
            </a:r>
            <a:r>
              <a:rPr lang="en-US" b="1" dirty="0" smtClean="0"/>
              <a:t>(continued)</a:t>
            </a:r>
            <a:endParaRPr lang="en-US" dirty="0"/>
          </a:p>
          <a:p>
            <a:pPr lvl="0"/>
            <a:r>
              <a:rPr lang="en-US" dirty="0"/>
              <a:t>In </a:t>
            </a:r>
            <a:r>
              <a:rPr lang="en-US" b="1" i="1" dirty="0"/>
              <a:t>The Imitation</a:t>
            </a:r>
            <a:r>
              <a:rPr lang="en-US" dirty="0"/>
              <a:t>, Thomas combines a painfully accurate analysis of the soul with a clear vision of the fullness of the divine life</a:t>
            </a:r>
            <a:r>
              <a:rPr lang="en-US" dirty="0" smtClean="0"/>
              <a:t>.</a:t>
            </a:r>
          </a:p>
          <a:p>
            <a:pPr lvl="0"/>
            <a:r>
              <a:rPr lang="en-US" dirty="0" smtClean="0"/>
              <a:t>Some examples of teachings found in this work:</a:t>
            </a:r>
          </a:p>
          <a:p>
            <a:pPr lvl="1"/>
            <a:r>
              <a:rPr lang="en-US" i="1" dirty="0" smtClean="0">
                <a:latin typeface="Cambria" panose="02040503050406030204" pitchFamily="18" charset="0"/>
                <a:ea typeface="Cambria" panose="02040503050406030204" pitchFamily="18" charset="0"/>
              </a:rPr>
              <a:t>“If </a:t>
            </a:r>
            <a:r>
              <a:rPr lang="en-US" i="1" dirty="0">
                <a:latin typeface="Cambria" panose="02040503050406030204" pitchFamily="18" charset="0"/>
                <a:ea typeface="Cambria" panose="02040503050406030204" pitchFamily="18" charset="0"/>
              </a:rPr>
              <a:t>you want to learn something that will really help you, learn to see yourself as God sees you and not as you see yourself in the distorted mirror of your own </a:t>
            </a:r>
            <a:r>
              <a:rPr lang="en-US" i="1" dirty="0" smtClean="0">
                <a:latin typeface="Cambria" panose="02040503050406030204" pitchFamily="18" charset="0"/>
                <a:ea typeface="Cambria" panose="02040503050406030204" pitchFamily="18" charset="0"/>
              </a:rPr>
              <a:t>self-importance.”</a:t>
            </a:r>
          </a:p>
          <a:p>
            <a:pPr lvl="1"/>
            <a:r>
              <a:rPr lang="en-US" i="1" dirty="0" smtClean="0">
                <a:latin typeface="Cambria" panose="02040503050406030204" pitchFamily="18" charset="0"/>
                <a:ea typeface="Cambria" panose="02040503050406030204" pitchFamily="18" charset="0"/>
              </a:rPr>
              <a:t>“This </a:t>
            </a:r>
            <a:r>
              <a:rPr lang="en-US" i="1" dirty="0">
                <a:latin typeface="Cambria" panose="02040503050406030204" pitchFamily="18" charset="0"/>
                <a:ea typeface="Cambria" panose="02040503050406030204" pitchFamily="18" charset="0"/>
              </a:rPr>
              <a:t>is the greatest and most useful lesson we can learn: to know ourselves for what we truly are, to admit freely our weaknesses and failings, and to hold a humble opinion of ourselves because of them</a:t>
            </a:r>
            <a:r>
              <a:rPr lang="en-US" i="1" dirty="0" smtClean="0">
                <a:latin typeface="Cambria" panose="02040503050406030204" pitchFamily="18" charset="0"/>
                <a:ea typeface="Cambria" panose="02040503050406030204" pitchFamily="18" charset="0"/>
              </a:rPr>
              <a:t>.”</a:t>
            </a:r>
          </a:p>
          <a:p>
            <a:pPr lvl="1"/>
            <a:r>
              <a:rPr lang="en-US" i="1" dirty="0" smtClean="0">
                <a:latin typeface="Cambria" panose="02040503050406030204" pitchFamily="18" charset="0"/>
                <a:ea typeface="Cambria" panose="02040503050406030204" pitchFamily="18" charset="0"/>
              </a:rPr>
              <a:t>“</a:t>
            </a:r>
            <a:r>
              <a:rPr lang="en-US" i="1" dirty="0">
                <a:latin typeface="Cambria" panose="02040503050406030204" pitchFamily="18" charset="0"/>
                <a:ea typeface="Cambria" panose="02040503050406030204" pitchFamily="18" charset="0"/>
              </a:rPr>
              <a:t>If you aim at a fervent spiritual life, then you too must turn your back on the crowds as Jesus did. The only man who can safely appear in public is the one who wishes he were at home. He alone can safely speak who prefers to be silent. Only he can safely govern who prefers to live in submission, and only he can safely command who prefers to obey.”</a:t>
            </a:r>
          </a:p>
          <a:p>
            <a:pPr lvl="0"/>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Galli, Mark. 131 Christians Everyone Should Know (p. 263).</a:t>
            </a:r>
            <a:endParaRPr lang="en-US" sz="1600" dirty="0"/>
          </a:p>
        </p:txBody>
      </p:sp>
    </p:spTree>
    <p:extLst>
      <p:ext uri="{BB962C8B-B14F-4D97-AF65-F5344CB8AC3E}">
        <p14:creationId xmlns:p14="http://schemas.microsoft.com/office/powerpoint/2010/main" val="3109395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 calcmode="lin" valueType="num">
                                      <p:cBhvr>
                                        <p:cTn id="20"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p:cTn id="2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 calcmode="lin" valueType="num">
                                      <p:cBhvr>
                                        <p:cTn id="34"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Medieval Mystics </a:t>
            </a:r>
            <a:endParaRPr lang="en-US" sz="3200" dirty="0">
              <a:latin typeface="+mn-lt"/>
            </a:endParaRPr>
          </a:p>
        </p:txBody>
      </p:sp>
      <p:sp>
        <p:nvSpPr>
          <p:cNvPr id="8" name="Content Placeholder 7"/>
          <p:cNvSpPr>
            <a:spLocks noGrp="1"/>
          </p:cNvSpPr>
          <p:nvPr>
            <p:ph idx="1"/>
          </p:nvPr>
        </p:nvSpPr>
        <p:spPr>
          <a:xfrm>
            <a:off x="609600" y="762001"/>
            <a:ext cx="8001000" cy="5638800"/>
          </a:xfrm>
        </p:spPr>
        <p:txBody>
          <a:bodyPr>
            <a:normAutofit fontScale="77500" lnSpcReduction="20000"/>
          </a:bodyPr>
          <a:lstStyle/>
          <a:p>
            <a:pPr marL="0" indent="0">
              <a:buNone/>
            </a:pPr>
            <a:r>
              <a:rPr lang="en-US" sz="3600" b="1" dirty="0"/>
              <a:t>Savonarola (1452-1498)</a:t>
            </a:r>
            <a:endParaRPr lang="en-US" sz="3600" dirty="0"/>
          </a:p>
          <a:p>
            <a:pPr lvl="0"/>
            <a:r>
              <a:rPr lang="en-US" sz="3300" dirty="0" smtClean="0"/>
              <a:t>Was a </a:t>
            </a:r>
            <a:r>
              <a:rPr lang="en-US" sz="3300" dirty="0"/>
              <a:t>Dominican monk in Florence who </a:t>
            </a:r>
            <a:r>
              <a:rPr lang="en-US" sz="3300" dirty="0" smtClean="0"/>
              <a:t>claimed to have had </a:t>
            </a:r>
            <a:r>
              <a:rPr lang="en-US" sz="3300" dirty="0"/>
              <a:t>visions. As a result of these visions, he attacked the church and even the papacy for its </a:t>
            </a:r>
            <a:r>
              <a:rPr lang="en-US" sz="3300" dirty="0" smtClean="0"/>
              <a:t>luxuriousness.</a:t>
            </a:r>
          </a:p>
          <a:p>
            <a:pPr lvl="0"/>
            <a:r>
              <a:rPr lang="en-US" sz="3300" dirty="0"/>
              <a:t>Savonarola </a:t>
            </a:r>
            <a:r>
              <a:rPr lang="en-US" sz="3300" dirty="0" smtClean="0"/>
              <a:t>prophesied that there would </a:t>
            </a:r>
            <a:r>
              <a:rPr lang="en-US" sz="3300" dirty="0" smtClean="0"/>
              <a:t>be </a:t>
            </a:r>
            <a:r>
              <a:rPr lang="en-US" sz="3300" dirty="0" smtClean="0"/>
              <a:t>divine </a:t>
            </a:r>
            <a:r>
              <a:rPr lang="en-US" sz="3300" dirty="0"/>
              <a:t>judgment on the </a:t>
            </a:r>
            <a:r>
              <a:rPr lang="en-US" sz="3300" dirty="0" smtClean="0"/>
              <a:t>city of Florence because of its </a:t>
            </a:r>
            <a:r>
              <a:rPr lang="en-US" sz="3300" dirty="0"/>
              <a:t>sins. </a:t>
            </a:r>
            <a:endParaRPr lang="en-US" sz="3300" dirty="0" smtClean="0"/>
          </a:p>
          <a:p>
            <a:pPr lvl="0"/>
            <a:r>
              <a:rPr lang="en-US" sz="3300" dirty="0" smtClean="0"/>
              <a:t>In </a:t>
            </a:r>
            <a:r>
              <a:rPr lang="en-US" sz="3300" dirty="0" smtClean="0"/>
              <a:t>his prophecy he was </a:t>
            </a:r>
            <a:r>
              <a:rPr lang="en-US" sz="3300" b="1" i="1" dirty="0" smtClean="0"/>
              <a:t>very </a:t>
            </a:r>
            <a:r>
              <a:rPr lang="en-US" sz="3300" b="1" i="1" dirty="0" smtClean="0"/>
              <a:t>specific</a:t>
            </a:r>
            <a:r>
              <a:rPr lang="en-US" sz="3300" dirty="0"/>
              <a:t>, saying </a:t>
            </a:r>
            <a:r>
              <a:rPr lang="en-US" sz="3300" dirty="0" smtClean="0"/>
              <a:t>that the coming judgment </a:t>
            </a:r>
            <a:r>
              <a:rPr lang="en-US" sz="3300" dirty="0"/>
              <a:t>would be by the </a:t>
            </a:r>
            <a:r>
              <a:rPr lang="en-US" sz="3300" b="1" i="1" dirty="0"/>
              <a:t>king of France</a:t>
            </a:r>
            <a:r>
              <a:rPr lang="en-US" sz="3300" dirty="0" smtClean="0"/>
              <a:t>.</a:t>
            </a:r>
          </a:p>
          <a:p>
            <a:pPr lvl="0"/>
            <a:r>
              <a:rPr lang="en-US" sz="3300" dirty="0"/>
              <a:t>In </a:t>
            </a:r>
            <a:r>
              <a:rPr lang="en-US" sz="3300" dirty="0" smtClean="0"/>
              <a:t>September 1494 </a:t>
            </a:r>
            <a:r>
              <a:rPr lang="en-US" sz="3300" dirty="0"/>
              <a:t>King Charles VIII of France crossed the Alps with a formidable army, throwing Italy into political </a:t>
            </a:r>
            <a:r>
              <a:rPr lang="en-US" sz="3300" dirty="0" smtClean="0"/>
              <a:t>chaos. </a:t>
            </a:r>
          </a:p>
          <a:p>
            <a:pPr lvl="0"/>
            <a:r>
              <a:rPr lang="en-US" sz="3300" dirty="0" smtClean="0"/>
              <a:t>Many </a:t>
            </a:r>
            <a:r>
              <a:rPr lang="en-US" sz="3300" dirty="0"/>
              <a:t>viewed the arrival of King Charles as proof of Savonarola's gift of prophecy. </a:t>
            </a:r>
            <a:r>
              <a:rPr lang="en-US" sz="3300" dirty="0" smtClean="0"/>
              <a:t>They </a:t>
            </a:r>
            <a:r>
              <a:rPr lang="en-US" sz="3300" dirty="0"/>
              <a:t>repented wholesale</a:t>
            </a:r>
            <a:r>
              <a:rPr lang="en-US" sz="3300" dirty="0" smtClean="0"/>
              <a:t>.</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John H. Gerstner </a:t>
            </a:r>
            <a:r>
              <a:rPr lang="en-US" sz="1600" dirty="0" smtClean="0"/>
              <a:t> - Handout </a:t>
            </a:r>
            <a:r>
              <a:rPr lang="en-US" sz="1600" dirty="0"/>
              <a:t>Church </a:t>
            </a:r>
            <a:r>
              <a:rPr lang="en-US" sz="1600" dirty="0" smtClean="0"/>
              <a:t>History – </a:t>
            </a:r>
            <a:r>
              <a:rPr lang="pl-PL" sz="1600" dirty="0" smtClean="0"/>
              <a:t>Study </a:t>
            </a:r>
            <a:r>
              <a:rPr lang="pl-PL" sz="1600" dirty="0" smtClean="0"/>
              <a:t>Guide</a:t>
            </a:r>
            <a:r>
              <a:rPr lang="en-US" sz="1600" dirty="0" smtClean="0"/>
              <a:t>; Lesso</a:t>
            </a:r>
            <a:r>
              <a:rPr lang="en-US" sz="1600" dirty="0" smtClean="0"/>
              <a:t>n 17</a:t>
            </a:r>
            <a:endParaRPr lang="en-US" sz="1600" dirty="0"/>
          </a:p>
        </p:txBody>
      </p:sp>
    </p:spTree>
    <p:extLst>
      <p:ext uri="{BB962C8B-B14F-4D97-AF65-F5344CB8AC3E}">
        <p14:creationId xmlns:p14="http://schemas.microsoft.com/office/powerpoint/2010/main" val="2771892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Medieval Mystics </a:t>
            </a:r>
            <a:endParaRPr lang="en-US" sz="3200" dirty="0">
              <a:latin typeface="+mn-lt"/>
            </a:endParaRPr>
          </a:p>
        </p:txBody>
      </p:sp>
      <p:sp>
        <p:nvSpPr>
          <p:cNvPr id="8" name="Content Placeholder 7"/>
          <p:cNvSpPr>
            <a:spLocks noGrp="1"/>
          </p:cNvSpPr>
          <p:nvPr>
            <p:ph idx="1"/>
          </p:nvPr>
        </p:nvSpPr>
        <p:spPr>
          <a:xfrm>
            <a:off x="609600" y="762001"/>
            <a:ext cx="8001000" cy="5638800"/>
          </a:xfrm>
        </p:spPr>
        <p:txBody>
          <a:bodyPr>
            <a:normAutofit/>
          </a:bodyPr>
          <a:lstStyle/>
          <a:p>
            <a:pPr marL="0" indent="0">
              <a:buNone/>
            </a:pPr>
            <a:r>
              <a:rPr lang="en-US" sz="3200" b="1" dirty="0"/>
              <a:t>Savonarola </a:t>
            </a:r>
            <a:r>
              <a:rPr lang="en-US" sz="3200" b="1" dirty="0" smtClean="0"/>
              <a:t>(continued)</a:t>
            </a:r>
            <a:endParaRPr lang="en-US" sz="3200" dirty="0"/>
          </a:p>
          <a:p>
            <a:pPr lvl="0"/>
            <a:r>
              <a:rPr lang="en-US" dirty="0" smtClean="0"/>
              <a:t>Pope Alexander, who </a:t>
            </a:r>
            <a:r>
              <a:rPr lang="en-US" dirty="0"/>
              <a:t>believed </a:t>
            </a:r>
            <a:r>
              <a:rPr lang="en-US" dirty="0" smtClean="0"/>
              <a:t>Savonarola to be a false prophet, became concerned that Savonarola’s influence in Florence might continue to grow. </a:t>
            </a:r>
            <a:endParaRPr lang="en-US" dirty="0" smtClean="0"/>
          </a:p>
          <a:p>
            <a:pPr lvl="0"/>
            <a:r>
              <a:rPr lang="en-US" dirty="0" smtClean="0"/>
              <a:t>Therefore he threatened </a:t>
            </a:r>
            <a:r>
              <a:rPr lang="en-US" dirty="0"/>
              <a:t>the people, and excommunicated and arrested Savonarola. </a:t>
            </a:r>
            <a:endParaRPr lang="en-US" dirty="0" smtClean="0"/>
          </a:p>
          <a:p>
            <a:pPr lvl="0"/>
            <a:r>
              <a:rPr lang="en-US" dirty="0" smtClean="0"/>
              <a:t>Savonarola’s </a:t>
            </a:r>
            <a:r>
              <a:rPr lang="en-US" dirty="0"/>
              <a:t>last words as he was being burned may have been his greatest and truest: “You may cut me off from the church militant here below, but you cannot cut me off from the church triumphant above.”</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John H. Gerstner </a:t>
            </a:r>
            <a:r>
              <a:rPr lang="en-US" sz="1600" dirty="0" smtClean="0"/>
              <a:t> - Handout </a:t>
            </a:r>
            <a:r>
              <a:rPr lang="en-US" sz="1600" dirty="0"/>
              <a:t>Church </a:t>
            </a:r>
            <a:r>
              <a:rPr lang="en-US" sz="1600" dirty="0" smtClean="0"/>
              <a:t>History – </a:t>
            </a:r>
            <a:r>
              <a:rPr lang="pl-PL" sz="1600" dirty="0" smtClean="0"/>
              <a:t>Study </a:t>
            </a:r>
            <a:r>
              <a:rPr lang="pl-PL" sz="1600" dirty="0" smtClean="0"/>
              <a:t>Guide</a:t>
            </a:r>
            <a:r>
              <a:rPr lang="en-US" sz="1600" dirty="0" smtClean="0"/>
              <a:t>; Lesso</a:t>
            </a:r>
            <a:r>
              <a:rPr lang="en-US" sz="1600" dirty="0" smtClean="0"/>
              <a:t>n 17</a:t>
            </a:r>
            <a:endParaRPr lang="en-US" sz="1600" dirty="0"/>
          </a:p>
        </p:txBody>
      </p:sp>
    </p:spTree>
    <p:extLst>
      <p:ext uri="{BB962C8B-B14F-4D97-AF65-F5344CB8AC3E}">
        <p14:creationId xmlns:p14="http://schemas.microsoft.com/office/powerpoint/2010/main" val="2118865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 calcmode="lin" valueType="num">
                                      <p:cBhvr>
                                        <p:cTn id="20"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Medieval Mystics </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85000" lnSpcReduction="10000"/>
          </a:bodyPr>
          <a:lstStyle/>
          <a:p>
            <a:pPr marL="0" indent="0">
              <a:buNone/>
            </a:pPr>
            <a:r>
              <a:rPr lang="en-US" sz="3500" b="1" dirty="0"/>
              <a:t>Teresa of Avila (1515-1582)</a:t>
            </a:r>
            <a:endParaRPr lang="en-US" sz="3500" dirty="0"/>
          </a:p>
          <a:p>
            <a:pPr lvl="0"/>
            <a:r>
              <a:rPr lang="en-US" sz="3200" dirty="0"/>
              <a:t>Spanish mystic, later made a doctor of the church.</a:t>
            </a:r>
          </a:p>
          <a:p>
            <a:pPr lvl="0"/>
            <a:r>
              <a:rPr lang="en-US" sz="3200" dirty="0"/>
              <a:t>She was an active reformer of the Carmelites, one of the orders of the Roman church at that time.</a:t>
            </a:r>
          </a:p>
          <a:p>
            <a:pPr lvl="0"/>
            <a:r>
              <a:rPr lang="en-US" sz="3200" dirty="0"/>
              <a:t>Her parents were Jewish converts</a:t>
            </a:r>
            <a:r>
              <a:rPr lang="en-US" sz="3200" dirty="0" smtClean="0"/>
              <a:t>.</a:t>
            </a:r>
          </a:p>
          <a:p>
            <a:r>
              <a:rPr lang="en-US" sz="3200" dirty="0"/>
              <a:t>At age 21, against her father's wishes, she professed vows as a Carmelite at the Spanish Convent of the Incarnation in Avila</a:t>
            </a:r>
            <a:r>
              <a:rPr lang="en-US" sz="3200" dirty="0" smtClean="0"/>
              <a:t>.</a:t>
            </a:r>
          </a:p>
          <a:p>
            <a:pPr lvl="0"/>
            <a:r>
              <a:rPr lang="en-US" sz="3200" dirty="0"/>
              <a:t>As a reformer she worked tirelessly to eradicate abuses.</a:t>
            </a:r>
          </a:p>
          <a:p>
            <a:pPr lvl="0"/>
            <a:r>
              <a:rPr lang="en-US" sz="3200" dirty="0"/>
              <a:t>In the Carmelites, she founded 17 convents in Spain.</a:t>
            </a:r>
          </a:p>
          <a:p>
            <a:pPr lvl="0"/>
            <a:r>
              <a:rPr lang="en-US" sz="3200" dirty="0" smtClean="0"/>
              <a:t>She </a:t>
            </a:r>
            <a:r>
              <a:rPr lang="en-US" sz="3200" dirty="0"/>
              <a:t>once had a vision of an angel driving a spear into her abdomen</a:t>
            </a:r>
            <a:r>
              <a:rPr lang="en-US" sz="3200" dirty="0" smtClean="0"/>
              <a:t>.</a:t>
            </a:r>
            <a:endParaRPr lang="en-US" sz="3200"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James White – 2016 Church History Series #50 – Mystics and Pre-Reformation Reformers</a:t>
            </a:r>
          </a:p>
        </p:txBody>
      </p:sp>
    </p:spTree>
    <p:extLst>
      <p:ext uri="{BB962C8B-B14F-4D97-AF65-F5344CB8AC3E}">
        <p14:creationId xmlns:p14="http://schemas.microsoft.com/office/powerpoint/2010/main" val="551663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r>
              <a:rPr lang="en-US" sz="1400" dirty="0">
                <a:hlinkClick r:id="rId3"/>
              </a:rPr>
              <a:t>https://en.wikipedia.org/wiki/Ecstasy_of_Saint_Teresa</a:t>
            </a:r>
            <a:endParaRPr lang="en-US"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68247" y="981372"/>
            <a:ext cx="3483705" cy="552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960746"/>
          </a:xfrm>
        </p:spPr>
        <p:txBody>
          <a:bodyPr>
            <a:noAutofit/>
          </a:bodyPr>
          <a:lstStyle/>
          <a:p>
            <a:r>
              <a:rPr lang="en-US" sz="4800" b="1" dirty="0" smtClean="0"/>
              <a:t>The “Ecstasy of Saint Teresa”</a:t>
            </a:r>
            <a:endParaRPr lang="en-US" sz="4800" b="1" dirty="0"/>
          </a:p>
        </p:txBody>
      </p:sp>
    </p:spTree>
    <p:extLst>
      <p:ext uri="{BB962C8B-B14F-4D97-AF65-F5344CB8AC3E}">
        <p14:creationId xmlns:p14="http://schemas.microsoft.com/office/powerpoint/2010/main" val="882870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Medieval Mystics </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pPr marL="0" indent="0">
              <a:buNone/>
            </a:pPr>
            <a:r>
              <a:rPr lang="en-US" sz="3200" b="1" dirty="0"/>
              <a:t>Julian of Norwich (1342-1416)</a:t>
            </a:r>
            <a:endParaRPr lang="en-US" sz="3200" dirty="0"/>
          </a:p>
          <a:p>
            <a:pPr lvl="0"/>
            <a:r>
              <a:rPr lang="en-US" sz="3200" dirty="0"/>
              <a:t>She was a recluse who lived in a </a:t>
            </a:r>
            <a:r>
              <a:rPr lang="en-US" sz="3200" dirty="0" smtClean="0"/>
              <a:t>door-less </a:t>
            </a:r>
            <a:r>
              <a:rPr lang="en-US" sz="3200" dirty="0"/>
              <a:t>apartment that had only two windows, that looked into a church, which is where food would be passed </a:t>
            </a:r>
            <a:r>
              <a:rPr lang="en-US" sz="3200" dirty="0" smtClean="0"/>
              <a:t>into her.</a:t>
            </a:r>
            <a:endParaRPr lang="en-US" sz="3200" dirty="0"/>
          </a:p>
          <a:p>
            <a:pPr lvl="0"/>
            <a:r>
              <a:rPr lang="en-US" sz="3200" dirty="0"/>
              <a:t>She </a:t>
            </a:r>
            <a:r>
              <a:rPr lang="en-US" sz="3200" dirty="0" smtClean="0"/>
              <a:t>claimed to receive </a:t>
            </a:r>
            <a:r>
              <a:rPr lang="en-US" sz="3200" dirty="0"/>
              <a:t>revelations. </a:t>
            </a:r>
            <a:endParaRPr lang="en-US" sz="3200" dirty="0" smtClean="0"/>
          </a:p>
          <a:p>
            <a:pPr lvl="0"/>
            <a:r>
              <a:rPr lang="en-US" sz="3200" dirty="0" smtClean="0"/>
              <a:t>In </a:t>
            </a:r>
            <a:r>
              <a:rPr lang="en-US" sz="3200" dirty="0" smtClean="0"/>
              <a:t>1473, </a:t>
            </a:r>
            <a:r>
              <a:rPr lang="en-US" sz="3200" dirty="0"/>
              <a:t>she got one where God told her that she was his wife. And from that she wrote a devotional commentary in which she spoke of the “motherhood of God</a:t>
            </a:r>
            <a:r>
              <a:rPr lang="en-US" sz="3200" dirty="0" smtClean="0"/>
              <a:t>”.</a:t>
            </a:r>
            <a:endParaRPr lang="en-US" sz="3200"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James White – 2016 Church History Series #50 – Mystics and Pre-Reformation Reformers</a:t>
            </a:r>
          </a:p>
        </p:txBody>
      </p:sp>
    </p:spTree>
    <p:extLst>
      <p:ext uri="{BB962C8B-B14F-4D97-AF65-F5344CB8AC3E}">
        <p14:creationId xmlns:p14="http://schemas.microsoft.com/office/powerpoint/2010/main" val="2973159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69332"/>
          </a:xfrm>
          <a:prstGeom prst="rect">
            <a:avLst/>
          </a:prstGeom>
        </p:spPr>
        <p:txBody>
          <a:bodyPr wrap="square">
            <a:spAutoFit/>
          </a:bodyPr>
          <a:lstStyle/>
          <a:p>
            <a:r>
              <a:rPr lang="en-US" dirty="0">
                <a:solidFill>
                  <a:prstClr val="black"/>
                </a:solidFill>
                <a:effectLst>
                  <a:glow rad="228600">
                    <a:prstClr val="white">
                      <a:alpha val="40000"/>
                    </a:prstClr>
                  </a:glow>
                </a:effectLst>
                <a:hlinkClick r:id="rId5"/>
              </a:rPr>
              <a:t>https://</a:t>
            </a:r>
            <a:r>
              <a:rPr lang="en-US" dirty="0" smtClean="0">
                <a:solidFill>
                  <a:prstClr val="black"/>
                </a:solidFill>
                <a:effectLst>
                  <a:glow rad="228600">
                    <a:prstClr val="white">
                      <a:alpha val="40000"/>
                    </a:prstClr>
                  </a:glow>
                </a:effectLst>
                <a:hlinkClick r:id="rId5"/>
              </a:rPr>
              <a:t>en.wikipedia.org/wiki/Divine_Comedy</a:t>
            </a:r>
            <a:r>
              <a:rPr lang="en-US" dirty="0" smtClean="0">
                <a:solidFill>
                  <a:prstClr val="black"/>
                </a:solidFill>
                <a:effectLst>
                  <a:glow rad="228600">
                    <a:prstClr val="white">
                      <a:alpha val="40000"/>
                    </a:prstClr>
                  </a:glow>
                </a:effectLst>
              </a:rPr>
              <a:t> </a:t>
            </a:r>
            <a:endParaRPr lang="en-US" dirty="0">
              <a:solidFill>
                <a:prstClr val="black"/>
              </a:solidFill>
              <a:effectLst>
                <a:glow rad="228600">
                  <a:prstClr val="white">
                    <a:alpha val="40000"/>
                  </a:prstClr>
                </a:glow>
              </a:effectLst>
            </a:endParaRPr>
          </a:p>
        </p:txBody>
      </p:sp>
      <p:sp>
        <p:nvSpPr>
          <p:cNvPr id="3" name="Title 2"/>
          <p:cNvSpPr>
            <a:spLocks noGrp="1"/>
          </p:cNvSpPr>
          <p:nvPr>
            <p:ph type="title"/>
          </p:nvPr>
        </p:nvSpPr>
        <p:spPr>
          <a:xfrm>
            <a:off x="0" y="0"/>
            <a:ext cx="9164678" cy="1295400"/>
          </a:xfrm>
        </p:spPr>
        <p:txBody>
          <a:bodyPr>
            <a:noAutofit/>
          </a:bodyPr>
          <a:lstStyle/>
          <a:p>
            <a:r>
              <a:rPr lang="en-US" sz="5400" b="1" dirty="0" smtClean="0">
                <a:solidFill>
                  <a:schemeClr val="bg1"/>
                </a:solidFill>
                <a:effectLst>
                  <a:glow rad="228600">
                    <a:schemeClr val="accent2">
                      <a:satMod val="175000"/>
                      <a:alpha val="40000"/>
                    </a:schemeClr>
                  </a:glow>
                  <a:outerShdw blurRad="114300" dist="38100" dir="13500000" algn="br" rotWithShape="0">
                    <a:prstClr val="black"/>
                  </a:outerShdw>
                </a:effectLst>
              </a:rPr>
              <a:t>Dante and the </a:t>
            </a:r>
            <a:br>
              <a:rPr lang="en-US" sz="5400" b="1" dirty="0" smtClean="0">
                <a:solidFill>
                  <a:schemeClr val="bg1"/>
                </a:solidFill>
                <a:effectLst>
                  <a:glow rad="228600">
                    <a:schemeClr val="accent2">
                      <a:satMod val="175000"/>
                      <a:alpha val="40000"/>
                    </a:schemeClr>
                  </a:glow>
                  <a:outerShdw blurRad="114300" dist="38100" dir="13500000" algn="br" rotWithShape="0">
                    <a:prstClr val="black"/>
                  </a:outerShdw>
                </a:effectLst>
              </a:rPr>
            </a:br>
            <a:r>
              <a:rPr lang="en-US" sz="5400" b="1" dirty="0" smtClean="0">
                <a:solidFill>
                  <a:schemeClr val="bg1"/>
                </a:solidFill>
                <a:effectLst>
                  <a:glow rad="228600">
                    <a:schemeClr val="accent2">
                      <a:satMod val="175000"/>
                      <a:alpha val="40000"/>
                    </a:schemeClr>
                  </a:glow>
                  <a:outerShdw blurRad="114300" dist="38100" dir="13500000" algn="br" rotWithShape="0">
                    <a:prstClr val="black"/>
                  </a:outerShdw>
                </a:effectLst>
              </a:rPr>
              <a:t>Divine Comedy</a:t>
            </a:r>
            <a:endParaRPr lang="en-US" sz="54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p:cNvSpPr txBox="1"/>
          <p:nvPr/>
        </p:nvSpPr>
        <p:spPr>
          <a:xfrm>
            <a:off x="76199" y="5634335"/>
            <a:ext cx="8942379" cy="923330"/>
          </a:xfrm>
          <a:prstGeom prst="rect">
            <a:avLst/>
          </a:prstGeom>
          <a:noFill/>
        </p:spPr>
        <p:txBody>
          <a:bodyPr wrap="square" rtlCol="0">
            <a:spAutoFit/>
          </a:bodyPr>
          <a:lstStyle/>
          <a:p>
            <a:r>
              <a:rPr lang="en-US" dirty="0">
                <a:solidFill>
                  <a:prstClr val="white"/>
                </a:solidFill>
                <a:effectLst>
                  <a:glow rad="228600">
                    <a:srgbClr val="C0504D">
                      <a:satMod val="175000"/>
                      <a:alpha val="40000"/>
                    </a:srgbClr>
                  </a:glow>
                </a:effectLst>
              </a:rPr>
              <a:t>Dante shown holding a copy of the Divine Comedy, next to the entrance to Hell, the seven terraces of Mount Purgatory and the city of Florence, with the spheres of Heaven above, in </a:t>
            </a:r>
            <a:r>
              <a:rPr lang="en-US" dirty="0" err="1">
                <a:solidFill>
                  <a:prstClr val="white"/>
                </a:solidFill>
                <a:effectLst>
                  <a:glow rad="228600">
                    <a:srgbClr val="C0504D">
                      <a:satMod val="175000"/>
                      <a:alpha val="40000"/>
                    </a:srgbClr>
                  </a:glow>
                </a:effectLst>
              </a:rPr>
              <a:t>Michelino's</a:t>
            </a:r>
            <a:r>
              <a:rPr lang="en-US" dirty="0">
                <a:solidFill>
                  <a:prstClr val="white"/>
                </a:solidFill>
                <a:effectLst>
                  <a:glow rad="228600">
                    <a:srgbClr val="C0504D">
                      <a:satMod val="175000"/>
                      <a:alpha val="40000"/>
                    </a:srgbClr>
                  </a:glow>
                </a:effectLst>
              </a:rPr>
              <a:t> fresco</a:t>
            </a:r>
          </a:p>
        </p:txBody>
      </p:sp>
    </p:spTree>
    <p:extLst>
      <p:ext uri="{BB962C8B-B14F-4D97-AF65-F5344CB8AC3E}">
        <p14:creationId xmlns:p14="http://schemas.microsoft.com/office/powerpoint/2010/main" val="2880399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Dante and the </a:t>
            </a:r>
            <a:r>
              <a:rPr lang="en-US" sz="4000" b="1" dirty="0" smtClean="0"/>
              <a:t>Divine </a:t>
            </a:r>
            <a:r>
              <a:rPr lang="en-US" sz="4000" b="1" dirty="0"/>
              <a:t>Comedy</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sz="2700" dirty="0" smtClean="0"/>
              <a:t>We </a:t>
            </a:r>
            <a:r>
              <a:rPr lang="en-US" sz="2700" dirty="0"/>
              <a:t>now take a brief look at the life and work </a:t>
            </a:r>
            <a:r>
              <a:rPr lang="en-US" dirty="0"/>
              <a:t>of a man usually ranked as the greatest Christian poet of all time – </a:t>
            </a:r>
            <a:r>
              <a:rPr lang="en-US" b="1" i="1" dirty="0"/>
              <a:t>Dante Alighieri </a:t>
            </a:r>
            <a:r>
              <a:rPr lang="en-US" dirty="0"/>
              <a:t>(1265-1321). </a:t>
            </a:r>
            <a:endParaRPr lang="en-US" dirty="0" smtClean="0"/>
          </a:p>
          <a:p>
            <a:r>
              <a:rPr lang="en-US" dirty="0" smtClean="0"/>
              <a:t>Dante </a:t>
            </a:r>
            <a:r>
              <a:rPr lang="en-US" dirty="0"/>
              <a:t>was born in the Italian city of Florence. The first part of his life saw him actively committed to Florentine politics, which proved complex and catastrophic. </a:t>
            </a:r>
            <a:endParaRPr lang="en-US" dirty="0" smtClean="0"/>
          </a:p>
          <a:p>
            <a:r>
              <a:rPr lang="en-US" dirty="0" smtClean="0"/>
              <a:t>Although </a:t>
            </a:r>
            <a:r>
              <a:rPr lang="en-US" dirty="0"/>
              <a:t>Florence was a Guelf (papalist) city in the conflict between pope and Holy Roman Emperor, the Florentine Guelfs were themselves divided into White and Black Guelfs</a:t>
            </a:r>
            <a:r>
              <a:rPr lang="en-US" dirty="0" smtClean="0"/>
              <a:t>. </a:t>
            </a:r>
          </a:p>
          <a:p>
            <a:r>
              <a:rPr lang="en-US" dirty="0" smtClean="0"/>
              <a:t>Dante </a:t>
            </a:r>
            <a:r>
              <a:rPr lang="en-US" dirty="0"/>
              <a:t>was a White Guelf – a papalist, but </a:t>
            </a:r>
            <a:r>
              <a:rPr lang="en-US" dirty="0" smtClean="0"/>
              <a:t>opposed </a:t>
            </a:r>
            <a:r>
              <a:rPr lang="en-US" dirty="0"/>
              <a:t>Pope Boniface VIII’s ambitions for secular dominion.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848197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Dante and the </a:t>
            </a:r>
            <a:r>
              <a:rPr lang="en-US" sz="4000" b="1" dirty="0" smtClean="0"/>
              <a:t>Divine </a:t>
            </a:r>
            <a:r>
              <a:rPr lang="en-US" sz="4000" b="1" dirty="0"/>
              <a:t>Comedy</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smtClean="0"/>
              <a:t>In </a:t>
            </a:r>
            <a:r>
              <a:rPr lang="en-US" dirty="0"/>
              <a:t>1302 the Black Guelfs seized power in Florence and exiled the leading White Guelfs, including Dante, who never set foot inside his native city again. </a:t>
            </a:r>
            <a:endParaRPr lang="en-US" dirty="0" smtClean="0"/>
          </a:p>
          <a:p>
            <a:r>
              <a:rPr lang="en-US" dirty="0" smtClean="0"/>
              <a:t>He </a:t>
            </a:r>
            <a:r>
              <a:rPr lang="en-US" dirty="0"/>
              <a:t>spent the rest of his life wandering across northern Italy, dying of malaria in Ravenna in 1321. </a:t>
            </a:r>
            <a:endParaRPr lang="en-US" dirty="0" smtClean="0"/>
          </a:p>
          <a:p>
            <a:r>
              <a:rPr lang="en-US" dirty="0" smtClean="0"/>
              <a:t>Dante’s </a:t>
            </a:r>
            <a:r>
              <a:rPr lang="en-US" dirty="0"/>
              <a:t>bitter experience of banishment hardened his political views into a more anti-papal form; his treatise </a:t>
            </a:r>
            <a:r>
              <a:rPr lang="en-US" b="1" i="1" dirty="0"/>
              <a:t>De </a:t>
            </a:r>
            <a:r>
              <a:rPr lang="en-US" b="1" i="1" dirty="0" err="1"/>
              <a:t>Monarchia</a:t>
            </a:r>
            <a:r>
              <a:rPr lang="en-US" b="1" i="1" dirty="0"/>
              <a:t> </a:t>
            </a:r>
            <a:r>
              <a:rPr lang="en-US" dirty="0"/>
              <a:t>(“Concerning Monarchy”) argued that papacy and Empire were equal in authority, each having its own sphere, and that in civil, secular affairs the Emperors were not subject to papal decrees. </a:t>
            </a:r>
            <a:endParaRPr lang="en-US" dirty="0" smtClean="0"/>
          </a:p>
          <a:p>
            <a:r>
              <a:rPr lang="en-US" dirty="0" smtClean="0"/>
              <a:t>An </a:t>
            </a:r>
            <a:r>
              <a:rPr lang="en-US" dirty="0"/>
              <a:t>enraged papacy had Dante’s book publicly burnt.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370493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smtClean="0"/>
              <a:t>What country posed the biggest threat to the independence of the papacy in the late 13</a:t>
            </a:r>
            <a:r>
              <a:rPr lang="en-US" baseline="30000" dirty="0" smtClean="0"/>
              <a:t>th</a:t>
            </a:r>
            <a:r>
              <a:rPr lang="en-US" dirty="0" smtClean="0"/>
              <a:t> century?</a:t>
            </a:r>
          </a:p>
          <a:p>
            <a:pPr lvl="1"/>
            <a:r>
              <a:rPr lang="en-US" b="1" i="1" dirty="0" smtClean="0"/>
              <a:t>France</a:t>
            </a:r>
            <a:endParaRPr lang="en-US" dirty="0"/>
          </a:p>
          <a:p>
            <a:r>
              <a:rPr lang="en-US" dirty="0" smtClean="0"/>
              <a:t>What started the </a:t>
            </a:r>
            <a:r>
              <a:rPr lang="en-US" dirty="0"/>
              <a:t>conflict between </a:t>
            </a:r>
            <a:r>
              <a:rPr lang="en-US" dirty="0" smtClean="0"/>
              <a:t>King </a:t>
            </a:r>
            <a:r>
              <a:rPr lang="en-US" dirty="0"/>
              <a:t>Philip </a:t>
            </a:r>
            <a:r>
              <a:rPr lang="en-US" dirty="0" smtClean="0"/>
              <a:t>of France and </a:t>
            </a:r>
            <a:r>
              <a:rPr lang="en-US" dirty="0"/>
              <a:t>Pope </a:t>
            </a:r>
            <a:r>
              <a:rPr lang="en-US" b="1" i="1" dirty="0"/>
              <a:t>Boniface </a:t>
            </a:r>
            <a:r>
              <a:rPr lang="en-US" b="1" i="1" dirty="0" smtClean="0"/>
              <a:t>VIII</a:t>
            </a:r>
            <a:r>
              <a:rPr lang="en-US" dirty="0" smtClean="0"/>
              <a:t>?</a:t>
            </a:r>
          </a:p>
          <a:p>
            <a:pPr lvl="1"/>
            <a:r>
              <a:rPr lang="en-US" dirty="0"/>
              <a:t>King </a:t>
            </a:r>
            <a:r>
              <a:rPr lang="en-US" dirty="0" smtClean="0"/>
              <a:t>Philip began taxing the clergy in order to help finance his war with England</a:t>
            </a:r>
          </a:p>
          <a:p>
            <a:r>
              <a:rPr lang="en-US" dirty="0" smtClean="0"/>
              <a:t>How was King Philip able to succeed in his conflict with the pope?</a:t>
            </a:r>
          </a:p>
          <a:p>
            <a:pPr lvl="1"/>
            <a:r>
              <a:rPr lang="en-US" dirty="0" smtClean="0"/>
              <a:t>He was able to keep French opinion on his side.</a:t>
            </a:r>
          </a:p>
          <a:p>
            <a:r>
              <a:rPr lang="en-US" dirty="0" smtClean="0"/>
              <a:t>Why was it so devastating to Roman Catholic theology for the French to move the papacy to Avignon for 70 years?</a:t>
            </a:r>
          </a:p>
          <a:p>
            <a:pPr lvl="1"/>
            <a:r>
              <a:rPr lang="en-US" dirty="0" smtClean="0"/>
              <a:t>Because according </a:t>
            </a:r>
            <a:r>
              <a:rPr lang="en-US" dirty="0"/>
              <a:t>to Roman Catholic theology, the apostle Peter, the “first pope”, had been the bishop of </a:t>
            </a:r>
            <a:r>
              <a:rPr lang="en-US" b="1" i="1" dirty="0"/>
              <a:t>Rome</a:t>
            </a:r>
            <a:r>
              <a:rPr lang="en-US" dirty="0"/>
              <a:t> and therefore it was paramount that the pope continue to reside in Rome.</a:t>
            </a:r>
          </a:p>
        </p:txBody>
      </p:sp>
    </p:spTree>
    <p:extLst>
      <p:ext uri="{BB962C8B-B14F-4D97-AF65-F5344CB8AC3E}">
        <p14:creationId xmlns:p14="http://schemas.microsoft.com/office/powerpoint/2010/main" val="2669624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Dante and the </a:t>
            </a:r>
            <a:r>
              <a:rPr lang="en-US" sz="4000" b="1" dirty="0" smtClean="0"/>
              <a:t>Divine </a:t>
            </a:r>
            <a:r>
              <a:rPr lang="en-US" sz="4000" b="1" dirty="0"/>
              <a:t>Comedy</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smtClean="0"/>
              <a:t>Dante’s </a:t>
            </a:r>
            <a:r>
              <a:rPr lang="en-US" dirty="0"/>
              <a:t>emotional and spiritual life was dominated by a woman – Beatrice Portinari. </a:t>
            </a:r>
            <a:endParaRPr lang="en-US" dirty="0" smtClean="0"/>
          </a:p>
          <a:p>
            <a:r>
              <a:rPr lang="en-US" dirty="0" smtClean="0"/>
              <a:t>Just </a:t>
            </a:r>
            <a:r>
              <a:rPr lang="en-US" dirty="0"/>
              <a:t>a few months older than Beatrice, Dante first met her when they were nine, and then again when they were 18. </a:t>
            </a:r>
            <a:endParaRPr lang="en-US" dirty="0" smtClean="0"/>
          </a:p>
          <a:p>
            <a:r>
              <a:rPr lang="en-US" dirty="0" smtClean="0"/>
              <a:t>He </a:t>
            </a:r>
            <a:r>
              <a:rPr lang="en-US" dirty="0"/>
              <a:t>was utterly and </a:t>
            </a:r>
            <a:r>
              <a:rPr lang="en-US" dirty="0" smtClean="0"/>
              <a:t>forever </a:t>
            </a:r>
            <a:r>
              <a:rPr lang="en-US" dirty="0"/>
              <a:t>enchanted by Beatrice’s grace and beauty; her image in his mind had a sweetening influence which expelled all impure thoughts. </a:t>
            </a:r>
            <a:endParaRPr lang="en-US" dirty="0" smtClean="0"/>
          </a:p>
          <a:p>
            <a:r>
              <a:rPr lang="en-US" dirty="0" smtClean="0"/>
              <a:t>Unfortunately </a:t>
            </a:r>
            <a:r>
              <a:rPr lang="en-US" dirty="0"/>
              <a:t>for lovers of romance, Beatrice married another man in 1289, and then died a year later at the age of 25, without enjoying even a single kiss from Dante. </a:t>
            </a:r>
            <a:endParaRPr lang="en-US" dirty="0" smtClean="0"/>
          </a:p>
          <a:p>
            <a:r>
              <a:rPr lang="en-US" dirty="0" smtClean="0"/>
              <a:t>Even </a:t>
            </a:r>
            <a:r>
              <a:rPr lang="en-US" dirty="0"/>
              <a:t>so, she lived on in Dante’s heart and imagination for the rest of his life as the ideal of perfect womanhood.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923122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Dante and the </a:t>
            </a:r>
            <a:r>
              <a:rPr lang="en-US" sz="4000" b="1" dirty="0" smtClean="0"/>
              <a:t>Divine </a:t>
            </a:r>
            <a:r>
              <a:rPr lang="en-US" sz="4000" b="1" dirty="0"/>
              <a:t>Comedy</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smtClean="0"/>
              <a:t>Dante </a:t>
            </a:r>
            <a:r>
              <a:rPr lang="en-US" dirty="0"/>
              <a:t>himself married three years after Beatrice’s death, but his own wife Gemma had no chance of winning his affections away from his adored Beatrice; in fact, when the Black Guelfs banished him from Florence in 1302, Dante left Gemma behind and never saw her again. </a:t>
            </a:r>
            <a:endParaRPr lang="en-US" dirty="0" smtClean="0"/>
          </a:p>
          <a:p>
            <a:r>
              <a:rPr lang="en-US" dirty="0" smtClean="0"/>
              <a:t>Dante’s </a:t>
            </a:r>
            <a:r>
              <a:rPr lang="en-US" dirty="0"/>
              <a:t>poetic masterpiece was his </a:t>
            </a:r>
            <a:r>
              <a:rPr lang="en-US" b="1" i="1" dirty="0"/>
              <a:t>Divine Comedy</a:t>
            </a:r>
            <a:r>
              <a:rPr lang="en-US" dirty="0"/>
              <a:t>, divided into three books – </a:t>
            </a:r>
            <a:r>
              <a:rPr lang="en-US" b="1" i="1" dirty="0"/>
              <a:t>Inferno</a:t>
            </a:r>
            <a:r>
              <a:rPr lang="en-US" dirty="0"/>
              <a:t>, </a:t>
            </a:r>
            <a:r>
              <a:rPr lang="en-US" b="1" i="1" dirty="0"/>
              <a:t>Purgatory</a:t>
            </a:r>
            <a:r>
              <a:rPr lang="en-US" dirty="0"/>
              <a:t>, and </a:t>
            </a:r>
            <a:r>
              <a:rPr lang="en-US" b="1" i="1" dirty="0"/>
              <a:t>Paradise</a:t>
            </a:r>
            <a:r>
              <a:rPr lang="en-US" dirty="0"/>
              <a:t>. </a:t>
            </a:r>
            <a:endParaRPr lang="en-US" dirty="0" smtClean="0"/>
          </a:p>
          <a:p>
            <a:r>
              <a:rPr lang="en-US" dirty="0" smtClean="0"/>
              <a:t>It </a:t>
            </a:r>
            <a:r>
              <a:rPr lang="en-US" dirty="0"/>
              <a:t>begins with Dante lost in a gloomy forest </a:t>
            </a:r>
            <a:r>
              <a:rPr lang="en-US" dirty="0" smtClean="0"/>
              <a:t>(symbolizing </a:t>
            </a:r>
            <a:r>
              <a:rPr lang="en-US" dirty="0"/>
              <a:t>sin), where he meets the great Pagan Roman poet Virgil (70-19 BC), who </a:t>
            </a:r>
            <a:r>
              <a:rPr lang="en-US" dirty="0" smtClean="0"/>
              <a:t>symbolizes </a:t>
            </a:r>
            <a:r>
              <a:rPr lang="en-US" dirty="0"/>
              <a:t>human philosophy. </a:t>
            </a:r>
            <a:endParaRPr lang="en-US" dirty="0" smtClean="0"/>
          </a:p>
          <a:p>
            <a:r>
              <a:rPr lang="en-US" dirty="0" smtClean="0"/>
              <a:t>Virgil </a:t>
            </a:r>
            <a:r>
              <a:rPr lang="en-US" dirty="0"/>
              <a:t>guides Dante through hell and purgatory, where among other suffering souls he sees numerous popes.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8182896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Dante and the </a:t>
            </a:r>
            <a:r>
              <a:rPr lang="en-US" sz="4000" b="1" dirty="0" smtClean="0"/>
              <a:t>Divine </a:t>
            </a:r>
            <a:r>
              <a:rPr lang="en-US" sz="4000" b="1" dirty="0"/>
              <a:t>Comedy</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Leaving </a:t>
            </a:r>
            <a:r>
              <a:rPr lang="en-US" dirty="0"/>
              <a:t>purgatory, now cleansed from his own sins, Dante meets his beloved Beatrice, who </a:t>
            </a:r>
            <a:r>
              <a:rPr lang="en-US" dirty="0" smtClean="0"/>
              <a:t>symbolizes </a:t>
            </a:r>
            <a:r>
              <a:rPr lang="en-US" dirty="0"/>
              <a:t>the light of divinely revealed truth; she now guides him to the exalted heights which Virgil (philosophy) cannot reach – heaven. </a:t>
            </a:r>
            <a:endParaRPr lang="en-US" dirty="0" smtClean="0"/>
          </a:p>
          <a:p>
            <a:r>
              <a:rPr lang="en-US" dirty="0" smtClean="0"/>
              <a:t>For </a:t>
            </a:r>
            <a:r>
              <a:rPr lang="en-US" dirty="0"/>
              <a:t>the vision of God, even Beatrice must give place to Bernard of Clairvaux, Dante’s most admired saint, who presents him to the Virgin Mary; and through Mary’s intercession, Dante receives a glimpse of the Trinity in all its glory.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084639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Dante and the </a:t>
            </a:r>
            <a:r>
              <a:rPr lang="en-US" sz="4000" b="1" dirty="0" smtClean="0"/>
              <a:t>Divine </a:t>
            </a:r>
            <a:r>
              <a:rPr lang="en-US" sz="4000" b="1" dirty="0"/>
              <a:t>Comedy</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smtClean="0"/>
              <a:t>Students </a:t>
            </a:r>
            <a:r>
              <a:rPr lang="en-US" dirty="0"/>
              <a:t>of poetry have generally regarded the </a:t>
            </a:r>
            <a:r>
              <a:rPr lang="en-US" b="1" i="1" dirty="0"/>
              <a:t>Divine Comedy </a:t>
            </a:r>
            <a:r>
              <a:rPr lang="en-US" dirty="0"/>
              <a:t>as the most glorious Christian poem ever written, the Christian equivalent of Homer’s </a:t>
            </a:r>
            <a:r>
              <a:rPr lang="en-US" b="1" i="1" dirty="0"/>
              <a:t>Iliad</a:t>
            </a:r>
            <a:r>
              <a:rPr lang="en-US" dirty="0"/>
              <a:t>. </a:t>
            </a:r>
            <a:endParaRPr lang="en-US" dirty="0" smtClean="0"/>
          </a:p>
          <a:p>
            <a:r>
              <a:rPr lang="en-US" dirty="0" smtClean="0"/>
              <a:t>Its </a:t>
            </a:r>
            <a:r>
              <a:rPr lang="en-US" dirty="0"/>
              <a:t>outlook is that of a devout medieval Catholic; </a:t>
            </a:r>
            <a:endParaRPr lang="en-US" dirty="0" smtClean="0"/>
          </a:p>
          <a:p>
            <a:r>
              <a:rPr lang="en-US" dirty="0" smtClean="0"/>
              <a:t>Dante </a:t>
            </a:r>
            <a:r>
              <a:rPr lang="en-US" dirty="0"/>
              <a:t>was a disciple of Thomas Aquinas in doctrinal matters</a:t>
            </a:r>
            <a:r>
              <a:rPr lang="en-US" dirty="0" smtClean="0"/>
              <a:t>. </a:t>
            </a:r>
          </a:p>
          <a:p>
            <a:r>
              <a:rPr lang="en-US" dirty="0" smtClean="0"/>
              <a:t>However</a:t>
            </a:r>
            <a:r>
              <a:rPr lang="en-US" dirty="0"/>
              <a:t>, his imaginative and moving depiction of the central Christian theme – the salvation of the soul from sin by the mercy of God in Christ – has won admiration among believers of every shade of theology; and his hostility to a corrupt papacy and its pretensions to world dominion has endeared Dante to Protestants.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4524832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6292326"/>
            <a:ext cx="9032956" cy="646331"/>
          </a:xfrm>
          <a:prstGeom prst="rect">
            <a:avLst/>
          </a:prstGeom>
        </p:spPr>
        <p:txBody>
          <a:bodyPr wrap="square">
            <a:spAutoFit/>
          </a:bodyPr>
          <a:lstStyle/>
          <a:p>
            <a:r>
              <a:rPr lang="en-US" dirty="0">
                <a:solidFill>
                  <a:prstClr val="black"/>
                </a:solidFill>
                <a:effectLst>
                  <a:glow rad="228600">
                    <a:prstClr val="white">
                      <a:alpha val="40000"/>
                    </a:prstClr>
                  </a:glow>
                </a:effectLst>
                <a:hlinkClick r:id="rId5"/>
              </a:rPr>
              <a:t>https://</a:t>
            </a:r>
            <a:r>
              <a:rPr lang="en-US" dirty="0" smtClean="0">
                <a:solidFill>
                  <a:prstClr val="black"/>
                </a:solidFill>
                <a:effectLst>
                  <a:glow rad="228600">
                    <a:prstClr val="white">
                      <a:alpha val="40000"/>
                    </a:prstClr>
                  </a:glow>
                </a:effectLst>
                <a:hlinkClick r:id="rId5"/>
              </a:rPr>
              <a:t>www.britannica.com/event/Hundred-Years-War/From-the-Treaty-of-Bretigny-to-the-accession-of-Henry-V-1360-1413</a:t>
            </a:r>
            <a:r>
              <a:rPr lang="en-US" dirty="0" smtClean="0">
                <a:solidFill>
                  <a:prstClr val="black"/>
                </a:solidFill>
                <a:effectLst>
                  <a:glow rad="228600">
                    <a:prstClr val="white">
                      <a:alpha val="40000"/>
                    </a:prstClr>
                  </a:glow>
                </a:effectLst>
              </a:rPr>
              <a:t> </a:t>
            </a:r>
            <a:endParaRPr lang="en-US" dirty="0">
              <a:solidFill>
                <a:prstClr val="black"/>
              </a:solidFill>
              <a:effectLst>
                <a:glow rad="228600">
                  <a:prstClr val="white">
                    <a:alpha val="40000"/>
                  </a:prstClr>
                </a:glow>
              </a:effectLst>
            </a:endParaRPr>
          </a:p>
        </p:txBody>
      </p:sp>
      <p:sp>
        <p:nvSpPr>
          <p:cNvPr id="3" name="Title 2"/>
          <p:cNvSpPr>
            <a:spLocks noGrp="1"/>
          </p:cNvSpPr>
          <p:nvPr>
            <p:ph type="title"/>
          </p:nvPr>
        </p:nvSpPr>
        <p:spPr>
          <a:xfrm>
            <a:off x="0" y="0"/>
            <a:ext cx="9164678" cy="1219200"/>
          </a:xfrm>
        </p:spPr>
        <p:txBody>
          <a:bodyPr>
            <a:noAutofit/>
          </a:bodyPr>
          <a:lstStyle/>
          <a:p>
            <a:r>
              <a:rPr lang="en-US" sz="6600" b="1" dirty="0" smtClean="0">
                <a:solidFill>
                  <a:schemeClr val="bg1"/>
                </a:solidFill>
                <a:effectLst>
                  <a:glow rad="228600">
                    <a:schemeClr val="accent2">
                      <a:satMod val="175000"/>
                      <a:alpha val="40000"/>
                    </a:schemeClr>
                  </a:glow>
                  <a:outerShdw blurRad="114300" dist="38100" dir="13500000" algn="br" rotWithShape="0">
                    <a:prstClr val="black"/>
                  </a:outerShdw>
                </a:effectLst>
              </a:rPr>
              <a:t>The Hundred Years War</a:t>
            </a:r>
            <a:endParaRPr lang="en-US" sz="66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p:cNvSpPr txBox="1"/>
          <p:nvPr/>
        </p:nvSpPr>
        <p:spPr>
          <a:xfrm>
            <a:off x="76199" y="5634335"/>
            <a:ext cx="8942379" cy="646331"/>
          </a:xfrm>
          <a:prstGeom prst="rect">
            <a:avLst/>
          </a:prstGeom>
          <a:noFill/>
        </p:spPr>
        <p:txBody>
          <a:bodyPr wrap="square" rtlCol="0">
            <a:spAutoFit/>
          </a:bodyPr>
          <a:lstStyle/>
          <a:p>
            <a:r>
              <a:rPr lang="en-US" dirty="0">
                <a:solidFill>
                  <a:prstClr val="white"/>
                </a:solidFill>
                <a:effectLst>
                  <a:glow rad="228600">
                    <a:srgbClr val="C0504D">
                      <a:satMod val="175000"/>
                      <a:alpha val="40000"/>
                    </a:srgbClr>
                  </a:glow>
                </a:effectLst>
              </a:rPr>
              <a:t>Image depicting the Battle of </a:t>
            </a:r>
            <a:r>
              <a:rPr lang="en-US" dirty="0" err="1">
                <a:solidFill>
                  <a:prstClr val="white"/>
                </a:solidFill>
                <a:effectLst>
                  <a:glow rad="228600">
                    <a:srgbClr val="C0504D">
                      <a:satMod val="175000"/>
                      <a:alpha val="40000"/>
                    </a:srgbClr>
                  </a:glow>
                </a:effectLst>
              </a:rPr>
              <a:t>Crécy</a:t>
            </a:r>
            <a:r>
              <a:rPr lang="en-US" dirty="0">
                <a:solidFill>
                  <a:prstClr val="white"/>
                </a:solidFill>
                <a:effectLst>
                  <a:glow rad="228600">
                    <a:srgbClr val="C0504D">
                      <a:satMod val="175000"/>
                      <a:alpha val="40000"/>
                    </a:srgbClr>
                  </a:glow>
                </a:effectLst>
              </a:rPr>
              <a:t>, in which Edward III of England defeated Philip VI of France, August 26, 1346</a:t>
            </a:r>
          </a:p>
        </p:txBody>
      </p:sp>
    </p:spTree>
    <p:extLst>
      <p:ext uri="{BB962C8B-B14F-4D97-AF65-F5344CB8AC3E}">
        <p14:creationId xmlns:p14="http://schemas.microsoft.com/office/powerpoint/2010/main" val="2998301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17542101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7518956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92500" lnSpcReduction="20000"/>
          </a:bodyPr>
          <a:lstStyle/>
          <a:p>
            <a:r>
              <a:rPr lang="en-US" dirty="0" smtClean="0"/>
              <a:t>Regarding the popularity of mysticism in the late medieval period, James White said “</a:t>
            </a:r>
            <a:r>
              <a:rPr lang="en-US" dirty="0"/>
              <a:t>People often want to react against cerebralism and grab hold of something more </a:t>
            </a:r>
            <a:r>
              <a:rPr lang="en-US" dirty="0" smtClean="0"/>
              <a:t>emotional”. Do you think he is right about this? Do you think that’s a </a:t>
            </a:r>
            <a:r>
              <a:rPr lang="en-US" b="1" i="1" dirty="0" smtClean="0"/>
              <a:t>good</a:t>
            </a:r>
            <a:r>
              <a:rPr lang="en-US" dirty="0" smtClean="0"/>
              <a:t> thing?</a:t>
            </a:r>
          </a:p>
          <a:p>
            <a:r>
              <a:rPr lang="en-US" dirty="0" smtClean="0"/>
              <a:t>In his “Handout Church History”, from which I drew my </a:t>
            </a:r>
            <a:r>
              <a:rPr lang="en-US" dirty="0"/>
              <a:t>material on </a:t>
            </a:r>
            <a:r>
              <a:rPr lang="en-US" dirty="0" smtClean="0"/>
              <a:t>Savonarola in today’s material, Dr. John Gerstner (mentor of R.C. Sproul) wrote: </a:t>
            </a:r>
          </a:p>
          <a:p>
            <a:pPr lvl="1"/>
            <a:r>
              <a:rPr lang="en-US" sz="2600" dirty="0" smtClean="0"/>
              <a:t>“</a:t>
            </a:r>
            <a:r>
              <a:rPr lang="en-US" sz="2600" i="1" dirty="0">
                <a:latin typeface="Cambria" panose="02040503050406030204" pitchFamily="18" charset="0"/>
                <a:ea typeface="Cambria" panose="02040503050406030204" pitchFamily="18" charset="0"/>
              </a:rPr>
              <a:t>Savonarola did not know that the miracle of predictive prophecy had ceased </a:t>
            </a:r>
            <a:r>
              <a:rPr lang="en-US" sz="2600" i="1" dirty="0" smtClean="0">
                <a:latin typeface="Cambria" panose="02040503050406030204" pitchFamily="18" charset="0"/>
                <a:ea typeface="Cambria" panose="02040503050406030204" pitchFamily="18" charset="0"/>
              </a:rPr>
              <a:t>with the </a:t>
            </a:r>
            <a:r>
              <a:rPr lang="en-US" sz="2600" i="1" dirty="0">
                <a:latin typeface="Cambria" panose="02040503050406030204" pitchFamily="18" charset="0"/>
                <a:ea typeface="Cambria" panose="02040503050406030204" pitchFamily="18" charset="0"/>
              </a:rPr>
              <a:t>apostolic </a:t>
            </a:r>
            <a:r>
              <a:rPr lang="en-US" sz="2600" i="1" dirty="0" smtClean="0">
                <a:latin typeface="Cambria" panose="02040503050406030204" pitchFamily="18" charset="0"/>
                <a:ea typeface="Cambria" panose="02040503050406030204" pitchFamily="18" charset="0"/>
              </a:rPr>
              <a:t>age… </a:t>
            </a:r>
            <a:r>
              <a:rPr lang="en-US" sz="2600" i="1" dirty="0">
                <a:latin typeface="Cambria" panose="02040503050406030204" pitchFamily="18" charset="0"/>
                <a:ea typeface="Cambria" panose="02040503050406030204" pitchFamily="18" charset="0"/>
              </a:rPr>
              <a:t>God, who is sometimes pleased to allow the deceived to remain deceived, </a:t>
            </a:r>
            <a:r>
              <a:rPr lang="en-US" sz="2600" i="1" dirty="0" smtClean="0">
                <a:latin typeface="Cambria" panose="02040503050406030204" pitchFamily="18" charset="0"/>
                <a:ea typeface="Cambria" panose="02040503050406030204" pitchFamily="18" charset="0"/>
              </a:rPr>
              <a:t>permitted the </a:t>
            </a:r>
            <a:r>
              <a:rPr lang="en-US" sz="2600" i="1" dirty="0">
                <a:latin typeface="Cambria" panose="02040503050406030204" pitchFamily="18" charset="0"/>
                <a:ea typeface="Cambria" panose="02040503050406030204" pitchFamily="18" charset="0"/>
              </a:rPr>
              <a:t>successful and sobering invasion of </a:t>
            </a:r>
            <a:r>
              <a:rPr lang="en-US" sz="2600" i="1" dirty="0" smtClean="0">
                <a:latin typeface="Cambria" panose="02040503050406030204" pitchFamily="18" charset="0"/>
                <a:ea typeface="Cambria" panose="02040503050406030204" pitchFamily="18" charset="0"/>
              </a:rPr>
              <a:t>Charles… </a:t>
            </a:r>
            <a:r>
              <a:rPr lang="en-US" sz="2600" i="1" dirty="0">
                <a:latin typeface="Cambria" panose="02040503050406030204" pitchFamily="18" charset="0"/>
                <a:ea typeface="Cambria" panose="02040503050406030204" pitchFamily="18" charset="0"/>
              </a:rPr>
              <a:t>The easily and willingly deceived people saw this as divine confirmation </a:t>
            </a:r>
            <a:r>
              <a:rPr lang="en-US" sz="2600" i="1" dirty="0" smtClean="0">
                <a:latin typeface="Cambria" panose="02040503050406030204" pitchFamily="18" charset="0"/>
                <a:ea typeface="Cambria" panose="02040503050406030204" pitchFamily="18" charset="0"/>
              </a:rPr>
              <a:t>of Savonarola</a:t>
            </a:r>
            <a:r>
              <a:rPr lang="en-US" sz="2600" dirty="0" smtClean="0"/>
              <a:t>.” </a:t>
            </a:r>
          </a:p>
          <a:p>
            <a:r>
              <a:rPr lang="en-US" dirty="0" smtClean="0"/>
              <a:t>What are your thoughts on Dr. Gerstner’s assessment of that historical event?</a:t>
            </a:r>
            <a:endParaRPr lang="en-US" dirty="0"/>
          </a:p>
          <a:p>
            <a:pPr lvl="0"/>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p>
          <a:p>
            <a:pPr lvl="0"/>
            <a:endParaRPr lang="en-US" dirty="0"/>
          </a:p>
        </p:txBody>
      </p:sp>
    </p:spTree>
    <p:extLst>
      <p:ext uri="{BB962C8B-B14F-4D97-AF65-F5344CB8AC3E}">
        <p14:creationId xmlns:p14="http://schemas.microsoft.com/office/powerpoint/2010/main" val="631104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4">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t>Who convinced </a:t>
            </a:r>
            <a:r>
              <a:rPr lang="en-US" dirty="0"/>
              <a:t>Pope </a:t>
            </a:r>
            <a:r>
              <a:rPr lang="en-US" b="1" i="1" dirty="0"/>
              <a:t>Gregory XI </a:t>
            </a:r>
            <a:r>
              <a:rPr lang="en-US" b="1" i="1" dirty="0" smtClean="0"/>
              <a:t> </a:t>
            </a:r>
            <a:r>
              <a:rPr lang="en-US" dirty="0" smtClean="0"/>
              <a:t>to return from Avignon to </a:t>
            </a:r>
            <a:r>
              <a:rPr lang="en-US" dirty="0"/>
              <a:t>Rome in </a:t>
            </a:r>
            <a:r>
              <a:rPr lang="en-US" dirty="0" smtClean="0"/>
              <a:t>1377?</a:t>
            </a:r>
          </a:p>
          <a:p>
            <a:pPr lvl="1"/>
            <a:r>
              <a:rPr lang="en-US" dirty="0" smtClean="0"/>
              <a:t>The </a:t>
            </a:r>
            <a:r>
              <a:rPr lang="en-US" dirty="0"/>
              <a:t>great Italian mystic, Catherine of </a:t>
            </a:r>
            <a:r>
              <a:rPr lang="en-US" dirty="0" smtClean="0"/>
              <a:t>Siena</a:t>
            </a:r>
          </a:p>
          <a:p>
            <a:r>
              <a:rPr lang="en-US" dirty="0" smtClean="0"/>
              <a:t>What was it that caused the </a:t>
            </a:r>
            <a:r>
              <a:rPr lang="en-US" b="1" i="1" dirty="0" smtClean="0"/>
              <a:t>same</a:t>
            </a:r>
            <a:r>
              <a:rPr lang="en-US" dirty="0" smtClean="0"/>
              <a:t> group of cardinals to elect </a:t>
            </a:r>
            <a:r>
              <a:rPr lang="en-US" b="1" i="1" dirty="0"/>
              <a:t>Pope Urban </a:t>
            </a:r>
            <a:r>
              <a:rPr lang="en-US" b="1" i="1" dirty="0" smtClean="0"/>
              <a:t>VI</a:t>
            </a:r>
            <a:r>
              <a:rPr lang="en-US" dirty="0" smtClean="0"/>
              <a:t>, </a:t>
            </a:r>
            <a:r>
              <a:rPr lang="en-US" dirty="0"/>
              <a:t>an </a:t>
            </a:r>
            <a:r>
              <a:rPr lang="en-US" b="1" i="1" dirty="0"/>
              <a:t>Italian</a:t>
            </a:r>
            <a:r>
              <a:rPr lang="en-US" dirty="0"/>
              <a:t> </a:t>
            </a:r>
            <a:r>
              <a:rPr lang="en-US" dirty="0" smtClean="0"/>
              <a:t>pope, to then turn right around a </a:t>
            </a:r>
            <a:r>
              <a:rPr lang="en-US" dirty="0"/>
              <a:t>few months </a:t>
            </a:r>
            <a:r>
              <a:rPr lang="en-US" dirty="0" smtClean="0"/>
              <a:t>later and chose a </a:t>
            </a:r>
            <a:r>
              <a:rPr lang="en-US" b="1" i="1" dirty="0" smtClean="0"/>
              <a:t>second </a:t>
            </a:r>
            <a:r>
              <a:rPr lang="en-US" dirty="0" smtClean="0"/>
              <a:t>pope – </a:t>
            </a:r>
            <a:r>
              <a:rPr lang="en-US" b="1" i="1" dirty="0" smtClean="0"/>
              <a:t>Clement VII</a:t>
            </a:r>
            <a:r>
              <a:rPr lang="en-US" dirty="0" smtClean="0"/>
              <a:t>,</a:t>
            </a:r>
            <a:r>
              <a:rPr lang="en-US" b="1" i="1" dirty="0" smtClean="0"/>
              <a:t> </a:t>
            </a:r>
            <a:r>
              <a:rPr lang="en-US" dirty="0" smtClean="0"/>
              <a:t>a </a:t>
            </a:r>
            <a:r>
              <a:rPr lang="en-US" b="1" i="1" dirty="0" smtClean="0"/>
              <a:t>Frenchman</a:t>
            </a:r>
            <a:r>
              <a:rPr lang="en-US" dirty="0" smtClean="0"/>
              <a:t>?</a:t>
            </a:r>
            <a:endParaRPr lang="en-US" dirty="0"/>
          </a:p>
          <a:p>
            <a:pPr lvl="1"/>
            <a:r>
              <a:rPr lang="en-US" dirty="0" smtClean="0"/>
              <a:t>Pressure and the threat of violence from </a:t>
            </a:r>
            <a:r>
              <a:rPr lang="en-US" dirty="0"/>
              <a:t>the Roman </a:t>
            </a:r>
            <a:r>
              <a:rPr lang="en-US" dirty="0" smtClean="0"/>
              <a:t>population</a:t>
            </a:r>
          </a:p>
          <a:p>
            <a:r>
              <a:rPr lang="en-US" dirty="0" smtClean="0"/>
              <a:t>How did the </a:t>
            </a:r>
            <a:r>
              <a:rPr lang="en-US" b="1" i="1" dirty="0" smtClean="0"/>
              <a:t>Council </a:t>
            </a:r>
            <a:r>
              <a:rPr lang="en-US" b="1" i="1" dirty="0"/>
              <a:t>of Pisa</a:t>
            </a:r>
            <a:r>
              <a:rPr lang="en-US" dirty="0"/>
              <a:t> </a:t>
            </a:r>
            <a:r>
              <a:rPr lang="en-US" dirty="0" smtClean="0"/>
              <a:t>end up </a:t>
            </a:r>
            <a:r>
              <a:rPr lang="en-US" dirty="0" smtClean="0"/>
              <a:t>raising the number of simultaneously </a:t>
            </a:r>
            <a:r>
              <a:rPr lang="en-US" dirty="0" smtClean="0"/>
              <a:t>serving </a:t>
            </a:r>
            <a:r>
              <a:rPr lang="en-US" dirty="0" smtClean="0"/>
              <a:t>popes from </a:t>
            </a:r>
            <a:r>
              <a:rPr lang="en-US" b="1" i="1" dirty="0" smtClean="0"/>
              <a:t>two</a:t>
            </a:r>
            <a:r>
              <a:rPr lang="en-US" dirty="0" smtClean="0"/>
              <a:t> to </a:t>
            </a:r>
            <a:r>
              <a:rPr lang="en-US" b="1" i="1" dirty="0" smtClean="0"/>
              <a:t>three</a:t>
            </a:r>
            <a:r>
              <a:rPr lang="en-US" dirty="0" smtClean="0"/>
              <a:t>?</a:t>
            </a:r>
            <a:endParaRPr lang="en-US" dirty="0" smtClean="0"/>
          </a:p>
          <a:p>
            <a:pPr lvl="1"/>
            <a:r>
              <a:rPr lang="en-US" dirty="0" smtClean="0"/>
              <a:t>They appointed a third pope, </a:t>
            </a:r>
            <a:r>
              <a:rPr lang="en-US" b="1" i="1" dirty="0"/>
              <a:t>Alexander </a:t>
            </a:r>
            <a:r>
              <a:rPr lang="en-US" b="1" i="1" dirty="0" smtClean="0"/>
              <a:t>V, </a:t>
            </a:r>
            <a:r>
              <a:rPr lang="en-US" dirty="0" smtClean="0"/>
              <a:t>but were unable to successfully depose the two existing popes.</a:t>
            </a:r>
          </a:p>
          <a:p>
            <a:r>
              <a:rPr lang="en-US" dirty="0" smtClean="0"/>
              <a:t>How did the problem of having three </a:t>
            </a:r>
            <a:r>
              <a:rPr lang="en-US" dirty="0"/>
              <a:t>simultaneously </a:t>
            </a:r>
            <a:r>
              <a:rPr lang="en-US" dirty="0" smtClean="0"/>
              <a:t>serving popes in finally get resolved?</a:t>
            </a:r>
          </a:p>
          <a:p>
            <a:pPr lvl="1"/>
            <a:r>
              <a:rPr lang="en-US" dirty="0" smtClean="0"/>
              <a:t> In 1417, the Council of Constance was able to successfully remove the three existing popes and elect a new Italian pope, </a:t>
            </a:r>
            <a:r>
              <a:rPr lang="en-US" b="1" i="1" dirty="0" smtClean="0"/>
              <a:t>Martin V</a:t>
            </a:r>
            <a:r>
              <a:rPr lang="en-US" dirty="0" smtClean="0"/>
              <a:t>.</a:t>
            </a:r>
            <a:endParaRPr lang="en-US" dirty="0"/>
          </a:p>
        </p:txBody>
      </p:sp>
    </p:spTree>
    <p:extLst>
      <p:ext uri="{BB962C8B-B14F-4D97-AF65-F5344CB8AC3E}">
        <p14:creationId xmlns:p14="http://schemas.microsoft.com/office/powerpoint/2010/main" val="4003424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69332"/>
          </a:xfrm>
          <a:prstGeom prst="rect">
            <a:avLst/>
          </a:prstGeom>
        </p:spPr>
        <p:txBody>
          <a:bodyPr wrap="square">
            <a:spAutoFit/>
          </a:bodyPr>
          <a:lstStyle/>
          <a:p>
            <a:r>
              <a:rPr lang="en-US" dirty="0">
                <a:solidFill>
                  <a:prstClr val="black"/>
                </a:solidFill>
                <a:effectLst>
                  <a:glow rad="228600">
                    <a:prstClr val="white">
                      <a:alpha val="40000"/>
                    </a:prstClr>
                  </a:glow>
                </a:effectLst>
                <a:hlinkClick r:id="rId5"/>
              </a:rPr>
              <a:t>https://</a:t>
            </a:r>
            <a:r>
              <a:rPr lang="en-US" dirty="0" smtClean="0">
                <a:solidFill>
                  <a:prstClr val="black"/>
                </a:solidFill>
                <a:effectLst>
                  <a:glow rad="228600">
                    <a:prstClr val="white">
                      <a:alpha val="40000"/>
                    </a:prstClr>
                  </a:glow>
                </a:effectLst>
                <a:hlinkClick r:id="rId5"/>
              </a:rPr>
              <a:t>catholicexchange.com/spiritual-guidance-st-catherine-siena</a:t>
            </a:r>
            <a:r>
              <a:rPr lang="en-US" dirty="0" smtClean="0">
                <a:solidFill>
                  <a:prstClr val="black"/>
                </a:solidFill>
                <a:effectLst>
                  <a:glow rad="228600">
                    <a:prstClr val="white">
                      <a:alpha val="40000"/>
                    </a:prstClr>
                  </a:glow>
                </a:effectLst>
              </a:rPr>
              <a:t> </a:t>
            </a:r>
            <a:endParaRPr lang="en-US" dirty="0">
              <a:solidFill>
                <a:prstClr val="black"/>
              </a:solidFill>
              <a:effectLst>
                <a:glow rad="228600">
                  <a:prstClr val="white">
                    <a:alpha val="40000"/>
                  </a:prstClr>
                </a:glow>
              </a:effectLst>
            </a:endParaRPr>
          </a:p>
        </p:txBody>
      </p:sp>
      <p:sp>
        <p:nvSpPr>
          <p:cNvPr id="3" name="Title 2"/>
          <p:cNvSpPr>
            <a:spLocks noGrp="1"/>
          </p:cNvSpPr>
          <p:nvPr>
            <p:ph type="title"/>
          </p:nvPr>
        </p:nvSpPr>
        <p:spPr>
          <a:xfrm>
            <a:off x="0" y="0"/>
            <a:ext cx="9164678" cy="990600"/>
          </a:xfrm>
        </p:spPr>
        <p:txBody>
          <a:bodyPr>
            <a:noAutofit/>
          </a:bodyPr>
          <a:lstStyle/>
          <a:p>
            <a:r>
              <a:rPr lang="en-US" sz="7200" b="1" dirty="0" smtClean="0">
                <a:solidFill>
                  <a:schemeClr val="bg1"/>
                </a:solidFill>
                <a:effectLst>
                  <a:glow rad="228600">
                    <a:schemeClr val="accent2">
                      <a:satMod val="175000"/>
                      <a:alpha val="40000"/>
                    </a:schemeClr>
                  </a:glow>
                  <a:outerShdw blurRad="114300" dist="38100" dir="13500000" algn="br" rotWithShape="0">
                    <a:prstClr val="black"/>
                  </a:outerShdw>
                </a:effectLst>
              </a:rPr>
              <a:t>The Medieval Mystics </a:t>
            </a:r>
            <a:endParaRPr lang="en-US" sz="72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p:cNvSpPr txBox="1"/>
          <p:nvPr/>
        </p:nvSpPr>
        <p:spPr>
          <a:xfrm>
            <a:off x="539701" y="6096000"/>
            <a:ext cx="7924800" cy="369332"/>
          </a:xfrm>
          <a:prstGeom prst="rect">
            <a:avLst/>
          </a:prstGeom>
          <a:noFill/>
        </p:spPr>
        <p:txBody>
          <a:bodyPr wrap="square" rtlCol="0">
            <a:spAutoFit/>
          </a:bodyPr>
          <a:lstStyle/>
          <a:p>
            <a:r>
              <a:rPr lang="en-US" dirty="0">
                <a:solidFill>
                  <a:prstClr val="white"/>
                </a:solidFill>
                <a:effectLst>
                  <a:glow rad="228600">
                    <a:srgbClr val="C0504D">
                      <a:satMod val="175000"/>
                      <a:alpha val="40000"/>
                    </a:srgbClr>
                  </a:glow>
                </a:effectLst>
              </a:rPr>
              <a:t>The Mystic Marriage of Saint Catherine of </a:t>
            </a:r>
            <a:r>
              <a:rPr lang="en-US" dirty="0" smtClean="0">
                <a:solidFill>
                  <a:prstClr val="white"/>
                </a:solidFill>
                <a:effectLst>
                  <a:glow rad="228600">
                    <a:srgbClr val="C0504D">
                      <a:satMod val="175000"/>
                      <a:alpha val="40000"/>
                    </a:srgbClr>
                  </a:glow>
                </a:effectLst>
              </a:rPr>
              <a:t>Siena  - Giovanni </a:t>
            </a:r>
            <a:r>
              <a:rPr lang="en-US" dirty="0">
                <a:solidFill>
                  <a:prstClr val="white"/>
                </a:solidFill>
                <a:effectLst>
                  <a:glow rad="228600">
                    <a:srgbClr val="C0504D">
                      <a:satMod val="175000"/>
                      <a:alpha val="40000"/>
                    </a:srgbClr>
                  </a:glow>
                </a:effectLst>
              </a:rPr>
              <a:t>Di Paolo (</a:t>
            </a:r>
            <a:r>
              <a:rPr lang="en-US" dirty="0" smtClean="0">
                <a:solidFill>
                  <a:prstClr val="white"/>
                </a:solidFill>
                <a:effectLst>
                  <a:glow rad="228600">
                    <a:srgbClr val="C0504D">
                      <a:satMod val="175000"/>
                      <a:alpha val="40000"/>
                    </a:srgbClr>
                  </a:glow>
                </a:effectLst>
              </a:rPr>
              <a:t>1403–1482)</a:t>
            </a:r>
            <a:endParaRPr lang="en-US" dirty="0">
              <a:solidFill>
                <a:prstClr val="white"/>
              </a:solidFill>
              <a:effectLst>
                <a:glow rad="228600">
                  <a:srgbClr val="C0504D">
                    <a:satMod val="175000"/>
                    <a:alpha val="40000"/>
                  </a:srgbClr>
                </a:glow>
              </a:effectLst>
            </a:endParaRPr>
          </a:p>
        </p:txBody>
      </p:sp>
    </p:spTree>
    <p:extLst>
      <p:ext uri="{BB962C8B-B14F-4D97-AF65-F5344CB8AC3E}">
        <p14:creationId xmlns:p14="http://schemas.microsoft.com/office/powerpoint/2010/main" val="1412935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Medieval Mystics </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pPr lvl="0"/>
            <a:r>
              <a:rPr lang="en-US" dirty="0"/>
              <a:t>Mysticism exists in every </a:t>
            </a:r>
            <a:r>
              <a:rPr lang="en-US" dirty="0" smtClean="0"/>
              <a:t>religion. </a:t>
            </a:r>
          </a:p>
          <a:p>
            <a:pPr lvl="0"/>
            <a:r>
              <a:rPr lang="en-US" dirty="0" smtClean="0"/>
              <a:t>Mystics </a:t>
            </a:r>
            <a:r>
              <a:rPr lang="en-US" dirty="0"/>
              <a:t>tend to view </a:t>
            </a:r>
            <a:r>
              <a:rPr lang="en-US" dirty="0" smtClean="0"/>
              <a:t>mainline religion as </a:t>
            </a:r>
            <a:r>
              <a:rPr lang="en-US" dirty="0"/>
              <a:t>too cold, doctrinal, orthodox, etc. They are looking for an </a:t>
            </a:r>
            <a:r>
              <a:rPr lang="en-US" b="1" i="1" dirty="0"/>
              <a:t>experience</a:t>
            </a:r>
            <a:r>
              <a:rPr lang="en-US" dirty="0"/>
              <a:t> of some kind.</a:t>
            </a:r>
          </a:p>
          <a:p>
            <a:pPr lvl="0"/>
            <a:r>
              <a:rPr lang="en-US" dirty="0" smtClean="0"/>
              <a:t>Mysticism became </a:t>
            </a:r>
            <a:r>
              <a:rPr lang="en-US" b="1" i="1" dirty="0" smtClean="0"/>
              <a:t>very popular</a:t>
            </a:r>
            <a:r>
              <a:rPr lang="en-US" dirty="0" smtClean="0"/>
              <a:t> in the </a:t>
            </a:r>
            <a:r>
              <a:rPr lang="en-US" dirty="0"/>
              <a:t>late medieval time </a:t>
            </a:r>
            <a:r>
              <a:rPr lang="en-US" dirty="0" smtClean="0"/>
              <a:t>period (14</a:t>
            </a:r>
            <a:r>
              <a:rPr lang="en-US" baseline="30000" dirty="0" smtClean="0"/>
              <a:t>th</a:t>
            </a:r>
            <a:r>
              <a:rPr lang="en-US" dirty="0" smtClean="0"/>
              <a:t> – 16</a:t>
            </a:r>
            <a:r>
              <a:rPr lang="en-US" baseline="30000" dirty="0" smtClean="0"/>
              <a:t>th</a:t>
            </a:r>
            <a:r>
              <a:rPr lang="en-US" dirty="0" smtClean="0"/>
              <a:t> centuries). </a:t>
            </a:r>
            <a:r>
              <a:rPr lang="en-US" dirty="0"/>
              <a:t>People were looking for a direct experience with God.</a:t>
            </a:r>
          </a:p>
          <a:p>
            <a:pPr lvl="0"/>
            <a:r>
              <a:rPr lang="en-US" dirty="0"/>
              <a:t>Put together scholasticism and the corruption of the church and you can see what would drive people to mysticism.</a:t>
            </a:r>
          </a:p>
          <a:p>
            <a:r>
              <a:rPr lang="en-US" dirty="0"/>
              <a:t>People often want to react against cerebralism and grab hold of something more emotional.</a:t>
            </a:r>
          </a:p>
          <a:p>
            <a:pPr lvl="0"/>
            <a:r>
              <a:rPr lang="en-US" dirty="0"/>
              <a:t>The Eastern Orthodox not </a:t>
            </a:r>
            <a:r>
              <a:rPr lang="en-US" dirty="0" smtClean="0"/>
              <a:t>only </a:t>
            </a:r>
            <a:r>
              <a:rPr lang="en-US" b="1" i="1" dirty="0" smtClean="0"/>
              <a:t>had </a:t>
            </a:r>
            <a:r>
              <a:rPr lang="en-US" dirty="0" smtClean="0"/>
              <a:t>mysticism, </a:t>
            </a:r>
            <a:r>
              <a:rPr lang="en-US" dirty="0" smtClean="0"/>
              <a:t>mysticism </a:t>
            </a:r>
            <a:r>
              <a:rPr lang="en-US" dirty="0" smtClean="0"/>
              <a:t>became </a:t>
            </a:r>
            <a:r>
              <a:rPr lang="en-US" b="1" i="1" dirty="0" smtClean="0"/>
              <a:t>mainstream</a:t>
            </a:r>
            <a:r>
              <a:rPr lang="en-US" dirty="0" smtClean="0"/>
              <a:t> in the East. </a:t>
            </a:r>
            <a:r>
              <a:rPr lang="en-US" dirty="0" smtClean="0"/>
              <a:t>The Eastern Orthodox want nothing to do with</a:t>
            </a:r>
            <a:r>
              <a:rPr lang="en-US" dirty="0" smtClean="0"/>
              <a:t> religious dogma.</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James White – 2016 Church History Series </a:t>
            </a:r>
            <a:r>
              <a:rPr lang="en-US" sz="1600" dirty="0" smtClean="0"/>
              <a:t>#49 </a:t>
            </a:r>
            <a:r>
              <a:rPr lang="en-US" sz="1600" dirty="0"/>
              <a:t>– </a:t>
            </a:r>
            <a:r>
              <a:rPr lang="en-US" sz="1600" dirty="0" smtClean="0"/>
              <a:t>Inquisition and Witches; Mystics - Introduction</a:t>
            </a:r>
            <a:endParaRPr lang="en-US" sz="1600" dirty="0"/>
          </a:p>
        </p:txBody>
      </p:sp>
    </p:spTree>
    <p:extLst>
      <p:ext uri="{BB962C8B-B14F-4D97-AF65-F5344CB8AC3E}">
        <p14:creationId xmlns:p14="http://schemas.microsoft.com/office/powerpoint/2010/main" val="2910405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Medieval Mystics </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pPr marL="0" indent="0">
              <a:buNone/>
            </a:pPr>
            <a:r>
              <a:rPr lang="en-US" b="1" dirty="0"/>
              <a:t>Catherin of Sienna (1347 -1380)</a:t>
            </a:r>
            <a:r>
              <a:rPr lang="en-US" dirty="0"/>
              <a:t> </a:t>
            </a:r>
          </a:p>
          <a:p>
            <a:r>
              <a:rPr lang="en-US" dirty="0"/>
              <a:t>She devoted herself to prayer. </a:t>
            </a:r>
          </a:p>
          <a:p>
            <a:pPr lvl="0"/>
            <a:r>
              <a:rPr lang="en-US" dirty="0" smtClean="0"/>
              <a:t>Practiced self-flagellation </a:t>
            </a:r>
            <a:r>
              <a:rPr lang="en-US" dirty="0"/>
              <a:t>for her sins </a:t>
            </a:r>
            <a:endParaRPr lang="en-US" dirty="0" smtClean="0"/>
          </a:p>
          <a:p>
            <a:pPr lvl="0"/>
            <a:r>
              <a:rPr lang="en-US" dirty="0" smtClean="0"/>
              <a:t>She </a:t>
            </a:r>
            <a:r>
              <a:rPr lang="en-US" dirty="0" smtClean="0"/>
              <a:t>claimed that </a:t>
            </a:r>
            <a:r>
              <a:rPr lang="en-US" dirty="0"/>
              <a:t>Christ appeared to her and gave her a ring and asked her to marry him. </a:t>
            </a:r>
            <a:endParaRPr lang="en-US" dirty="0" smtClean="0"/>
          </a:p>
          <a:p>
            <a:pPr lvl="0"/>
            <a:r>
              <a:rPr lang="en-US" dirty="0" smtClean="0"/>
              <a:t>She </a:t>
            </a:r>
            <a:r>
              <a:rPr lang="en-US" dirty="0"/>
              <a:t>requested the stigmata, the marks of the crucifixion. </a:t>
            </a:r>
          </a:p>
          <a:p>
            <a:pPr lvl="0"/>
            <a:r>
              <a:rPr lang="en-US" dirty="0"/>
              <a:t>She went to Florence and negotiated peace between Florence and Abigion.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James White </a:t>
            </a:r>
            <a:r>
              <a:rPr lang="en-US" sz="1600" dirty="0" smtClean="0"/>
              <a:t>– 2016 Church </a:t>
            </a:r>
            <a:r>
              <a:rPr lang="en-US" sz="1600" dirty="0"/>
              <a:t>History </a:t>
            </a:r>
            <a:r>
              <a:rPr lang="en-US" sz="1600" dirty="0" smtClean="0"/>
              <a:t>Series #50 </a:t>
            </a:r>
            <a:r>
              <a:rPr lang="en-US" sz="1600" dirty="0"/>
              <a:t>– Mystics and Pre-Reformation Reformers</a:t>
            </a:r>
          </a:p>
        </p:txBody>
      </p:sp>
    </p:spTree>
    <p:extLst>
      <p:ext uri="{BB962C8B-B14F-4D97-AF65-F5344CB8AC3E}">
        <p14:creationId xmlns:p14="http://schemas.microsoft.com/office/powerpoint/2010/main" val="952398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Medieval Mystics </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pPr marL="0" indent="0">
              <a:buNone/>
            </a:pPr>
            <a:r>
              <a:rPr lang="en-US" b="1" dirty="0"/>
              <a:t>Catherin of Sienna </a:t>
            </a:r>
            <a:r>
              <a:rPr lang="en-US" b="1" dirty="0" smtClean="0"/>
              <a:t>(continued)</a:t>
            </a:r>
            <a:r>
              <a:rPr lang="en-US" dirty="0" smtClean="0"/>
              <a:t> </a:t>
            </a:r>
            <a:endParaRPr lang="en-US" dirty="0"/>
          </a:p>
          <a:p>
            <a:pPr lvl="0"/>
            <a:r>
              <a:rPr lang="en-US" dirty="0" smtClean="0"/>
              <a:t>She convinced </a:t>
            </a:r>
            <a:r>
              <a:rPr lang="en-US" dirty="0"/>
              <a:t>Pope Gregory XI </a:t>
            </a:r>
            <a:r>
              <a:rPr lang="en-US" dirty="0" smtClean="0"/>
              <a:t>to </a:t>
            </a:r>
            <a:r>
              <a:rPr lang="en-US" dirty="0"/>
              <a:t>bring the papacy back to Rome, during the </a:t>
            </a:r>
            <a:r>
              <a:rPr lang="en-US" dirty="0" smtClean="0"/>
              <a:t>Avignon </a:t>
            </a:r>
            <a:r>
              <a:rPr lang="en-US" dirty="0"/>
              <a:t>period.</a:t>
            </a:r>
          </a:p>
          <a:p>
            <a:pPr lvl="0"/>
            <a:r>
              <a:rPr lang="en-US" dirty="0"/>
              <a:t>She survived an attack of small </a:t>
            </a:r>
            <a:r>
              <a:rPr lang="en-US" dirty="0" smtClean="0"/>
              <a:t>pox.</a:t>
            </a:r>
            <a:endParaRPr lang="en-US" dirty="0"/>
          </a:p>
          <a:p>
            <a:pPr lvl="0"/>
            <a:r>
              <a:rPr lang="en-US" dirty="0" smtClean="0"/>
              <a:t>When </a:t>
            </a:r>
            <a:r>
              <a:rPr lang="en-US" dirty="0"/>
              <a:t>she died, her head was made a relic.</a:t>
            </a:r>
          </a:p>
          <a:p>
            <a:pPr lvl="0"/>
            <a:r>
              <a:rPr lang="en-US" dirty="0"/>
              <a:t>She was canonized, made the patron saint of Rome.</a:t>
            </a:r>
          </a:p>
          <a:p>
            <a:pPr lvl="0"/>
            <a:r>
              <a:rPr lang="en-US" dirty="0"/>
              <a:t>In the 1960s she was made a </a:t>
            </a:r>
            <a:r>
              <a:rPr lang="en-US" dirty="0" smtClean="0"/>
              <a:t>“doctor </a:t>
            </a:r>
            <a:r>
              <a:rPr lang="en-US" dirty="0"/>
              <a:t>of the </a:t>
            </a:r>
            <a:r>
              <a:rPr lang="en-US" dirty="0" smtClean="0"/>
              <a:t>church”, i.e., a </a:t>
            </a:r>
            <a:r>
              <a:rPr lang="en-US" dirty="0"/>
              <a:t>person who had a tremendous impact on the church down through the ages.</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James White – 2016 Church History Series #50 – Mystics and Pre-Reformation Reformers</a:t>
            </a:r>
          </a:p>
        </p:txBody>
      </p:sp>
    </p:spTree>
    <p:extLst>
      <p:ext uri="{BB962C8B-B14F-4D97-AF65-F5344CB8AC3E}">
        <p14:creationId xmlns:p14="http://schemas.microsoft.com/office/powerpoint/2010/main" val="19093340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 calcmode="lin" valueType="num">
                                      <p:cBhvr>
                                        <p:cTn id="20"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p:cTn id="2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 calcmode="lin" valueType="num">
                                      <p:cBhvr>
                                        <p:cTn id="34"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Medieval Mystics </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pPr marL="0" indent="0">
              <a:buNone/>
            </a:pPr>
            <a:r>
              <a:rPr lang="en-US" b="1" dirty="0"/>
              <a:t>Meister Eckhart (1260-1327)</a:t>
            </a:r>
            <a:endParaRPr lang="en-US" dirty="0"/>
          </a:p>
          <a:p>
            <a:pPr lvl="0"/>
            <a:r>
              <a:rPr lang="en-US" dirty="0" smtClean="0"/>
              <a:t>Was considered </a:t>
            </a:r>
            <a:r>
              <a:rPr lang="en-US" b="1" i="1" dirty="0" smtClean="0"/>
              <a:t>the</a:t>
            </a:r>
            <a:r>
              <a:rPr lang="en-US" dirty="0" smtClean="0"/>
              <a:t> </a:t>
            </a:r>
            <a:r>
              <a:rPr lang="en-US" dirty="0"/>
              <a:t>great teacher of German </a:t>
            </a:r>
            <a:r>
              <a:rPr lang="en-US" dirty="0" smtClean="0"/>
              <a:t>mysticism.</a:t>
            </a:r>
          </a:p>
          <a:p>
            <a:pPr lvl="0"/>
            <a:r>
              <a:rPr lang="en-US" dirty="0" smtClean="0"/>
              <a:t>He would often say things that were open to misinterpretation and led many to consider him a heretic.</a:t>
            </a:r>
            <a:endParaRPr lang="en-US" dirty="0"/>
          </a:p>
          <a:p>
            <a:r>
              <a:rPr lang="en-US" dirty="0" smtClean="0"/>
              <a:t>For example, Eckhart believed that all language about God is analogical, and therefore inexact.</a:t>
            </a:r>
          </a:p>
          <a:p>
            <a:pPr lvl="0"/>
            <a:r>
              <a:rPr lang="en-US" dirty="0" smtClean="0"/>
              <a:t>But here is how he said it: “</a:t>
            </a:r>
            <a:r>
              <a:rPr lang="en-US" i="1" dirty="0" smtClean="0">
                <a:latin typeface="Cambria" panose="02040503050406030204" pitchFamily="18" charset="0"/>
                <a:ea typeface="Cambria" panose="02040503050406030204" pitchFamily="18" charset="0"/>
              </a:rPr>
              <a:t>If I say, ‘God is good,’ that is not true. I am good. God is not.</a:t>
            </a:r>
            <a:r>
              <a:rPr lang="en-US" dirty="0" smtClean="0"/>
              <a:t>” </a:t>
            </a:r>
          </a:p>
          <a:p>
            <a:pPr lvl="0"/>
            <a:r>
              <a:rPr lang="en-US" dirty="0"/>
              <a:t>This </a:t>
            </a:r>
            <a:r>
              <a:rPr lang="en-US" dirty="0" smtClean="0"/>
              <a:t>statement </a:t>
            </a:r>
            <a:r>
              <a:rPr lang="en-US" dirty="0"/>
              <a:t>gave the impression that Eckhart lacked respect for the </a:t>
            </a:r>
            <a:r>
              <a:rPr lang="en-US" dirty="0" smtClean="0"/>
              <a:t>godhead, even though that’s not what believed.</a:t>
            </a:r>
            <a:endParaRPr lang="en-US" dirty="0" smtClean="0"/>
          </a:p>
          <a:p>
            <a:pPr lvl="0"/>
            <a:endParaRPr lang="en-US" dirty="0" smtClean="0"/>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 426</a:t>
            </a:r>
            <a:r>
              <a:rPr lang="en-US" sz="1400" dirty="0" smtClean="0"/>
              <a:t>).</a:t>
            </a:r>
            <a:endParaRPr lang="en-US" sz="1400" dirty="0"/>
          </a:p>
        </p:txBody>
      </p:sp>
    </p:spTree>
    <p:extLst>
      <p:ext uri="{BB962C8B-B14F-4D97-AF65-F5344CB8AC3E}">
        <p14:creationId xmlns:p14="http://schemas.microsoft.com/office/powerpoint/2010/main" val="8593004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Medieval Mystics </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pPr marL="0" indent="0">
              <a:buNone/>
            </a:pPr>
            <a:r>
              <a:rPr lang="en-US" sz="3000" b="1" dirty="0"/>
              <a:t>Meister Eckhart </a:t>
            </a:r>
            <a:r>
              <a:rPr lang="en-US" sz="3000" b="1" dirty="0" smtClean="0"/>
              <a:t>(continued)</a:t>
            </a:r>
            <a:endParaRPr lang="en-US" sz="3000" dirty="0"/>
          </a:p>
          <a:p>
            <a:r>
              <a:rPr lang="en-US" dirty="0" smtClean="0"/>
              <a:t>Another example: Eckhart believed that </a:t>
            </a:r>
            <a:r>
              <a:rPr lang="en-US" dirty="0"/>
              <a:t>before the foundation of the world, the ideas of all things that would exist were in the mind of God</a:t>
            </a:r>
            <a:r>
              <a:rPr lang="en-US" dirty="0" smtClean="0"/>
              <a:t>. </a:t>
            </a:r>
          </a:p>
          <a:p>
            <a:r>
              <a:rPr lang="en-US" dirty="0" smtClean="0"/>
              <a:t>But here is how he said it: </a:t>
            </a:r>
            <a:endParaRPr lang="en-US" dirty="0"/>
          </a:p>
          <a:p>
            <a:pPr lvl="1"/>
            <a:r>
              <a:rPr lang="en-US" i="1" dirty="0">
                <a:latin typeface="Cambria" panose="02040503050406030204" pitchFamily="18" charset="0"/>
                <a:ea typeface="Cambria" panose="02040503050406030204" pitchFamily="18" charset="0"/>
              </a:rPr>
              <a:t>Within that true essence of the </a:t>
            </a:r>
            <a:r>
              <a:rPr lang="en-US" i="1" dirty="0" smtClean="0">
                <a:latin typeface="Cambria" panose="02040503050406030204" pitchFamily="18" charset="0"/>
                <a:ea typeface="Cambria" panose="02040503050406030204" pitchFamily="18" charset="0"/>
              </a:rPr>
              <a:t>godhead… I </a:t>
            </a:r>
            <a:r>
              <a:rPr lang="en-US" i="1" dirty="0">
                <a:latin typeface="Cambria" panose="02040503050406030204" pitchFamily="18" charset="0"/>
                <a:ea typeface="Cambria" panose="02040503050406030204" pitchFamily="18" charset="0"/>
              </a:rPr>
              <a:t>already existed. There I willed myself. There I knew myself. There I wished to create the man I am. For that reason, I am my own cause according to my being, which is eternal, although not according to my becoming, which is temporal. </a:t>
            </a:r>
          </a:p>
          <a:p>
            <a:r>
              <a:rPr lang="en-US" dirty="0"/>
              <a:t>This </a:t>
            </a:r>
            <a:r>
              <a:rPr lang="en-US" dirty="0" smtClean="0"/>
              <a:t>statement led </a:t>
            </a:r>
            <a:r>
              <a:rPr lang="en-US" dirty="0"/>
              <a:t>many to consider him a heretic.</a:t>
            </a:r>
          </a:p>
          <a:p>
            <a:pPr lvl="0"/>
            <a:r>
              <a:rPr lang="en-US" dirty="0" smtClean="0"/>
              <a:t>Eckhart </a:t>
            </a:r>
            <a:r>
              <a:rPr lang="en-US" dirty="0"/>
              <a:t>protested repeatedly that such charges were based on mistaken interpretations of his </a:t>
            </a:r>
            <a:r>
              <a:rPr lang="en-US" dirty="0" smtClean="0"/>
              <a:t>teachings. </a:t>
            </a:r>
            <a:endParaRPr lang="en-US" dirty="0"/>
          </a:p>
          <a:p>
            <a:pPr lvl="0"/>
            <a:r>
              <a:rPr lang="en-US" dirty="0" smtClean="0"/>
              <a:t>Toward </a:t>
            </a:r>
            <a:r>
              <a:rPr lang="en-US" dirty="0"/>
              <a:t>the end of his career, he was formally charged with heresy, and convicted of it. </a:t>
            </a:r>
            <a:r>
              <a:rPr lang="en-US" dirty="0" smtClean="0"/>
              <a:t>He </a:t>
            </a:r>
            <a:r>
              <a:rPr lang="en-US" dirty="0"/>
              <a:t>then appealed to Rome, but died before the case was settled.</a:t>
            </a:r>
          </a:p>
          <a:p>
            <a:pPr lvl="0"/>
            <a:endParaRPr lang="en-US" dirty="0"/>
          </a:p>
        </p:txBody>
      </p:sp>
      <p:sp>
        <p:nvSpPr>
          <p:cNvPr id="5" name="TextBox 4"/>
          <p:cNvSpPr txBox="1"/>
          <p:nvPr/>
        </p:nvSpPr>
        <p:spPr>
          <a:xfrm>
            <a:off x="2875" y="6510754"/>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 426).</a:t>
            </a:r>
          </a:p>
        </p:txBody>
      </p:sp>
    </p:spTree>
    <p:extLst>
      <p:ext uri="{BB962C8B-B14F-4D97-AF65-F5344CB8AC3E}">
        <p14:creationId xmlns:p14="http://schemas.microsoft.com/office/powerpoint/2010/main" val="2695207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 calcmode="lin" valueType="num">
                                      <p:cBhvr>
                                        <p:cTn id="20"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p:cTn id="2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 calcmode="lin" valueType="num">
                                      <p:cBhvr>
                                        <p:cTn id="34"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8">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 calcmode="lin" valueType="num">
                                      <p:cBhvr>
                                        <p:cTn id="41"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301476</TotalTime>
  <Words>2795</Words>
  <Application>Microsoft Office PowerPoint</Application>
  <PresentationFormat>On-screen Show (4:3)</PresentationFormat>
  <Paragraphs>162</Paragraphs>
  <Slides>27</Slides>
  <Notes>3</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Office Theme</vt:lpstr>
      <vt:lpstr>108_Office Theme</vt:lpstr>
      <vt:lpstr>109_Office Theme</vt:lpstr>
      <vt:lpstr>110_Office Theme</vt:lpstr>
      <vt:lpstr>111_Office Theme</vt:lpstr>
      <vt:lpstr>112_Office Theme</vt:lpstr>
      <vt:lpstr>PowerPoint Presentation</vt:lpstr>
      <vt:lpstr>Review</vt:lpstr>
      <vt:lpstr>Review</vt:lpstr>
      <vt:lpstr>The Medieval Mystics </vt:lpstr>
      <vt:lpstr>The Medieval Mystics </vt:lpstr>
      <vt:lpstr>The Medieval Mystics </vt:lpstr>
      <vt:lpstr>The Medieval Mystics </vt:lpstr>
      <vt:lpstr>The Medieval Mystics </vt:lpstr>
      <vt:lpstr>The Medieval Mystics </vt:lpstr>
      <vt:lpstr>The Medieval Mystics </vt:lpstr>
      <vt:lpstr>The Medieval Mystics </vt:lpstr>
      <vt:lpstr>The Medieval Mystics </vt:lpstr>
      <vt:lpstr>The Medieval Mystics </vt:lpstr>
      <vt:lpstr>The Medieval Mystics </vt:lpstr>
      <vt:lpstr>The “Ecstasy of Saint Teresa”</vt:lpstr>
      <vt:lpstr>The Medieval Mystics </vt:lpstr>
      <vt:lpstr>Dante and the  Divine Comedy</vt:lpstr>
      <vt:lpstr>Dante and the Divine Comedy</vt:lpstr>
      <vt:lpstr>Dante and the Divine Comedy</vt:lpstr>
      <vt:lpstr>Dante and the Divine Comedy</vt:lpstr>
      <vt:lpstr>Dante and the Divine Comedy</vt:lpstr>
      <vt:lpstr>Dante and the Divine Comedy</vt:lpstr>
      <vt:lpstr>Dante and the Divine Comedy</vt:lpstr>
      <vt:lpstr>The Hundred Years War</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5219</cp:revision>
  <cp:lastPrinted>2020-03-15T13:46:39Z</cp:lastPrinted>
  <dcterms:created xsi:type="dcterms:W3CDTF">2018-06-08T00:19:32Z</dcterms:created>
  <dcterms:modified xsi:type="dcterms:W3CDTF">2020-03-16T01:11:41Z</dcterms:modified>
</cp:coreProperties>
</file>