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3.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 id="2147487020" r:id="rId3"/>
    <p:sldMasterId id="2147487032" r:id="rId4"/>
  </p:sldMasterIdLst>
  <p:notesMasterIdLst>
    <p:notesMasterId r:id="rId34"/>
  </p:notesMasterIdLst>
  <p:handoutMasterIdLst>
    <p:handoutMasterId r:id="rId35"/>
  </p:handoutMasterIdLst>
  <p:sldIdLst>
    <p:sldId id="2967" r:id="rId5"/>
    <p:sldId id="2941" r:id="rId6"/>
    <p:sldId id="2944" r:id="rId7"/>
    <p:sldId id="2952" r:id="rId8"/>
    <p:sldId id="2943" r:id="rId9"/>
    <p:sldId id="2953" r:id="rId10"/>
    <p:sldId id="2945" r:id="rId11"/>
    <p:sldId id="2946" r:id="rId12"/>
    <p:sldId id="2947" r:id="rId13"/>
    <p:sldId id="2948" r:id="rId14"/>
    <p:sldId id="2949" r:id="rId15"/>
    <p:sldId id="2954" r:id="rId16"/>
    <p:sldId id="2950" r:id="rId17"/>
    <p:sldId id="2955" r:id="rId18"/>
    <p:sldId id="2961" r:id="rId19"/>
    <p:sldId id="2956" r:id="rId20"/>
    <p:sldId id="2957" r:id="rId21"/>
    <p:sldId id="2959" r:id="rId22"/>
    <p:sldId id="2960" r:id="rId23"/>
    <p:sldId id="2964" r:id="rId24"/>
    <p:sldId id="2965" r:id="rId25"/>
    <p:sldId id="2969" r:id="rId26"/>
    <p:sldId id="2970" r:id="rId27"/>
    <p:sldId id="2972" r:id="rId28"/>
    <p:sldId id="2973" r:id="rId29"/>
    <p:sldId id="2974" r:id="rId30"/>
    <p:sldId id="2975" r:id="rId31"/>
    <p:sldId id="2976" r:id="rId32"/>
    <p:sldId id="2977"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1940" y="136"/>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5/10/2020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5/10/2020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5159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19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91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0063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751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985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8513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92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981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753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0096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67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554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085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462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300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2650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272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374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5551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8450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5894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32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432066"/>
      </p:ext>
    </p:extLst>
  </p:cSld>
  <p:clrMap bg1="lt1" tx1="dk1" bg2="lt2" tx2="dk2" accent1="accent1" accent2="accent2" accent3="accent3" accent4="accent4" accent5="accent5" accent6="accent6" hlink="hlink" folHlink="folHlink"/>
  <p:sldLayoutIdLst>
    <p:sldLayoutId id="2147487021" r:id="rId1"/>
    <p:sldLayoutId id="2147487022" r:id="rId2"/>
    <p:sldLayoutId id="2147487023" r:id="rId3"/>
    <p:sldLayoutId id="2147487024" r:id="rId4"/>
    <p:sldLayoutId id="2147487025" r:id="rId5"/>
    <p:sldLayoutId id="2147487026" r:id="rId6"/>
    <p:sldLayoutId id="2147487027" r:id="rId7"/>
    <p:sldLayoutId id="2147487028" r:id="rId8"/>
    <p:sldLayoutId id="2147487029" r:id="rId9"/>
    <p:sldLayoutId id="2147487030" r:id="rId10"/>
    <p:sldLayoutId id="2147487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486353"/>
      </p:ext>
    </p:extLst>
  </p:cSld>
  <p:clrMap bg1="lt1" tx1="dk1" bg2="lt2" tx2="dk2" accent1="accent1" accent2="accent2" accent3="accent3" accent4="accent4" accent5="accent5" accent6="accent6" hlink="hlink" folHlink="folHlink"/>
  <p:sldLayoutIdLst>
    <p:sldLayoutId id="2147487033" r:id="rId1"/>
    <p:sldLayoutId id="2147487034" r:id="rId2"/>
    <p:sldLayoutId id="2147487035" r:id="rId3"/>
    <p:sldLayoutId id="2147487036" r:id="rId4"/>
    <p:sldLayoutId id="2147487037" r:id="rId5"/>
    <p:sldLayoutId id="2147487038" r:id="rId6"/>
    <p:sldLayoutId id="2147487039" r:id="rId7"/>
    <p:sldLayoutId id="2147487040" r:id="rId8"/>
    <p:sldLayoutId id="2147487041" r:id="rId9"/>
    <p:sldLayoutId id="2147487042" r:id="rId10"/>
    <p:sldLayoutId id="2147487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tholica.com/why-was-st-joan-of-arc-burned-to-death/" TargetMode="External"/><Relationship Id="rId2" Type="http://schemas.openxmlformats.org/officeDocument/2006/relationships/slideLayout" Target="../slideLayouts/slideLayout28.xml"/><Relationship Id="rId1" Type="http://schemas.openxmlformats.org/officeDocument/2006/relationships/themeOverride" Target="../theme/themeOverride1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hemeOverride" Target="../theme/themeOverride13.xml"/><Relationship Id="rId5" Type="http://schemas.openxmlformats.org/officeDocument/2006/relationships/hyperlink" Target="http://www.ampltd.co.uk/collections_az/Medieval-Family-Life/highlights.aspx"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hyperlink" Target="https://www.britannica.com/event/Hundred-Years-War/From-the-Treaty-of-Bretigny-to-the-accession-of-Henry-V-1360-1413"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hemeOverride" Target="../theme/themeOverride25.xml"/><Relationship Id="rId5" Type="http://schemas.openxmlformats.org/officeDocument/2006/relationships/hyperlink" Target="http://www.redlightdawn.com/" TargetMode="Externa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themeOverride" Target="../theme/themeOverride26.xml"/><Relationship Id="rId4" Type="http://schemas.openxmlformats.org/officeDocument/2006/relationships/hyperlink" Target="https://www.hopehelps.org/volunteer-appreciation-week-201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7.xml"/><Relationship Id="rId4" Type="http://schemas.openxmlformats.org/officeDocument/2006/relationships/hyperlink" Target="https://www.weareteachers.com/moving-beyond-classroom-discuss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en.wikipedia.org/wiki/Hundred_Years'_W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s://en.wikipedia.org/wiki/Hundred_Years'_W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undred_Years'_War#/media/File:Hundred_years_war.gif"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326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The English sold her for ten thousand francs to a bishop in northern France, who then tried her as a heretic and a witch. The trial took place in Rouen (northern France).</a:t>
            </a:r>
          </a:p>
          <a:p>
            <a:r>
              <a:rPr lang="en-US" dirty="0"/>
              <a:t>She was accused of heresy for claiming to receive orders from heaven, for insisting that these orders were given to her in French, and for dressing as a man. </a:t>
            </a:r>
          </a:p>
          <a:p>
            <a:r>
              <a:rPr lang="en-US" dirty="0"/>
              <a:t>She agreed to sign a recantation, and was condemned to life imprisonment. </a:t>
            </a:r>
          </a:p>
          <a:p>
            <a:r>
              <a:rPr lang="en-US" dirty="0"/>
              <a:t>But then she said that Saints Catherine and Margaret had spoken to her again, and rebuked her for her recantation, which she now withdrew. </a:t>
            </a:r>
          </a:p>
          <a:p>
            <a:r>
              <a:rPr lang="en-US" dirty="0"/>
              <a:t>In consequence, she was taken to the Old Market Square in Rouen and burned alive.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1218889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Joan of Arc’s last request to the priest who accompanied her was to hold the crucifix high, and speak the words of salvation loudly, so she could hear them above the roar of the flames. </a:t>
            </a:r>
          </a:p>
          <a:p>
            <a:r>
              <a:rPr lang="en-US" dirty="0"/>
              <a:t>Twenty years later, Charles VII (Dauphin) entered Rouen and ordered an inquiry which, as was to be expected, exonerated her. </a:t>
            </a:r>
          </a:p>
          <a:p>
            <a:r>
              <a:rPr lang="en-US" dirty="0"/>
              <a:t>In 1920, Pope Benedict XV granted her sainthood within the Roman Catholic Church. </a:t>
            </a:r>
          </a:p>
          <a:p>
            <a:r>
              <a:rPr lang="en-US" dirty="0"/>
              <a:t>But long before that she had become the national hero of France.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1587178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hlinkClick r:id="rId3"/>
              </a:rPr>
              <a:t>https://www.catholica.com/why-was-st-joan-of-arc-burned-to-death/</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38400" y="921819"/>
            <a:ext cx="4191000" cy="54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60746"/>
          </a:xfrm>
        </p:spPr>
        <p:txBody>
          <a:bodyPr>
            <a:noAutofit/>
          </a:bodyPr>
          <a:lstStyle/>
          <a:p>
            <a:r>
              <a:rPr lang="en-US" sz="4800" b="1" dirty="0"/>
              <a:t>Joan of Arc Burned Alive</a:t>
            </a:r>
          </a:p>
        </p:txBody>
      </p:sp>
    </p:spTree>
    <p:extLst>
      <p:ext uri="{BB962C8B-B14F-4D97-AF65-F5344CB8AC3E}">
        <p14:creationId xmlns:p14="http://schemas.microsoft.com/office/powerpoint/2010/main" val="1728008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In 1475 a peace treaty was finally signed between England and France. </a:t>
            </a:r>
          </a:p>
          <a:p>
            <a:r>
              <a:rPr lang="en-US" dirty="0"/>
              <a:t>This long war had enormous consequences for the life of the church.</a:t>
            </a:r>
          </a:p>
          <a:p>
            <a:r>
              <a:rPr lang="en-US" dirty="0"/>
              <a:t>Since during part of the war the popes resided in Avignon under the shadow of the French, the English came to see the papacy as their enemy.</a:t>
            </a:r>
          </a:p>
          <a:p>
            <a:r>
              <a:rPr lang="en-US" dirty="0"/>
              <a:t>Later, during the Western Schism, the church was divided in its allegiance to two rival popes, nations chose their allegiance partly on the basis of alliances and enmities created by the Hundred Years’ War— and the war itself made it more difficult to put an end to the schism. </a:t>
            </a:r>
          </a:p>
          <a:p>
            <a:r>
              <a:rPr lang="en-US" dirty="0"/>
              <a:t>The enduring international conflict strengthened nationalist sentiments in Europe, and thus weakened the claims of the papacy to universal authority.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3085734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6476992"/>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http://www.ampltd.co.uk/collections_az/Medieval-Family-Life/highlights.aspx</a:t>
            </a:r>
            <a:r>
              <a:rPr lang="en-US" dirty="0">
                <a:solidFill>
                  <a:prstClr val="black"/>
                </a:solidFill>
                <a:effectLst>
                  <a:glow rad="228600">
                    <a:prstClr val="white">
                      <a:alpha val="40000"/>
                    </a:prstClr>
                  </a:glow>
                </a:effectLst>
              </a:rPr>
              <a:t> </a:t>
            </a:r>
          </a:p>
        </p:txBody>
      </p:sp>
      <p:sp>
        <p:nvSpPr>
          <p:cNvPr id="3" name="Title 2"/>
          <p:cNvSpPr>
            <a:spLocks noGrp="1"/>
          </p:cNvSpPr>
          <p:nvPr>
            <p:ph type="title"/>
          </p:nvPr>
        </p:nvSpPr>
        <p:spPr>
          <a:xfrm>
            <a:off x="0" y="0"/>
            <a:ext cx="9164678" cy="12192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Medieval Family Life</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57283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Consent in Marriage</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By the twelfth century, European civilization had been transformed from a tribal to a feudal system. </a:t>
            </a:r>
          </a:p>
          <a:p>
            <a:r>
              <a:rPr lang="en-US" dirty="0"/>
              <a:t>One profound change during this process, which affected all aspects of society, was the establishment of the rights of the individual as expressed in necessity for "consent" by the parties entering into marriage. </a:t>
            </a:r>
          </a:p>
          <a:p>
            <a:r>
              <a:rPr lang="en-US" dirty="0"/>
              <a:t>In the course of establishing this fundamental norm, the Church found itself in a great struggle with the landed aristocracy, who used arranged marriage and family ties to build alliances and extend power.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p.308</a:t>
            </a:r>
            <a:endParaRPr lang="en-US" sz="1400" dirty="0">
              <a:solidFill>
                <a:prstClr val="black"/>
              </a:solidFill>
            </a:endParaRPr>
          </a:p>
        </p:txBody>
      </p:sp>
    </p:spTree>
    <p:extLst>
      <p:ext uri="{BB962C8B-B14F-4D97-AF65-F5344CB8AC3E}">
        <p14:creationId xmlns:p14="http://schemas.microsoft.com/office/powerpoint/2010/main" val="2939616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Influences on Marriage Practices</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There were three central influences on the development of marriage customs in the Middle Ages: </a:t>
            </a:r>
          </a:p>
          <a:p>
            <a:pPr lvl="1"/>
            <a:r>
              <a:rPr lang="en-US" dirty="0"/>
              <a:t>Roman law</a:t>
            </a:r>
          </a:p>
          <a:p>
            <a:pPr lvl="1"/>
            <a:r>
              <a:rPr lang="en-US" dirty="0"/>
              <a:t>Germanic traditions</a:t>
            </a:r>
          </a:p>
          <a:p>
            <a:pPr lvl="1"/>
            <a:r>
              <a:rPr lang="en-US" dirty="0"/>
              <a:t>Christian theology</a:t>
            </a:r>
          </a:p>
          <a:p>
            <a:r>
              <a:rPr lang="en-US" dirty="0"/>
              <a:t>In some areas these value systems were in agreement; in others they differed and needed to be modified and integrated into a coherent set of beliefs and practices. </a:t>
            </a:r>
          </a:p>
          <a:p>
            <a:r>
              <a:rPr lang="en-US" dirty="0"/>
              <a:t>All three gave priority to the family unit and prohibited incest. </a:t>
            </a:r>
          </a:p>
          <a:p>
            <a:r>
              <a:rPr lang="en-US" dirty="0"/>
              <a:t>All three sought to promote exogamy (marriage outside the immediate family group).</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p.308</a:t>
            </a:r>
            <a:endParaRPr lang="en-US" sz="1400" dirty="0">
              <a:solidFill>
                <a:prstClr val="black"/>
              </a:solidFill>
            </a:endParaRPr>
          </a:p>
        </p:txBody>
      </p:sp>
    </p:spTree>
    <p:extLst>
      <p:ext uri="{BB962C8B-B14F-4D97-AF65-F5344CB8AC3E}">
        <p14:creationId xmlns:p14="http://schemas.microsoft.com/office/powerpoint/2010/main" val="1185299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Influences on Marriage Practices</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Two areas of divergence from Christian practice included the Germanic practice of:</a:t>
            </a:r>
          </a:p>
          <a:p>
            <a:pPr lvl="1"/>
            <a:r>
              <a:rPr lang="en-US" dirty="0"/>
              <a:t>Polygamy (marriage to more that one mate at the same time) </a:t>
            </a:r>
          </a:p>
          <a:p>
            <a:pPr lvl="1"/>
            <a:r>
              <a:rPr lang="en-US" dirty="0"/>
              <a:t>Concubinage (cohabitation with a person to whom one is not legally married)</a:t>
            </a:r>
          </a:p>
          <a:p>
            <a:r>
              <a:rPr lang="en-US" dirty="0"/>
              <a:t>The Romans and the Germanic peoples accorded men greater sexual freedom than women. </a:t>
            </a:r>
          </a:p>
          <a:p>
            <a:r>
              <a:rPr lang="en-US" dirty="0"/>
              <a:t>Both allowed men to dissolve their marriages, but only Roman law allowed women to divorce their husbands.</a:t>
            </a:r>
          </a:p>
          <a:p>
            <a:r>
              <a:rPr lang="en-US" dirty="0"/>
              <a:t>While recognizing the authority of fathers and husbands, the Church prohibited all divorce and wanted to restrict sexual activity to married couples. </a:t>
            </a:r>
          </a:p>
          <a:p>
            <a:r>
              <a:rPr lang="en-US" dirty="0"/>
              <a:t>The process by which these three value systems were integrated was slow and involved a growing tension between secular and ecclesiastical values.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p.308</a:t>
            </a:r>
            <a:endParaRPr lang="en-US" sz="1400" dirty="0">
              <a:solidFill>
                <a:prstClr val="black"/>
              </a:solidFill>
            </a:endParaRPr>
          </a:p>
        </p:txBody>
      </p:sp>
    </p:spTree>
    <p:extLst>
      <p:ext uri="{BB962C8B-B14F-4D97-AF65-F5344CB8AC3E}">
        <p14:creationId xmlns:p14="http://schemas.microsoft.com/office/powerpoint/2010/main" val="3771185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Monogamy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Prior to the eighth century, powerful men often followed the Germanic customs of having multiple wives as well as concubines. </a:t>
            </a:r>
          </a:p>
          <a:p>
            <a:r>
              <a:rPr lang="en-US" dirty="0"/>
              <a:t>This practice had concentrated women among a small elite and left many men without the possibility of finding marriage partners. </a:t>
            </a:r>
          </a:p>
          <a:p>
            <a:r>
              <a:rPr lang="en-US" dirty="0"/>
              <a:t>In the eighth century, the Church was successful at imposing monogamy on the laity. </a:t>
            </a:r>
          </a:p>
          <a:p>
            <a:r>
              <a:rPr lang="en-US" dirty="0"/>
              <a:t>Monogamy helped to distribute women more evenly across society, allowing more men to marry and more households to be established. </a:t>
            </a:r>
          </a:p>
          <a:p>
            <a:r>
              <a:rPr lang="en-US" dirty="0"/>
              <a:t>This process, however, took centuries and was met with great resistance by the aristocracy, who resisted the imposition of monogamy openly in the ninth century and more indirectly, but just as energetically, on into the thirteenth.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p.308-9</a:t>
            </a:r>
            <a:endParaRPr lang="en-US" sz="1400" dirty="0">
              <a:solidFill>
                <a:prstClr val="black"/>
              </a:solidFill>
            </a:endParaRPr>
          </a:p>
        </p:txBody>
      </p:sp>
    </p:spTree>
    <p:extLst>
      <p:ext uri="{BB962C8B-B14F-4D97-AF65-F5344CB8AC3E}">
        <p14:creationId xmlns:p14="http://schemas.microsoft.com/office/powerpoint/2010/main" val="2115313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Extension of Church Control</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In the ninth century a wedding was essentially a secular ceremony that a priest might be invited to bless</a:t>
            </a:r>
          </a:p>
          <a:p>
            <a:r>
              <a:rPr lang="en-US" dirty="0"/>
              <a:t>By the twelfth century marriage had become one of the seven sacraments and as such was celebrated in church as a public ecclesiastical ritual. </a:t>
            </a:r>
          </a:p>
          <a:p>
            <a:r>
              <a:rPr lang="en-US" dirty="0"/>
              <a:t>An outcome of this change was the doctrine of the indissolubility of marriage – a couple united by God should not be separated for earthly considerations. </a:t>
            </a:r>
          </a:p>
          <a:p>
            <a:r>
              <a:rPr lang="en-US" dirty="0"/>
              <a:t>The Church also tried unsuccessfully to eliminate </a:t>
            </a:r>
            <a:r>
              <a:rPr lang="en-US" b="1" i="1" dirty="0"/>
              <a:t>secular</a:t>
            </a:r>
            <a:r>
              <a:rPr lang="en-US" dirty="0"/>
              <a:t> marriages, but—in accordance with its emphasis on the importance of mutual consent and the indissolubility of the marriage bond—it recognized these unions as long as there was proof of consent.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p.309</a:t>
            </a:r>
            <a:endParaRPr lang="en-US" sz="1400" dirty="0">
              <a:solidFill>
                <a:prstClr val="black"/>
              </a:solidFill>
            </a:endParaRPr>
          </a:p>
        </p:txBody>
      </p:sp>
    </p:spTree>
    <p:extLst>
      <p:ext uri="{BB962C8B-B14F-4D97-AF65-F5344CB8AC3E}">
        <p14:creationId xmlns:p14="http://schemas.microsoft.com/office/powerpoint/2010/main" val="3917089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6292326"/>
            <a:ext cx="9032956" cy="646331"/>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https://www.britannica.com/event/Hundred-Years-War/From-the-Treaty-of-Bretigny-to-the-accession-of-Henry-V-1360-1413</a:t>
            </a:r>
            <a:r>
              <a:rPr lang="en-US" dirty="0">
                <a:solidFill>
                  <a:prstClr val="black"/>
                </a:solidFill>
                <a:effectLst>
                  <a:glow rad="228600">
                    <a:prstClr val="white">
                      <a:alpha val="40000"/>
                    </a:prstClr>
                  </a:glow>
                </a:effectLst>
              </a:rPr>
              <a:t> </a:t>
            </a:r>
          </a:p>
        </p:txBody>
      </p:sp>
      <p:sp>
        <p:nvSpPr>
          <p:cNvPr id="3" name="Title 2"/>
          <p:cNvSpPr>
            <a:spLocks noGrp="1"/>
          </p:cNvSpPr>
          <p:nvPr>
            <p:ph type="title"/>
          </p:nvPr>
        </p:nvSpPr>
        <p:spPr>
          <a:xfrm>
            <a:off x="0" y="0"/>
            <a:ext cx="9164678" cy="12192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Hundred Years War</a:t>
            </a:r>
            <a:endParaRPr lang="en-US" sz="66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76199" y="5634335"/>
            <a:ext cx="8942379" cy="646331"/>
          </a:xfrm>
          <a:prstGeom prst="rect">
            <a:avLst/>
          </a:prstGeom>
          <a:noFill/>
        </p:spPr>
        <p:txBody>
          <a:bodyPr wrap="square" rtlCol="0">
            <a:spAutoFit/>
          </a:bodyPr>
          <a:lstStyle/>
          <a:p>
            <a:r>
              <a:rPr lang="en-US" dirty="0">
                <a:solidFill>
                  <a:prstClr val="white"/>
                </a:solidFill>
                <a:effectLst>
                  <a:glow rad="228600">
                    <a:srgbClr val="C0504D">
                      <a:satMod val="175000"/>
                      <a:alpha val="40000"/>
                    </a:srgbClr>
                  </a:glow>
                </a:effectLst>
              </a:rPr>
              <a:t>Image depicting the Battle of </a:t>
            </a:r>
            <a:r>
              <a:rPr lang="en-US" dirty="0" err="1">
                <a:solidFill>
                  <a:prstClr val="white"/>
                </a:solidFill>
                <a:effectLst>
                  <a:glow rad="228600">
                    <a:srgbClr val="C0504D">
                      <a:satMod val="175000"/>
                      <a:alpha val="40000"/>
                    </a:srgbClr>
                  </a:glow>
                </a:effectLst>
              </a:rPr>
              <a:t>Crécy</a:t>
            </a:r>
            <a:r>
              <a:rPr lang="en-US" dirty="0">
                <a:solidFill>
                  <a:prstClr val="white"/>
                </a:solidFill>
                <a:effectLst>
                  <a:glow rad="228600">
                    <a:srgbClr val="C0504D">
                      <a:satMod val="175000"/>
                      <a:alpha val="40000"/>
                    </a:srgbClr>
                  </a:glow>
                </a:effectLst>
              </a:rPr>
              <a:t>, in which Edward III of England defeated Philip VI of France, August 26, 1346</a:t>
            </a:r>
          </a:p>
        </p:txBody>
      </p:sp>
    </p:spTree>
    <p:extLst>
      <p:ext uri="{BB962C8B-B14F-4D97-AF65-F5344CB8AC3E}">
        <p14:creationId xmlns:p14="http://schemas.microsoft.com/office/powerpoint/2010/main" val="1389900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Sex in Marriage</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a:t>Many medieval people believed that virginity was a higher state than marriage and procreation. Thus, a celibate lifestyle was adopted by many religious people. </a:t>
            </a:r>
          </a:p>
          <a:p>
            <a:r>
              <a:rPr lang="en-US" dirty="0"/>
              <a:t>Some ongoing ancient traditions condemned sexual pleasure as sinful and sought to regulate it in sexual acts. </a:t>
            </a:r>
          </a:p>
          <a:p>
            <a:r>
              <a:rPr lang="en-US" dirty="0"/>
              <a:t>The Church taught that procreation—not sexual enjoyment—was the important outcome of the conjugal act and prohibited any sex act that did not fall into that category. </a:t>
            </a:r>
          </a:p>
          <a:p>
            <a:r>
              <a:rPr lang="en-US" dirty="0"/>
              <a:t>And yet, it is apparent that in society sexual activity </a:t>
            </a:r>
            <a:r>
              <a:rPr lang="en-US" b="1" i="1" dirty="0"/>
              <a:t>outside</a:t>
            </a:r>
            <a:r>
              <a:rPr lang="en-US" dirty="0"/>
              <a:t> of marriage was common.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p.308-9</a:t>
            </a:r>
            <a:endParaRPr lang="en-US" sz="1400" dirty="0">
              <a:solidFill>
                <a:prstClr val="black"/>
              </a:solidFill>
            </a:endParaRPr>
          </a:p>
        </p:txBody>
      </p:sp>
    </p:spTree>
    <p:extLst>
      <p:ext uri="{BB962C8B-B14F-4D97-AF65-F5344CB8AC3E}">
        <p14:creationId xmlns:p14="http://schemas.microsoft.com/office/powerpoint/2010/main" val="483137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Childbirth and Baptism</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Because of limited medical knowledge and unsterile conditions, having a baby was one of the most dangerous times in a medieval woman's life. </a:t>
            </a:r>
          </a:p>
          <a:p>
            <a:r>
              <a:rPr lang="en-US" dirty="0"/>
              <a:t>Midwives assisted in childbirth, drawing on knowledge and experience passed down through generations. </a:t>
            </a:r>
          </a:p>
          <a:p>
            <a:r>
              <a:rPr lang="en-US" dirty="0"/>
              <a:t>By the thirteenth century, midwives were being trained and licensed. </a:t>
            </a:r>
          </a:p>
          <a:p>
            <a:r>
              <a:rPr lang="en-US" dirty="0"/>
              <a:t>If possible an infant was baptized in a formal ceremony about one week after its birth.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World Eras Vol. 4 - Medieval Europe (814-1350); Jeremiah Hackett; p.309</a:t>
            </a:r>
            <a:endParaRPr lang="en-US" sz="1400" dirty="0">
              <a:solidFill>
                <a:prstClr val="black"/>
              </a:solidFill>
            </a:endParaRPr>
          </a:p>
        </p:txBody>
      </p:sp>
    </p:spTree>
    <p:extLst>
      <p:ext uri="{BB962C8B-B14F-4D97-AF65-F5344CB8AC3E}">
        <p14:creationId xmlns:p14="http://schemas.microsoft.com/office/powerpoint/2010/main" val="2131018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Childhood Responsibilities</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Between the ages of four and eight peasant children were occupied mainly with children’s games, and usually only after the age of eight were given chores, most of them at home: </a:t>
            </a:r>
          </a:p>
          <a:p>
            <a:pPr lvl="1"/>
            <a:r>
              <a:rPr lang="en-US" dirty="0"/>
              <a:t>the boys guarding the sheep or geese, pasturing or watering oxen and horses, gleaning after harvest; </a:t>
            </a:r>
          </a:p>
          <a:p>
            <a:pPr lvl="1"/>
            <a:r>
              <a:rPr lang="en-US" dirty="0"/>
              <a:t>the girls picking wild fruit, fetching water, helping with the cooking. </a:t>
            </a:r>
          </a:p>
          <a:p>
            <a:r>
              <a:rPr lang="en-US" dirty="0"/>
              <a:t>At adolescence, boys joined their fathers in the fields.</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err="1"/>
              <a:t>Gies</a:t>
            </a:r>
            <a:r>
              <a:rPr lang="en-US" sz="1400" dirty="0"/>
              <a:t>, Frances. Marriage and the Family in the Middle Ages (Medieval Life) (p. 208-9).</a:t>
            </a:r>
            <a:endParaRPr lang="en-US" sz="1400" dirty="0">
              <a:solidFill>
                <a:prstClr val="black"/>
              </a:solidFill>
            </a:endParaRPr>
          </a:p>
        </p:txBody>
      </p:sp>
    </p:spTree>
    <p:extLst>
      <p:ext uri="{BB962C8B-B14F-4D97-AF65-F5344CB8AC3E}">
        <p14:creationId xmlns:p14="http://schemas.microsoft.com/office/powerpoint/2010/main" val="432933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Preparation for Adulthood</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Among all classes, noble, artisan, and peasant, some adolescents left home, to be educated, to learn a trade, or to become servants. </a:t>
            </a:r>
          </a:p>
          <a:p>
            <a:r>
              <a:rPr lang="en-US" dirty="0"/>
              <a:t>The sons and daughters of the nobility were sent to other aristocratic households, often those of relatives, the sons to train as knights, the daughters to learn social graces.</a:t>
            </a:r>
          </a:p>
          <a:p>
            <a:r>
              <a:rPr lang="en-US" dirty="0"/>
              <a:t>A city boy might be boarded out as an apprentice to the master of a craft, his parents paying for his maintenance. </a:t>
            </a:r>
          </a:p>
          <a:p>
            <a:r>
              <a:rPr lang="en-US" dirty="0"/>
              <a:t>Most guilds did not allow boys to be apprenticed to their own fathers, so apprenticeship normally meant leaving home at an early age. </a:t>
            </a:r>
          </a:p>
          <a:p>
            <a:r>
              <a:rPr lang="en-US" dirty="0"/>
              <a:t>Even middle-class boys who went to school were commonly apprenticed once they had learned to read and write, education was considered a luxury whereas competence in business or a craft was viewed as life-sustaining.</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err="1"/>
              <a:t>Gies</a:t>
            </a:r>
            <a:r>
              <a:rPr lang="en-US" sz="1400" dirty="0"/>
              <a:t>, Frances. Marriage and the Family in the Middle Ages (Medieval Life) (p. 209).</a:t>
            </a:r>
            <a:endParaRPr lang="en-US" sz="1400" dirty="0">
              <a:solidFill>
                <a:prstClr val="black"/>
              </a:solidFill>
            </a:endParaRPr>
          </a:p>
        </p:txBody>
      </p:sp>
    </p:spTree>
    <p:extLst>
      <p:ext uri="{BB962C8B-B14F-4D97-AF65-F5344CB8AC3E}">
        <p14:creationId xmlns:p14="http://schemas.microsoft.com/office/powerpoint/2010/main" val="1260595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Preparation for Adulthood</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Peasants, male and female, sometimes left home to become servants. </a:t>
            </a:r>
          </a:p>
          <a:p>
            <a:r>
              <a:rPr lang="en-US" dirty="0"/>
              <a:t>A peasant might in effect sell his daughter to a master who paid him a modest lump sum, fed, clothed, and lodged her, and let her small wages accumulate for her dowry. </a:t>
            </a:r>
          </a:p>
          <a:p>
            <a:r>
              <a:rPr lang="en-US" dirty="0"/>
              <a:t>When the girl was of marriageable age, the employer undertook to find her a match, or she might return home to marry. </a:t>
            </a:r>
          </a:p>
          <a:p>
            <a:r>
              <a:rPr lang="en-US" dirty="0"/>
              <a:t>Boys also might go to work on the manorial farm or for other peasant families.</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err="1"/>
              <a:t>Gies</a:t>
            </a:r>
            <a:r>
              <a:rPr lang="en-US" sz="1400" dirty="0"/>
              <a:t>, Frances. Marriage and the Family in the Middle Ages (Medieval Life) (p. 210).</a:t>
            </a:r>
            <a:endParaRPr lang="en-US" sz="1400" dirty="0">
              <a:solidFill>
                <a:prstClr val="black"/>
              </a:solidFill>
            </a:endParaRPr>
          </a:p>
        </p:txBody>
      </p:sp>
    </p:spTree>
    <p:extLst>
      <p:ext uri="{BB962C8B-B14F-4D97-AF65-F5344CB8AC3E}">
        <p14:creationId xmlns:p14="http://schemas.microsoft.com/office/powerpoint/2010/main" val="610572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Preparation for Adulthood</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A noble or peasant boy might board at a cathedral school, whose curriculum included Latin grammar, the Latin classics, and philosophy. </a:t>
            </a:r>
          </a:p>
          <a:p>
            <a:r>
              <a:rPr lang="en-US" dirty="0"/>
              <a:t>Masters devoted the morning to reading and interpreting Latin authors, the afternoon to grammar, and the evening to philosophical discussion, concluding with prayer. </a:t>
            </a:r>
          </a:p>
          <a:p>
            <a:r>
              <a:rPr lang="en-US" dirty="0"/>
              <a:t>Every day, each student was required to recite part of what he had learned the day before, so “each succeeding day thus became the disciple of its predecessor.” </a:t>
            </a:r>
          </a:p>
          <a:p>
            <a:r>
              <a:rPr lang="en-US" dirty="0"/>
              <a:t>Students were then required to write compositions imitating the authors they had studied. </a:t>
            </a:r>
          </a:p>
          <a:p>
            <a:r>
              <a:rPr lang="en-US" dirty="0"/>
              <a:t>To ensure that their reading was retained and not “precipitated to flight by spurs,” each student daily had to memorize a poem or story and recite it. </a:t>
            </a:r>
          </a:p>
          <a:p>
            <a:r>
              <a:rPr lang="en-US" dirty="0"/>
              <a:t>When they did poorly, they were beaten.</a:t>
            </a:r>
          </a:p>
        </p:txBody>
      </p:sp>
      <p:sp>
        <p:nvSpPr>
          <p:cNvPr id="5" name="TextBox 4"/>
          <p:cNvSpPr txBox="1"/>
          <p:nvPr/>
        </p:nvSpPr>
        <p:spPr>
          <a:xfrm>
            <a:off x="2875" y="6510754"/>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Gies</a:t>
            </a:r>
            <a:r>
              <a:rPr kumimoji="0" lang="en-US" sz="1400" b="0" i="0" u="none" strike="noStrike" kern="1200" cap="none" spc="0" normalizeH="0" baseline="0" noProof="0" dirty="0">
                <a:ln>
                  <a:noFill/>
                </a:ln>
                <a:solidFill>
                  <a:prstClr val="black"/>
                </a:solidFill>
                <a:effectLst/>
                <a:uLnTx/>
                <a:uFillTx/>
                <a:latin typeface="Calibri"/>
                <a:ea typeface="+mn-ea"/>
                <a:cs typeface="+mn-cs"/>
              </a:rPr>
              <a:t>, Frances. Marriage and the Family in the Middle Ages (Medieval Life) (p. 210).</a:t>
            </a:r>
          </a:p>
        </p:txBody>
      </p:sp>
    </p:spTree>
    <p:extLst>
      <p:ext uri="{BB962C8B-B14F-4D97-AF65-F5344CB8AC3E}">
        <p14:creationId xmlns:p14="http://schemas.microsoft.com/office/powerpoint/2010/main" val="556348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476992"/>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http://www.redlightdawn.com/</a:t>
            </a:r>
            <a:r>
              <a:rPr lang="en-US" dirty="0">
                <a:solidFill>
                  <a:prstClr val="black"/>
                </a:solidFill>
                <a:effectLst>
                  <a:glow rad="228600">
                    <a:prstClr val="white">
                      <a:alpha val="40000"/>
                    </a:prstClr>
                  </a:glow>
                </a:effectLst>
              </a:rPr>
              <a:t> </a:t>
            </a:r>
          </a:p>
        </p:txBody>
      </p:sp>
      <p:sp>
        <p:nvSpPr>
          <p:cNvPr id="3" name="Title 2"/>
          <p:cNvSpPr>
            <a:spLocks noGrp="1"/>
          </p:cNvSpPr>
          <p:nvPr>
            <p:ph type="title"/>
          </p:nvPr>
        </p:nvSpPr>
        <p:spPr>
          <a:xfrm>
            <a:off x="0" y="0"/>
            <a:ext cx="9164678" cy="21336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Reformation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130926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055601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36155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Joan of Arc, was one of the rare exceptions historically of women serving in combat (much less </a:t>
            </a:r>
            <a:r>
              <a:rPr lang="en-US" b="1" i="1" dirty="0"/>
              <a:t>leading</a:t>
            </a:r>
            <a:r>
              <a:rPr lang="en-US" dirty="0"/>
              <a:t> in combat). In our day, feminists have sought to challenge this thinking. Do you think there is something to the idea that only men should serve in combat roles – or is that just patriarchal thinking that we should abandon? Please explain your answer.</a:t>
            </a:r>
          </a:p>
          <a:p>
            <a:r>
              <a:rPr lang="en-US" dirty="0"/>
              <a:t>We saw today that during the Middle Ages that the aristocracy held to the idea that parents should decide who their children would marry, whereas the church challenged this assumption and insisted that </a:t>
            </a:r>
            <a:r>
              <a:rPr lang="en-US" b="1" i="1" dirty="0"/>
              <a:t>individuals</a:t>
            </a:r>
            <a:r>
              <a:rPr lang="en-US" dirty="0"/>
              <a:t> had the right to choose their </a:t>
            </a:r>
            <a:r>
              <a:rPr lang="en-US" b="1" i="1" dirty="0"/>
              <a:t>own</a:t>
            </a:r>
            <a:r>
              <a:rPr lang="en-US" dirty="0"/>
              <a:t> spouse – which is pretty much the practice in the West in our day. Do you think the church was right in insisting on the right of individuals to choose their own spouse, or would we be better off returning to the practice of </a:t>
            </a:r>
            <a:r>
              <a:rPr lang="en-US" b="1" i="1" dirty="0"/>
              <a:t>parents</a:t>
            </a:r>
            <a:r>
              <a:rPr lang="en-US" dirty="0"/>
              <a:t> choosing who their children will marry (a practice that we also see in OT times). Please defend your answer.</a:t>
            </a:r>
          </a:p>
          <a:p>
            <a:r>
              <a:rPr lang="en-US" dirty="0"/>
              <a:t>What do you think about </a:t>
            </a:r>
            <a:r>
              <a:rPr lang="en-US"/>
              <a:t>the Medieval </a:t>
            </a:r>
            <a:r>
              <a:rPr lang="en-US" dirty="0"/>
              <a:t>practice of farming out your kids to another family or institution in order to train them for their life occupation?</a:t>
            </a:r>
          </a:p>
          <a:p>
            <a:pPr lvl="0"/>
            <a:r>
              <a:rPr lang="en-US" dirty="0"/>
              <a:t>Do </a:t>
            </a:r>
            <a:r>
              <a:rPr lang="en-US" b="1" i="1" dirty="0"/>
              <a:t>you</a:t>
            </a:r>
            <a:r>
              <a:rPr lang="en-US" dirty="0"/>
              <a:t> have a topic or question that </a:t>
            </a:r>
            <a:r>
              <a:rPr lang="en-US" b="1" i="1" dirty="0"/>
              <a:t>you</a:t>
            </a:r>
            <a:r>
              <a:rPr lang="en-US" dirty="0"/>
              <a:t> would like to see us to discuss?</a:t>
            </a:r>
          </a:p>
          <a:p>
            <a:pPr lvl="0"/>
            <a:endParaRPr lang="en-US" dirty="0"/>
          </a:p>
        </p:txBody>
      </p:sp>
    </p:spTree>
    <p:extLst>
      <p:ext uri="{BB962C8B-B14F-4D97-AF65-F5344CB8AC3E}">
        <p14:creationId xmlns:p14="http://schemas.microsoft.com/office/powerpoint/2010/main" val="4119127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1"/>
            <a:ext cx="8229600" cy="5496580"/>
          </a:xfrm>
        </p:spPr>
        <p:txBody>
          <a:bodyPr>
            <a:normAutofit/>
          </a:bodyPr>
          <a:lstStyle/>
          <a:p>
            <a:r>
              <a:rPr lang="en-US" dirty="0"/>
              <a:t>The dominant political and military event of the fourteenth and fifteenth centuries was the Hundred Years’ War (1337– 1475).</a:t>
            </a:r>
            <a:r>
              <a:rPr lang="en-US" baseline="30000" dirty="0"/>
              <a:t>1</a:t>
            </a:r>
            <a:endParaRPr lang="en-US" dirty="0"/>
          </a:p>
          <a:p>
            <a:r>
              <a:rPr lang="en-US" dirty="0"/>
              <a:t>The Hundred Years' War was a series of conflicts in which five generations of kings from two rival dynasties fought for the throne of the largest kingdom in Western Europe.</a:t>
            </a:r>
            <a:r>
              <a:rPr lang="en-US" baseline="30000" dirty="0"/>
              <a:t> 2</a:t>
            </a:r>
            <a:endParaRPr lang="en-US" dirty="0"/>
          </a:p>
          <a:p>
            <a:r>
              <a:rPr lang="en-US" dirty="0"/>
              <a:t>Although basically a conflict between France and England, this war so involved the rest of Europe that some historians suggest that it be called the “First European War.”</a:t>
            </a:r>
            <a:r>
              <a:rPr lang="en-US" baseline="30000" dirty="0"/>
              <a:t> 1</a:t>
            </a:r>
            <a:endParaRPr lang="en-US" dirty="0"/>
          </a:p>
        </p:txBody>
      </p:sp>
      <p:sp>
        <p:nvSpPr>
          <p:cNvPr id="5" name="TextBox 4"/>
          <p:cNvSpPr txBox="1"/>
          <p:nvPr/>
        </p:nvSpPr>
        <p:spPr>
          <a:xfrm>
            <a:off x="-21566" y="6334780"/>
            <a:ext cx="9144000" cy="523220"/>
          </a:xfrm>
          <a:prstGeom prst="rect">
            <a:avLst/>
          </a:prstGeom>
          <a:noFill/>
        </p:spPr>
        <p:txBody>
          <a:bodyPr wrap="square" rtlCol="0">
            <a:spAutoFit/>
          </a:bodyPr>
          <a:lstStyle/>
          <a:p>
            <a:r>
              <a:rPr lang="en-US" sz="1400" baseline="30000" dirty="0"/>
              <a:t>1</a:t>
            </a:r>
            <a:r>
              <a:rPr lang="en-US" sz="1400" dirty="0"/>
              <a:t>Gonzalez, Justo L.. The Story of Christianity: Volume 1: The Early Church to the Dawn of the Reformation (p. 388).</a:t>
            </a:r>
          </a:p>
          <a:p>
            <a:r>
              <a:rPr lang="en-US" sz="1400" baseline="30000" dirty="0"/>
              <a:t>2</a:t>
            </a:r>
            <a:r>
              <a:rPr lang="en-US" sz="1400" dirty="0">
                <a:hlinkClick r:id="rId4"/>
              </a:rPr>
              <a:t>https://en.wikipedia.org/wiki/Hundred_Years%27_War</a:t>
            </a:r>
            <a:endParaRPr lang="en-US" sz="1400" dirty="0">
              <a:solidFill>
                <a:prstClr val="black"/>
              </a:solidFill>
            </a:endParaRPr>
          </a:p>
        </p:txBody>
      </p:sp>
    </p:spTree>
    <p:extLst>
      <p:ext uri="{BB962C8B-B14F-4D97-AF65-F5344CB8AC3E}">
        <p14:creationId xmlns:p14="http://schemas.microsoft.com/office/powerpoint/2010/main" val="2941185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1"/>
            <a:ext cx="8229600" cy="5410944"/>
          </a:xfrm>
        </p:spPr>
        <p:txBody>
          <a:bodyPr>
            <a:normAutofit/>
          </a:bodyPr>
          <a:lstStyle/>
          <a:p>
            <a:r>
              <a:rPr lang="en-US" dirty="0"/>
              <a:t>Repeatedly the English invaded France, won impressive victories on the battlefield, but then were forced to withdraw for lack of funds.</a:t>
            </a:r>
            <a:r>
              <a:rPr lang="en-US" baseline="30000" dirty="0"/>
              <a:t> 1</a:t>
            </a:r>
            <a:r>
              <a:rPr lang="en-US" dirty="0"/>
              <a:t> </a:t>
            </a:r>
          </a:p>
          <a:p>
            <a:r>
              <a:rPr lang="en-US" dirty="0"/>
              <a:t>But by 1378, the French under King Charles the Wise (aka Charles V) had reconquered most of the lands they lost leaving the English with only a few cities on the continent.</a:t>
            </a:r>
            <a:r>
              <a:rPr lang="en-US" baseline="30000" dirty="0"/>
              <a:t> 2</a:t>
            </a:r>
            <a:r>
              <a:rPr lang="en-US" dirty="0"/>
              <a:t> </a:t>
            </a:r>
          </a:p>
          <a:p>
            <a:r>
              <a:rPr lang="en-US" dirty="0"/>
              <a:t>In the following decades, however,  the newly crowned Henry V of England seized the opportunity presented by the mental illness of Charles VI of France and the French civil war that occurred under his watch to revive the conflict.</a:t>
            </a:r>
            <a:r>
              <a:rPr lang="en-US" baseline="30000" dirty="0"/>
              <a:t>2</a:t>
            </a:r>
            <a:r>
              <a:rPr lang="en-US" dirty="0"/>
              <a:t> </a:t>
            </a:r>
          </a:p>
        </p:txBody>
      </p:sp>
      <p:sp>
        <p:nvSpPr>
          <p:cNvPr id="5" name="TextBox 4"/>
          <p:cNvSpPr txBox="1"/>
          <p:nvPr/>
        </p:nvSpPr>
        <p:spPr>
          <a:xfrm>
            <a:off x="0" y="6249144"/>
            <a:ext cx="9144000" cy="523220"/>
          </a:xfrm>
          <a:prstGeom prst="rect">
            <a:avLst/>
          </a:prstGeom>
          <a:noFill/>
        </p:spPr>
        <p:txBody>
          <a:bodyPr wrap="square" rtlCol="0">
            <a:spAutoFit/>
          </a:bodyPr>
          <a:lstStyle/>
          <a:p>
            <a:r>
              <a:rPr lang="en-US" sz="1400" baseline="30000" dirty="0"/>
              <a:t>1 </a:t>
            </a:r>
            <a:r>
              <a:rPr lang="en-US" sz="1400" dirty="0"/>
              <a:t>Gonzalez, Justo L.. The Story of Christianity: Volume 1: The Early Church to the Dawn of the Reformation (p. 388).</a:t>
            </a:r>
          </a:p>
          <a:p>
            <a:r>
              <a:rPr lang="en-US" sz="1400" baseline="30000" dirty="0"/>
              <a:t>2 </a:t>
            </a:r>
            <a:r>
              <a:rPr lang="en-US" sz="1400" dirty="0">
                <a:hlinkClick r:id="rId4"/>
              </a:rPr>
              <a:t>https://en.wikipedia.org/wiki/Hundred_Years%27_War</a:t>
            </a:r>
            <a:endParaRPr lang="en-US" sz="1400" dirty="0">
              <a:solidFill>
                <a:prstClr val="black"/>
              </a:solidFill>
            </a:endParaRPr>
          </a:p>
        </p:txBody>
      </p:sp>
    </p:spTree>
    <p:extLst>
      <p:ext uri="{BB962C8B-B14F-4D97-AF65-F5344CB8AC3E}">
        <p14:creationId xmlns:p14="http://schemas.microsoft.com/office/powerpoint/2010/main" val="471283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The English and their allies were winning when Charles VI died. </a:t>
            </a:r>
          </a:p>
          <a:p>
            <a:r>
              <a:rPr lang="en-US" dirty="0"/>
              <a:t>Charles VI’s son Dauphin, whose party had been losing in the French civil war, declared that </a:t>
            </a:r>
            <a:r>
              <a:rPr lang="en-US" b="1" i="1" dirty="0"/>
              <a:t>he</a:t>
            </a:r>
            <a:r>
              <a:rPr lang="en-US" dirty="0"/>
              <a:t> was now king, and took the name of Charles VII. </a:t>
            </a:r>
          </a:p>
          <a:p>
            <a:r>
              <a:rPr lang="en-US" dirty="0"/>
              <a:t>He was besieged in Orleans (in 1429), and had little hope of truly becoming the ruler of France, when many of his former enemies decided that, now that his father was dead, they should support him. </a:t>
            </a:r>
          </a:p>
          <a:p>
            <a:r>
              <a:rPr lang="en-US" dirty="0"/>
              <a:t>It was also at that time that Dauphin first heard of Joan of Arc, a young woman from the village of </a:t>
            </a:r>
            <a:r>
              <a:rPr lang="en-US" dirty="0" err="1"/>
              <a:t>Domrémy</a:t>
            </a:r>
            <a:r>
              <a:rPr lang="en-US" dirty="0"/>
              <a:t>.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4152622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hlinkClick r:id="rId3"/>
              </a:rPr>
              <a:t>https://en.wikipedia.org/wiki/Hundred_Years%27_War#/media/File:Hundred_years_war.gif</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7400" y="796422"/>
            <a:ext cx="4876799" cy="56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85800"/>
          </a:xfrm>
        </p:spPr>
        <p:txBody>
          <a:bodyPr>
            <a:noAutofit/>
          </a:bodyPr>
          <a:lstStyle/>
          <a:p>
            <a:r>
              <a:rPr lang="en-US" sz="4800" b="1" dirty="0"/>
              <a:t>Siege of </a:t>
            </a:r>
            <a:r>
              <a:rPr lang="en-US" sz="4800" b="1" dirty="0" err="1"/>
              <a:t>Orléans</a:t>
            </a:r>
            <a:endParaRPr lang="en-US" sz="4800" b="1" dirty="0"/>
          </a:p>
        </p:txBody>
      </p:sp>
    </p:spTree>
    <p:extLst>
      <p:ext uri="{BB962C8B-B14F-4D97-AF65-F5344CB8AC3E}">
        <p14:creationId xmlns:p14="http://schemas.microsoft.com/office/powerpoint/2010/main" val="3086805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Joan of Arc claimed that she had had visions of Saints Catherine and Margaret, and of Archangel Michael, ordering her to lead the Dauphin’s troops to break the siege of Orleans, and then to have him crowned at Rheims, the place where kings of France were traditionally crowned. </a:t>
            </a:r>
          </a:p>
          <a:p>
            <a:r>
              <a:rPr lang="en-US" dirty="0"/>
              <a:t>On hearing this, Dauphin, who was somewhat skeptical of her claims, sent for her, perhaps to amuse himself. </a:t>
            </a:r>
          </a:p>
          <a:p>
            <a:r>
              <a:rPr lang="en-US" dirty="0"/>
              <a:t>But Joan convinced him to trust her, and she was sent across enemy lines to bring back to city supplies that were sorely needed. </a:t>
            </a:r>
          </a:p>
          <a:p>
            <a:r>
              <a:rPr lang="en-US" dirty="0"/>
              <a:t>She was then allowed to lead an attack against the besiegers, in which she had incredible success.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2179792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Rumors circulated in the enemy camp of this young maiden, clad in armor, who, every day came out of the city, and every day took one of their bastions. </a:t>
            </a:r>
          </a:p>
          <a:p>
            <a:r>
              <a:rPr lang="en-US" dirty="0"/>
              <a:t>Finally, the siege was broken, and the enemy withdrew. </a:t>
            </a:r>
          </a:p>
          <a:p>
            <a:r>
              <a:rPr lang="en-US" dirty="0"/>
              <a:t>The “Maid of Orleans”— as she was then called— did not allow the Dauphin’s troops to follow the retreating armies, pointing out that it was Sunday, a day for prayer and not for battle. </a:t>
            </a:r>
          </a:p>
          <a:p>
            <a:r>
              <a:rPr lang="en-US" dirty="0"/>
              <a:t>From that point on, the course of the war changed.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2436734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Hundred Years War</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a:t>The French, tired of civil war, flocked to the Dauphin’s standards, and Joan was able to accompany him in a triumphal march to Rheims. </a:t>
            </a:r>
          </a:p>
          <a:p>
            <a:r>
              <a:rPr lang="en-US" dirty="0"/>
              <a:t>This and other cities that had long held out against him opened their gates, and he was finally crowned in the Cathedral of Rheims, while the Maid of Orleans stood by the altar. </a:t>
            </a:r>
          </a:p>
          <a:p>
            <a:r>
              <a:rPr lang="en-US" dirty="0"/>
              <a:t>She wished to return to </a:t>
            </a:r>
            <a:r>
              <a:rPr lang="en-US" dirty="0" err="1"/>
              <a:t>Domrémy</a:t>
            </a:r>
            <a:r>
              <a:rPr lang="en-US" dirty="0"/>
              <a:t>, but the king would not allow it. Instead she was forced to continue fighting, was eventually captured, and was then sold to the English. </a:t>
            </a:r>
          </a:p>
          <a:p>
            <a:r>
              <a:rPr lang="en-US" dirty="0"/>
              <a:t>Her former allies abandoned her, and it seems that the king did not even try to negotiate for her ransom. </a:t>
            </a:r>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388).</a:t>
            </a:r>
            <a:endParaRPr lang="en-US" sz="1400" dirty="0">
              <a:solidFill>
                <a:prstClr val="black"/>
              </a:solidFill>
            </a:endParaRPr>
          </a:p>
        </p:txBody>
      </p:sp>
    </p:spTree>
    <p:extLst>
      <p:ext uri="{BB962C8B-B14F-4D97-AF65-F5344CB8AC3E}">
        <p14:creationId xmlns:p14="http://schemas.microsoft.com/office/powerpoint/2010/main" val="99870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304824</TotalTime>
  <Words>3065</Words>
  <Application>Microsoft Office PowerPoint</Application>
  <PresentationFormat>On-screen Show (4:3)</PresentationFormat>
  <Paragraphs>153</Paragraphs>
  <Slides>29</Slides>
  <Notes>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29</vt:i4>
      </vt:variant>
    </vt:vector>
  </HeadingPairs>
  <TitlesOfParts>
    <vt:vector size="35" baseType="lpstr">
      <vt:lpstr>Arial</vt:lpstr>
      <vt:lpstr>Calibri</vt:lpstr>
      <vt:lpstr>Office Theme</vt:lpstr>
      <vt:lpstr>140_Office Theme</vt:lpstr>
      <vt:lpstr>114_Office Theme</vt:lpstr>
      <vt:lpstr>115_Office Theme</vt:lpstr>
      <vt:lpstr>PowerPoint Presentation</vt:lpstr>
      <vt:lpstr>The Hundred Years War</vt:lpstr>
      <vt:lpstr>The Hundred Years War</vt:lpstr>
      <vt:lpstr>The Hundred Years War</vt:lpstr>
      <vt:lpstr>The Hundred Years War</vt:lpstr>
      <vt:lpstr>Siege of Orléans</vt:lpstr>
      <vt:lpstr>The Hundred Years War</vt:lpstr>
      <vt:lpstr>The Hundred Years War</vt:lpstr>
      <vt:lpstr>The Hundred Years War</vt:lpstr>
      <vt:lpstr>The Hundred Years War</vt:lpstr>
      <vt:lpstr>The Hundred Years War</vt:lpstr>
      <vt:lpstr>Joan of Arc Burned Alive</vt:lpstr>
      <vt:lpstr>The Hundred Years War</vt:lpstr>
      <vt:lpstr>Medieval Family Life</vt:lpstr>
      <vt:lpstr>Consent in Marriage</vt:lpstr>
      <vt:lpstr>Influences on Marriage Practices</vt:lpstr>
      <vt:lpstr>Influences on Marriage Practices</vt:lpstr>
      <vt:lpstr>Monogamy</vt:lpstr>
      <vt:lpstr>Extension of Church Control</vt:lpstr>
      <vt:lpstr>Sex in Marriage</vt:lpstr>
      <vt:lpstr>Childbirth and Baptism</vt:lpstr>
      <vt:lpstr>Childhood Responsibilities</vt:lpstr>
      <vt:lpstr>Preparation for Adulthood</vt:lpstr>
      <vt:lpstr>Preparation for Adulthood</vt:lpstr>
      <vt:lpstr>Preparation for Adulthood</vt:lpstr>
      <vt:lpstr>The Dawn of the Reformation</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5287</cp:revision>
  <cp:lastPrinted>2020-05-10T13:36:22Z</cp:lastPrinted>
  <dcterms:created xsi:type="dcterms:W3CDTF">2018-06-08T00:19:32Z</dcterms:created>
  <dcterms:modified xsi:type="dcterms:W3CDTF">2020-05-11T02:20:12Z</dcterms:modified>
</cp:coreProperties>
</file>