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3.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8"/>
  </p:notesMasterIdLst>
  <p:handoutMasterIdLst>
    <p:handoutMasterId r:id="rId29"/>
  </p:handoutMasterIdLst>
  <p:sldIdLst>
    <p:sldId id="2978" r:id="rId3"/>
    <p:sldId id="2986" r:id="rId4"/>
    <p:sldId id="2995" r:id="rId5"/>
    <p:sldId id="2987" r:id="rId6"/>
    <p:sldId id="2992" r:id="rId7"/>
    <p:sldId id="2993" r:id="rId8"/>
    <p:sldId id="2994" r:id="rId9"/>
    <p:sldId id="2996" r:id="rId10"/>
    <p:sldId id="2997" r:id="rId11"/>
    <p:sldId id="2998" r:id="rId12"/>
    <p:sldId id="2999" r:id="rId13"/>
    <p:sldId id="3000" r:id="rId14"/>
    <p:sldId id="3001" r:id="rId15"/>
    <p:sldId id="3002" r:id="rId16"/>
    <p:sldId id="3003" r:id="rId17"/>
    <p:sldId id="3004" r:id="rId18"/>
    <p:sldId id="3005" r:id="rId19"/>
    <p:sldId id="3006" r:id="rId20"/>
    <p:sldId id="3007" r:id="rId21"/>
    <p:sldId id="3008" r:id="rId22"/>
    <p:sldId id="3009" r:id="rId23"/>
    <p:sldId id="3010" r:id="rId24"/>
    <p:sldId id="3011" r:id="rId25"/>
    <p:sldId id="3012" r:id="rId26"/>
    <p:sldId id="3013" r:id="rId2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5" d="100"/>
          <a:sy n="165" d="100"/>
        </p:scale>
        <p:origin x="1604"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5/17/2020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5/17/2020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39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3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31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5/17/2020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5.xml"/><Relationship Id="rId5" Type="http://schemas.openxmlformats.org/officeDocument/2006/relationships/hyperlink" Target="https://en.wikipedia.org/wiki/Jan_Hus#/media/File:Jan_Hus_2.jpg" TargetMode="Externa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8.xml"/><Relationship Id="rId1" Type="http://schemas.openxmlformats.org/officeDocument/2006/relationships/themeOverride" Target="../theme/themeOverride16.xml"/><Relationship Id="rId4" Type="http://schemas.openxmlformats.org/officeDocument/2006/relationships/hyperlink" Target="https://www.hopehelps.org/volunteer-appreciation-week-201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7.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www.redlightdawn.com/"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xml"/><Relationship Id="rId5" Type="http://schemas.openxmlformats.org/officeDocument/2006/relationships/hyperlink" Target="https://en.wikipedia.org/wiki/John_Wycliffe#/media/File:WycliffeYeamesLollards_01.jpg"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59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pPr lvl="0"/>
            <a:r>
              <a:rPr lang="en-US" dirty="0"/>
              <a:t>During the Babylonia Captivity of the Papacy and the Western Schism, a new and potentially deadly challenge to the papacy arose in England. It came from a theologian at Oxford University by the name of John Wycliffe (1330-84), a native of Yorkshire in northern England. </a:t>
            </a:r>
          </a:p>
          <a:p>
            <a:pPr lvl="0"/>
            <a:r>
              <a:rPr lang="en-US" dirty="0"/>
              <a:t>After studying theology at Oxford, where he achieved fame as a lecturer in theology and philosophy in the 1360s, Wycliffe became a religious advisor to the court of the English king, Edward III (1327-77). </a:t>
            </a:r>
          </a:p>
          <a:p>
            <a:pPr lvl="0"/>
            <a:r>
              <a:rPr lang="en-US" dirty="0"/>
              <a:t>Wycliffe had developed theological views which the English monarchy and nobility found useful in their conflict with the papacy; this conflict revolved around the papacy’s claim to own England, based on the fact that King John had surrendered England to Pope Innocent III in 1213.</a:t>
            </a:r>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Needham, Nick. 2,000 Years of Christ's Power Vol. 2: The Middle Ages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968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85000" lnSpcReduction="10000"/>
          </a:bodyPr>
          <a:lstStyle/>
          <a:p>
            <a:pPr lvl="0"/>
            <a:r>
              <a:rPr lang="en-US" dirty="0"/>
              <a:t>According to Wycliffe, all legitimate dominion comes from God. But such dominion is characterized by the example of Christ, who came to serve, not to be served. </a:t>
            </a:r>
          </a:p>
          <a:p>
            <a:pPr lvl="0"/>
            <a:r>
              <a:rPr lang="en-US" dirty="0"/>
              <a:t>Any lordship used for the profit of the ruler rather than for that of the governed is not true dominion, but usurpation. </a:t>
            </a:r>
          </a:p>
          <a:p>
            <a:pPr lvl="0"/>
            <a:r>
              <a:rPr lang="en-US" dirty="0"/>
              <a:t>The same is true of any dominion, no matter how legitimate, which seeks to expand its power beyond the limits of its authority. </a:t>
            </a:r>
          </a:p>
          <a:p>
            <a:pPr lvl="0"/>
            <a:r>
              <a:rPr lang="en-US" dirty="0"/>
              <a:t>Therefore, any supposed ecclesiastical authority that collects taxes for its own benefit, or seeks to extend its power beyond the sphere of spiritual matters, is illegitimate. </a:t>
            </a:r>
          </a:p>
          <a:p>
            <a:pPr lvl="0"/>
            <a:r>
              <a:rPr lang="en-US" dirty="0"/>
              <a:t>Naturally, these views were well received by civil authorities in England, involved as they were in a constant quarrel with the papacy precisely over the questions of taxation and of the temporal authority of popes.</a:t>
            </a:r>
          </a:p>
        </p:txBody>
      </p:sp>
      <p:sp>
        <p:nvSpPr>
          <p:cNvPr id="5" name="TextBox 4"/>
          <p:cNvSpPr txBox="1"/>
          <p:nvPr/>
        </p:nvSpPr>
        <p:spPr>
          <a:xfrm>
            <a:off x="2875" y="6510754"/>
            <a:ext cx="9144000" cy="307777"/>
          </a:xfrm>
          <a:prstGeom prst="rect">
            <a:avLst/>
          </a:prstGeom>
          <a:noFill/>
        </p:spPr>
        <p:txBody>
          <a:bodyPr wrap="square" rtlCol="0">
            <a:spAutoFit/>
          </a:bodyPr>
          <a:lstStyle/>
          <a:p>
            <a:pPr lvl="0">
              <a:defRPr/>
            </a:pPr>
            <a:r>
              <a:rPr lang="en-US" sz="1400" dirty="0"/>
              <a:t>Gonzalez, Justo L.. The Story of Christianity: Volume 1: The Early Church to the Dawn of the Reformation (p. 412)</a:t>
            </a:r>
            <a:endParaRPr kumimoji="0" lang="en-US" sz="14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262939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1"/>
            <a:ext cx="8229600" cy="5411220"/>
          </a:xfrm>
        </p:spPr>
        <p:txBody>
          <a:bodyPr>
            <a:normAutofit fontScale="92500" lnSpcReduction="20000"/>
          </a:bodyPr>
          <a:lstStyle/>
          <a:p>
            <a:pPr lvl="0"/>
            <a:r>
              <a:rPr lang="en-US" dirty="0"/>
              <a:t>Such opinions got Wycliffe into trouble, and Bishop Courtney of London summoned Wycliffe to appear before his tribunal in London in February 1377 to answer for his views, but the protection of King Edward III’s younger son, John of Gaunt, prevented Courtney from harming Wycliffe.</a:t>
            </a:r>
            <a:r>
              <a:rPr lang="en-US" baseline="30000" dirty="0"/>
              <a:t> 1</a:t>
            </a:r>
            <a:endParaRPr lang="en-US" dirty="0"/>
          </a:p>
          <a:p>
            <a:pPr lvl="0"/>
            <a:r>
              <a:rPr lang="en-US" dirty="0"/>
              <a:t>Three months later, Pope Gregory XI issued five bulls (church edicts) against Wycliffe, in which Wycliffe was accused on 18 counts and was called “the master of errors.”</a:t>
            </a:r>
            <a:r>
              <a:rPr lang="en-US" baseline="30000" dirty="0"/>
              <a:t> 2</a:t>
            </a:r>
            <a:r>
              <a:rPr lang="en-US" dirty="0"/>
              <a:t> </a:t>
            </a:r>
          </a:p>
          <a:p>
            <a:pPr lvl="0"/>
            <a:r>
              <a:rPr lang="en-US" dirty="0"/>
              <a:t>At a subsequent hearing before the archbishop at Lambeth Palace, Wycliffe replied, “I am ready to defend my convictions even unto death…I have followed the Sacred Scriptures and the holy doctors.”</a:t>
            </a:r>
            <a:r>
              <a:rPr lang="en-US" baseline="30000" dirty="0"/>
              <a:t> 2</a:t>
            </a:r>
            <a:r>
              <a:rPr lang="en-US" dirty="0"/>
              <a:t> </a:t>
            </a:r>
          </a:p>
          <a:p>
            <a:pPr lvl="0"/>
            <a:r>
              <a:rPr lang="en-US" dirty="0"/>
              <a:t>He went on to say that the pope and the church were second in authority to Scripture.</a:t>
            </a:r>
            <a:r>
              <a:rPr lang="en-US" baseline="30000" dirty="0"/>
              <a:t> 2</a:t>
            </a:r>
            <a:endParaRPr lang="en-US" dirty="0"/>
          </a:p>
        </p:txBody>
      </p:sp>
      <p:sp>
        <p:nvSpPr>
          <p:cNvPr id="5" name="TextBox 4"/>
          <p:cNvSpPr txBox="1"/>
          <p:nvPr/>
        </p:nvSpPr>
        <p:spPr>
          <a:xfrm>
            <a:off x="304800" y="6249420"/>
            <a:ext cx="8839200" cy="584775"/>
          </a:xfrm>
          <a:prstGeom prst="rect">
            <a:avLst/>
          </a:prstGeom>
          <a:noFill/>
        </p:spPr>
        <p:txBody>
          <a:bodyPr wrap="square" rtlCol="0">
            <a:spAutoFit/>
          </a:bodyPr>
          <a:lstStyle/>
          <a:p>
            <a:pPr>
              <a:defRPr/>
            </a:pPr>
            <a:r>
              <a:rPr lang="en-US" sz="1600" baseline="30000" dirty="0"/>
              <a:t>1 </a:t>
            </a:r>
            <a:r>
              <a:rPr lang="en-US" sz="1600" dirty="0"/>
              <a:t>Needham, Nick. 2,000 Years of Christ's Power Vol. 2: The Middle Ages</a:t>
            </a:r>
            <a:endParaRPr lang="en-US" sz="1600" dirty="0">
              <a:solidFill>
                <a:prstClr val="black"/>
              </a:solidFill>
            </a:endParaRPr>
          </a:p>
          <a:p>
            <a:pPr lvl="0">
              <a:defRPr/>
            </a:pPr>
            <a:r>
              <a:rPr lang="en-US" sz="1600" baseline="30000" dirty="0"/>
              <a:t>2 </a:t>
            </a:r>
            <a:r>
              <a:rPr lang="en-US" sz="1600" dirty="0"/>
              <a:t>Galli, Mark. 131 Christians Everyone Should Know (p. 212). B&amp;H Publishing Group.</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356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77500" lnSpcReduction="20000"/>
          </a:bodyPr>
          <a:lstStyle/>
          <a:p>
            <a:pPr lvl="0"/>
            <a:r>
              <a:rPr lang="en-US" sz="3300" dirty="0"/>
              <a:t>When the Western Schism broke out on the death of Pope Gregory XI in March 1378, Wyclif’s theology began to become more radical. </a:t>
            </a:r>
          </a:p>
          <a:p>
            <a:pPr lvl="0"/>
            <a:r>
              <a:rPr lang="en-US" sz="3300" dirty="0"/>
              <a:t>He published a book called </a:t>
            </a:r>
            <a:r>
              <a:rPr lang="en-US" sz="3300" i="1" dirty="0"/>
              <a:t>The Truth of Holy Scripture</a:t>
            </a:r>
            <a:r>
              <a:rPr lang="en-US" sz="3300" dirty="0"/>
              <a:t>, in which he argued that the Bible was the only source of Christian doctrine, by which believers must test all the teachings of the Church, including the early Church fathers, the papacy and ecumenical Councils. </a:t>
            </a:r>
          </a:p>
          <a:p>
            <a:pPr lvl="0"/>
            <a:r>
              <a:rPr lang="en-US" sz="3300" dirty="0"/>
              <a:t>All Christians should read the Bible, so it must be translated from the Latin of the Vulgate into the native languages of the various nations. </a:t>
            </a:r>
          </a:p>
          <a:p>
            <a:pPr lvl="0"/>
            <a:r>
              <a:rPr lang="en-US" sz="3300" dirty="0"/>
              <a:t>Wyclif’s views here were quite revolutionary. </a:t>
            </a:r>
          </a:p>
          <a:p>
            <a:pPr lvl="0"/>
            <a:r>
              <a:rPr lang="en-US" sz="3300" dirty="0"/>
              <a:t>In the Middle Ages in Western Europe, people had come to regard the Bible as the clergy’s book; priests and theologians alone could interpret it correctly and teach laypeople what it meant. </a:t>
            </a:r>
          </a:p>
          <a:p>
            <a:pPr marL="0" lvl="0" indent="0">
              <a:buNone/>
            </a:pPr>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Needham, Nick. 2,000 Years of Christ's Power Vol. 2: The Middle Ages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768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pPr lvl="0"/>
            <a:r>
              <a:rPr lang="en-US" dirty="0"/>
              <a:t>Wycliffe began translating the Bible into English, with the help of his good friend John Purvey. </a:t>
            </a:r>
          </a:p>
          <a:p>
            <a:pPr lvl="0"/>
            <a:r>
              <a:rPr lang="en-US" dirty="0"/>
              <a:t>The church bitterly opposed it: “</a:t>
            </a:r>
            <a:r>
              <a:rPr lang="en-US" i="1" dirty="0">
                <a:latin typeface="Cambria" panose="02040503050406030204" pitchFamily="18" charset="0"/>
                <a:ea typeface="Cambria" panose="02040503050406030204" pitchFamily="18" charset="0"/>
              </a:rPr>
              <a:t>By this translation, the Scriptures have become vulgar, and they are more available to lay, and even to women who can read, than they were to learned scholars, who have a high intelligence. So the pearl of the gospel is scattered and trodden underfoot by swine</a:t>
            </a:r>
            <a:r>
              <a:rPr lang="en-US" dirty="0"/>
              <a:t>.” </a:t>
            </a:r>
          </a:p>
          <a:p>
            <a:pPr lvl="0"/>
            <a:r>
              <a:rPr lang="en-US" dirty="0"/>
              <a:t>Wycliffe replied, “</a:t>
            </a:r>
            <a:r>
              <a:rPr lang="en-US" i="1" dirty="0">
                <a:latin typeface="Cambria" panose="02040503050406030204" pitchFamily="18" charset="0"/>
                <a:ea typeface="Cambria" panose="02040503050406030204" pitchFamily="18" charset="0"/>
              </a:rPr>
              <a:t>Englishmen learn Christ's law best in English. Moses heard God's law in his own tongue; so did Christ's apostles.</a:t>
            </a:r>
            <a:r>
              <a:rPr lang="en-US" dirty="0"/>
              <a:t>” </a:t>
            </a:r>
          </a:p>
          <a:p>
            <a:pPr lvl="0"/>
            <a:r>
              <a:rPr lang="en-US" dirty="0"/>
              <a:t>Wycliffe died before the translation was complete (and before authorities could convict him of heresy); his friend Purvey is considered responsible for the version of the “Wycliffe” Bible we have today.</a:t>
            </a:r>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Galli, Mark. 131 Christians Everyone Should Know (pp. 212-213).</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371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pPr lvl="0"/>
            <a:r>
              <a:rPr lang="en-US" dirty="0"/>
              <a:t>Later in 1378, Wycliffe wrote another important book entitled </a:t>
            </a:r>
            <a:r>
              <a:rPr lang="en-US" i="1" dirty="0"/>
              <a:t>On the Church</a:t>
            </a:r>
            <a:r>
              <a:rPr lang="en-US" dirty="0"/>
              <a:t>. </a:t>
            </a:r>
          </a:p>
          <a:p>
            <a:pPr lvl="0"/>
            <a:r>
              <a:rPr lang="en-US" dirty="0"/>
              <a:t>In this book, Wycliffe defined the Church, not in terms of an outward organization controlled by papacy and priesthood, but as the whole body of the elect, those eternally predestined to salvation by the pure grace of God. </a:t>
            </a:r>
          </a:p>
          <a:p>
            <a:pPr lvl="0"/>
            <a:r>
              <a:rPr lang="en-US" dirty="0"/>
              <a:t>And if, from the viewpoint of eternity, the Church was the elect on earth at any given point in time, in other words, the entire company of true believers in every land. </a:t>
            </a:r>
          </a:p>
          <a:p>
            <a:pPr lvl="0"/>
            <a:r>
              <a:rPr lang="en-US" dirty="0"/>
              <a:t>The Church was thus a spiritual and invisible body, rooted in God’s eternal predestination, infallibly known to God alone, and its head was not the pope but Christ Himself. </a:t>
            </a:r>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Needham, Nick. 2,000 Years of Christ's Power Vol. 2: The Middle Ages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4675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pPr lvl="0"/>
            <a:r>
              <a:rPr lang="en-US" dirty="0"/>
              <a:t>The pope, Wycliffe said, could be the head only of the outward and visible church that existed in the city of Rome, which was made up of both the elect and the non-elect. </a:t>
            </a:r>
          </a:p>
          <a:p>
            <a:pPr lvl="0"/>
            <a:r>
              <a:rPr lang="en-US" dirty="0"/>
              <a:t>In 1379, Wycliffe wrote </a:t>
            </a:r>
            <a:r>
              <a:rPr lang="en-US" i="1" dirty="0"/>
              <a:t>The Power of the Pope</a:t>
            </a:r>
            <a:r>
              <a:rPr lang="en-US" dirty="0"/>
              <a:t>. Here he argued that the papacy was of human not divine origin, and denied that the pope had any authority over any secular government. </a:t>
            </a:r>
          </a:p>
          <a:p>
            <a:pPr lvl="0"/>
            <a:r>
              <a:rPr lang="en-US" dirty="0"/>
              <a:t>Then in 1380 came his boldest stroke: he attacked the Catholic doctrine of holy communion in his </a:t>
            </a:r>
            <a:r>
              <a:rPr lang="en-US" i="1" dirty="0"/>
              <a:t>On the Eucharist</a:t>
            </a:r>
            <a:r>
              <a:rPr lang="en-US" dirty="0"/>
              <a:t>. </a:t>
            </a:r>
          </a:p>
          <a:p>
            <a:pPr lvl="0"/>
            <a:r>
              <a:rPr lang="en-US" dirty="0"/>
              <a:t>Wycliffe rejected transubstantiation and went back to the earlier views of Augustine and </a:t>
            </a:r>
            <a:r>
              <a:rPr lang="en-US" dirty="0" err="1"/>
              <a:t>Ratramnus</a:t>
            </a:r>
            <a:r>
              <a:rPr lang="en-US" dirty="0"/>
              <a:t>.</a:t>
            </a:r>
          </a:p>
          <a:p>
            <a:pPr marL="0" lvl="0" indent="0">
              <a:buNone/>
            </a:pPr>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Needham, Nick. 2,000 Years of Christ's Power Vol. 2: The Middle Ages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436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pPr lvl="0"/>
            <a:r>
              <a:rPr lang="en-US" dirty="0"/>
              <a:t>The true view of the eucharist, Wycliffe argued, had vanished from the Western Church since the 11th century, but was still preserved in the Eastern Orthodox Church.</a:t>
            </a:r>
          </a:p>
          <a:p>
            <a:pPr lvl="0"/>
            <a:r>
              <a:rPr lang="en-US" dirty="0"/>
              <a:t>This was not the only appeal Wycliffe made to the Eastern Church; he also held it up as an example in other matters, e.g. allowing the clergy to marry. </a:t>
            </a:r>
          </a:p>
          <a:p>
            <a:pPr lvl="0"/>
            <a:r>
              <a:rPr lang="en-US" dirty="0"/>
              <a:t>Thus John Wycliffe began the great tradition of Western reformers using the Eastern Church as a weapon with which to attack the corruptions of Rome. </a:t>
            </a:r>
          </a:p>
          <a:p>
            <a:pPr lvl="0"/>
            <a:r>
              <a:rPr lang="en-US" dirty="0"/>
              <a:t>It was a clever strategy. For in many disputed matters, if Rome claimed that it had the ancient practice of the Church on its side, a reformer could simply point to the Eastern Orthodox and say, “But they are as ancient as you, and they don’t do this or believe this!” </a:t>
            </a:r>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Needham, Nick. 2,000 Years of Christ's Power Vol. 2: The Middle Ages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435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pPr lvl="0"/>
            <a:r>
              <a:rPr lang="en-US" dirty="0"/>
              <a:t>By Catholic standards, Wyclif’s denial of transubstantiation had made him into a dangerous heretic, and the English court and nobility (including John of Gaunt) broke off their support for him. </a:t>
            </a:r>
          </a:p>
          <a:p>
            <a:pPr lvl="0"/>
            <a:r>
              <a:rPr lang="en-US" dirty="0"/>
              <a:t>Oxford University also turned against him, expelling his followers. </a:t>
            </a:r>
          </a:p>
          <a:p>
            <a:pPr lvl="0"/>
            <a:r>
              <a:rPr lang="en-US" dirty="0"/>
              <a:t>Wycliffe retired to Lutterworth in the English midlands, where he was the parish priest. </a:t>
            </a:r>
          </a:p>
          <a:p>
            <a:pPr lvl="0"/>
            <a:r>
              <a:rPr lang="en-US" dirty="0"/>
              <a:t>He spent the last three years of his life writing popular pamphlets, in which he set out his views vigorously and effectively in the English language, and several academic works in Latin in which he explained his views in a more scholarly way. </a:t>
            </a:r>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Needham, Nick. 2,000 Years of Christ's Power Vol. 2: The Middle Ages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3171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pPr lvl="0"/>
            <a:r>
              <a:rPr lang="en-US" dirty="0"/>
              <a:t>Wycliffe sent out preachers to proclaim the Gospel, and provided sermons for them. </a:t>
            </a:r>
          </a:p>
          <a:p>
            <a:pPr lvl="0"/>
            <a:r>
              <a:rPr lang="en-US" dirty="0"/>
              <a:t>For Wycliffe, the essence of the ordained ministry was preaching the Word, rather than celebrating the sacraments; it was preaching that made unbelievers into true Christians, and it was preaching above all that built Christians up in the faith by helping them to understand what it meant. </a:t>
            </a:r>
          </a:p>
          <a:p>
            <a:pPr lvl="0"/>
            <a:r>
              <a:rPr lang="en-US" dirty="0"/>
              <a:t>Wycliffe died in 1384, and was buried in the Lutterworth church graveyard.</a:t>
            </a:r>
          </a:p>
          <a:p>
            <a:r>
              <a:rPr lang="en-US" dirty="0"/>
              <a:t>34 years later the Church authorities dug up his body, burnt it for heresy, and threw its ashes into the river Swift. </a:t>
            </a:r>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Needham, Nick. 2,000 Years of Christ's Power Vol. 2: The Middle Ages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7101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6995" y="3355777"/>
            <a:ext cx="1691640" cy="3048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Modern Church</a:t>
            </a:r>
          </a:p>
        </p:txBody>
      </p:sp>
      <p:sp>
        <p:nvSpPr>
          <p:cNvPr id="4" name="Title 3"/>
          <p:cNvSpPr>
            <a:spLocks noGrp="1"/>
          </p:cNvSpPr>
          <p:nvPr>
            <p:ph type="title"/>
          </p:nvPr>
        </p:nvSpPr>
        <p:spPr>
          <a:xfrm>
            <a:off x="11502" y="533400"/>
            <a:ext cx="9144000" cy="1782762"/>
          </a:xfrm>
        </p:spPr>
        <p:txBody>
          <a:bodyPr>
            <a:noAutofit/>
          </a:bodyPr>
          <a:lstStyle/>
          <a:p>
            <a:r>
              <a:rPr lang="en-US" sz="7200" b="1" dirty="0"/>
              <a:t>Major Periods of Church History </a:t>
            </a:r>
            <a:endParaRPr lang="en-US" sz="5400" b="1" dirty="0"/>
          </a:p>
        </p:txBody>
      </p:sp>
      <p:grpSp>
        <p:nvGrpSpPr>
          <p:cNvPr id="50" name="Group 49"/>
          <p:cNvGrpSpPr/>
          <p:nvPr/>
        </p:nvGrpSpPr>
        <p:grpSpPr>
          <a:xfrm>
            <a:off x="-21162" y="3354339"/>
            <a:ext cx="2968684" cy="3464192"/>
            <a:chOff x="-21162" y="3354339"/>
            <a:chExt cx="2968684" cy="3464192"/>
          </a:xfrm>
        </p:grpSpPr>
        <p:sp>
          <p:nvSpPr>
            <p:cNvPr id="2" name="Rectangle 1"/>
            <p:cNvSpPr/>
            <p:nvPr/>
          </p:nvSpPr>
          <p:spPr>
            <a:xfrm>
              <a:off x="64511" y="3354339"/>
              <a:ext cx="2560320" cy="3048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Early Church</a:t>
              </a:r>
            </a:p>
          </p:txBody>
        </p:sp>
        <p:grpSp>
          <p:nvGrpSpPr>
            <p:cNvPr id="47" name="Group 46"/>
            <p:cNvGrpSpPr/>
            <p:nvPr/>
          </p:nvGrpSpPr>
          <p:grpSpPr>
            <a:xfrm>
              <a:off x="-21162" y="6479976"/>
              <a:ext cx="2968684" cy="338555"/>
              <a:chOff x="-21162" y="6479976"/>
              <a:chExt cx="2968684" cy="338555"/>
            </a:xfrm>
          </p:grpSpPr>
          <p:sp>
            <p:nvSpPr>
              <p:cNvPr id="3" name="TextBox 2"/>
              <p:cNvSpPr txBox="1"/>
              <p:nvPr/>
            </p:nvSpPr>
            <p:spPr>
              <a:xfrm>
                <a:off x="-21162" y="6479976"/>
                <a:ext cx="6944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 33</a:t>
                </a:r>
              </a:p>
            </p:txBody>
          </p:sp>
          <p:sp>
            <p:nvSpPr>
              <p:cNvPr id="54" name="TextBox 53"/>
              <p:cNvSpPr txBox="1"/>
              <p:nvPr/>
            </p:nvSpPr>
            <p:spPr>
              <a:xfrm>
                <a:off x="2410220" y="6479977"/>
                <a:ext cx="537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600</a:t>
                </a:r>
              </a:p>
            </p:txBody>
          </p:sp>
        </p:grpSp>
      </p:grpSp>
      <p:grpSp>
        <p:nvGrpSpPr>
          <p:cNvPr id="48" name="Group 47"/>
          <p:cNvGrpSpPr/>
          <p:nvPr/>
        </p:nvGrpSpPr>
        <p:grpSpPr>
          <a:xfrm>
            <a:off x="2642084" y="3355777"/>
            <a:ext cx="4469315" cy="3462754"/>
            <a:chOff x="2642084" y="3355777"/>
            <a:chExt cx="4469315" cy="3462754"/>
          </a:xfrm>
        </p:grpSpPr>
        <p:sp>
          <p:nvSpPr>
            <p:cNvPr id="5" name="Rectangle 4"/>
            <p:cNvSpPr/>
            <p:nvPr/>
          </p:nvSpPr>
          <p:spPr>
            <a:xfrm>
              <a:off x="2642084" y="3355777"/>
              <a:ext cx="4114800" cy="30480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Medieval Church</a:t>
              </a:r>
            </a:p>
          </p:txBody>
        </p:sp>
        <p:sp>
          <p:nvSpPr>
            <p:cNvPr id="81" name="TextBox 80"/>
            <p:cNvSpPr txBox="1"/>
            <p:nvPr/>
          </p:nvSpPr>
          <p:spPr>
            <a:xfrm>
              <a:off x="6479300" y="6479977"/>
              <a:ext cx="63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1517</a:t>
              </a:r>
            </a:p>
          </p:txBody>
        </p:sp>
      </p:grpSp>
      <p:grpSp>
        <p:nvGrpSpPr>
          <p:cNvPr id="49" name="Group 48"/>
          <p:cNvGrpSpPr/>
          <p:nvPr/>
        </p:nvGrpSpPr>
        <p:grpSpPr>
          <a:xfrm>
            <a:off x="6762635" y="3355777"/>
            <a:ext cx="948148" cy="3462754"/>
            <a:chOff x="6762635" y="3355777"/>
            <a:chExt cx="948148" cy="3462754"/>
          </a:xfrm>
        </p:grpSpPr>
        <p:sp>
          <p:nvSpPr>
            <p:cNvPr id="6" name="Rectangle 5"/>
            <p:cNvSpPr/>
            <p:nvPr/>
          </p:nvSpPr>
          <p:spPr>
            <a:xfrm>
              <a:off x="6762635" y="3355777"/>
              <a:ext cx="594360" cy="3048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Reformation</a:t>
              </a:r>
            </a:p>
          </p:txBody>
        </p:sp>
        <p:sp>
          <p:nvSpPr>
            <p:cNvPr id="82" name="TextBox 81"/>
            <p:cNvSpPr txBox="1"/>
            <p:nvPr/>
          </p:nvSpPr>
          <p:spPr>
            <a:xfrm>
              <a:off x="7078684" y="6479977"/>
              <a:ext cx="63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1648</a:t>
              </a:r>
            </a:p>
          </p:txBody>
        </p:sp>
      </p:grpSp>
    </p:spTree>
    <p:extLst>
      <p:ext uri="{BB962C8B-B14F-4D97-AF65-F5344CB8AC3E}">
        <p14:creationId xmlns:p14="http://schemas.microsoft.com/office/powerpoint/2010/main" val="3010400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pPr lvl="0"/>
            <a:r>
              <a:rPr lang="en-US" dirty="0"/>
              <a:t>Protestants have hailed Wycliffe as “the morning star of the Reformation”. </a:t>
            </a:r>
          </a:p>
          <a:p>
            <a:pPr lvl="0"/>
            <a:r>
              <a:rPr lang="en-US" dirty="0"/>
              <a:t>Wyclif’s followers were called </a:t>
            </a:r>
            <a:r>
              <a:rPr lang="en-US" dirty="0" err="1"/>
              <a:t>Wycliffites</a:t>
            </a:r>
            <a:r>
              <a:rPr lang="en-US" dirty="0"/>
              <a:t>, or “Lollards” (a term of abuse which probably means “</a:t>
            </a:r>
            <a:r>
              <a:rPr lang="en-US" dirty="0" err="1"/>
              <a:t>mumblers</a:t>
            </a:r>
            <a:r>
              <a:rPr lang="en-US" dirty="0"/>
              <a:t>”).</a:t>
            </a:r>
          </a:p>
          <a:p>
            <a:pPr lvl="0"/>
            <a:r>
              <a:rPr lang="en-US" dirty="0"/>
              <a:t>The Lollards became the English equivalent of the Waldensians. </a:t>
            </a:r>
          </a:p>
          <a:p>
            <a:pPr lvl="0"/>
            <a:r>
              <a:rPr lang="en-US" dirty="0"/>
              <a:t>In 1395, a group of Lollard members of parliament published a manifesto called The Twelve Conclusions, which denounced the English Church’s bondage to the papacy, advocated the marriage of the clergy, and condemned transubstantiation, prayers for the dead, pilgrimages, and the holding of political office by bishops. </a:t>
            </a:r>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Needham, Nick. 2,000 Years of Christ's Power Vol. 2: The Middle Ages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652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John Wycliffe</a:t>
            </a:r>
            <a:endParaRPr lang="en-US" sz="32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pPr lvl="0"/>
            <a:r>
              <a:rPr lang="en-US" dirty="0"/>
              <a:t>Like the Waldensians, the Lollards became a secret underground sect. </a:t>
            </a:r>
          </a:p>
          <a:p>
            <a:pPr lvl="0"/>
            <a:r>
              <a:rPr lang="en-US" dirty="0"/>
              <a:t>They were found mainly in London and the surrounding areas in southern England; it was a family-based “heresy”, passed on from father to son. </a:t>
            </a:r>
          </a:p>
          <a:p>
            <a:pPr lvl="0"/>
            <a:r>
              <a:rPr lang="en-US" dirty="0"/>
              <a:t>Despite persecution, the Lollards survived until the Protestant Reformation, and in many ways helped to prepare the way for it by circulating Lollard tracts and the Bible in English. </a:t>
            </a:r>
          </a:p>
          <a:p>
            <a:pPr lvl="0"/>
            <a:r>
              <a:rPr lang="en-US" dirty="0"/>
              <a:t>When the Reformation came to England, the Lollards were its earliest supporters, and they soon merged into the mainstream of English Protestantism.</a:t>
            </a:r>
          </a:p>
          <a:p>
            <a:pPr marL="0" lvl="0" indent="0">
              <a:buNone/>
            </a:pPr>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pPr lvl="0">
              <a:defRPr/>
            </a:pPr>
            <a:r>
              <a:rPr lang="en-US" sz="1600" dirty="0"/>
              <a:t>Needham, Nick. 2,000 Years of Christ's Power Vol. 2: The Middle Ages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628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0" b="-78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pPr lvl="0">
              <a:defRPr/>
            </a:pPr>
            <a:r>
              <a:rPr lang="en-US" dirty="0">
                <a:solidFill>
                  <a:prstClr val="black"/>
                </a:solidFill>
                <a:effectLst>
                  <a:glow rad="228600">
                    <a:prstClr val="white">
                      <a:alpha val="40000"/>
                    </a:prstClr>
                  </a:glow>
                </a:effectLst>
                <a:hlinkClick r:id="rId5"/>
              </a:rPr>
              <a:t>https://en.wikipedia.org/wiki/Jan_Hus#/media/File:Jan_Hus_2.jpg</a:t>
            </a:r>
            <a:r>
              <a:rPr lang="en-US" dirty="0">
                <a:solidFill>
                  <a:prstClr val="black"/>
                </a:solidFill>
                <a:effectLst>
                  <a:glow rad="228600">
                    <a:prstClr val="white">
                      <a:alpha val="40000"/>
                    </a:prstClr>
                  </a:glow>
                </a:effectLst>
              </a:rPr>
              <a:t> </a:t>
            </a:r>
            <a:endPar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0"/>
            <a:ext cx="9164678" cy="990600"/>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John Huss</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496151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https://www.hopehelps.org/volunteer-appreciation-week-2018/</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977545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369469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pPr lvl="0"/>
            <a:r>
              <a:rPr lang="en-US" dirty="0"/>
              <a:t>Wycliffe argued that </a:t>
            </a:r>
            <a:r>
              <a:rPr lang="en-US" i="1" dirty="0">
                <a:latin typeface="Cambria" panose="02040503050406030204" pitchFamily="18" charset="0"/>
                <a:ea typeface="Cambria" panose="02040503050406030204" pitchFamily="18" charset="0"/>
              </a:rPr>
              <a:t>any lordship used for the profit of the ruler rather than for that of the governed is not true dominion, but usurpation and the same is true of any dominion, no matter how legitimate, which seeks to expand its power beyond the limits of its authority</a:t>
            </a:r>
            <a:r>
              <a:rPr lang="en-US" dirty="0"/>
              <a:t>. </a:t>
            </a:r>
          </a:p>
          <a:p>
            <a:pPr lvl="0"/>
            <a:r>
              <a:rPr lang="en-US" dirty="0"/>
              <a:t>Christians in other ages have sometimes argued on the basis of Romans 13 and other passages that even abusive civil authority is ordained by God is to be obeyed. Did Wycliffe get it wrong?</a:t>
            </a:r>
          </a:p>
          <a:p>
            <a:r>
              <a:rPr lang="en-US" dirty="0"/>
              <a:t>In the Middle Ages in Western Europe, people had come to regard the Bible as the clergy’s book; priests and theologians </a:t>
            </a:r>
            <a:r>
              <a:rPr lang="en-US" b="1" i="1" dirty="0"/>
              <a:t>alone</a:t>
            </a:r>
            <a:r>
              <a:rPr lang="en-US" dirty="0"/>
              <a:t> could interpret it correctly and teach laypeople what it meant. </a:t>
            </a:r>
          </a:p>
          <a:p>
            <a:pPr lvl="0"/>
            <a:r>
              <a:rPr lang="en-US" dirty="0"/>
              <a:t>While modern Evangelicals might recoil from such an idea, do you think that, in effect, many Christians today do the same thing when they refrain from being good Bereans (Acts 17:11) by failing to verify </a:t>
            </a:r>
            <a:r>
              <a:rPr lang="en-US" b="1" i="1" dirty="0"/>
              <a:t>from the Scriptures </a:t>
            </a:r>
            <a:r>
              <a:rPr lang="en-US" dirty="0"/>
              <a:t>whether the things they have been taught by their pastors and teachers are true or not?</a:t>
            </a:r>
          </a:p>
          <a:p>
            <a:endParaRPr lang="en-US" dirty="0"/>
          </a:p>
          <a:p>
            <a:pPr lvl="0"/>
            <a:r>
              <a:rPr lang="en-US" dirty="0"/>
              <a:t>Do </a:t>
            </a:r>
            <a:r>
              <a:rPr lang="en-US" b="1" i="1" dirty="0"/>
              <a:t>you</a:t>
            </a:r>
            <a:r>
              <a:rPr lang="en-US" dirty="0"/>
              <a:t> have a topic or question that </a:t>
            </a:r>
            <a:r>
              <a:rPr lang="en-US" b="1" i="1" dirty="0"/>
              <a:t>you</a:t>
            </a:r>
            <a:r>
              <a:rPr lang="en-US" dirty="0"/>
              <a:t> would like to see us to discuss?</a:t>
            </a:r>
          </a:p>
          <a:p>
            <a:pPr lvl="0"/>
            <a:endParaRPr lang="en-US" dirty="0"/>
          </a:p>
        </p:txBody>
      </p:sp>
    </p:spTree>
    <p:extLst>
      <p:ext uri="{BB962C8B-B14F-4D97-AF65-F5344CB8AC3E}">
        <p14:creationId xmlns:p14="http://schemas.microsoft.com/office/powerpoint/2010/main" val="307950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09314" y="4318584"/>
            <a:ext cx="1639462" cy="1343856"/>
            <a:chOff x="1809314" y="4318584"/>
            <a:chExt cx="1639462" cy="1343856"/>
          </a:xfrm>
        </p:grpSpPr>
        <p:sp>
          <p:nvSpPr>
            <p:cNvPr id="5" name="Rectangle 4"/>
            <p:cNvSpPr/>
            <p:nvPr/>
          </p:nvSpPr>
          <p:spPr>
            <a:xfrm>
              <a:off x="1809314" y="4318584"/>
              <a:ext cx="1371600" cy="86301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Second Century</a:t>
              </a:r>
            </a:p>
          </p:txBody>
        </p:sp>
        <p:sp>
          <p:nvSpPr>
            <p:cNvPr id="11" name="TextBox 10"/>
            <p:cNvSpPr txBox="1"/>
            <p:nvPr/>
          </p:nvSpPr>
          <p:spPr>
            <a:xfrm>
              <a:off x="2913052" y="5293108"/>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200</a:t>
              </a:r>
            </a:p>
          </p:txBody>
        </p:sp>
      </p:grpSp>
      <p:grpSp>
        <p:nvGrpSpPr>
          <p:cNvPr id="22" name="Group 21"/>
          <p:cNvGrpSpPr/>
          <p:nvPr/>
        </p:nvGrpSpPr>
        <p:grpSpPr>
          <a:xfrm>
            <a:off x="3180914" y="4318584"/>
            <a:ext cx="1659591" cy="1343856"/>
            <a:chOff x="3180914" y="4318584"/>
            <a:chExt cx="1659591" cy="1343856"/>
          </a:xfrm>
        </p:grpSpPr>
        <p:sp>
          <p:nvSpPr>
            <p:cNvPr id="6" name="Rectangle 5"/>
            <p:cNvSpPr/>
            <p:nvPr/>
          </p:nvSpPr>
          <p:spPr>
            <a:xfrm>
              <a:off x="3180914" y="4318584"/>
              <a:ext cx="1371600" cy="86301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Third Century</a:t>
              </a:r>
            </a:p>
          </p:txBody>
        </p:sp>
        <p:sp>
          <p:nvSpPr>
            <p:cNvPr id="12" name="TextBox 11"/>
            <p:cNvSpPr txBox="1"/>
            <p:nvPr/>
          </p:nvSpPr>
          <p:spPr>
            <a:xfrm>
              <a:off x="4304781" y="5293108"/>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300</a:t>
              </a:r>
            </a:p>
          </p:txBody>
        </p:sp>
      </p:grpSp>
      <p:sp>
        <p:nvSpPr>
          <p:cNvPr id="4" name="Title 3"/>
          <p:cNvSpPr>
            <a:spLocks noGrp="1"/>
          </p:cNvSpPr>
          <p:nvPr>
            <p:ph type="title"/>
          </p:nvPr>
        </p:nvSpPr>
        <p:spPr>
          <a:xfrm>
            <a:off x="357633" y="28755"/>
            <a:ext cx="8229600" cy="792162"/>
          </a:xfrm>
        </p:spPr>
        <p:txBody>
          <a:bodyPr>
            <a:noAutofit/>
          </a:bodyPr>
          <a:lstStyle/>
          <a:p>
            <a:r>
              <a:rPr lang="en-US" sz="6000" b="1" dirty="0"/>
              <a:t>The Early Church</a:t>
            </a:r>
            <a:endParaRPr lang="en-US" b="1" dirty="0"/>
          </a:p>
        </p:txBody>
      </p:sp>
      <p:grpSp>
        <p:nvGrpSpPr>
          <p:cNvPr id="19" name="Group 18"/>
          <p:cNvGrpSpPr/>
          <p:nvPr/>
        </p:nvGrpSpPr>
        <p:grpSpPr>
          <a:xfrm>
            <a:off x="145501" y="4318584"/>
            <a:ext cx="1952388" cy="1343856"/>
            <a:chOff x="145501" y="4318584"/>
            <a:chExt cx="1952388" cy="1343856"/>
          </a:xfrm>
        </p:grpSpPr>
        <p:sp>
          <p:nvSpPr>
            <p:cNvPr id="10" name="TextBox 9"/>
            <p:cNvSpPr txBox="1"/>
            <p:nvPr/>
          </p:nvSpPr>
          <p:spPr>
            <a:xfrm>
              <a:off x="1562165" y="5293108"/>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100</a:t>
              </a:r>
            </a:p>
          </p:txBody>
        </p:sp>
        <p:sp>
          <p:nvSpPr>
            <p:cNvPr id="2" name="Rectangle 1"/>
            <p:cNvSpPr/>
            <p:nvPr/>
          </p:nvSpPr>
          <p:spPr>
            <a:xfrm>
              <a:off x="437714" y="4318584"/>
              <a:ext cx="1371600" cy="86301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First Century</a:t>
              </a:r>
            </a:p>
          </p:txBody>
        </p:sp>
        <p:sp>
          <p:nvSpPr>
            <p:cNvPr id="136" name="TextBox 135"/>
            <p:cNvSpPr txBox="1"/>
            <p:nvPr/>
          </p:nvSpPr>
          <p:spPr>
            <a:xfrm>
              <a:off x="145501" y="5293108"/>
              <a:ext cx="6399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AD 1</a:t>
              </a:r>
            </a:p>
          </p:txBody>
        </p:sp>
      </p:grpSp>
      <p:grpSp>
        <p:nvGrpSpPr>
          <p:cNvPr id="9" name="Group 8"/>
          <p:cNvGrpSpPr/>
          <p:nvPr/>
        </p:nvGrpSpPr>
        <p:grpSpPr>
          <a:xfrm>
            <a:off x="4394502" y="3486213"/>
            <a:ext cx="1928231" cy="818322"/>
            <a:chOff x="3977260" y="3465308"/>
            <a:chExt cx="1928231" cy="818322"/>
          </a:xfrm>
        </p:grpSpPr>
        <p:sp>
          <p:nvSpPr>
            <p:cNvPr id="65" name="TextBox 64"/>
            <p:cNvSpPr txBox="1"/>
            <p:nvPr/>
          </p:nvSpPr>
          <p:spPr>
            <a:xfrm rot="18900000">
              <a:off x="3977260" y="3465308"/>
              <a:ext cx="19282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313</a:t>
              </a:r>
              <a:r>
                <a:rPr kumimoji="0" lang="en-US" sz="1600" b="0" i="0" u="none" strike="noStrike" kern="1200" cap="none" spc="0" normalizeH="0" baseline="0" noProof="0" dirty="0">
                  <a:ln>
                    <a:noFill/>
                  </a:ln>
                  <a:solidFill>
                    <a:prstClr val="black"/>
                  </a:solidFill>
                  <a:effectLst/>
                  <a:uLnTx/>
                  <a:uFillTx/>
                  <a:latin typeface="Calibri"/>
                  <a:ea typeface="+mn-ea"/>
                  <a:cs typeface="+mn-cs"/>
                </a:rPr>
                <a:t> - Edict of Milan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6820" y="3758428"/>
              <a:ext cx="320204" cy="52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4562578" y="4318584"/>
            <a:ext cx="1640251" cy="1343856"/>
            <a:chOff x="4562578" y="4318584"/>
            <a:chExt cx="1640251" cy="1343856"/>
          </a:xfrm>
        </p:grpSpPr>
        <p:sp>
          <p:nvSpPr>
            <p:cNvPr id="7" name="Rectangle 6"/>
            <p:cNvSpPr/>
            <p:nvPr/>
          </p:nvSpPr>
          <p:spPr>
            <a:xfrm>
              <a:off x="4562578" y="4318584"/>
              <a:ext cx="1371600" cy="8630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Fourth Century</a:t>
              </a:r>
            </a:p>
          </p:txBody>
        </p:sp>
        <p:sp>
          <p:nvSpPr>
            <p:cNvPr id="143" name="TextBox 142"/>
            <p:cNvSpPr txBox="1"/>
            <p:nvPr/>
          </p:nvSpPr>
          <p:spPr>
            <a:xfrm>
              <a:off x="5665527" y="5293108"/>
              <a:ext cx="537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400</a:t>
              </a:r>
            </a:p>
          </p:txBody>
        </p:sp>
      </p:grpSp>
      <p:grpSp>
        <p:nvGrpSpPr>
          <p:cNvPr id="24" name="Group 23"/>
          <p:cNvGrpSpPr/>
          <p:nvPr/>
        </p:nvGrpSpPr>
        <p:grpSpPr>
          <a:xfrm>
            <a:off x="5927496" y="4318584"/>
            <a:ext cx="1640251" cy="1343856"/>
            <a:chOff x="5927496" y="4318584"/>
            <a:chExt cx="1640251" cy="1343856"/>
          </a:xfrm>
        </p:grpSpPr>
        <p:sp>
          <p:nvSpPr>
            <p:cNvPr id="133" name="Rectangle 132"/>
            <p:cNvSpPr/>
            <p:nvPr/>
          </p:nvSpPr>
          <p:spPr>
            <a:xfrm>
              <a:off x="5927496" y="4318584"/>
              <a:ext cx="1371600" cy="86301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Fifth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3" name="TextBox 52"/>
            <p:cNvSpPr txBox="1"/>
            <p:nvPr/>
          </p:nvSpPr>
          <p:spPr>
            <a:xfrm>
              <a:off x="7030445" y="5293108"/>
              <a:ext cx="537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500</a:t>
              </a:r>
            </a:p>
          </p:txBody>
        </p:sp>
      </p:grpSp>
      <p:grpSp>
        <p:nvGrpSpPr>
          <p:cNvPr id="25" name="Group 24"/>
          <p:cNvGrpSpPr/>
          <p:nvPr/>
        </p:nvGrpSpPr>
        <p:grpSpPr>
          <a:xfrm>
            <a:off x="7299096" y="4318584"/>
            <a:ext cx="1660724" cy="1343856"/>
            <a:chOff x="7299096" y="4318584"/>
            <a:chExt cx="1660724" cy="1343856"/>
          </a:xfrm>
        </p:grpSpPr>
        <p:sp>
          <p:nvSpPr>
            <p:cNvPr id="52" name="Rectangle 51"/>
            <p:cNvSpPr/>
            <p:nvPr/>
          </p:nvSpPr>
          <p:spPr>
            <a:xfrm>
              <a:off x="7299096" y="4318584"/>
              <a:ext cx="1371600" cy="86301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Sixth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4" name="TextBox 53"/>
            <p:cNvSpPr txBox="1"/>
            <p:nvPr/>
          </p:nvSpPr>
          <p:spPr>
            <a:xfrm>
              <a:off x="8422518" y="5293108"/>
              <a:ext cx="537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600</a:t>
              </a:r>
            </a:p>
          </p:txBody>
        </p:sp>
      </p:grpSp>
      <p:sp>
        <p:nvSpPr>
          <p:cNvPr id="8" name="Rectangle 7"/>
          <p:cNvSpPr/>
          <p:nvPr/>
        </p:nvSpPr>
        <p:spPr>
          <a:xfrm>
            <a:off x="953933" y="1463250"/>
            <a:ext cx="3671452" cy="533400"/>
          </a:xfrm>
          <a:prstGeom prst="rect">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Persecuted Church</a:t>
            </a:r>
          </a:p>
        </p:txBody>
      </p:sp>
      <p:sp>
        <p:nvSpPr>
          <p:cNvPr id="33" name="Rectangle 32"/>
          <p:cNvSpPr/>
          <p:nvPr/>
        </p:nvSpPr>
        <p:spPr>
          <a:xfrm>
            <a:off x="4636897" y="1463250"/>
            <a:ext cx="4055019" cy="5334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Imperially Sanctioned Church</a:t>
            </a:r>
          </a:p>
        </p:txBody>
      </p:sp>
      <p:grpSp>
        <p:nvGrpSpPr>
          <p:cNvPr id="15" name="Group 14"/>
          <p:cNvGrpSpPr/>
          <p:nvPr/>
        </p:nvGrpSpPr>
        <p:grpSpPr>
          <a:xfrm>
            <a:off x="687608" y="3196410"/>
            <a:ext cx="2524417" cy="1108125"/>
            <a:chOff x="997842" y="3198769"/>
            <a:chExt cx="2524417" cy="1108125"/>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72008" y="3831834"/>
              <a:ext cx="253823" cy="47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rot="18900000">
              <a:off x="997842" y="3198769"/>
              <a:ext cx="2524417" cy="584775"/>
            </a:xfrm>
            <a:prstGeom prst="rect">
              <a:avLst/>
            </a:prstGeom>
            <a:noFill/>
          </p:spPr>
          <p:txBody>
            <a:bodyPr wrap="square" rtlCol="0">
              <a:spAutoFit/>
            </a:body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33</a:t>
              </a:r>
              <a:r>
                <a:rPr kumimoji="0" lang="en-US" sz="1600" b="0" i="0" u="none" strike="noStrike" kern="1200" cap="none" spc="0" normalizeH="0" baseline="0" noProof="0" dirty="0">
                  <a:ln>
                    <a:noFill/>
                  </a:ln>
                  <a:solidFill>
                    <a:prstClr val="black"/>
                  </a:solidFill>
                  <a:effectLst/>
                  <a:uLnTx/>
                  <a:uFillTx/>
                  <a:latin typeface="Calibri"/>
                  <a:ea typeface="+mn-ea"/>
                  <a:cs typeface="+mn-cs"/>
                </a:rPr>
                <a:t> – Death, Burial, and Resurrection of Christ</a:t>
              </a:r>
            </a:p>
          </p:txBody>
        </p:sp>
      </p:grpSp>
      <p:sp>
        <p:nvSpPr>
          <p:cNvPr id="30" name="TextBox 29">
            <a:extLst>
              <a:ext uri="{FF2B5EF4-FFF2-40B4-BE49-F238E27FC236}">
                <a16:creationId xmlns:a16="http://schemas.microsoft.com/office/drawing/2014/main" id="{9ABB7D44-ABF0-493E-BB5C-2C30316F3B96}"/>
              </a:ext>
            </a:extLst>
          </p:cNvPr>
          <p:cNvSpPr txBox="1"/>
          <p:nvPr/>
        </p:nvSpPr>
        <p:spPr>
          <a:xfrm rot="18900000">
            <a:off x="5492888" y="3076603"/>
            <a:ext cx="2986614"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410 – </a:t>
            </a:r>
            <a:r>
              <a:rPr lang="en-US" b="0" dirty="0"/>
              <a:t>Rome sacked by Visigoths</a:t>
            </a:r>
          </a:p>
        </p:txBody>
      </p:sp>
      <p:sp>
        <p:nvSpPr>
          <p:cNvPr id="31" name="TextBox 30">
            <a:extLst>
              <a:ext uri="{FF2B5EF4-FFF2-40B4-BE49-F238E27FC236}">
                <a16:creationId xmlns:a16="http://schemas.microsoft.com/office/drawing/2014/main" id="{4222272F-8BA1-4DD5-8618-ECED0956103D}"/>
              </a:ext>
            </a:extLst>
          </p:cNvPr>
          <p:cNvSpPr txBox="1"/>
          <p:nvPr/>
        </p:nvSpPr>
        <p:spPr>
          <a:xfrm rot="18900000">
            <a:off x="4878087" y="3153754"/>
            <a:ext cx="2768397"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354-430 – </a:t>
            </a:r>
            <a:r>
              <a:rPr lang="en-US" b="0" dirty="0"/>
              <a:t>Augustine of Hippo</a:t>
            </a:r>
          </a:p>
        </p:txBody>
      </p:sp>
      <p:sp>
        <p:nvSpPr>
          <p:cNvPr id="32" name="TextBox 31">
            <a:extLst>
              <a:ext uri="{FF2B5EF4-FFF2-40B4-BE49-F238E27FC236}">
                <a16:creationId xmlns:a16="http://schemas.microsoft.com/office/drawing/2014/main" id="{06BEA6D2-5734-46E1-9A3F-F5FA4EB5F530}"/>
              </a:ext>
            </a:extLst>
          </p:cNvPr>
          <p:cNvSpPr txBox="1"/>
          <p:nvPr/>
        </p:nvSpPr>
        <p:spPr>
          <a:xfrm rot="18900000">
            <a:off x="4494881" y="2882789"/>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325 – </a:t>
            </a:r>
            <a:r>
              <a:rPr lang="en-US" b="0" dirty="0"/>
              <a:t>The Council of Nicaea</a:t>
            </a:r>
          </a:p>
        </p:txBody>
      </p:sp>
    </p:spTree>
    <p:extLst>
      <p:ext uri="{BB962C8B-B14F-4D97-AF65-F5344CB8AC3E}">
        <p14:creationId xmlns:p14="http://schemas.microsoft.com/office/powerpoint/2010/main" val="363547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8720" y="4330832"/>
            <a:ext cx="960120" cy="86301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8th Century</a:t>
            </a:r>
          </a:p>
        </p:txBody>
      </p:sp>
      <p:sp>
        <p:nvSpPr>
          <p:cNvPr id="11" name="TextBox 10"/>
          <p:cNvSpPr txBox="1"/>
          <p:nvPr/>
        </p:nvSpPr>
        <p:spPr>
          <a:xfrm>
            <a:off x="1902414" y="5178879"/>
            <a:ext cx="4972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800</a:t>
            </a:r>
          </a:p>
        </p:txBody>
      </p:sp>
      <p:sp>
        <p:nvSpPr>
          <p:cNvPr id="6" name="Rectangle 5"/>
          <p:cNvSpPr/>
          <p:nvPr/>
        </p:nvSpPr>
        <p:spPr>
          <a:xfrm>
            <a:off x="2151460" y="4330832"/>
            <a:ext cx="960120" cy="86301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9th Century</a:t>
            </a:r>
          </a:p>
        </p:txBody>
      </p:sp>
      <p:sp>
        <p:nvSpPr>
          <p:cNvPr id="12" name="TextBox 11"/>
          <p:cNvSpPr txBox="1"/>
          <p:nvPr/>
        </p:nvSpPr>
        <p:spPr>
          <a:xfrm>
            <a:off x="2866127" y="5178879"/>
            <a:ext cx="4972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900</a:t>
            </a:r>
          </a:p>
        </p:txBody>
      </p:sp>
      <p:sp>
        <p:nvSpPr>
          <p:cNvPr id="4" name="Title 3"/>
          <p:cNvSpPr>
            <a:spLocks noGrp="1"/>
          </p:cNvSpPr>
          <p:nvPr>
            <p:ph type="title"/>
          </p:nvPr>
        </p:nvSpPr>
        <p:spPr>
          <a:xfrm>
            <a:off x="357633" y="28755"/>
            <a:ext cx="8229600" cy="792162"/>
          </a:xfrm>
        </p:spPr>
        <p:txBody>
          <a:bodyPr>
            <a:noAutofit/>
          </a:bodyPr>
          <a:lstStyle/>
          <a:p>
            <a:r>
              <a:rPr lang="en-US" sz="6000" b="1" dirty="0"/>
              <a:t>The Medieval Church</a:t>
            </a:r>
            <a:endParaRPr lang="en-US" b="1" dirty="0"/>
          </a:p>
        </p:txBody>
      </p:sp>
      <p:sp>
        <p:nvSpPr>
          <p:cNvPr id="10" name="TextBox 9"/>
          <p:cNvSpPr txBox="1"/>
          <p:nvPr/>
        </p:nvSpPr>
        <p:spPr>
          <a:xfrm>
            <a:off x="940839" y="5178879"/>
            <a:ext cx="4957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700</a:t>
            </a:r>
          </a:p>
        </p:txBody>
      </p:sp>
      <p:sp>
        <p:nvSpPr>
          <p:cNvPr id="2" name="Rectangle 1"/>
          <p:cNvSpPr/>
          <p:nvPr/>
        </p:nvSpPr>
        <p:spPr>
          <a:xfrm>
            <a:off x="228600" y="4330832"/>
            <a:ext cx="960120" cy="86301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7th Century</a:t>
            </a:r>
          </a:p>
        </p:txBody>
      </p:sp>
      <p:sp>
        <p:nvSpPr>
          <p:cNvPr id="136" name="TextBox 135"/>
          <p:cNvSpPr txBox="1"/>
          <p:nvPr/>
        </p:nvSpPr>
        <p:spPr>
          <a:xfrm>
            <a:off x="-20736" y="5178879"/>
            <a:ext cx="4957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600</a:t>
            </a:r>
          </a:p>
        </p:txBody>
      </p:sp>
      <p:sp>
        <p:nvSpPr>
          <p:cNvPr id="7" name="Rectangle 6"/>
          <p:cNvSpPr/>
          <p:nvPr/>
        </p:nvSpPr>
        <p:spPr>
          <a:xfrm>
            <a:off x="3108983" y="4330832"/>
            <a:ext cx="960120" cy="8630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10th Century</a:t>
            </a:r>
          </a:p>
        </p:txBody>
      </p:sp>
      <p:sp>
        <p:nvSpPr>
          <p:cNvPr id="143" name="TextBox 142"/>
          <p:cNvSpPr txBox="1"/>
          <p:nvPr/>
        </p:nvSpPr>
        <p:spPr>
          <a:xfrm>
            <a:off x="3717271" y="5178879"/>
            <a:ext cx="838200"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1000</a:t>
            </a:r>
          </a:p>
        </p:txBody>
      </p:sp>
      <p:sp>
        <p:nvSpPr>
          <p:cNvPr id="133" name="Rectangle 132"/>
          <p:cNvSpPr/>
          <p:nvPr/>
        </p:nvSpPr>
        <p:spPr>
          <a:xfrm>
            <a:off x="4059097" y="4330832"/>
            <a:ext cx="960120" cy="86301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11th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3" name="TextBox 52"/>
          <p:cNvSpPr txBox="1"/>
          <p:nvPr/>
        </p:nvSpPr>
        <p:spPr>
          <a:xfrm>
            <a:off x="4693092" y="5178879"/>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1100</a:t>
            </a:r>
          </a:p>
        </p:txBody>
      </p:sp>
      <p:sp>
        <p:nvSpPr>
          <p:cNvPr id="52" name="Rectangle 51"/>
          <p:cNvSpPr/>
          <p:nvPr/>
        </p:nvSpPr>
        <p:spPr>
          <a:xfrm>
            <a:off x="5007630" y="4330832"/>
            <a:ext cx="960120" cy="86301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12th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4" name="TextBox 53"/>
          <p:cNvSpPr txBox="1"/>
          <p:nvPr/>
        </p:nvSpPr>
        <p:spPr>
          <a:xfrm>
            <a:off x="5660191" y="5178879"/>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1200</a:t>
            </a:r>
          </a:p>
        </p:txBody>
      </p:sp>
      <p:sp>
        <p:nvSpPr>
          <p:cNvPr id="8" name="Rectangle 7"/>
          <p:cNvSpPr/>
          <p:nvPr/>
        </p:nvSpPr>
        <p:spPr>
          <a:xfrm>
            <a:off x="228600" y="2003014"/>
            <a:ext cx="3830497" cy="1145721"/>
          </a:xfrm>
          <a:prstGeom prst="rect">
            <a:avLst/>
          </a:prstGeom>
          <a:gradFill>
            <a:gsLst>
              <a:gs pos="0">
                <a:schemeClr val="accent6">
                  <a:lumMod val="50000"/>
                </a:schemeClr>
              </a:gs>
              <a:gs pos="100000">
                <a:schemeClr val="accent6">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Early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Middle Ages</a:t>
            </a:r>
          </a:p>
        </p:txBody>
      </p:sp>
      <p:sp>
        <p:nvSpPr>
          <p:cNvPr id="33" name="Rectangle 32"/>
          <p:cNvSpPr/>
          <p:nvPr/>
        </p:nvSpPr>
        <p:spPr>
          <a:xfrm>
            <a:off x="4059097" y="2003014"/>
            <a:ext cx="2859953" cy="1143000"/>
          </a:xfrm>
          <a:prstGeom prst="rect">
            <a:avLst/>
          </a:prstGeom>
          <a:gradFill>
            <a:gsLst>
              <a:gs pos="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High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Middle Ages</a:t>
            </a:r>
          </a:p>
        </p:txBody>
      </p:sp>
      <p:sp>
        <p:nvSpPr>
          <p:cNvPr id="30" name="Rectangle 29">
            <a:extLst>
              <a:ext uri="{FF2B5EF4-FFF2-40B4-BE49-F238E27FC236}">
                <a16:creationId xmlns:a16="http://schemas.microsoft.com/office/drawing/2014/main" id="{4C90B120-AC7B-47AD-B7E4-5CFD212E922A}"/>
              </a:ext>
            </a:extLst>
          </p:cNvPr>
          <p:cNvSpPr/>
          <p:nvPr/>
        </p:nvSpPr>
        <p:spPr>
          <a:xfrm>
            <a:off x="6934201" y="2003014"/>
            <a:ext cx="1887280" cy="1143000"/>
          </a:xfrm>
          <a:prstGeom prst="rect">
            <a:avLst/>
          </a:prstGeom>
          <a:gradFill>
            <a:gsLst>
              <a:gs pos="7350">
                <a:schemeClr val="accent4">
                  <a:lumMod val="50000"/>
                </a:schemeClr>
              </a:gs>
              <a:gs pos="98000">
                <a:srgbClr val="7030A0"/>
              </a:gs>
              <a:gs pos="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Middle Ages</a:t>
            </a:r>
          </a:p>
        </p:txBody>
      </p:sp>
      <p:sp>
        <p:nvSpPr>
          <p:cNvPr id="31" name="Rectangle 30">
            <a:extLst>
              <a:ext uri="{FF2B5EF4-FFF2-40B4-BE49-F238E27FC236}">
                <a16:creationId xmlns:a16="http://schemas.microsoft.com/office/drawing/2014/main" id="{D03A4EEC-36AD-46AD-96DC-8C484144385B}"/>
              </a:ext>
            </a:extLst>
          </p:cNvPr>
          <p:cNvSpPr/>
          <p:nvPr/>
        </p:nvSpPr>
        <p:spPr>
          <a:xfrm>
            <a:off x="5961527" y="4330832"/>
            <a:ext cx="960120" cy="86301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13th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32" name="Rectangle 31">
            <a:extLst>
              <a:ext uri="{FF2B5EF4-FFF2-40B4-BE49-F238E27FC236}">
                <a16:creationId xmlns:a16="http://schemas.microsoft.com/office/drawing/2014/main" id="{BC8F85D8-7C80-4E5C-8FFB-B05E38A0AFE3}"/>
              </a:ext>
            </a:extLst>
          </p:cNvPr>
          <p:cNvSpPr/>
          <p:nvPr/>
        </p:nvSpPr>
        <p:spPr>
          <a:xfrm>
            <a:off x="6919050" y="4330832"/>
            <a:ext cx="960120" cy="86301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14th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34" name="TextBox 33">
            <a:extLst>
              <a:ext uri="{FF2B5EF4-FFF2-40B4-BE49-F238E27FC236}">
                <a16:creationId xmlns:a16="http://schemas.microsoft.com/office/drawing/2014/main" id="{4679BB6E-18B2-4EDD-A722-A62E946F293A}"/>
              </a:ext>
            </a:extLst>
          </p:cNvPr>
          <p:cNvSpPr txBox="1"/>
          <p:nvPr/>
        </p:nvSpPr>
        <p:spPr>
          <a:xfrm>
            <a:off x="6602255" y="5178879"/>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1300</a:t>
            </a:r>
          </a:p>
        </p:txBody>
      </p:sp>
      <p:sp>
        <p:nvSpPr>
          <p:cNvPr id="35" name="TextBox 34">
            <a:extLst>
              <a:ext uri="{FF2B5EF4-FFF2-40B4-BE49-F238E27FC236}">
                <a16:creationId xmlns:a16="http://schemas.microsoft.com/office/drawing/2014/main" id="{E93B46CC-C4EA-4F69-8005-976911ED6BE4}"/>
              </a:ext>
            </a:extLst>
          </p:cNvPr>
          <p:cNvSpPr txBox="1"/>
          <p:nvPr/>
        </p:nvSpPr>
        <p:spPr>
          <a:xfrm>
            <a:off x="7550419" y="5178879"/>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1400</a:t>
            </a:r>
          </a:p>
        </p:txBody>
      </p:sp>
      <p:sp>
        <p:nvSpPr>
          <p:cNvPr id="46" name="Rectangle 45">
            <a:extLst>
              <a:ext uri="{FF2B5EF4-FFF2-40B4-BE49-F238E27FC236}">
                <a16:creationId xmlns:a16="http://schemas.microsoft.com/office/drawing/2014/main" id="{5223CA54-B947-40D7-876B-E5A5E98FFE3A}"/>
              </a:ext>
            </a:extLst>
          </p:cNvPr>
          <p:cNvSpPr/>
          <p:nvPr/>
        </p:nvSpPr>
        <p:spPr>
          <a:xfrm>
            <a:off x="7861360" y="4330832"/>
            <a:ext cx="960120" cy="86301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15th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47" name="TextBox 46">
            <a:extLst>
              <a:ext uri="{FF2B5EF4-FFF2-40B4-BE49-F238E27FC236}">
                <a16:creationId xmlns:a16="http://schemas.microsoft.com/office/drawing/2014/main" id="{CE5FFC9B-A5EE-47FA-889C-E49DE38E30E2}"/>
              </a:ext>
            </a:extLst>
          </p:cNvPr>
          <p:cNvSpPr txBox="1"/>
          <p:nvPr/>
        </p:nvSpPr>
        <p:spPr>
          <a:xfrm>
            <a:off x="8491258" y="5178879"/>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1500</a:t>
            </a:r>
          </a:p>
        </p:txBody>
      </p:sp>
    </p:spTree>
    <p:extLst>
      <p:ext uri="{BB962C8B-B14F-4D97-AF65-F5344CB8AC3E}">
        <p14:creationId xmlns:p14="http://schemas.microsoft.com/office/powerpoint/2010/main" val="776969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5382502"/>
            <a:ext cx="2103120" cy="86301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8th Century</a:t>
            </a:r>
          </a:p>
        </p:txBody>
      </p:sp>
      <p:sp>
        <p:nvSpPr>
          <p:cNvPr id="11" name="TextBox 10"/>
          <p:cNvSpPr txBox="1"/>
          <p:nvPr/>
        </p:nvSpPr>
        <p:spPr>
          <a:xfrm>
            <a:off x="4292894" y="6319604"/>
            <a:ext cx="4972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800</a:t>
            </a:r>
          </a:p>
        </p:txBody>
      </p:sp>
      <p:sp>
        <p:nvSpPr>
          <p:cNvPr id="6" name="Rectangle 5"/>
          <p:cNvSpPr/>
          <p:nvPr/>
        </p:nvSpPr>
        <p:spPr>
          <a:xfrm>
            <a:off x="4541520" y="5382501"/>
            <a:ext cx="2103120" cy="86301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9th Century</a:t>
            </a:r>
          </a:p>
        </p:txBody>
      </p:sp>
      <p:sp>
        <p:nvSpPr>
          <p:cNvPr id="12" name="TextBox 11"/>
          <p:cNvSpPr txBox="1"/>
          <p:nvPr/>
        </p:nvSpPr>
        <p:spPr>
          <a:xfrm>
            <a:off x="6396014" y="6306892"/>
            <a:ext cx="4972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900</a:t>
            </a:r>
          </a:p>
        </p:txBody>
      </p:sp>
      <p:sp>
        <p:nvSpPr>
          <p:cNvPr id="10" name="TextBox 9"/>
          <p:cNvSpPr txBox="1"/>
          <p:nvPr/>
        </p:nvSpPr>
        <p:spPr>
          <a:xfrm>
            <a:off x="2144991" y="6332316"/>
            <a:ext cx="4957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700</a:t>
            </a:r>
          </a:p>
        </p:txBody>
      </p:sp>
      <p:sp>
        <p:nvSpPr>
          <p:cNvPr id="2" name="Rectangle 1"/>
          <p:cNvSpPr/>
          <p:nvPr/>
        </p:nvSpPr>
        <p:spPr>
          <a:xfrm>
            <a:off x="335280" y="5382501"/>
            <a:ext cx="2103120" cy="86301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7th Century</a:t>
            </a:r>
          </a:p>
        </p:txBody>
      </p:sp>
      <p:sp>
        <p:nvSpPr>
          <p:cNvPr id="136" name="TextBox 135"/>
          <p:cNvSpPr txBox="1"/>
          <p:nvPr/>
        </p:nvSpPr>
        <p:spPr>
          <a:xfrm>
            <a:off x="85944" y="6294180"/>
            <a:ext cx="4957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600</a:t>
            </a:r>
          </a:p>
        </p:txBody>
      </p:sp>
      <p:sp>
        <p:nvSpPr>
          <p:cNvPr id="7" name="Rectangle 6"/>
          <p:cNvSpPr/>
          <p:nvPr/>
        </p:nvSpPr>
        <p:spPr>
          <a:xfrm>
            <a:off x="6644640" y="5382501"/>
            <a:ext cx="2103120" cy="8630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10th Century</a:t>
            </a:r>
          </a:p>
        </p:txBody>
      </p:sp>
      <p:sp>
        <p:nvSpPr>
          <p:cNvPr id="143" name="TextBox 142"/>
          <p:cNvSpPr txBox="1"/>
          <p:nvPr/>
        </p:nvSpPr>
        <p:spPr>
          <a:xfrm>
            <a:off x="8412480" y="6306892"/>
            <a:ext cx="838200"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1000</a:t>
            </a:r>
          </a:p>
        </p:txBody>
      </p:sp>
      <p:sp>
        <p:nvSpPr>
          <p:cNvPr id="8" name="Rectangle 7"/>
          <p:cNvSpPr/>
          <p:nvPr/>
        </p:nvSpPr>
        <p:spPr>
          <a:xfrm>
            <a:off x="304800" y="76200"/>
            <a:ext cx="8412480" cy="774953"/>
          </a:xfrm>
          <a:prstGeom prst="rect">
            <a:avLst/>
          </a:prstGeom>
          <a:gradFill>
            <a:gsLst>
              <a:gs pos="0">
                <a:schemeClr val="accent6">
                  <a:lumMod val="50000"/>
                </a:schemeClr>
              </a:gs>
              <a:gs pos="100000">
                <a:schemeClr val="accent6">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The Early Middle Ages</a:t>
            </a:r>
          </a:p>
        </p:txBody>
      </p:sp>
      <p:sp>
        <p:nvSpPr>
          <p:cNvPr id="41" name="TextBox 40">
            <a:extLst>
              <a:ext uri="{FF2B5EF4-FFF2-40B4-BE49-F238E27FC236}">
                <a16:creationId xmlns:a16="http://schemas.microsoft.com/office/drawing/2014/main" id="{D8AC8983-EC1B-4B42-A1F4-D9B845F9E3A7}"/>
              </a:ext>
            </a:extLst>
          </p:cNvPr>
          <p:cNvSpPr txBox="1"/>
          <p:nvPr/>
        </p:nvSpPr>
        <p:spPr>
          <a:xfrm rot="16200000">
            <a:off x="1283162" y="3750607"/>
            <a:ext cx="3115847" cy="276999"/>
          </a:xfrm>
          <a:prstGeom prst="rect">
            <a:avLst/>
          </a:prstGeom>
          <a:noFill/>
        </p:spPr>
        <p:txBody>
          <a:bodyPr wrap="square" rtlCol="0">
            <a:spAutoFit/>
          </a:bodyPr>
          <a:lstStyle/>
          <a:p>
            <a:pPr marL="396875" lvl="0" indent="-396875"/>
            <a:r>
              <a:rPr lang="en-US" sz="1200" b="1" dirty="0">
                <a:solidFill>
                  <a:prstClr val="black"/>
                </a:solidFill>
              </a:rPr>
              <a:t>716 – </a:t>
            </a:r>
            <a:r>
              <a:rPr lang="en-US" sz="1200" dirty="0">
                <a:solidFill>
                  <a:prstClr val="black"/>
                </a:solidFill>
              </a:rPr>
              <a:t>Boniface begins mission to the Germans </a:t>
            </a:r>
            <a:endParaRPr kumimoji="0" lang="en-US" sz="1200" i="0" u="none" strike="noStrike" kern="1200" cap="none" spc="0" normalizeH="0" baseline="0" noProof="0" dirty="0">
              <a:ln>
                <a:noFill/>
              </a:ln>
              <a:solidFill>
                <a:prstClr val="black"/>
              </a:solidFill>
              <a:effectLst/>
              <a:uLnTx/>
              <a:uFillTx/>
              <a:latin typeface="Calibri"/>
            </a:endParaRPr>
          </a:p>
        </p:txBody>
      </p:sp>
      <p:sp>
        <p:nvSpPr>
          <p:cNvPr id="42" name="TextBox 41">
            <a:extLst>
              <a:ext uri="{FF2B5EF4-FFF2-40B4-BE49-F238E27FC236}">
                <a16:creationId xmlns:a16="http://schemas.microsoft.com/office/drawing/2014/main" id="{DF1E99AA-E060-4E8A-9BAC-931939C37B62}"/>
              </a:ext>
            </a:extLst>
          </p:cNvPr>
          <p:cNvSpPr txBox="1"/>
          <p:nvPr/>
        </p:nvSpPr>
        <p:spPr>
          <a:xfrm rot="16200000">
            <a:off x="1652188" y="3793065"/>
            <a:ext cx="3030931"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726 – </a:t>
            </a:r>
            <a:r>
              <a:rPr lang="en-US" sz="1200" b="0" dirty="0"/>
              <a:t>Beginning of the Iconoclast Controversy</a:t>
            </a:r>
            <a:endParaRPr kumimoji="0" lang="en-US" sz="1200" b="0" i="1" u="none" strike="noStrike" kern="1200" cap="none" spc="0" normalizeH="0" baseline="0" noProof="0" dirty="0">
              <a:ln>
                <a:noFill/>
              </a:ln>
              <a:solidFill>
                <a:prstClr val="black"/>
              </a:solidFill>
              <a:effectLst/>
              <a:uLnTx/>
              <a:uFillTx/>
              <a:latin typeface="Calibri"/>
            </a:endParaRPr>
          </a:p>
        </p:txBody>
      </p:sp>
      <p:sp>
        <p:nvSpPr>
          <p:cNvPr id="43" name="TextBox 42">
            <a:extLst>
              <a:ext uri="{FF2B5EF4-FFF2-40B4-BE49-F238E27FC236}">
                <a16:creationId xmlns:a16="http://schemas.microsoft.com/office/drawing/2014/main" id="{E781E75D-C6F1-486F-9B83-6BA6CBAD2410}"/>
              </a:ext>
            </a:extLst>
          </p:cNvPr>
          <p:cNvSpPr txBox="1"/>
          <p:nvPr/>
        </p:nvSpPr>
        <p:spPr>
          <a:xfrm rot="16200000">
            <a:off x="1831334" y="3357210"/>
            <a:ext cx="3902641"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732 – </a:t>
            </a:r>
            <a:r>
              <a:rPr lang="en-US" sz="1200" b="0" dirty="0"/>
              <a:t>Battle of Tours – Charles Martel Halts Islamic Advance</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44" name="TextBox 43">
            <a:extLst>
              <a:ext uri="{FF2B5EF4-FFF2-40B4-BE49-F238E27FC236}">
                <a16:creationId xmlns:a16="http://schemas.microsoft.com/office/drawing/2014/main" id="{39D0EBF7-67E1-4431-A459-B24DC8E9C315}"/>
              </a:ext>
            </a:extLst>
          </p:cNvPr>
          <p:cNvSpPr txBox="1"/>
          <p:nvPr/>
        </p:nvSpPr>
        <p:spPr>
          <a:xfrm rot="16200000">
            <a:off x="1701894" y="3486610"/>
            <a:ext cx="3643841"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731 – </a:t>
            </a:r>
            <a:r>
              <a:rPr lang="en-US" sz="1200" b="0" dirty="0"/>
              <a:t>Venerable Bede's </a:t>
            </a:r>
            <a:r>
              <a:rPr lang="en-US" sz="1200" b="0" i="1" dirty="0"/>
              <a:t>Ecclesiastical History </a:t>
            </a:r>
            <a:r>
              <a:rPr lang="en-US" sz="1200" b="0" dirty="0"/>
              <a:t>published </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45" name="TextBox 44">
            <a:extLst>
              <a:ext uri="{FF2B5EF4-FFF2-40B4-BE49-F238E27FC236}">
                <a16:creationId xmlns:a16="http://schemas.microsoft.com/office/drawing/2014/main" id="{A57D9516-373B-44B0-AAF9-B8A0CB23DDC2}"/>
              </a:ext>
            </a:extLst>
          </p:cNvPr>
          <p:cNvSpPr txBox="1"/>
          <p:nvPr/>
        </p:nvSpPr>
        <p:spPr>
          <a:xfrm rot="16200000">
            <a:off x="2872827" y="3621943"/>
            <a:ext cx="3373174" cy="276999"/>
          </a:xfrm>
          <a:prstGeom prst="rect">
            <a:avLst/>
          </a:prstGeom>
          <a:noFill/>
        </p:spPr>
        <p:txBody>
          <a:bodyPr wrap="square" rtlCol="0">
            <a:spAutoFit/>
          </a:bodyPr>
          <a:lstStyle/>
          <a:p>
            <a:pPr marL="396875" lvl="0" indent="-396875"/>
            <a:r>
              <a:rPr lang="en-US" sz="1200" b="1" dirty="0">
                <a:solidFill>
                  <a:prstClr val="black"/>
                </a:solidFill>
              </a:rPr>
              <a:t>800 – </a:t>
            </a:r>
            <a:r>
              <a:rPr lang="en-US" sz="1200" dirty="0">
                <a:solidFill>
                  <a:prstClr val="black"/>
                </a:solidFill>
              </a:rPr>
              <a:t>Charlemagne crowned Holy Roman Emperor </a:t>
            </a:r>
            <a:endParaRPr kumimoji="0" lang="en-US" sz="1200" i="0" u="none" strike="noStrike" kern="1200" cap="none" spc="0" normalizeH="0" baseline="0" noProof="0" dirty="0">
              <a:ln>
                <a:noFill/>
              </a:ln>
              <a:solidFill>
                <a:prstClr val="black"/>
              </a:solidFill>
              <a:effectLst/>
              <a:uLnTx/>
              <a:uFillTx/>
              <a:latin typeface="Calibri"/>
            </a:endParaRPr>
          </a:p>
        </p:txBody>
      </p:sp>
      <p:sp>
        <p:nvSpPr>
          <p:cNvPr id="48" name="TextBox 47">
            <a:extLst>
              <a:ext uri="{FF2B5EF4-FFF2-40B4-BE49-F238E27FC236}">
                <a16:creationId xmlns:a16="http://schemas.microsoft.com/office/drawing/2014/main" id="{57A2923F-85BB-46C6-A0EF-5400867BDDE0}"/>
              </a:ext>
            </a:extLst>
          </p:cNvPr>
          <p:cNvSpPr txBox="1"/>
          <p:nvPr/>
        </p:nvSpPr>
        <p:spPr>
          <a:xfrm rot="16200000">
            <a:off x="-778907" y="3900724"/>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610 – </a:t>
            </a:r>
            <a:r>
              <a:rPr lang="en-US" sz="1200" b="0" dirty="0"/>
              <a:t>Muhammad’s Vision – Rise of Islam</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49" name="TextBox 48">
            <a:extLst>
              <a:ext uri="{FF2B5EF4-FFF2-40B4-BE49-F238E27FC236}">
                <a16:creationId xmlns:a16="http://schemas.microsoft.com/office/drawing/2014/main" id="{0FF08A82-E35F-46E7-8F15-B9B2240D4FE1}"/>
              </a:ext>
            </a:extLst>
          </p:cNvPr>
          <p:cNvSpPr txBox="1"/>
          <p:nvPr/>
        </p:nvSpPr>
        <p:spPr>
          <a:xfrm rot="16200000">
            <a:off x="-871410" y="3188780"/>
            <a:ext cx="4239501"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656 – </a:t>
            </a:r>
            <a:r>
              <a:rPr lang="en-US" sz="1200" b="0" dirty="0"/>
              <a:t>Muslims divide into Shias and Sunnis</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50" name="TextBox 49">
            <a:extLst>
              <a:ext uri="{FF2B5EF4-FFF2-40B4-BE49-F238E27FC236}">
                <a16:creationId xmlns:a16="http://schemas.microsoft.com/office/drawing/2014/main" id="{8F0AF945-E50F-405A-8327-F1DB9DEDCDC0}"/>
              </a:ext>
            </a:extLst>
          </p:cNvPr>
          <p:cNvSpPr txBox="1"/>
          <p:nvPr/>
        </p:nvSpPr>
        <p:spPr>
          <a:xfrm rot="16200000">
            <a:off x="2470437" y="2939407"/>
            <a:ext cx="4738246"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805 – 869  – </a:t>
            </a:r>
            <a:r>
              <a:rPr lang="en-US" sz="1200" b="0" dirty="0"/>
              <a:t>Gottschalk – Medieval Calvinist</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51" name="TextBox 50">
            <a:extLst>
              <a:ext uri="{FF2B5EF4-FFF2-40B4-BE49-F238E27FC236}">
                <a16:creationId xmlns:a16="http://schemas.microsoft.com/office/drawing/2014/main" id="{665A7231-38A5-47FF-8C79-CF1C86D079C0}"/>
              </a:ext>
            </a:extLst>
          </p:cNvPr>
          <p:cNvSpPr txBox="1"/>
          <p:nvPr/>
        </p:nvSpPr>
        <p:spPr>
          <a:xfrm rot="16200000">
            <a:off x="3117691" y="3245448"/>
            <a:ext cx="4126165"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831 </a:t>
            </a:r>
            <a:r>
              <a:rPr lang="en-US" sz="1200" b="0" dirty="0"/>
              <a:t>– Early form of Transubstantiation Introduced by </a:t>
            </a:r>
            <a:r>
              <a:rPr lang="en-US" sz="1200" b="0" dirty="0" err="1"/>
              <a:t>Radbertus</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55" name="TextBox 54">
            <a:extLst>
              <a:ext uri="{FF2B5EF4-FFF2-40B4-BE49-F238E27FC236}">
                <a16:creationId xmlns:a16="http://schemas.microsoft.com/office/drawing/2014/main" id="{0B90FD55-7EF3-492D-9886-B5A80B9597B0}"/>
              </a:ext>
            </a:extLst>
          </p:cNvPr>
          <p:cNvSpPr txBox="1"/>
          <p:nvPr/>
        </p:nvSpPr>
        <p:spPr>
          <a:xfrm rot="16200000">
            <a:off x="5036153" y="3585811"/>
            <a:ext cx="3445439" cy="276999"/>
          </a:xfrm>
          <a:prstGeom prst="rect">
            <a:avLst/>
          </a:prstGeom>
          <a:noFill/>
        </p:spPr>
        <p:txBody>
          <a:bodyPr wrap="square" rtlCol="0">
            <a:spAutoFit/>
          </a:bodyPr>
          <a:lstStyle/>
          <a:p>
            <a:pPr marL="396875" lvl="0" indent="-396875"/>
            <a:r>
              <a:rPr lang="en-US" sz="1200" b="1" dirty="0">
                <a:solidFill>
                  <a:prstClr val="black"/>
                </a:solidFill>
              </a:rPr>
              <a:t>901 – </a:t>
            </a:r>
            <a:r>
              <a:rPr lang="en-US" sz="1200" dirty="0">
                <a:solidFill>
                  <a:prstClr val="black"/>
                </a:solidFill>
              </a:rPr>
              <a:t>Corruption of the Papacy begins (Pornocracy)</a:t>
            </a:r>
            <a:endParaRPr kumimoji="0" lang="en-US" sz="1200" i="0" u="none" strike="noStrike" kern="1200" cap="none" spc="0" normalizeH="0" baseline="0" noProof="0" dirty="0">
              <a:ln>
                <a:noFill/>
              </a:ln>
              <a:solidFill>
                <a:prstClr val="black"/>
              </a:solidFill>
              <a:effectLst/>
              <a:uLnTx/>
              <a:uFillTx/>
              <a:latin typeface="Calibri"/>
            </a:endParaRPr>
          </a:p>
        </p:txBody>
      </p:sp>
      <p:sp>
        <p:nvSpPr>
          <p:cNvPr id="56" name="TextBox 55">
            <a:extLst>
              <a:ext uri="{FF2B5EF4-FFF2-40B4-BE49-F238E27FC236}">
                <a16:creationId xmlns:a16="http://schemas.microsoft.com/office/drawing/2014/main" id="{439108F9-6548-4915-9122-028EB7BD3233}"/>
              </a:ext>
            </a:extLst>
          </p:cNvPr>
          <p:cNvSpPr txBox="1"/>
          <p:nvPr/>
        </p:nvSpPr>
        <p:spPr>
          <a:xfrm rot="16200000">
            <a:off x="6308678" y="3508700"/>
            <a:ext cx="3599660"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970 – </a:t>
            </a:r>
            <a:r>
              <a:rPr lang="en-US" sz="1200" b="0" dirty="0"/>
              <a:t>Founding of Al-Azhar – Oldest Muslim University</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57" name="TextBox 56">
            <a:extLst>
              <a:ext uri="{FF2B5EF4-FFF2-40B4-BE49-F238E27FC236}">
                <a16:creationId xmlns:a16="http://schemas.microsoft.com/office/drawing/2014/main" id="{BDE9498D-A177-4E38-BDEF-D4EE5A923595}"/>
              </a:ext>
            </a:extLst>
          </p:cNvPr>
          <p:cNvSpPr txBox="1"/>
          <p:nvPr/>
        </p:nvSpPr>
        <p:spPr>
          <a:xfrm rot="16200000">
            <a:off x="7264066" y="4122877"/>
            <a:ext cx="2371307"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988 – </a:t>
            </a:r>
            <a:r>
              <a:rPr lang="en-US" sz="1200" b="0" dirty="0"/>
              <a:t>Christianization of “Russia” </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58" name="TextBox 57">
            <a:extLst>
              <a:ext uri="{FF2B5EF4-FFF2-40B4-BE49-F238E27FC236}">
                <a16:creationId xmlns:a16="http://schemas.microsoft.com/office/drawing/2014/main" id="{C41D943D-4D7A-45BE-81CA-E05AF9796A13}"/>
              </a:ext>
            </a:extLst>
          </p:cNvPr>
          <p:cNvSpPr txBox="1"/>
          <p:nvPr/>
        </p:nvSpPr>
        <p:spPr>
          <a:xfrm rot="16200000">
            <a:off x="-851037" y="4191082"/>
            <a:ext cx="2234897"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590 – 604 – </a:t>
            </a:r>
            <a:r>
              <a:rPr lang="en-US" sz="1200" b="0" dirty="0"/>
              <a:t>Gregory the Great</a:t>
            </a:r>
          </a:p>
        </p:txBody>
      </p:sp>
      <p:sp>
        <p:nvSpPr>
          <p:cNvPr id="59" name="TextBox 58">
            <a:extLst>
              <a:ext uri="{FF2B5EF4-FFF2-40B4-BE49-F238E27FC236}">
                <a16:creationId xmlns:a16="http://schemas.microsoft.com/office/drawing/2014/main" id="{F0B8C045-5D8D-403C-AAE8-4F605E3E887F}"/>
              </a:ext>
            </a:extLst>
          </p:cNvPr>
          <p:cNvSpPr txBox="1"/>
          <p:nvPr/>
        </p:nvSpPr>
        <p:spPr>
          <a:xfrm rot="16200000">
            <a:off x="904456" y="4260218"/>
            <a:ext cx="2096624"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675 – 749</a:t>
            </a:r>
            <a:r>
              <a:rPr lang="en-US" sz="1200" b="0" dirty="0"/>
              <a:t> – John of Damascus</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19" name="TextBox 18">
            <a:extLst>
              <a:ext uri="{FF2B5EF4-FFF2-40B4-BE49-F238E27FC236}">
                <a16:creationId xmlns:a16="http://schemas.microsoft.com/office/drawing/2014/main" id="{BF4006D5-406F-4291-9224-6EEA8EC57516}"/>
              </a:ext>
            </a:extLst>
          </p:cNvPr>
          <p:cNvSpPr txBox="1"/>
          <p:nvPr/>
        </p:nvSpPr>
        <p:spPr>
          <a:xfrm>
            <a:off x="304800" y="854657"/>
            <a:ext cx="8412480" cy="646331"/>
          </a:xfrm>
          <a:prstGeom prst="rect">
            <a:avLst/>
          </a:prstGeom>
          <a:noFill/>
        </p:spPr>
        <p:txBody>
          <a:bodyPr wrap="square" rtlCol="0">
            <a:spAutoFit/>
          </a:bodyPr>
          <a:lstStyle/>
          <a:p>
            <a:pPr algn="ctr"/>
            <a:r>
              <a:rPr lang="en-US" dirty="0"/>
              <a:t>The Rise and Spread of Islam – The Spread and Corruption of the Church</a:t>
            </a:r>
          </a:p>
          <a:p>
            <a:pPr algn="ctr"/>
            <a:r>
              <a:rPr lang="en-US" dirty="0"/>
              <a:t>The Rise of the “Holy Roman Empire”</a:t>
            </a:r>
          </a:p>
        </p:txBody>
      </p:sp>
    </p:spTree>
    <p:extLst>
      <p:ext uri="{BB962C8B-B14F-4D97-AF65-F5344CB8AC3E}">
        <p14:creationId xmlns:p14="http://schemas.microsoft.com/office/powerpoint/2010/main" val="2846214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500" fill="hold"/>
                                        <p:tgtEl>
                                          <p:spTgt spid="58"/>
                                        </p:tgtEl>
                                        <p:attrNameLst>
                                          <p:attrName>ppt_x</p:attrName>
                                        </p:attrNameLst>
                                      </p:cBhvr>
                                      <p:tavLst>
                                        <p:tav tm="0">
                                          <p:val>
                                            <p:strVal val="1+#ppt_w/2"/>
                                          </p:val>
                                        </p:tav>
                                        <p:tav tm="100000">
                                          <p:val>
                                            <p:strVal val="#ppt_x"/>
                                          </p:val>
                                        </p:tav>
                                      </p:tavLst>
                                    </p:anim>
                                    <p:anim calcmode="lin" valueType="num">
                                      <p:cBhvr additive="base">
                                        <p:cTn id="15"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1+#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1+#ppt_w/2"/>
                                          </p:val>
                                        </p:tav>
                                        <p:tav tm="100000">
                                          <p:val>
                                            <p:strVal val="#ppt_x"/>
                                          </p:val>
                                        </p:tav>
                                      </p:tavLst>
                                    </p:anim>
                                    <p:anim calcmode="lin" valueType="num">
                                      <p:cBhvr additive="base">
                                        <p:cTn id="2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500" fill="hold"/>
                                        <p:tgtEl>
                                          <p:spTgt spid="59"/>
                                        </p:tgtEl>
                                        <p:attrNameLst>
                                          <p:attrName>ppt_x</p:attrName>
                                        </p:attrNameLst>
                                      </p:cBhvr>
                                      <p:tavLst>
                                        <p:tav tm="0">
                                          <p:val>
                                            <p:strVal val="1+#ppt_w/2"/>
                                          </p:val>
                                        </p:tav>
                                        <p:tav tm="100000">
                                          <p:val>
                                            <p:strVal val="#ppt_x"/>
                                          </p:val>
                                        </p:tav>
                                      </p:tavLst>
                                    </p:anim>
                                    <p:anim calcmode="lin" valueType="num">
                                      <p:cBhvr additive="base">
                                        <p:cTn id="33"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1+#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1+#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1+#ppt_w/2"/>
                                          </p:val>
                                        </p:tav>
                                        <p:tav tm="100000">
                                          <p:val>
                                            <p:strVal val="#ppt_x"/>
                                          </p:val>
                                        </p:tav>
                                      </p:tavLst>
                                    </p:anim>
                                    <p:anim calcmode="lin" valueType="num">
                                      <p:cBhvr additive="base">
                                        <p:cTn id="57"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1+#ppt_w/2"/>
                                          </p:val>
                                        </p:tav>
                                        <p:tav tm="100000">
                                          <p:val>
                                            <p:strVal val="#ppt_x"/>
                                          </p:val>
                                        </p:tav>
                                      </p:tavLst>
                                    </p:anim>
                                    <p:anim calcmode="lin" valueType="num">
                                      <p:cBhvr additive="base">
                                        <p:cTn id="63"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1+#ppt_w/2"/>
                                          </p:val>
                                        </p:tav>
                                        <p:tav tm="100000">
                                          <p:val>
                                            <p:strVal val="#ppt_x"/>
                                          </p:val>
                                        </p:tav>
                                      </p:tavLst>
                                    </p:anim>
                                    <p:anim calcmode="lin" valueType="num">
                                      <p:cBhvr additive="base">
                                        <p:cTn id="69"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1+#ppt_w/2"/>
                                          </p:val>
                                        </p:tav>
                                        <p:tav tm="100000">
                                          <p:val>
                                            <p:strVal val="#ppt_x"/>
                                          </p:val>
                                        </p:tav>
                                      </p:tavLst>
                                    </p:anim>
                                    <p:anim calcmode="lin" valueType="num">
                                      <p:cBhvr additive="base">
                                        <p:cTn id="75"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1+#ppt_w/2"/>
                                          </p:val>
                                        </p:tav>
                                        <p:tav tm="100000">
                                          <p:val>
                                            <p:strVal val="#ppt_x"/>
                                          </p:val>
                                        </p:tav>
                                      </p:tavLst>
                                    </p:anim>
                                    <p:anim calcmode="lin" valueType="num">
                                      <p:cBhvr additive="base">
                                        <p:cTn id="81"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additive="base">
                                        <p:cTn id="86" dur="500" fill="hold"/>
                                        <p:tgtEl>
                                          <p:spTgt spid="56"/>
                                        </p:tgtEl>
                                        <p:attrNameLst>
                                          <p:attrName>ppt_x</p:attrName>
                                        </p:attrNameLst>
                                      </p:cBhvr>
                                      <p:tavLst>
                                        <p:tav tm="0">
                                          <p:val>
                                            <p:strVal val="1+#ppt_w/2"/>
                                          </p:val>
                                        </p:tav>
                                        <p:tav tm="100000">
                                          <p:val>
                                            <p:strVal val="#ppt_x"/>
                                          </p:val>
                                        </p:tav>
                                      </p:tavLst>
                                    </p:anim>
                                    <p:anim calcmode="lin" valueType="num">
                                      <p:cBhvr additive="base">
                                        <p:cTn id="87"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additive="base">
                                        <p:cTn id="92" dur="500" fill="hold"/>
                                        <p:tgtEl>
                                          <p:spTgt spid="57"/>
                                        </p:tgtEl>
                                        <p:attrNameLst>
                                          <p:attrName>ppt_x</p:attrName>
                                        </p:attrNameLst>
                                      </p:cBhvr>
                                      <p:tavLst>
                                        <p:tav tm="0">
                                          <p:val>
                                            <p:strVal val="1+#ppt_w/2"/>
                                          </p:val>
                                        </p:tav>
                                        <p:tav tm="100000">
                                          <p:val>
                                            <p:strVal val="#ppt_x"/>
                                          </p:val>
                                        </p:tav>
                                      </p:tavLst>
                                    </p:anim>
                                    <p:anim calcmode="lin" valueType="num">
                                      <p:cBhvr additive="base">
                                        <p:cTn id="93"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8" grpId="0"/>
      <p:bldP spid="49" grpId="0"/>
      <p:bldP spid="50" grpId="0"/>
      <p:bldP spid="51" grpId="0"/>
      <p:bldP spid="55" grpId="0"/>
      <p:bldP spid="56" grpId="0"/>
      <p:bldP spid="57" grpId="0"/>
      <p:bldP spid="58" grpId="0"/>
      <p:bldP spid="59"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747283" y="5487312"/>
            <a:ext cx="2286000" cy="86301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11th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3" name="TextBox 52"/>
          <p:cNvSpPr txBox="1"/>
          <p:nvPr/>
        </p:nvSpPr>
        <p:spPr>
          <a:xfrm>
            <a:off x="2721629" y="6399096"/>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1100</a:t>
            </a:r>
          </a:p>
        </p:txBody>
      </p:sp>
      <p:sp>
        <p:nvSpPr>
          <p:cNvPr id="52" name="Rectangle 51"/>
          <p:cNvSpPr/>
          <p:nvPr/>
        </p:nvSpPr>
        <p:spPr>
          <a:xfrm>
            <a:off x="3048000" y="5487312"/>
            <a:ext cx="2286000" cy="86301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12th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4" name="TextBox 53"/>
          <p:cNvSpPr txBox="1"/>
          <p:nvPr/>
        </p:nvSpPr>
        <p:spPr>
          <a:xfrm>
            <a:off x="5007629" y="6399096"/>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1200</a:t>
            </a:r>
          </a:p>
        </p:txBody>
      </p:sp>
      <p:sp>
        <p:nvSpPr>
          <p:cNvPr id="33" name="Rectangle 32"/>
          <p:cNvSpPr/>
          <p:nvPr/>
        </p:nvSpPr>
        <p:spPr>
          <a:xfrm>
            <a:off x="747282" y="62449"/>
            <a:ext cx="6887435" cy="863015"/>
          </a:xfrm>
          <a:prstGeom prst="rect">
            <a:avLst/>
          </a:prstGeom>
          <a:gradFill>
            <a:gsLst>
              <a:gs pos="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High Middle Ages</a:t>
            </a:r>
          </a:p>
        </p:txBody>
      </p:sp>
      <p:sp>
        <p:nvSpPr>
          <p:cNvPr id="31" name="Rectangle 30">
            <a:extLst>
              <a:ext uri="{FF2B5EF4-FFF2-40B4-BE49-F238E27FC236}">
                <a16:creationId xmlns:a16="http://schemas.microsoft.com/office/drawing/2014/main" id="{D03A4EEC-36AD-46AD-96DC-8C484144385B}"/>
              </a:ext>
            </a:extLst>
          </p:cNvPr>
          <p:cNvSpPr/>
          <p:nvPr/>
        </p:nvSpPr>
        <p:spPr>
          <a:xfrm>
            <a:off x="5348717" y="5487312"/>
            <a:ext cx="2286000" cy="86301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13th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34" name="TextBox 33">
            <a:extLst>
              <a:ext uri="{FF2B5EF4-FFF2-40B4-BE49-F238E27FC236}">
                <a16:creationId xmlns:a16="http://schemas.microsoft.com/office/drawing/2014/main" id="{4679BB6E-18B2-4EDD-A722-A62E946F293A}"/>
              </a:ext>
            </a:extLst>
          </p:cNvPr>
          <p:cNvSpPr txBox="1"/>
          <p:nvPr/>
        </p:nvSpPr>
        <p:spPr>
          <a:xfrm>
            <a:off x="7308346" y="6399096"/>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1300</a:t>
            </a:r>
          </a:p>
        </p:txBody>
      </p:sp>
      <p:sp>
        <p:nvSpPr>
          <p:cNvPr id="27" name="TextBox 26">
            <a:extLst>
              <a:ext uri="{FF2B5EF4-FFF2-40B4-BE49-F238E27FC236}">
                <a16:creationId xmlns:a16="http://schemas.microsoft.com/office/drawing/2014/main" id="{539F3009-586C-4CA9-8026-EB6A78FD584E}"/>
              </a:ext>
            </a:extLst>
          </p:cNvPr>
          <p:cNvSpPr txBox="1"/>
          <p:nvPr/>
        </p:nvSpPr>
        <p:spPr>
          <a:xfrm rot="16200000">
            <a:off x="5911938" y="4263866"/>
            <a:ext cx="2309151"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lvl="0"/>
            <a:r>
              <a:rPr lang="en-US" sz="1200" dirty="0"/>
              <a:t>1285 – 1349 – </a:t>
            </a:r>
            <a:r>
              <a:rPr lang="en-US" sz="1200" b="0" dirty="0"/>
              <a:t>William of Ockham</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36" name="TextBox 35">
            <a:extLst>
              <a:ext uri="{FF2B5EF4-FFF2-40B4-BE49-F238E27FC236}">
                <a16:creationId xmlns:a16="http://schemas.microsoft.com/office/drawing/2014/main" id="{6D3E336B-905C-4901-83D5-A84E290EE403}"/>
              </a:ext>
            </a:extLst>
          </p:cNvPr>
          <p:cNvSpPr txBox="1"/>
          <p:nvPr/>
        </p:nvSpPr>
        <p:spPr>
          <a:xfrm>
            <a:off x="369240" y="6399096"/>
            <a:ext cx="838200"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1000</a:t>
            </a:r>
          </a:p>
        </p:txBody>
      </p:sp>
      <p:sp>
        <p:nvSpPr>
          <p:cNvPr id="37" name="TextBox 36">
            <a:extLst>
              <a:ext uri="{FF2B5EF4-FFF2-40B4-BE49-F238E27FC236}">
                <a16:creationId xmlns:a16="http://schemas.microsoft.com/office/drawing/2014/main" id="{C1A62EED-11EA-4AC3-8424-BEA639967113}"/>
              </a:ext>
            </a:extLst>
          </p:cNvPr>
          <p:cNvSpPr txBox="1"/>
          <p:nvPr/>
        </p:nvSpPr>
        <p:spPr>
          <a:xfrm rot="16200000">
            <a:off x="-480965"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1054 – </a:t>
            </a:r>
            <a:r>
              <a:rPr lang="en-US" sz="1200" b="0" dirty="0"/>
              <a:t>The East West Schism</a:t>
            </a:r>
          </a:p>
        </p:txBody>
      </p:sp>
      <p:sp>
        <p:nvSpPr>
          <p:cNvPr id="38" name="TextBox 37">
            <a:extLst>
              <a:ext uri="{FF2B5EF4-FFF2-40B4-BE49-F238E27FC236}">
                <a16:creationId xmlns:a16="http://schemas.microsoft.com/office/drawing/2014/main" id="{91361A2A-01A5-40FB-B4A0-B57F65FF8A9B}"/>
              </a:ext>
            </a:extLst>
          </p:cNvPr>
          <p:cNvSpPr txBox="1"/>
          <p:nvPr/>
        </p:nvSpPr>
        <p:spPr>
          <a:xfrm rot="16200000">
            <a:off x="913066"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1073 – </a:t>
            </a:r>
            <a:r>
              <a:rPr lang="en-US" sz="1200" b="0" dirty="0"/>
              <a:t>Hildebrand becomes Pope</a:t>
            </a:r>
          </a:p>
        </p:txBody>
      </p:sp>
      <p:sp>
        <p:nvSpPr>
          <p:cNvPr id="39" name="TextBox 38">
            <a:extLst>
              <a:ext uri="{FF2B5EF4-FFF2-40B4-BE49-F238E27FC236}">
                <a16:creationId xmlns:a16="http://schemas.microsoft.com/office/drawing/2014/main" id="{9F6DA6F1-9115-4453-98A8-B9CEF9301DDD}"/>
              </a:ext>
            </a:extLst>
          </p:cNvPr>
          <p:cNvSpPr txBox="1"/>
          <p:nvPr/>
        </p:nvSpPr>
        <p:spPr>
          <a:xfrm rot="16200000">
            <a:off x="822964" y="3629634"/>
            <a:ext cx="3577615"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1093 – </a:t>
            </a:r>
            <a:r>
              <a:rPr lang="en-US" sz="1200" b="0" dirty="0"/>
              <a:t>Anselm becomes Archbishop of Canterbury</a:t>
            </a:r>
          </a:p>
        </p:txBody>
      </p:sp>
      <p:sp>
        <p:nvSpPr>
          <p:cNvPr id="40" name="TextBox 39">
            <a:extLst>
              <a:ext uri="{FF2B5EF4-FFF2-40B4-BE49-F238E27FC236}">
                <a16:creationId xmlns:a16="http://schemas.microsoft.com/office/drawing/2014/main" id="{96602373-63DD-464F-89C1-6DA3964689B9}"/>
              </a:ext>
            </a:extLst>
          </p:cNvPr>
          <p:cNvSpPr txBox="1"/>
          <p:nvPr/>
        </p:nvSpPr>
        <p:spPr>
          <a:xfrm rot="16200000">
            <a:off x="1473894"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solidFill>
                  <a:srgbClr val="FF0000"/>
                </a:solidFill>
              </a:rPr>
              <a:t>1096 – 1099 – </a:t>
            </a:r>
            <a:r>
              <a:rPr lang="en-US" sz="1200" b="0" dirty="0">
                <a:solidFill>
                  <a:srgbClr val="FF0000"/>
                </a:solidFill>
              </a:rPr>
              <a:t>The First Crusade</a:t>
            </a:r>
          </a:p>
        </p:txBody>
      </p:sp>
      <p:sp>
        <p:nvSpPr>
          <p:cNvPr id="42" name="TextBox 41">
            <a:extLst>
              <a:ext uri="{FF2B5EF4-FFF2-40B4-BE49-F238E27FC236}">
                <a16:creationId xmlns:a16="http://schemas.microsoft.com/office/drawing/2014/main" id="{AA0D874E-DE76-4D22-A332-DFFCA38724AD}"/>
              </a:ext>
            </a:extLst>
          </p:cNvPr>
          <p:cNvSpPr txBox="1"/>
          <p:nvPr/>
        </p:nvSpPr>
        <p:spPr>
          <a:xfrm rot="16200000">
            <a:off x="1587675" y="3401035"/>
            <a:ext cx="40348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1122 – </a:t>
            </a:r>
            <a:r>
              <a:rPr lang="en-US" sz="1200" b="0" dirty="0"/>
              <a:t>Peter Abelard writes his well-known work Sic et non</a:t>
            </a:r>
          </a:p>
        </p:txBody>
      </p:sp>
      <p:sp>
        <p:nvSpPr>
          <p:cNvPr id="43" name="TextBox 42">
            <a:extLst>
              <a:ext uri="{FF2B5EF4-FFF2-40B4-BE49-F238E27FC236}">
                <a16:creationId xmlns:a16="http://schemas.microsoft.com/office/drawing/2014/main" id="{DF099C31-3406-4DFF-ADA5-C26095990222}"/>
              </a:ext>
            </a:extLst>
          </p:cNvPr>
          <p:cNvSpPr txBox="1"/>
          <p:nvPr/>
        </p:nvSpPr>
        <p:spPr>
          <a:xfrm rot="16200000">
            <a:off x="2644987" y="4201135"/>
            <a:ext cx="2434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solidFill>
                  <a:srgbClr val="FF0000"/>
                </a:solidFill>
              </a:rPr>
              <a:t>1147 – 1149 – </a:t>
            </a:r>
            <a:r>
              <a:rPr lang="en-US" sz="1200" b="0" dirty="0">
                <a:solidFill>
                  <a:srgbClr val="FF0000"/>
                </a:solidFill>
              </a:rPr>
              <a:t>The Second Crusade</a:t>
            </a:r>
          </a:p>
        </p:txBody>
      </p:sp>
      <p:sp>
        <p:nvSpPr>
          <p:cNvPr id="44" name="TextBox 43">
            <a:extLst>
              <a:ext uri="{FF2B5EF4-FFF2-40B4-BE49-F238E27FC236}">
                <a16:creationId xmlns:a16="http://schemas.microsoft.com/office/drawing/2014/main" id="{64B93A21-65FD-4F47-BC91-E63A19B15AFC}"/>
              </a:ext>
            </a:extLst>
          </p:cNvPr>
          <p:cNvSpPr txBox="1"/>
          <p:nvPr/>
        </p:nvSpPr>
        <p:spPr>
          <a:xfrm rot="16200000">
            <a:off x="2026284" y="3368934"/>
            <a:ext cx="4099014"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1151 – </a:t>
            </a:r>
            <a:r>
              <a:rPr lang="en-US" sz="1200" b="0" dirty="0"/>
              <a:t>Peter Lombard writes the standard theological textbook</a:t>
            </a:r>
          </a:p>
        </p:txBody>
      </p:sp>
      <p:sp>
        <p:nvSpPr>
          <p:cNvPr id="48" name="TextBox 47">
            <a:extLst>
              <a:ext uri="{FF2B5EF4-FFF2-40B4-BE49-F238E27FC236}">
                <a16:creationId xmlns:a16="http://schemas.microsoft.com/office/drawing/2014/main" id="{E37FF1C7-0B04-4CBF-AC08-C715E79D9F08}"/>
              </a:ext>
            </a:extLst>
          </p:cNvPr>
          <p:cNvSpPr txBox="1"/>
          <p:nvPr/>
        </p:nvSpPr>
        <p:spPr>
          <a:xfrm rot="16200000">
            <a:off x="3034412"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1170 – </a:t>
            </a:r>
            <a:r>
              <a:rPr lang="en-US" sz="1200" b="0" dirty="0"/>
              <a:t>Notre Dame becomes a university</a:t>
            </a:r>
          </a:p>
        </p:txBody>
      </p:sp>
      <p:sp>
        <p:nvSpPr>
          <p:cNvPr id="49" name="TextBox 48">
            <a:extLst>
              <a:ext uri="{FF2B5EF4-FFF2-40B4-BE49-F238E27FC236}">
                <a16:creationId xmlns:a16="http://schemas.microsoft.com/office/drawing/2014/main" id="{B08F8944-C65A-42A3-85A2-7E23EC3F152A}"/>
              </a:ext>
            </a:extLst>
          </p:cNvPr>
          <p:cNvSpPr txBox="1"/>
          <p:nvPr/>
        </p:nvSpPr>
        <p:spPr>
          <a:xfrm rot="16200000">
            <a:off x="3267591"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1182 – 1226 – </a:t>
            </a:r>
            <a:r>
              <a:rPr lang="en-US" sz="1200" b="0" dirty="0"/>
              <a:t>Saint Francis of Assisi</a:t>
            </a:r>
          </a:p>
        </p:txBody>
      </p:sp>
      <p:sp>
        <p:nvSpPr>
          <p:cNvPr id="50" name="TextBox 49">
            <a:extLst>
              <a:ext uri="{FF2B5EF4-FFF2-40B4-BE49-F238E27FC236}">
                <a16:creationId xmlns:a16="http://schemas.microsoft.com/office/drawing/2014/main" id="{2A1554F0-F278-486A-9865-84D450C1F88A}"/>
              </a:ext>
            </a:extLst>
          </p:cNvPr>
          <p:cNvSpPr txBox="1"/>
          <p:nvPr/>
        </p:nvSpPr>
        <p:spPr>
          <a:xfrm rot="16200000">
            <a:off x="3624897" y="4122165"/>
            <a:ext cx="2592553"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1184 – </a:t>
            </a:r>
            <a:r>
              <a:rPr lang="en-US" sz="1200" b="0" dirty="0"/>
              <a:t>Waldensians excommunicated</a:t>
            </a:r>
          </a:p>
        </p:txBody>
      </p:sp>
      <p:sp>
        <p:nvSpPr>
          <p:cNvPr id="51" name="TextBox 50">
            <a:extLst>
              <a:ext uri="{FF2B5EF4-FFF2-40B4-BE49-F238E27FC236}">
                <a16:creationId xmlns:a16="http://schemas.microsoft.com/office/drawing/2014/main" id="{5B7D8559-ED26-46C6-B8C6-2AFA1F57DB95}"/>
              </a:ext>
            </a:extLst>
          </p:cNvPr>
          <p:cNvSpPr txBox="1"/>
          <p:nvPr/>
        </p:nvSpPr>
        <p:spPr>
          <a:xfrm rot="16200000">
            <a:off x="3723967"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solidFill>
                  <a:srgbClr val="FF0000"/>
                </a:solidFill>
              </a:rPr>
              <a:t>1189 – 1192 – </a:t>
            </a:r>
            <a:r>
              <a:rPr lang="en-US" sz="1200" b="0" dirty="0">
                <a:solidFill>
                  <a:srgbClr val="FF0000"/>
                </a:solidFill>
              </a:rPr>
              <a:t>The Third Crusade</a:t>
            </a:r>
          </a:p>
        </p:txBody>
      </p:sp>
      <p:sp>
        <p:nvSpPr>
          <p:cNvPr id="55" name="TextBox 54">
            <a:extLst>
              <a:ext uri="{FF2B5EF4-FFF2-40B4-BE49-F238E27FC236}">
                <a16:creationId xmlns:a16="http://schemas.microsoft.com/office/drawing/2014/main" id="{9C3B58BD-D496-4448-A20A-DD20236052D9}"/>
              </a:ext>
            </a:extLst>
          </p:cNvPr>
          <p:cNvSpPr txBox="1"/>
          <p:nvPr/>
        </p:nvSpPr>
        <p:spPr>
          <a:xfrm rot="16200000">
            <a:off x="3903789"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1198 – </a:t>
            </a:r>
            <a:r>
              <a:rPr lang="en-US" sz="1200" b="0" dirty="0"/>
              <a:t>Innocent III becomes Pope</a:t>
            </a:r>
          </a:p>
        </p:txBody>
      </p:sp>
      <p:sp>
        <p:nvSpPr>
          <p:cNvPr id="56" name="TextBox 55">
            <a:extLst>
              <a:ext uri="{FF2B5EF4-FFF2-40B4-BE49-F238E27FC236}">
                <a16:creationId xmlns:a16="http://schemas.microsoft.com/office/drawing/2014/main" id="{B6CDF14F-B3EA-4956-B17B-488AB3C1D3A1}"/>
              </a:ext>
            </a:extLst>
          </p:cNvPr>
          <p:cNvSpPr txBox="1"/>
          <p:nvPr/>
        </p:nvSpPr>
        <p:spPr>
          <a:xfrm rot="16200000">
            <a:off x="4064695"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solidFill>
                  <a:srgbClr val="FF0000"/>
                </a:solidFill>
              </a:rPr>
              <a:t>1202-1204 – </a:t>
            </a:r>
            <a:r>
              <a:rPr lang="en-US" sz="1200" b="0" dirty="0">
                <a:solidFill>
                  <a:srgbClr val="FF0000"/>
                </a:solidFill>
              </a:rPr>
              <a:t>The Fourth Crusade</a:t>
            </a:r>
          </a:p>
        </p:txBody>
      </p:sp>
      <p:sp>
        <p:nvSpPr>
          <p:cNvPr id="57" name="TextBox 56">
            <a:extLst>
              <a:ext uri="{FF2B5EF4-FFF2-40B4-BE49-F238E27FC236}">
                <a16:creationId xmlns:a16="http://schemas.microsoft.com/office/drawing/2014/main" id="{0CA7F3E0-8811-4267-A5BD-11B8A8136AC4}"/>
              </a:ext>
            </a:extLst>
          </p:cNvPr>
          <p:cNvSpPr txBox="1"/>
          <p:nvPr/>
        </p:nvSpPr>
        <p:spPr>
          <a:xfrm rot="16200000">
            <a:off x="4234188"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solidFill>
                  <a:srgbClr val="FF0000"/>
                </a:solidFill>
              </a:rPr>
              <a:t>1209 – </a:t>
            </a:r>
            <a:r>
              <a:rPr lang="en-US" sz="1200" b="0" dirty="0">
                <a:solidFill>
                  <a:srgbClr val="FF0000"/>
                </a:solidFill>
              </a:rPr>
              <a:t>Albigensian Crusade</a:t>
            </a:r>
          </a:p>
        </p:txBody>
      </p:sp>
      <p:sp>
        <p:nvSpPr>
          <p:cNvPr id="58" name="TextBox 57">
            <a:extLst>
              <a:ext uri="{FF2B5EF4-FFF2-40B4-BE49-F238E27FC236}">
                <a16:creationId xmlns:a16="http://schemas.microsoft.com/office/drawing/2014/main" id="{FAE426CB-B913-4A38-B892-B5C044B3F36E}"/>
              </a:ext>
            </a:extLst>
          </p:cNvPr>
          <p:cNvSpPr txBox="1"/>
          <p:nvPr/>
        </p:nvSpPr>
        <p:spPr>
          <a:xfrm rot="16200000">
            <a:off x="3867591" y="3478171"/>
            <a:ext cx="3880540"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1220 – </a:t>
            </a:r>
            <a:r>
              <a:rPr lang="en-US" sz="1200" b="0" dirty="0"/>
              <a:t>Dominic Guzman founded the Dominican Order</a:t>
            </a:r>
          </a:p>
        </p:txBody>
      </p:sp>
      <p:sp>
        <p:nvSpPr>
          <p:cNvPr id="59" name="TextBox 58">
            <a:extLst>
              <a:ext uri="{FF2B5EF4-FFF2-40B4-BE49-F238E27FC236}">
                <a16:creationId xmlns:a16="http://schemas.microsoft.com/office/drawing/2014/main" id="{26BC3D7B-746F-4CBD-A691-D5C084C693A5}"/>
              </a:ext>
            </a:extLst>
          </p:cNvPr>
          <p:cNvSpPr txBox="1"/>
          <p:nvPr/>
        </p:nvSpPr>
        <p:spPr>
          <a:xfrm rot="16200000">
            <a:off x="4558372"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1227 – </a:t>
            </a:r>
            <a:r>
              <a:rPr lang="en-US" sz="1200" b="0" dirty="0"/>
              <a:t>Beginning of the Inquisition</a:t>
            </a:r>
          </a:p>
        </p:txBody>
      </p:sp>
      <p:sp>
        <p:nvSpPr>
          <p:cNvPr id="60" name="TextBox 59">
            <a:extLst>
              <a:ext uri="{FF2B5EF4-FFF2-40B4-BE49-F238E27FC236}">
                <a16:creationId xmlns:a16="http://schemas.microsoft.com/office/drawing/2014/main" id="{D4BE4FCC-64EF-4D78-8312-D8B834AD320E}"/>
              </a:ext>
            </a:extLst>
          </p:cNvPr>
          <p:cNvSpPr txBox="1"/>
          <p:nvPr/>
        </p:nvSpPr>
        <p:spPr>
          <a:xfrm rot="16200000">
            <a:off x="4463512" y="3478171"/>
            <a:ext cx="3880541"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1256 – </a:t>
            </a:r>
            <a:r>
              <a:rPr lang="en-US" sz="1200" b="0" dirty="0"/>
              <a:t>Establishment of the Augustinian Order</a:t>
            </a:r>
          </a:p>
        </p:txBody>
      </p:sp>
      <p:sp>
        <p:nvSpPr>
          <p:cNvPr id="61" name="TextBox 60">
            <a:extLst>
              <a:ext uri="{FF2B5EF4-FFF2-40B4-BE49-F238E27FC236}">
                <a16:creationId xmlns:a16="http://schemas.microsoft.com/office/drawing/2014/main" id="{03F9349F-9379-4577-8321-8F515596A677}"/>
              </a:ext>
            </a:extLst>
          </p:cNvPr>
          <p:cNvSpPr txBox="1"/>
          <p:nvPr/>
        </p:nvSpPr>
        <p:spPr>
          <a:xfrm rot="16200000">
            <a:off x="4658388" y="3368935"/>
            <a:ext cx="4099013"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1274 – </a:t>
            </a:r>
            <a:r>
              <a:rPr lang="en-US" sz="1200" b="0" dirty="0"/>
              <a:t>Thomas Aquinas writes the Summa Theologica</a:t>
            </a:r>
          </a:p>
        </p:txBody>
      </p:sp>
      <p:sp>
        <p:nvSpPr>
          <p:cNvPr id="62" name="TextBox 61">
            <a:extLst>
              <a:ext uri="{FF2B5EF4-FFF2-40B4-BE49-F238E27FC236}">
                <a16:creationId xmlns:a16="http://schemas.microsoft.com/office/drawing/2014/main" id="{ADC0CC84-6286-4CB3-A9EB-CB6CDBA86534}"/>
              </a:ext>
            </a:extLst>
          </p:cNvPr>
          <p:cNvSpPr txBox="1"/>
          <p:nvPr/>
        </p:nvSpPr>
        <p:spPr>
          <a:xfrm>
            <a:off x="609600" y="926762"/>
            <a:ext cx="7162800" cy="646331"/>
          </a:xfrm>
          <a:prstGeom prst="rect">
            <a:avLst/>
          </a:prstGeom>
          <a:noFill/>
        </p:spPr>
        <p:txBody>
          <a:bodyPr wrap="square" rtlCol="0">
            <a:spAutoFit/>
          </a:bodyPr>
          <a:lstStyle/>
          <a:p>
            <a:pPr algn="ctr"/>
            <a:r>
              <a:rPr lang="en-US" dirty="0"/>
              <a:t>The Height of Papal Power – Physical Attacks on “Enemies” of the Church The Rise of Scholasticism and the University</a:t>
            </a:r>
          </a:p>
        </p:txBody>
      </p:sp>
      <p:sp>
        <p:nvSpPr>
          <p:cNvPr id="63" name="TextBox 62">
            <a:extLst>
              <a:ext uri="{FF2B5EF4-FFF2-40B4-BE49-F238E27FC236}">
                <a16:creationId xmlns:a16="http://schemas.microsoft.com/office/drawing/2014/main" id="{D8F76CF0-B90B-4446-BB50-9C408BD4BECD}"/>
              </a:ext>
            </a:extLst>
          </p:cNvPr>
          <p:cNvSpPr txBox="1"/>
          <p:nvPr/>
        </p:nvSpPr>
        <p:spPr>
          <a:xfrm rot="16200000">
            <a:off x="2868013" y="401063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1155 – </a:t>
            </a:r>
            <a:r>
              <a:rPr lang="en-US" sz="1200" b="0" dirty="0"/>
              <a:t>Bologna recognized as a university</a:t>
            </a:r>
          </a:p>
        </p:txBody>
      </p:sp>
    </p:spTree>
    <p:extLst>
      <p:ext uri="{BB962C8B-B14F-4D97-AF65-F5344CB8AC3E}">
        <p14:creationId xmlns:p14="http://schemas.microsoft.com/office/powerpoint/2010/main" val="1636662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fill="hold"/>
                                        <p:tgtEl>
                                          <p:spTgt spid="37"/>
                                        </p:tgtEl>
                                        <p:attrNameLst>
                                          <p:attrName>ppt_x</p:attrName>
                                        </p:attrNameLst>
                                      </p:cBhvr>
                                      <p:tavLst>
                                        <p:tav tm="0">
                                          <p:val>
                                            <p:strVal val="1+#ppt_w/2"/>
                                          </p:val>
                                        </p:tav>
                                        <p:tav tm="100000">
                                          <p:val>
                                            <p:strVal val="#ppt_x"/>
                                          </p:val>
                                        </p:tav>
                                      </p:tavLst>
                                    </p:anim>
                                    <p:anim calcmode="lin" valueType="num">
                                      <p:cBhvr additive="base">
                                        <p:cTn id="15"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1+#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1+#ppt_w/2"/>
                                          </p:val>
                                        </p:tav>
                                        <p:tav tm="100000">
                                          <p:val>
                                            <p:strVal val="#ppt_x"/>
                                          </p:val>
                                        </p:tav>
                                      </p:tavLst>
                                    </p:anim>
                                    <p:anim calcmode="lin" valueType="num">
                                      <p:cBhvr additive="base">
                                        <p:cTn id="27"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1+#ppt_w/2"/>
                                          </p:val>
                                        </p:tav>
                                        <p:tav tm="100000">
                                          <p:val>
                                            <p:strVal val="#ppt_x"/>
                                          </p:val>
                                        </p:tav>
                                      </p:tavLst>
                                    </p:anim>
                                    <p:anim calcmode="lin" valueType="num">
                                      <p:cBhvr additive="base">
                                        <p:cTn id="33"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1+#ppt_w/2"/>
                                          </p:val>
                                        </p:tav>
                                        <p:tav tm="100000">
                                          <p:val>
                                            <p:strVal val="#ppt_x"/>
                                          </p:val>
                                        </p:tav>
                                      </p:tavLst>
                                    </p:anim>
                                    <p:anim calcmode="lin" valueType="num">
                                      <p:cBhvr additive="base">
                                        <p:cTn id="45"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fill="hold"/>
                                        <p:tgtEl>
                                          <p:spTgt spid="44"/>
                                        </p:tgtEl>
                                        <p:attrNameLst>
                                          <p:attrName>ppt_x</p:attrName>
                                        </p:attrNameLst>
                                      </p:cBhvr>
                                      <p:tavLst>
                                        <p:tav tm="0">
                                          <p:val>
                                            <p:strVal val="1+#ppt_w/2"/>
                                          </p:val>
                                        </p:tav>
                                        <p:tav tm="100000">
                                          <p:val>
                                            <p:strVal val="#ppt_x"/>
                                          </p:val>
                                        </p:tav>
                                      </p:tavLst>
                                    </p:anim>
                                    <p:anim calcmode="lin" valueType="num">
                                      <p:cBhvr additive="base">
                                        <p:cTn id="5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1+#ppt_w/2"/>
                                          </p:val>
                                        </p:tav>
                                        <p:tav tm="100000">
                                          <p:val>
                                            <p:strVal val="#ppt_x"/>
                                          </p:val>
                                        </p:tav>
                                      </p:tavLst>
                                    </p:anim>
                                    <p:anim calcmode="lin" valueType="num">
                                      <p:cBhvr additive="base">
                                        <p:cTn id="57"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1+#ppt_w/2"/>
                                          </p:val>
                                        </p:tav>
                                        <p:tav tm="100000">
                                          <p:val>
                                            <p:strVal val="#ppt_x"/>
                                          </p:val>
                                        </p:tav>
                                      </p:tavLst>
                                    </p:anim>
                                    <p:anim calcmode="lin" valueType="num">
                                      <p:cBhvr additive="base">
                                        <p:cTn id="6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1+#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additive="base">
                                        <p:cTn id="74" dur="500" fill="hold"/>
                                        <p:tgtEl>
                                          <p:spTgt spid="50"/>
                                        </p:tgtEl>
                                        <p:attrNameLst>
                                          <p:attrName>ppt_x</p:attrName>
                                        </p:attrNameLst>
                                      </p:cBhvr>
                                      <p:tavLst>
                                        <p:tav tm="0">
                                          <p:val>
                                            <p:strVal val="1+#ppt_w/2"/>
                                          </p:val>
                                        </p:tav>
                                        <p:tav tm="100000">
                                          <p:val>
                                            <p:strVal val="#ppt_x"/>
                                          </p:val>
                                        </p:tav>
                                      </p:tavLst>
                                    </p:anim>
                                    <p:anim calcmode="lin" valueType="num">
                                      <p:cBhvr additive="base">
                                        <p:cTn id="75"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additive="base">
                                        <p:cTn id="80" dur="500" fill="hold"/>
                                        <p:tgtEl>
                                          <p:spTgt spid="51"/>
                                        </p:tgtEl>
                                        <p:attrNameLst>
                                          <p:attrName>ppt_x</p:attrName>
                                        </p:attrNameLst>
                                      </p:cBhvr>
                                      <p:tavLst>
                                        <p:tav tm="0">
                                          <p:val>
                                            <p:strVal val="1+#ppt_w/2"/>
                                          </p:val>
                                        </p:tav>
                                        <p:tav tm="100000">
                                          <p:val>
                                            <p:strVal val="#ppt_x"/>
                                          </p:val>
                                        </p:tav>
                                      </p:tavLst>
                                    </p:anim>
                                    <p:anim calcmode="lin" valueType="num">
                                      <p:cBhvr additive="base">
                                        <p:cTn id="81"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additive="base">
                                        <p:cTn id="86" dur="500" fill="hold"/>
                                        <p:tgtEl>
                                          <p:spTgt spid="55"/>
                                        </p:tgtEl>
                                        <p:attrNameLst>
                                          <p:attrName>ppt_x</p:attrName>
                                        </p:attrNameLst>
                                      </p:cBhvr>
                                      <p:tavLst>
                                        <p:tav tm="0">
                                          <p:val>
                                            <p:strVal val="1+#ppt_w/2"/>
                                          </p:val>
                                        </p:tav>
                                        <p:tav tm="100000">
                                          <p:val>
                                            <p:strVal val="#ppt_x"/>
                                          </p:val>
                                        </p:tav>
                                      </p:tavLst>
                                    </p:anim>
                                    <p:anim calcmode="lin" valueType="num">
                                      <p:cBhvr additive="base">
                                        <p:cTn id="87"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1+#ppt_w/2"/>
                                          </p:val>
                                        </p:tav>
                                        <p:tav tm="100000">
                                          <p:val>
                                            <p:strVal val="#ppt_x"/>
                                          </p:val>
                                        </p:tav>
                                      </p:tavLst>
                                    </p:anim>
                                    <p:anim calcmode="lin" valueType="num">
                                      <p:cBhvr additive="base">
                                        <p:cTn id="93"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57"/>
                                        </p:tgtEl>
                                        <p:attrNameLst>
                                          <p:attrName>style.visibility</p:attrName>
                                        </p:attrNameLst>
                                      </p:cBhvr>
                                      <p:to>
                                        <p:strVal val="visible"/>
                                      </p:to>
                                    </p:set>
                                    <p:anim calcmode="lin" valueType="num">
                                      <p:cBhvr additive="base">
                                        <p:cTn id="98" dur="500" fill="hold"/>
                                        <p:tgtEl>
                                          <p:spTgt spid="57"/>
                                        </p:tgtEl>
                                        <p:attrNameLst>
                                          <p:attrName>ppt_x</p:attrName>
                                        </p:attrNameLst>
                                      </p:cBhvr>
                                      <p:tavLst>
                                        <p:tav tm="0">
                                          <p:val>
                                            <p:strVal val="1+#ppt_w/2"/>
                                          </p:val>
                                        </p:tav>
                                        <p:tav tm="100000">
                                          <p:val>
                                            <p:strVal val="#ppt_x"/>
                                          </p:val>
                                        </p:tav>
                                      </p:tavLst>
                                    </p:anim>
                                    <p:anim calcmode="lin" valueType="num">
                                      <p:cBhvr additive="base">
                                        <p:cTn id="99"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58"/>
                                        </p:tgtEl>
                                        <p:attrNameLst>
                                          <p:attrName>style.visibility</p:attrName>
                                        </p:attrNameLst>
                                      </p:cBhvr>
                                      <p:to>
                                        <p:strVal val="visible"/>
                                      </p:to>
                                    </p:set>
                                    <p:anim calcmode="lin" valueType="num">
                                      <p:cBhvr additive="base">
                                        <p:cTn id="104" dur="500" fill="hold"/>
                                        <p:tgtEl>
                                          <p:spTgt spid="58"/>
                                        </p:tgtEl>
                                        <p:attrNameLst>
                                          <p:attrName>ppt_x</p:attrName>
                                        </p:attrNameLst>
                                      </p:cBhvr>
                                      <p:tavLst>
                                        <p:tav tm="0">
                                          <p:val>
                                            <p:strVal val="1+#ppt_w/2"/>
                                          </p:val>
                                        </p:tav>
                                        <p:tav tm="100000">
                                          <p:val>
                                            <p:strVal val="#ppt_x"/>
                                          </p:val>
                                        </p:tav>
                                      </p:tavLst>
                                    </p:anim>
                                    <p:anim calcmode="lin" valueType="num">
                                      <p:cBhvr additive="base">
                                        <p:cTn id="105"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500" fill="hold"/>
                                        <p:tgtEl>
                                          <p:spTgt spid="59"/>
                                        </p:tgtEl>
                                        <p:attrNameLst>
                                          <p:attrName>ppt_x</p:attrName>
                                        </p:attrNameLst>
                                      </p:cBhvr>
                                      <p:tavLst>
                                        <p:tav tm="0">
                                          <p:val>
                                            <p:strVal val="1+#ppt_w/2"/>
                                          </p:val>
                                        </p:tav>
                                        <p:tav tm="100000">
                                          <p:val>
                                            <p:strVal val="#ppt_x"/>
                                          </p:val>
                                        </p:tav>
                                      </p:tavLst>
                                    </p:anim>
                                    <p:anim calcmode="lin" valueType="num">
                                      <p:cBhvr additive="base">
                                        <p:cTn id="111"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additive="base">
                                        <p:cTn id="116" dur="500" fill="hold"/>
                                        <p:tgtEl>
                                          <p:spTgt spid="60"/>
                                        </p:tgtEl>
                                        <p:attrNameLst>
                                          <p:attrName>ppt_x</p:attrName>
                                        </p:attrNameLst>
                                      </p:cBhvr>
                                      <p:tavLst>
                                        <p:tav tm="0">
                                          <p:val>
                                            <p:strVal val="1+#ppt_w/2"/>
                                          </p:val>
                                        </p:tav>
                                        <p:tav tm="100000">
                                          <p:val>
                                            <p:strVal val="#ppt_x"/>
                                          </p:val>
                                        </p:tav>
                                      </p:tavLst>
                                    </p:anim>
                                    <p:anim calcmode="lin" valueType="num">
                                      <p:cBhvr additive="base">
                                        <p:cTn id="117"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additive="base">
                                        <p:cTn id="122" dur="500" fill="hold"/>
                                        <p:tgtEl>
                                          <p:spTgt spid="61"/>
                                        </p:tgtEl>
                                        <p:attrNameLst>
                                          <p:attrName>ppt_x</p:attrName>
                                        </p:attrNameLst>
                                      </p:cBhvr>
                                      <p:tavLst>
                                        <p:tav tm="0">
                                          <p:val>
                                            <p:strVal val="1+#ppt_w/2"/>
                                          </p:val>
                                        </p:tav>
                                        <p:tav tm="100000">
                                          <p:val>
                                            <p:strVal val="#ppt_x"/>
                                          </p:val>
                                        </p:tav>
                                      </p:tavLst>
                                    </p:anim>
                                    <p:anim calcmode="lin" valueType="num">
                                      <p:cBhvr additive="base">
                                        <p:cTn id="123"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additive="base">
                                        <p:cTn id="128" dur="500" fill="hold"/>
                                        <p:tgtEl>
                                          <p:spTgt spid="27"/>
                                        </p:tgtEl>
                                        <p:attrNameLst>
                                          <p:attrName>ppt_x</p:attrName>
                                        </p:attrNameLst>
                                      </p:cBhvr>
                                      <p:tavLst>
                                        <p:tav tm="0">
                                          <p:val>
                                            <p:strVal val="1+#ppt_w/2"/>
                                          </p:val>
                                        </p:tav>
                                        <p:tav tm="100000">
                                          <p:val>
                                            <p:strVal val="#ppt_x"/>
                                          </p:val>
                                        </p:tav>
                                      </p:tavLst>
                                    </p:anim>
                                    <p:anim calcmode="lin" valueType="num">
                                      <p:cBhvr additive="base">
                                        <p:cTn id="12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p:bldP spid="38" grpId="0"/>
      <p:bldP spid="39" grpId="0"/>
      <p:bldP spid="40" grpId="0"/>
      <p:bldP spid="42" grpId="0"/>
      <p:bldP spid="43" grpId="0"/>
      <p:bldP spid="44" grpId="0"/>
      <p:bldP spid="48" grpId="0"/>
      <p:bldP spid="49" grpId="0"/>
      <p:bldP spid="50" grpId="0"/>
      <p:bldP spid="51" grpId="0"/>
      <p:bldP spid="55" grpId="0"/>
      <p:bldP spid="56" grpId="0"/>
      <p:bldP spid="57" grpId="0"/>
      <p:bldP spid="58" grpId="0"/>
      <p:bldP spid="59" grpId="0"/>
      <p:bldP spid="60" grpId="0"/>
      <p:bldP spid="61"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C90B120-AC7B-47AD-B7E4-5CFD212E922A}"/>
              </a:ext>
            </a:extLst>
          </p:cNvPr>
          <p:cNvSpPr/>
          <p:nvPr/>
        </p:nvSpPr>
        <p:spPr>
          <a:xfrm>
            <a:off x="913872" y="76200"/>
            <a:ext cx="7315728" cy="762000"/>
          </a:xfrm>
          <a:prstGeom prst="rect">
            <a:avLst/>
          </a:prstGeom>
          <a:gradFill>
            <a:gsLst>
              <a:gs pos="7350">
                <a:schemeClr val="accent4">
                  <a:lumMod val="50000"/>
                </a:schemeClr>
              </a:gs>
              <a:gs pos="98000">
                <a:srgbClr val="7030A0"/>
              </a:gs>
              <a:gs pos="0">
                <a:schemeClr val="accent4">
                  <a:lumMod val="7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Late Middle Ages</a:t>
            </a:r>
          </a:p>
        </p:txBody>
      </p:sp>
      <p:sp>
        <p:nvSpPr>
          <p:cNvPr id="32" name="Rectangle 31">
            <a:extLst>
              <a:ext uri="{FF2B5EF4-FFF2-40B4-BE49-F238E27FC236}">
                <a16:creationId xmlns:a16="http://schemas.microsoft.com/office/drawing/2014/main" id="{BC8F85D8-7C80-4E5C-8FFB-B05E38A0AFE3}"/>
              </a:ext>
            </a:extLst>
          </p:cNvPr>
          <p:cNvSpPr/>
          <p:nvPr/>
        </p:nvSpPr>
        <p:spPr>
          <a:xfrm>
            <a:off x="914400" y="5491127"/>
            <a:ext cx="3657600" cy="86301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14th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34" name="TextBox 33">
            <a:extLst>
              <a:ext uri="{FF2B5EF4-FFF2-40B4-BE49-F238E27FC236}">
                <a16:creationId xmlns:a16="http://schemas.microsoft.com/office/drawing/2014/main" id="{4679BB6E-18B2-4EDD-A722-A62E946F293A}"/>
              </a:ext>
            </a:extLst>
          </p:cNvPr>
          <p:cNvSpPr txBox="1"/>
          <p:nvPr/>
        </p:nvSpPr>
        <p:spPr>
          <a:xfrm>
            <a:off x="685800" y="6400801"/>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1300</a:t>
            </a:r>
          </a:p>
        </p:txBody>
      </p:sp>
      <p:sp>
        <p:nvSpPr>
          <p:cNvPr id="35" name="TextBox 34">
            <a:extLst>
              <a:ext uri="{FF2B5EF4-FFF2-40B4-BE49-F238E27FC236}">
                <a16:creationId xmlns:a16="http://schemas.microsoft.com/office/drawing/2014/main" id="{E93B46CC-C4EA-4F69-8005-976911ED6BE4}"/>
              </a:ext>
            </a:extLst>
          </p:cNvPr>
          <p:cNvSpPr txBox="1"/>
          <p:nvPr/>
        </p:nvSpPr>
        <p:spPr>
          <a:xfrm>
            <a:off x="4160090" y="6400801"/>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1400</a:t>
            </a:r>
          </a:p>
        </p:txBody>
      </p:sp>
      <p:sp>
        <p:nvSpPr>
          <p:cNvPr id="46" name="Rectangle 45">
            <a:extLst>
              <a:ext uri="{FF2B5EF4-FFF2-40B4-BE49-F238E27FC236}">
                <a16:creationId xmlns:a16="http://schemas.microsoft.com/office/drawing/2014/main" id="{5223CA54-B947-40D7-876B-E5A5E98FFE3A}"/>
              </a:ext>
            </a:extLst>
          </p:cNvPr>
          <p:cNvSpPr/>
          <p:nvPr/>
        </p:nvSpPr>
        <p:spPr>
          <a:xfrm>
            <a:off x="4572000" y="5491127"/>
            <a:ext cx="3657600" cy="86301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15th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47" name="TextBox 46">
            <a:extLst>
              <a:ext uri="{FF2B5EF4-FFF2-40B4-BE49-F238E27FC236}">
                <a16:creationId xmlns:a16="http://schemas.microsoft.com/office/drawing/2014/main" id="{CE5FFC9B-A5EE-47FA-889C-E49DE38E30E2}"/>
              </a:ext>
            </a:extLst>
          </p:cNvPr>
          <p:cNvSpPr txBox="1"/>
          <p:nvPr/>
        </p:nvSpPr>
        <p:spPr>
          <a:xfrm>
            <a:off x="7848600" y="6386084"/>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1500</a:t>
            </a:r>
          </a:p>
        </p:txBody>
      </p:sp>
      <p:sp>
        <p:nvSpPr>
          <p:cNvPr id="27" name="TextBox 26">
            <a:extLst>
              <a:ext uri="{FF2B5EF4-FFF2-40B4-BE49-F238E27FC236}">
                <a16:creationId xmlns:a16="http://schemas.microsoft.com/office/drawing/2014/main" id="{64B55F0C-33DC-493A-8315-CDBBCECCA397}"/>
              </a:ext>
            </a:extLst>
          </p:cNvPr>
          <p:cNvSpPr txBox="1"/>
          <p:nvPr/>
        </p:nvSpPr>
        <p:spPr>
          <a:xfrm rot="16200000">
            <a:off x="-847369" y="3532637"/>
            <a:ext cx="3799483"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1303 – </a:t>
            </a:r>
            <a:r>
              <a:rPr lang="en-US" sz="1200" b="0" dirty="0"/>
              <a:t>John Duns Scotus teaches Immaculate Conception</a:t>
            </a:r>
          </a:p>
        </p:txBody>
      </p:sp>
      <p:sp>
        <p:nvSpPr>
          <p:cNvPr id="28" name="TextBox 27">
            <a:extLst>
              <a:ext uri="{FF2B5EF4-FFF2-40B4-BE49-F238E27FC236}">
                <a16:creationId xmlns:a16="http://schemas.microsoft.com/office/drawing/2014/main" id="{5A8E2B3F-49F4-4877-A28D-1C05C6A63DE5}"/>
              </a:ext>
            </a:extLst>
          </p:cNvPr>
          <p:cNvSpPr txBox="1"/>
          <p:nvPr/>
        </p:nvSpPr>
        <p:spPr>
          <a:xfrm rot="16200000">
            <a:off x="42367" y="3946479"/>
            <a:ext cx="297179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1320 – </a:t>
            </a:r>
            <a:r>
              <a:rPr lang="en-US" sz="1200" b="0" dirty="0"/>
              <a:t>Dante completed the Divine Comedy</a:t>
            </a:r>
          </a:p>
        </p:txBody>
      </p:sp>
      <p:sp>
        <p:nvSpPr>
          <p:cNvPr id="29" name="TextBox 28">
            <a:extLst>
              <a:ext uri="{FF2B5EF4-FFF2-40B4-BE49-F238E27FC236}">
                <a16:creationId xmlns:a16="http://schemas.microsoft.com/office/drawing/2014/main" id="{B0FDEE9B-C1D7-444C-AAE9-BBDF82C8EBA0}"/>
              </a:ext>
            </a:extLst>
          </p:cNvPr>
          <p:cNvSpPr txBox="1"/>
          <p:nvPr/>
        </p:nvSpPr>
        <p:spPr>
          <a:xfrm rot="16200000">
            <a:off x="-482262" y="3675639"/>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1309–1377 – </a:t>
            </a:r>
            <a:r>
              <a:rPr lang="en-US" sz="1200" b="0" dirty="0"/>
              <a:t>The Babylonia Captivity of the Papacy</a:t>
            </a:r>
          </a:p>
        </p:txBody>
      </p:sp>
      <p:sp>
        <p:nvSpPr>
          <p:cNvPr id="36" name="TextBox 35">
            <a:extLst>
              <a:ext uri="{FF2B5EF4-FFF2-40B4-BE49-F238E27FC236}">
                <a16:creationId xmlns:a16="http://schemas.microsoft.com/office/drawing/2014/main" id="{9465E02B-EF7B-47E6-BDA3-4620B753139C}"/>
              </a:ext>
            </a:extLst>
          </p:cNvPr>
          <p:cNvSpPr txBox="1"/>
          <p:nvPr/>
        </p:nvSpPr>
        <p:spPr>
          <a:xfrm rot="16200000">
            <a:off x="382267" y="4018540"/>
            <a:ext cx="2827677"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1337–1453 – </a:t>
            </a:r>
            <a:r>
              <a:rPr lang="en-US" sz="1200" b="0" dirty="0"/>
              <a:t>The Hundred Years War</a:t>
            </a:r>
          </a:p>
        </p:txBody>
      </p:sp>
      <p:sp>
        <p:nvSpPr>
          <p:cNvPr id="37" name="TextBox 36">
            <a:extLst>
              <a:ext uri="{FF2B5EF4-FFF2-40B4-BE49-F238E27FC236}">
                <a16:creationId xmlns:a16="http://schemas.microsoft.com/office/drawing/2014/main" id="{17FD1006-E404-4714-9AD1-D6E2EE1023E7}"/>
              </a:ext>
            </a:extLst>
          </p:cNvPr>
          <p:cNvSpPr txBox="1"/>
          <p:nvPr/>
        </p:nvSpPr>
        <p:spPr>
          <a:xfrm rot="16200000">
            <a:off x="1552262" y="3417140"/>
            <a:ext cx="4030476"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1377 – </a:t>
            </a:r>
            <a:r>
              <a:rPr lang="en-US" sz="1200" b="0" dirty="0"/>
              <a:t>Catherin of Sienna persuades Pope to return to Rome</a:t>
            </a:r>
          </a:p>
        </p:txBody>
      </p:sp>
      <p:sp>
        <p:nvSpPr>
          <p:cNvPr id="38" name="TextBox 37">
            <a:extLst>
              <a:ext uri="{FF2B5EF4-FFF2-40B4-BE49-F238E27FC236}">
                <a16:creationId xmlns:a16="http://schemas.microsoft.com/office/drawing/2014/main" id="{0749B6BA-1EDA-4649-8985-CA28B884C7AF}"/>
              </a:ext>
            </a:extLst>
          </p:cNvPr>
          <p:cNvSpPr txBox="1"/>
          <p:nvPr/>
        </p:nvSpPr>
        <p:spPr>
          <a:xfrm rot="16200000">
            <a:off x="1687492" y="4285239"/>
            <a:ext cx="22942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1347–1400 – </a:t>
            </a:r>
            <a:r>
              <a:rPr lang="en-US" sz="1200" b="0" dirty="0"/>
              <a:t>The Black Plague</a:t>
            </a:r>
          </a:p>
        </p:txBody>
      </p:sp>
      <p:sp>
        <p:nvSpPr>
          <p:cNvPr id="39" name="TextBox 38">
            <a:extLst>
              <a:ext uri="{FF2B5EF4-FFF2-40B4-BE49-F238E27FC236}">
                <a16:creationId xmlns:a16="http://schemas.microsoft.com/office/drawing/2014/main" id="{C4F24C48-50DE-4EC5-8FEA-B75A0014DB06}"/>
              </a:ext>
            </a:extLst>
          </p:cNvPr>
          <p:cNvSpPr txBox="1"/>
          <p:nvPr/>
        </p:nvSpPr>
        <p:spPr>
          <a:xfrm rot="16200000">
            <a:off x="2517844" y="4140223"/>
            <a:ext cx="2584311"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1378–1417 – </a:t>
            </a:r>
            <a:r>
              <a:rPr lang="en-US" sz="1200" b="0" dirty="0"/>
              <a:t>The Western Schism</a:t>
            </a:r>
          </a:p>
        </p:txBody>
      </p:sp>
      <p:sp>
        <p:nvSpPr>
          <p:cNvPr id="40" name="TextBox 39">
            <a:extLst>
              <a:ext uri="{FF2B5EF4-FFF2-40B4-BE49-F238E27FC236}">
                <a16:creationId xmlns:a16="http://schemas.microsoft.com/office/drawing/2014/main" id="{C5317C09-1CB9-49B0-9874-4B015BA088EA}"/>
              </a:ext>
            </a:extLst>
          </p:cNvPr>
          <p:cNvSpPr txBox="1"/>
          <p:nvPr/>
        </p:nvSpPr>
        <p:spPr>
          <a:xfrm rot="16200000">
            <a:off x="2232739" y="3675639"/>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1380 – </a:t>
            </a:r>
            <a:r>
              <a:rPr lang="en-US" sz="1200" b="0" dirty="0"/>
              <a:t>Wycliffe supervises English Bible translation </a:t>
            </a:r>
          </a:p>
        </p:txBody>
      </p:sp>
      <p:sp>
        <p:nvSpPr>
          <p:cNvPr id="41" name="TextBox 40">
            <a:extLst>
              <a:ext uri="{FF2B5EF4-FFF2-40B4-BE49-F238E27FC236}">
                <a16:creationId xmlns:a16="http://schemas.microsoft.com/office/drawing/2014/main" id="{3484DE5A-E133-4685-B980-88D309400930}"/>
              </a:ext>
            </a:extLst>
          </p:cNvPr>
          <p:cNvSpPr txBox="1"/>
          <p:nvPr/>
        </p:nvSpPr>
        <p:spPr>
          <a:xfrm rot="16200000">
            <a:off x="3757088" y="4431218"/>
            <a:ext cx="2002320"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1414 – </a:t>
            </a:r>
            <a:r>
              <a:rPr lang="en-US" sz="1200" b="0" dirty="0"/>
              <a:t>Council of Constance </a:t>
            </a:r>
          </a:p>
        </p:txBody>
      </p:sp>
      <p:sp>
        <p:nvSpPr>
          <p:cNvPr id="42" name="TextBox 41">
            <a:extLst>
              <a:ext uri="{FF2B5EF4-FFF2-40B4-BE49-F238E27FC236}">
                <a16:creationId xmlns:a16="http://schemas.microsoft.com/office/drawing/2014/main" id="{8566A8F7-161E-47B4-9F13-C577399E7963}"/>
              </a:ext>
            </a:extLst>
          </p:cNvPr>
          <p:cNvSpPr txBox="1"/>
          <p:nvPr/>
        </p:nvSpPr>
        <p:spPr>
          <a:xfrm rot="16200000">
            <a:off x="3755478" y="4251278"/>
            <a:ext cx="2362200"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1415 –  </a:t>
            </a:r>
            <a:r>
              <a:rPr lang="en-US" sz="1200" b="0" dirty="0"/>
              <a:t>Jan Hus burned at stake </a:t>
            </a:r>
          </a:p>
        </p:txBody>
      </p:sp>
      <p:sp>
        <p:nvSpPr>
          <p:cNvPr id="43" name="TextBox 42">
            <a:extLst>
              <a:ext uri="{FF2B5EF4-FFF2-40B4-BE49-F238E27FC236}">
                <a16:creationId xmlns:a16="http://schemas.microsoft.com/office/drawing/2014/main" id="{5CA3D83B-626C-4EC3-9EF7-4E55793548A2}"/>
              </a:ext>
            </a:extLst>
          </p:cNvPr>
          <p:cNvSpPr txBox="1"/>
          <p:nvPr/>
        </p:nvSpPr>
        <p:spPr>
          <a:xfrm rot="16200000">
            <a:off x="3272065" y="3547001"/>
            <a:ext cx="3770755"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1418 – </a:t>
            </a:r>
            <a:r>
              <a:rPr lang="en-US" sz="1200" b="0" dirty="0"/>
              <a:t>Thomas a' Kempis writes The Imitation of Christ </a:t>
            </a:r>
          </a:p>
        </p:txBody>
      </p:sp>
      <p:sp>
        <p:nvSpPr>
          <p:cNvPr id="44" name="TextBox 43">
            <a:extLst>
              <a:ext uri="{FF2B5EF4-FFF2-40B4-BE49-F238E27FC236}">
                <a16:creationId xmlns:a16="http://schemas.microsoft.com/office/drawing/2014/main" id="{FA43278A-CBEB-43DD-B4E7-574F9C38333F}"/>
              </a:ext>
            </a:extLst>
          </p:cNvPr>
          <p:cNvSpPr txBox="1"/>
          <p:nvPr/>
        </p:nvSpPr>
        <p:spPr>
          <a:xfrm rot="16200000">
            <a:off x="3791960" y="3675639"/>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1431 – </a:t>
            </a:r>
            <a:r>
              <a:rPr lang="en-US" sz="1200" b="0" dirty="0"/>
              <a:t>Joan of Arc burned at stake </a:t>
            </a:r>
          </a:p>
        </p:txBody>
      </p:sp>
      <p:sp>
        <p:nvSpPr>
          <p:cNvPr id="45" name="TextBox 44">
            <a:extLst>
              <a:ext uri="{FF2B5EF4-FFF2-40B4-BE49-F238E27FC236}">
                <a16:creationId xmlns:a16="http://schemas.microsoft.com/office/drawing/2014/main" id="{F4643D0E-2104-4EDA-B4A6-203B22B21D16}"/>
              </a:ext>
            </a:extLst>
          </p:cNvPr>
          <p:cNvSpPr txBox="1"/>
          <p:nvPr/>
        </p:nvSpPr>
        <p:spPr>
          <a:xfrm rot="16200000">
            <a:off x="4240676" y="3468158"/>
            <a:ext cx="3928440"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1453 – </a:t>
            </a:r>
            <a:r>
              <a:rPr lang="en-US" sz="1200" b="0" dirty="0"/>
              <a:t>Constantinople falls; End of Eastern Roman Empire </a:t>
            </a:r>
          </a:p>
        </p:txBody>
      </p:sp>
      <p:sp>
        <p:nvSpPr>
          <p:cNvPr id="48" name="TextBox 47">
            <a:extLst>
              <a:ext uri="{FF2B5EF4-FFF2-40B4-BE49-F238E27FC236}">
                <a16:creationId xmlns:a16="http://schemas.microsoft.com/office/drawing/2014/main" id="{A24015C5-1C18-484D-AE00-746FC4F03D2A}"/>
              </a:ext>
            </a:extLst>
          </p:cNvPr>
          <p:cNvSpPr txBox="1"/>
          <p:nvPr/>
        </p:nvSpPr>
        <p:spPr>
          <a:xfrm rot="16200000">
            <a:off x="4834393" y="3883544"/>
            <a:ext cx="309766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1456 – </a:t>
            </a:r>
            <a:r>
              <a:rPr lang="en-US" sz="1200" b="0" dirty="0"/>
              <a:t>Gutenberg produces first printed Bible </a:t>
            </a:r>
          </a:p>
        </p:txBody>
      </p:sp>
      <p:sp>
        <p:nvSpPr>
          <p:cNvPr id="49" name="TextBox 48">
            <a:extLst>
              <a:ext uri="{FF2B5EF4-FFF2-40B4-BE49-F238E27FC236}">
                <a16:creationId xmlns:a16="http://schemas.microsoft.com/office/drawing/2014/main" id="{5D5AE06D-4C64-4E14-9246-7C90582A3927}"/>
              </a:ext>
            </a:extLst>
          </p:cNvPr>
          <p:cNvSpPr txBox="1"/>
          <p:nvPr/>
        </p:nvSpPr>
        <p:spPr>
          <a:xfrm rot="16200000">
            <a:off x="5992811" y="3965528"/>
            <a:ext cx="2933700"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1479 – </a:t>
            </a:r>
            <a:r>
              <a:rPr lang="en-US" sz="1200" b="0" dirty="0"/>
              <a:t>Establishment of Spanish Inquisition </a:t>
            </a:r>
          </a:p>
        </p:txBody>
      </p:sp>
      <p:sp>
        <p:nvSpPr>
          <p:cNvPr id="50" name="TextBox 49">
            <a:extLst>
              <a:ext uri="{FF2B5EF4-FFF2-40B4-BE49-F238E27FC236}">
                <a16:creationId xmlns:a16="http://schemas.microsoft.com/office/drawing/2014/main" id="{D47B7112-7AF1-4746-BBF4-AFB76E9B8325}"/>
              </a:ext>
            </a:extLst>
          </p:cNvPr>
          <p:cNvSpPr txBox="1"/>
          <p:nvPr/>
        </p:nvSpPr>
        <p:spPr>
          <a:xfrm rot="16200000">
            <a:off x="6848656" y="4189932"/>
            <a:ext cx="248489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sz="1200" dirty="0"/>
              <a:t>1497 – </a:t>
            </a:r>
            <a:r>
              <a:rPr lang="en-US" sz="1200" b="0" dirty="0"/>
              <a:t>Savonarola excommunicated </a:t>
            </a:r>
          </a:p>
        </p:txBody>
      </p:sp>
      <p:sp>
        <p:nvSpPr>
          <p:cNvPr id="51" name="TextBox 50">
            <a:extLst>
              <a:ext uri="{FF2B5EF4-FFF2-40B4-BE49-F238E27FC236}">
                <a16:creationId xmlns:a16="http://schemas.microsoft.com/office/drawing/2014/main" id="{1D9B0237-A24E-4335-A8E5-F1689C91FBB2}"/>
              </a:ext>
            </a:extLst>
          </p:cNvPr>
          <p:cNvSpPr txBox="1"/>
          <p:nvPr/>
        </p:nvSpPr>
        <p:spPr>
          <a:xfrm>
            <a:off x="913872" y="844590"/>
            <a:ext cx="7315728" cy="646331"/>
          </a:xfrm>
          <a:prstGeom prst="rect">
            <a:avLst/>
          </a:prstGeom>
          <a:noFill/>
        </p:spPr>
        <p:txBody>
          <a:bodyPr wrap="square" rtlCol="0">
            <a:spAutoFit/>
          </a:bodyPr>
          <a:lstStyle/>
          <a:p>
            <a:pPr algn="ctr"/>
            <a:r>
              <a:rPr lang="en-US" dirty="0"/>
              <a:t>The Weakening and Division of the Papacy – Wars and Plagues</a:t>
            </a:r>
          </a:p>
          <a:p>
            <a:pPr algn="ctr"/>
            <a:r>
              <a:rPr lang="en-US" dirty="0"/>
              <a:t>The Rise of Nationalism – Forerunners to the Reformation</a:t>
            </a:r>
          </a:p>
        </p:txBody>
      </p:sp>
    </p:spTree>
    <p:extLst>
      <p:ext uri="{BB962C8B-B14F-4D97-AF65-F5344CB8AC3E}">
        <p14:creationId xmlns:p14="http://schemas.microsoft.com/office/powerpoint/2010/main" val="2691983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1+#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1+#ppt_w/2"/>
                                          </p:val>
                                        </p:tav>
                                        <p:tav tm="100000">
                                          <p:val>
                                            <p:strVal val="#ppt_x"/>
                                          </p:val>
                                        </p:tav>
                                      </p:tavLst>
                                    </p:anim>
                                    <p:anim calcmode="lin" valueType="num">
                                      <p:cBhvr additive="base">
                                        <p:cTn id="51"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1+#ppt_w/2"/>
                                          </p:val>
                                        </p:tav>
                                        <p:tav tm="100000">
                                          <p:val>
                                            <p:strVal val="#ppt_x"/>
                                          </p:val>
                                        </p:tav>
                                      </p:tavLst>
                                    </p:anim>
                                    <p:anim calcmode="lin" valueType="num">
                                      <p:cBhvr additive="base">
                                        <p:cTn id="63"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1+#ppt_w/2"/>
                                          </p:val>
                                        </p:tav>
                                        <p:tav tm="100000">
                                          <p:val>
                                            <p:strVal val="#ppt_x"/>
                                          </p:val>
                                        </p:tav>
                                      </p:tavLst>
                                    </p:anim>
                                    <p:anim calcmode="lin" valueType="num">
                                      <p:cBhvr additive="base">
                                        <p:cTn id="69"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1+#ppt_w/2"/>
                                          </p:val>
                                        </p:tav>
                                        <p:tav tm="100000">
                                          <p:val>
                                            <p:strVal val="#ppt_x"/>
                                          </p:val>
                                        </p:tav>
                                      </p:tavLst>
                                    </p:anim>
                                    <p:anim calcmode="lin" valueType="num">
                                      <p:cBhvr additive="base">
                                        <p:cTn id="75"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fill="hold"/>
                                        <p:tgtEl>
                                          <p:spTgt spid="44"/>
                                        </p:tgtEl>
                                        <p:attrNameLst>
                                          <p:attrName>ppt_x</p:attrName>
                                        </p:attrNameLst>
                                      </p:cBhvr>
                                      <p:tavLst>
                                        <p:tav tm="0">
                                          <p:val>
                                            <p:strVal val="1+#ppt_w/2"/>
                                          </p:val>
                                        </p:tav>
                                        <p:tav tm="100000">
                                          <p:val>
                                            <p:strVal val="#ppt_x"/>
                                          </p:val>
                                        </p:tav>
                                      </p:tavLst>
                                    </p:anim>
                                    <p:anim calcmode="lin" valueType="num">
                                      <p:cBhvr additive="base">
                                        <p:cTn id="8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fill="hold"/>
                                        <p:tgtEl>
                                          <p:spTgt spid="45"/>
                                        </p:tgtEl>
                                        <p:attrNameLst>
                                          <p:attrName>ppt_x</p:attrName>
                                        </p:attrNameLst>
                                      </p:cBhvr>
                                      <p:tavLst>
                                        <p:tav tm="0">
                                          <p:val>
                                            <p:strVal val="1+#ppt_w/2"/>
                                          </p:val>
                                        </p:tav>
                                        <p:tav tm="100000">
                                          <p:val>
                                            <p:strVal val="#ppt_x"/>
                                          </p:val>
                                        </p:tav>
                                      </p:tavLst>
                                    </p:anim>
                                    <p:anim calcmode="lin" valueType="num">
                                      <p:cBhvr additive="base">
                                        <p:cTn id="87"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additive="base">
                                        <p:cTn id="92" dur="500" fill="hold"/>
                                        <p:tgtEl>
                                          <p:spTgt spid="48"/>
                                        </p:tgtEl>
                                        <p:attrNameLst>
                                          <p:attrName>ppt_x</p:attrName>
                                        </p:attrNameLst>
                                      </p:cBhvr>
                                      <p:tavLst>
                                        <p:tav tm="0">
                                          <p:val>
                                            <p:strVal val="1+#ppt_w/2"/>
                                          </p:val>
                                        </p:tav>
                                        <p:tav tm="100000">
                                          <p:val>
                                            <p:strVal val="#ppt_x"/>
                                          </p:val>
                                        </p:tav>
                                      </p:tavLst>
                                    </p:anim>
                                    <p:anim calcmode="lin" valueType="num">
                                      <p:cBhvr additive="base">
                                        <p:cTn id="9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 calcmode="lin" valueType="num">
                                      <p:cBhvr additive="base">
                                        <p:cTn id="104" dur="500" fill="hold"/>
                                        <p:tgtEl>
                                          <p:spTgt spid="50"/>
                                        </p:tgtEl>
                                        <p:attrNameLst>
                                          <p:attrName>ppt_x</p:attrName>
                                        </p:attrNameLst>
                                      </p:cBhvr>
                                      <p:tavLst>
                                        <p:tav tm="0">
                                          <p:val>
                                            <p:strVal val="1+#ppt_w/2"/>
                                          </p:val>
                                        </p:tav>
                                        <p:tav tm="100000">
                                          <p:val>
                                            <p:strVal val="#ppt_x"/>
                                          </p:val>
                                        </p:tav>
                                      </p:tavLst>
                                    </p:anim>
                                    <p:anim calcmode="lin" valueType="num">
                                      <p:cBhvr additive="base">
                                        <p:cTn id="105"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6" grpId="0"/>
      <p:bldP spid="37" grpId="0"/>
      <p:bldP spid="38" grpId="0"/>
      <p:bldP spid="39" grpId="0"/>
      <p:bldP spid="40" grpId="0"/>
      <p:bldP spid="41" grpId="0"/>
      <p:bldP spid="42" grpId="0"/>
      <p:bldP spid="43" grpId="0"/>
      <p:bldP spid="44" grpId="0"/>
      <p:bldP spid="45" grpId="0"/>
      <p:bldP spid="48" grpId="0"/>
      <p:bldP spid="49"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476992"/>
            <a:ext cx="90329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http://www.redlightdawn.com/</a:t>
            </a:r>
            <a:r>
              <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0" y="0"/>
            <a:ext cx="9164678" cy="2133600"/>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The Dawn of the Reformation</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416196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pPr lvl="0">
              <a:defRPr/>
            </a:pPr>
            <a:r>
              <a:rPr lang="en-US" dirty="0">
                <a:solidFill>
                  <a:prstClr val="black"/>
                </a:solidFill>
                <a:effectLst>
                  <a:glow rad="228600">
                    <a:prstClr val="white">
                      <a:alpha val="40000"/>
                    </a:prstClr>
                  </a:glow>
                </a:effectLst>
                <a:hlinkClick r:id="rId5"/>
              </a:rPr>
              <a:t>https://en.wikipedia.org/wiki/John_Wycliffe#/media/File:WycliffeYeamesLollards_01.jpg</a:t>
            </a:r>
            <a:r>
              <a:rPr lang="en-US" dirty="0">
                <a:solidFill>
                  <a:prstClr val="black"/>
                </a:solidFill>
                <a:effectLst>
                  <a:glow rad="228600">
                    <a:prstClr val="white">
                      <a:alpha val="40000"/>
                    </a:prstClr>
                  </a:glow>
                </a:effectLst>
              </a:rPr>
              <a:t> </a:t>
            </a:r>
            <a:endPar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0"/>
            <a:ext cx="9164678" cy="990600"/>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John Wycliffe</a:t>
            </a:r>
            <a:endParaRPr lang="en-US" sz="72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228600" y="6096000"/>
            <a:ext cx="8478878" cy="369332"/>
          </a:xfrm>
          <a:prstGeom prst="rect">
            <a:avLst/>
          </a:prstGeom>
          <a:noFill/>
        </p:spPr>
        <p:txBody>
          <a:bodyPr wrap="square" rtlCol="0">
            <a:spAutoFit/>
          </a:bodyPr>
          <a:lstStyle/>
          <a:p>
            <a:pPr lvl="0">
              <a:defRPr/>
            </a:pPr>
            <a:r>
              <a:rPr lang="en-US" dirty="0">
                <a:solidFill>
                  <a:prstClr val="white"/>
                </a:solidFill>
                <a:effectLst>
                  <a:glow rad="228600">
                    <a:srgbClr val="C0504D">
                      <a:satMod val="175000"/>
                      <a:alpha val="40000"/>
                    </a:srgbClr>
                  </a:glow>
                </a:effectLst>
              </a:rPr>
              <a:t>Wycliffe Giving "The Poor Priests" His Translation of the Bible (William Frederick </a:t>
            </a:r>
            <a:r>
              <a:rPr lang="en-US" dirty="0" err="1">
                <a:solidFill>
                  <a:prstClr val="white"/>
                </a:solidFill>
                <a:effectLst>
                  <a:glow rad="228600">
                    <a:srgbClr val="C0504D">
                      <a:satMod val="175000"/>
                      <a:alpha val="40000"/>
                    </a:srgbClr>
                  </a:glow>
                </a:effectLst>
              </a:rPr>
              <a:t>Yeames</a:t>
            </a:r>
            <a:r>
              <a:rPr lang="en-US" dirty="0">
                <a:solidFill>
                  <a:prstClr val="white"/>
                </a:solidFill>
                <a:effectLst>
                  <a:glow rad="228600">
                    <a:srgbClr val="C0504D">
                      <a:satMod val="175000"/>
                      <a:alpha val="40000"/>
                    </a:srgbClr>
                  </a:glow>
                </a:effectLst>
              </a:rPr>
              <a:t>)</a:t>
            </a:r>
            <a:endParaRPr kumimoji="0" lang="en-US" sz="1800" b="0" i="0" u="none" strike="noStrike" kern="1200" cap="none" spc="0" normalizeH="0" baseline="0" noProof="0" dirty="0">
              <a:ln>
                <a:noFill/>
              </a:ln>
              <a:solidFill>
                <a:prstClr val="white"/>
              </a:solidFill>
              <a:effectLst>
                <a:glow rad="228600">
                  <a:srgbClr val="C0504D">
                    <a:satMod val="175000"/>
                    <a:alpha val="40000"/>
                  </a:srgbClr>
                </a:glow>
              </a:effectLst>
              <a:uLnTx/>
              <a:uFillTx/>
              <a:latin typeface="Calibri"/>
              <a:ea typeface="+mn-ea"/>
              <a:cs typeface="+mn-cs"/>
            </a:endParaRPr>
          </a:p>
        </p:txBody>
      </p:sp>
    </p:spTree>
    <p:extLst>
      <p:ext uri="{BB962C8B-B14F-4D97-AF65-F5344CB8AC3E}">
        <p14:creationId xmlns:p14="http://schemas.microsoft.com/office/powerpoint/2010/main" val="2172924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311750</TotalTime>
  <Words>2658</Words>
  <Application>Microsoft Office PowerPoint</Application>
  <PresentationFormat>On-screen Show (4:3)</PresentationFormat>
  <Paragraphs>241</Paragraphs>
  <Slides>25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140_Office Theme</vt:lpstr>
      <vt:lpstr>PowerPoint Presentation</vt:lpstr>
      <vt:lpstr>Major Periods of Church History </vt:lpstr>
      <vt:lpstr>The Early Church</vt:lpstr>
      <vt:lpstr>The Medieval Church</vt:lpstr>
      <vt:lpstr>PowerPoint Presentation</vt:lpstr>
      <vt:lpstr>PowerPoint Presentation</vt:lpstr>
      <vt:lpstr>PowerPoint Presentation</vt:lpstr>
      <vt:lpstr>The Dawn of the Reformation</vt:lpstr>
      <vt:lpstr>John Wycliffe</vt:lpstr>
      <vt:lpstr>John Wycliffe</vt:lpstr>
      <vt:lpstr>John Wycliffe</vt:lpstr>
      <vt:lpstr>John Wycliffe</vt:lpstr>
      <vt:lpstr>John Wycliffe</vt:lpstr>
      <vt:lpstr>John Wycliffe</vt:lpstr>
      <vt:lpstr>John Wycliffe</vt:lpstr>
      <vt:lpstr>John Wycliffe</vt:lpstr>
      <vt:lpstr>John Wycliffe</vt:lpstr>
      <vt:lpstr>John Wycliffe</vt:lpstr>
      <vt:lpstr>John Wycliffe</vt:lpstr>
      <vt:lpstr>John Wycliffe</vt:lpstr>
      <vt:lpstr>John Wycliffe</vt:lpstr>
      <vt:lpstr>John Huss</vt:lpstr>
      <vt:lpstr>PowerPoint Presentation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5367</cp:revision>
  <cp:lastPrinted>2020-05-17T13:50:12Z</cp:lastPrinted>
  <dcterms:created xsi:type="dcterms:W3CDTF">2018-06-08T00:19:32Z</dcterms:created>
  <dcterms:modified xsi:type="dcterms:W3CDTF">2020-05-17T21:16:52Z</dcterms:modified>
</cp:coreProperties>
</file>