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notesSlides/notesSlide2.xml" ContentType="application/vnd.openxmlformats-officedocument.presentationml.notesSlide+xml"/>
  <Override PartName="/ppt/theme/themeOverride23.xml" ContentType="application/vnd.openxmlformats-officedocument.themeOverride+xml"/>
  <Override PartName="/ppt/theme/themeOverride2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30"/>
  </p:notesMasterIdLst>
  <p:handoutMasterIdLst>
    <p:handoutMasterId r:id="rId31"/>
  </p:handoutMasterIdLst>
  <p:sldIdLst>
    <p:sldId id="3167" r:id="rId3"/>
    <p:sldId id="3168" r:id="rId4"/>
    <p:sldId id="3170" r:id="rId5"/>
    <p:sldId id="3169" r:id="rId6"/>
    <p:sldId id="3172" r:id="rId7"/>
    <p:sldId id="3171" r:id="rId8"/>
    <p:sldId id="3200" r:id="rId9"/>
    <p:sldId id="3173" r:id="rId10"/>
    <p:sldId id="3174" r:id="rId11"/>
    <p:sldId id="3175" r:id="rId12"/>
    <p:sldId id="3176" r:id="rId13"/>
    <p:sldId id="3177" r:id="rId14"/>
    <p:sldId id="3178" r:id="rId15"/>
    <p:sldId id="3179" r:id="rId16"/>
    <p:sldId id="3180" r:id="rId17"/>
    <p:sldId id="3181" r:id="rId18"/>
    <p:sldId id="3182" r:id="rId19"/>
    <p:sldId id="3183" r:id="rId20"/>
    <p:sldId id="3184" r:id="rId21"/>
    <p:sldId id="3185" r:id="rId22"/>
    <p:sldId id="3186" r:id="rId23"/>
    <p:sldId id="3187" r:id="rId24"/>
    <p:sldId id="3188" r:id="rId25"/>
    <p:sldId id="3189" r:id="rId26"/>
    <p:sldId id="3191" r:id="rId27"/>
    <p:sldId id="3201" r:id="rId28"/>
    <p:sldId id="3202" r:id="rId2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a:srgbClr val="336600"/>
    <a:srgbClr val="009900"/>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88" autoAdjust="0"/>
    <p:restoredTop sz="94660"/>
  </p:normalViewPr>
  <p:slideViewPr>
    <p:cSldViewPr>
      <p:cViewPr varScale="1">
        <p:scale>
          <a:sx n="165" d="100"/>
          <a:sy n="165" d="100"/>
        </p:scale>
        <p:origin x="1604" y="100"/>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6/28/2020</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6/28/2020</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5952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7885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6/28/2020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6/28/2020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2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hemeOverride" Target="../theme/themeOverride22.xml"/><Relationship Id="rId5" Type="http://schemas.openxmlformats.org/officeDocument/2006/relationships/hyperlink" Target="http://www.menwithchests.com/sola-scriptura/" TargetMode="External"/><Relationship Id="rId4" Type="http://schemas.openxmlformats.org/officeDocument/2006/relationships/image" Target="../media/image6.jpg"/></Relationships>
</file>

<file path=ppt/slides/_rels/slide2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6.xml"/><Relationship Id="rId1" Type="http://schemas.openxmlformats.org/officeDocument/2006/relationships/themeOverride" Target="../theme/themeOverride23.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www.intellectualtakeout.org/article/5-causes-protestant-reformation-besides-indulgences/" TargetMode="Externa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hyperlink" Target="https://misstourist.com/st-peters-basilica-tickets-vatican-rome-italy/" TargetMode="External"/><Relationship Id="rId2" Type="http://schemas.openxmlformats.org/officeDocument/2006/relationships/slideLayout" Target="../slideLayouts/slideLayout6.xml"/><Relationship Id="rId1" Type="http://schemas.openxmlformats.org/officeDocument/2006/relationships/themeOverride" Target="../theme/themeOverride4.xml"/><Relationship Id="rId5" Type="http://schemas.openxmlformats.org/officeDocument/2006/relationships/image" Target="../media/image5.jpg"/><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80735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Luther was no ivory tower intellectual obsessed with his own private ideas! </a:t>
            </a:r>
          </a:p>
          <a:p>
            <a:r>
              <a:rPr lang="en-US" dirty="0"/>
              <a:t>As Wittenberg’s parish priest, he was deeply horrified that people in his own congregation were buying Tetzel’s indulgences, thinking that salvation could be purchased for cash, without showing any sign of repentance for their sins. </a:t>
            </a:r>
          </a:p>
          <a:p>
            <a:r>
              <a:rPr lang="en-US" dirty="0"/>
              <a:t>Frederick the Wise had banned Tetzel from his own lands, but people were crossing the river Elbe into the territory of Frederick’s brother, Duke John, where Tetzel was actively preaching. </a:t>
            </a:r>
          </a:p>
          <a:p>
            <a:r>
              <a:rPr lang="en-US" dirty="0"/>
              <a:t>So, despite the lack of interest shown in the 97 theses that he had posted in April, Luther arranged </a:t>
            </a:r>
            <a:r>
              <a:rPr lang="en-US" b="1" i="1" dirty="0"/>
              <a:t>another </a:t>
            </a:r>
            <a:r>
              <a:rPr lang="en-US" dirty="0"/>
              <a:t>academic disputation, </a:t>
            </a:r>
            <a:r>
              <a:rPr lang="en-US" b="1" i="1" dirty="0"/>
              <a:t>this</a:t>
            </a:r>
            <a:r>
              <a:rPr lang="en-US" dirty="0"/>
              <a:t> </a:t>
            </a:r>
            <a:r>
              <a:rPr lang="en-US" b="1" i="1" dirty="0"/>
              <a:t>time</a:t>
            </a:r>
            <a:r>
              <a:rPr lang="en-US" dirty="0"/>
              <a:t> on the topic of </a:t>
            </a:r>
            <a:r>
              <a:rPr lang="en-US" b="1" i="1" dirty="0"/>
              <a:t>indulgences</a:t>
            </a:r>
            <a:r>
              <a:rPr lang="en-US" dirty="0"/>
              <a:t>.</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12148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Luther wrote his 95 Theses concerning indulgences on October 31, 1517 and announced that he was going to debate the subject in public at Wittenberg University on the following day. </a:t>
            </a:r>
          </a:p>
          <a:p>
            <a:r>
              <a:rPr lang="en-US" dirty="0"/>
              <a:t>This was the occasion when Luther nailed up the 95 Theses on the door of Wittenberg’s castle church: not a dramatic gesture, but the normal way of posting a public announcement.</a:t>
            </a:r>
          </a:p>
          <a:p>
            <a:r>
              <a:rPr lang="en-US" dirty="0"/>
              <a:t>The 95 Theses offered penetrating criticisms of the practice of indulgences, colored with a display of humanist learning, and lit up by a bright, Erasmus-like vision of Christianity as a religion of inward heart-spirituality which bears fruit in a life of love. </a:t>
            </a:r>
          </a:p>
          <a:p>
            <a:r>
              <a:rPr lang="en-US" dirty="0"/>
              <a:t>To his astonishment, Luther found that he had loosed a storm of controversy that would grow steadily more furious and rip apart the very fabric of Western Europe.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83336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a:bodyPr>
          <a:lstStyle/>
          <a:p>
            <a:r>
              <a:rPr lang="en-US" dirty="0"/>
              <a:t>Luther had no wish to stir up a public quarrel when he announced the disputation. </a:t>
            </a:r>
          </a:p>
          <a:p>
            <a:r>
              <a:rPr lang="en-US" dirty="0"/>
              <a:t>He was not even criticizing the official theology of indulgences, but Tetzel’s grim perversion of it. </a:t>
            </a:r>
          </a:p>
          <a:p>
            <a:r>
              <a:rPr lang="en-US" dirty="0"/>
              <a:t>Even so, within months, the whole of Germany was in an uproar. </a:t>
            </a:r>
          </a:p>
          <a:p>
            <a:r>
              <a:rPr lang="en-US" dirty="0"/>
              <a:t>Humanists </a:t>
            </a:r>
            <a:r>
              <a:rPr lang="en-US" b="1" i="1" dirty="0"/>
              <a:t>translated</a:t>
            </a:r>
            <a:r>
              <a:rPr lang="en-US" dirty="0"/>
              <a:t> the 95 Theses from Luther’s Latin into German, and printed and distributed </a:t>
            </a:r>
            <a:r>
              <a:rPr lang="en-US" b="1" i="1" dirty="0"/>
              <a:t>thousands</a:t>
            </a:r>
            <a:r>
              <a:rPr lang="en-US" dirty="0"/>
              <a:t> of copies throughout Germany – </a:t>
            </a:r>
            <a:r>
              <a:rPr lang="en-US" b="1" i="1" dirty="0"/>
              <a:t>without</a:t>
            </a:r>
            <a:r>
              <a:rPr lang="en-US" dirty="0"/>
              <a:t> Luther’s approval. </a:t>
            </a:r>
          </a:p>
          <a:p>
            <a:r>
              <a:rPr lang="en-US" dirty="0"/>
              <a:t>Luther found himself under attack from bishops, universities, monks (especially the Dominicans, who rallied to Tetzel’s support), and all the upholders of scholastic theology. </a:t>
            </a:r>
          </a:p>
          <a:p>
            <a:endParaRPr lang="en-US" dirty="0"/>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75729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Luther’s assault on indulgences, however, won widespread support among </a:t>
            </a:r>
            <a:r>
              <a:rPr lang="en-US" b="1" i="1" dirty="0"/>
              <a:t>three</a:t>
            </a:r>
            <a:r>
              <a:rPr lang="en-US" dirty="0"/>
              <a:t> crucial groups: </a:t>
            </a:r>
          </a:p>
          <a:p>
            <a:pPr lvl="1"/>
            <a:r>
              <a:rPr lang="en-US" b="1" i="1" dirty="0"/>
              <a:t>Humanists like Erasmus</a:t>
            </a:r>
            <a:r>
              <a:rPr lang="en-US" dirty="0"/>
              <a:t>, who despised indulgences as a corruption of the spiritual religion of the New Testament. Erasmus never gave total support to Luther, but in these early days of the Reformation he sympathized strongly with much that Luther was saying. On indulgences, Erasmus said: </a:t>
            </a:r>
            <a:r>
              <a:rPr lang="en-US" i="1" dirty="0">
                <a:latin typeface="Cambria" panose="02040503050406030204" pitchFamily="18" charset="0"/>
                <a:ea typeface="Cambria" panose="02040503050406030204" pitchFamily="18" charset="0"/>
              </a:rPr>
              <a:t>I do not condemn them, but I think it is nonsense to suppose that a person can buy his way to heaven. What a filthy trade this is, designed to fill up money-boxes, rather than to enrich people’s spirituality!</a:t>
            </a:r>
          </a:p>
          <a:p>
            <a:pPr lvl="1"/>
            <a:r>
              <a:rPr lang="en-US" b="1" i="1" dirty="0"/>
              <a:t>German nationalists</a:t>
            </a:r>
            <a:r>
              <a:rPr lang="en-US" dirty="0"/>
              <a:t>, especially the German knights like Ulrich von Hutten, who saw indulgences as one of the papacy’s instruments for draining away German cash to Rome.</a:t>
            </a:r>
          </a:p>
          <a:p>
            <a:pPr lvl="1"/>
            <a:r>
              <a:rPr lang="en-US" b="1" i="1" dirty="0"/>
              <a:t>Many ordinary German Christians</a:t>
            </a:r>
            <a:r>
              <a:rPr lang="en-US" dirty="0"/>
              <a:t>, who longed for the Church to be purified from its abuses, and needed only a leader to give a voice to their grievances and aspirations.</a:t>
            </a:r>
          </a:p>
          <a:p>
            <a:endParaRPr lang="en-US" dirty="0"/>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71994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228600" y="824170"/>
            <a:ext cx="8610600" cy="5681245"/>
          </a:xfrm>
        </p:spPr>
        <p:txBody>
          <a:bodyPr>
            <a:normAutofit fontScale="92500" lnSpcReduction="10000"/>
          </a:bodyPr>
          <a:lstStyle/>
          <a:p>
            <a:r>
              <a:rPr lang="en-US" dirty="0"/>
              <a:t>The Dominicans, and Archbishop Albert of Mainz (who was profiting handsomely from the sale of the indulgences), lodged official charges against Luther in Rome. </a:t>
            </a:r>
          </a:p>
          <a:p>
            <a:r>
              <a:rPr lang="en-US" dirty="0"/>
              <a:t>Pope Leo X, however, did not take the controversy very seriously (it was all a tempest in a teacup, Leo felt: just one more quarrel between Dominicans and Augustinians). </a:t>
            </a:r>
          </a:p>
          <a:p>
            <a:r>
              <a:rPr lang="en-US" dirty="0"/>
              <a:t>Still, Leo instructed the head of Luther’s Augustinian order, Gabriel </a:t>
            </a:r>
            <a:r>
              <a:rPr lang="en-US" dirty="0" err="1"/>
              <a:t>della</a:t>
            </a:r>
            <a:r>
              <a:rPr lang="en-US" dirty="0"/>
              <a:t> Volta, to end the dispute; and so </a:t>
            </a:r>
            <a:r>
              <a:rPr lang="en-US" dirty="0" err="1"/>
              <a:t>della</a:t>
            </a:r>
            <a:r>
              <a:rPr lang="en-US" dirty="0"/>
              <a:t> Volta summoned Luther to appear before the governing body of the Augustinians which met in Heidelberg (south-western Germany) in April 1518. </a:t>
            </a:r>
          </a:p>
          <a:p>
            <a:r>
              <a:rPr lang="en-US" dirty="0"/>
              <a:t>Here, Luther presented his “Heidelberg disputation”, 40 theses in which he defended Augustine’s doctrines of sin and grace, and attacked the way that the schoolmen had subjected Christian theology to Aristotle’s philosophy.</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55742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The Heidelberg disputation also set out Luther’s important contrast between a “</a:t>
            </a:r>
            <a:r>
              <a:rPr lang="en-US" b="1" i="1" dirty="0"/>
              <a:t>theology of glory</a:t>
            </a:r>
            <a:r>
              <a:rPr lang="en-US" dirty="0"/>
              <a:t>” and a “</a:t>
            </a:r>
            <a:r>
              <a:rPr lang="en-US" b="1" i="1" dirty="0"/>
              <a:t>theology of the cross</a:t>
            </a:r>
            <a:r>
              <a:rPr lang="en-US" dirty="0"/>
              <a:t>”. </a:t>
            </a:r>
          </a:p>
          <a:p>
            <a:r>
              <a:rPr lang="en-US" dirty="0"/>
              <a:t>By a </a:t>
            </a:r>
            <a:r>
              <a:rPr lang="en-US" b="1" i="1" dirty="0"/>
              <a:t>theology of glory</a:t>
            </a:r>
            <a:r>
              <a:rPr lang="en-US" dirty="0"/>
              <a:t>, he meant a theology that glorifies human achievement, whether the intellectual achievement of human philosophy in seeking to understand God, or the moral achievement of human goodness in seeking to earn its own salvation. </a:t>
            </a:r>
          </a:p>
          <a:p>
            <a:r>
              <a:rPr lang="en-US" dirty="0"/>
              <a:t>By a </a:t>
            </a:r>
            <a:r>
              <a:rPr lang="en-US" b="1" i="1" dirty="0"/>
              <a:t>theology of the cross</a:t>
            </a:r>
            <a:r>
              <a:rPr lang="en-US" dirty="0"/>
              <a:t>, he meant God’s rejection of human achievement, a rejection revealed in the cross of Jesus Christ; the true knowledge of God, and true salvation, are found not in the strivings of human philosophy or ethics, but only in Christ crucified. </a:t>
            </a:r>
          </a:p>
          <a:p>
            <a:r>
              <a:rPr lang="en-US" dirty="0"/>
              <a:t>The sinner must die to his own achievements, Luther said, and despair of his own intellectual and moral ability to find God, if he is ever to receive the grace of Christ.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91836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Luther’s performance at the disputation won over two young friars, Martin </a:t>
            </a:r>
            <a:r>
              <a:rPr lang="en-US" dirty="0" err="1"/>
              <a:t>Bucer</a:t>
            </a:r>
            <a:r>
              <a:rPr lang="en-US" dirty="0"/>
              <a:t> and Johannes </a:t>
            </a:r>
            <a:r>
              <a:rPr lang="en-US" dirty="0" err="1"/>
              <a:t>Brenz</a:t>
            </a:r>
            <a:r>
              <a:rPr lang="en-US" dirty="0"/>
              <a:t>, who were soon to become the leading Protestant Reformers of Strasbourg and Swabia.</a:t>
            </a:r>
          </a:p>
          <a:p>
            <a:r>
              <a:rPr lang="en-US" dirty="0"/>
              <a:t>Luther as yet had no thought of breaking with the papacy. Nevertheless, with the benefit of hindsight, we can see that his theology was becoming slowly and gradually more “Protestant”. </a:t>
            </a:r>
          </a:p>
          <a:p>
            <a:r>
              <a:rPr lang="en-US" dirty="0"/>
              <a:t>In a popular pamphlet written to explain the 95 theses, Luther cast doubt on the divine right of the pope to be head of the Church; in the days of Pope Gregory the Great, Luther said, the Church of Rome was not superior to the Eastern Church. </a:t>
            </a:r>
          </a:p>
          <a:p>
            <a:r>
              <a:rPr lang="en-US" dirty="0"/>
              <a:t>He was soon criticizing even the </a:t>
            </a:r>
            <a:r>
              <a:rPr lang="en-US" b="1" i="1" dirty="0"/>
              <a:t>official</a:t>
            </a:r>
            <a:r>
              <a:rPr lang="en-US" dirty="0"/>
              <a:t> theology of indulgences, denying that the pope had any power to release souls from purgatory.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59456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He also started teaching that excommunication from the Catholic Church did not affect a soul’s eternal salvation; no earthly power could separate a true believer from Christ’s love. </a:t>
            </a:r>
          </a:p>
          <a:p>
            <a:r>
              <a:rPr lang="en-US" dirty="0"/>
              <a:t>So if a sentence of excommunication was </a:t>
            </a:r>
            <a:r>
              <a:rPr lang="en-US" b="1" i="1" dirty="0"/>
              <a:t>unjust</a:t>
            </a:r>
            <a:r>
              <a:rPr lang="en-US" dirty="0"/>
              <a:t>, it severed the soul only from the outward and visible Church of the papacy, but </a:t>
            </a:r>
            <a:r>
              <a:rPr lang="en-US" b="1" i="1" dirty="0"/>
              <a:t>not</a:t>
            </a:r>
            <a:r>
              <a:rPr lang="en-US" dirty="0"/>
              <a:t> from the spiritual Church of the elect; and if the excommunication was deserved, sincere personal repentance before God would save the excommunicated person, even if the Catholic Church never received him back.</a:t>
            </a:r>
          </a:p>
          <a:p>
            <a:r>
              <a:rPr lang="en-US" dirty="0"/>
              <a:t>In August, Pope Leo summoned Luther to appear in Rome within sixty days to answer for his errors; he also ordered Luther’s prince, Frederick the Wise of Saxony, to hand Luther over to the papal legate, known as Cardinal Cajetan, a distinguished Italian theologian and disciple of Thomas Aquinas.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78862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Frederick, however, took Luther’s side, and arranged a peaceful meeting between Luther and Cajetan at Augsburg in October. </a:t>
            </a:r>
          </a:p>
          <a:p>
            <a:r>
              <a:rPr lang="en-US" dirty="0"/>
              <a:t>Cajetan was not an extremist or a diehard defender of the old order. </a:t>
            </a:r>
          </a:p>
          <a:p>
            <a:r>
              <a:rPr lang="en-US" dirty="0"/>
              <a:t>Cajetan </a:t>
            </a:r>
            <a:r>
              <a:rPr lang="en-US" b="1" i="1" dirty="0"/>
              <a:t>agreed</a:t>
            </a:r>
            <a:r>
              <a:rPr lang="en-US" dirty="0"/>
              <a:t> with </a:t>
            </a:r>
            <a:r>
              <a:rPr lang="en-US" b="1" i="1" dirty="0"/>
              <a:t>some</a:t>
            </a:r>
            <a:r>
              <a:rPr lang="en-US" dirty="0"/>
              <a:t> of Luther’s criticisms of indulgences, and referred to </a:t>
            </a:r>
            <a:r>
              <a:rPr lang="en-US" b="1" i="1" dirty="0"/>
              <a:t>points of disagreement </a:t>
            </a:r>
            <a:r>
              <a:rPr lang="en-US" dirty="0"/>
              <a:t>as “</a:t>
            </a:r>
            <a:r>
              <a:rPr lang="en-US" b="1" i="1" dirty="0"/>
              <a:t>errors</a:t>
            </a:r>
            <a:r>
              <a:rPr lang="en-US" dirty="0"/>
              <a:t>” rather than “</a:t>
            </a:r>
            <a:r>
              <a:rPr lang="en-US" b="1" i="1" dirty="0"/>
              <a:t>heresies</a:t>
            </a:r>
            <a:r>
              <a:rPr lang="en-US" dirty="0"/>
              <a:t>” on Luther’s part. </a:t>
            </a:r>
          </a:p>
          <a:p>
            <a:r>
              <a:rPr lang="en-US" dirty="0"/>
              <a:t>The cardinal steadily pressed Luther on the absolute authority of the papacy to interpret Scripture, ordered the German to withdraw his errors, and threatened to excommunicate him. </a:t>
            </a:r>
          </a:p>
          <a:p>
            <a:r>
              <a:rPr lang="en-US" dirty="0"/>
              <a:t>Luther refused to submit, and Cajetan’s arguments forced the Wittenberg professor for the first time to deny the infallibility of the pope.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787500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It was becoming increasingly clear to Luther that he must either abandon all his convictions and submit unconditionally to the papacy’s claim to absolute authority in spiritual matters – or else stand by his views, at the price of accusing the papacy itself of being in error. </a:t>
            </a:r>
          </a:p>
          <a:p>
            <a:r>
              <a:rPr lang="en-US" dirty="0"/>
              <a:t>At this stage, Luther still accepted that the papacy was the visible head of the Church, but maintained that the pope was subject to correction by Scripture and an ecumenical council of the whole Church. </a:t>
            </a:r>
          </a:p>
          <a:p>
            <a:r>
              <a:rPr lang="en-US" dirty="0"/>
              <a:t>These views did not impress Cajetan, who dismissed Luther sternly: “Withdraw your errors, or do not come again into my presence!” </a:t>
            </a:r>
          </a:p>
          <a:p>
            <a:r>
              <a:rPr lang="en-US" dirty="0"/>
              <a:t>Luther felt it prudent to flee from Augsburg on horseback, and in November he appealed to an ecumenical council to settle the dispute.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7006050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a:t>Review</a:t>
            </a:r>
          </a:p>
        </p:txBody>
      </p:sp>
      <p:sp>
        <p:nvSpPr>
          <p:cNvPr id="4" name="Content Placeholder 3"/>
          <p:cNvSpPr>
            <a:spLocks noGrp="1"/>
          </p:cNvSpPr>
          <p:nvPr>
            <p:ph idx="1"/>
          </p:nvPr>
        </p:nvSpPr>
        <p:spPr>
          <a:xfrm>
            <a:off x="304800" y="757687"/>
            <a:ext cx="8458200" cy="5947913"/>
          </a:xfrm>
          <a:effectLst>
            <a:glow rad="228600">
              <a:schemeClr val="accent3">
                <a:satMod val="175000"/>
                <a:alpha val="40000"/>
              </a:schemeClr>
            </a:glow>
            <a:innerShdw blurRad="63500" dist="50800" dir="13500000">
              <a:prstClr val="black">
                <a:alpha val="50000"/>
              </a:prstClr>
            </a:innerShdw>
          </a:effectLst>
        </p:spPr>
        <p:txBody>
          <a:bodyPr>
            <a:normAutofit/>
          </a:bodyPr>
          <a:lstStyle/>
          <a:p>
            <a:r>
              <a:rPr lang="en-US" dirty="0"/>
              <a:t>Luther had every intention of becoming a lawyer until one day in 1505 something changed that – what was it?</a:t>
            </a:r>
          </a:p>
          <a:p>
            <a:pPr lvl="1"/>
            <a:r>
              <a:rPr lang="en-US" dirty="0"/>
              <a:t>He was caught in a thunderstorm while walking  - a bolt of lightning knocked him to the ground, and Luther, terrified, called out to Catholicism’s patroness of miners, “</a:t>
            </a:r>
            <a:r>
              <a:rPr lang="en-US" i="1" dirty="0">
                <a:latin typeface="Cambria" panose="02040503050406030204" pitchFamily="18" charset="0"/>
                <a:ea typeface="Cambria" panose="02040503050406030204" pitchFamily="18" charset="0"/>
              </a:rPr>
              <a:t>St. Anne, save me! And I’ll become a monk</a:t>
            </a:r>
            <a:r>
              <a:rPr lang="en-US" dirty="0"/>
              <a:t>.”</a:t>
            </a:r>
          </a:p>
          <a:p>
            <a:r>
              <a:rPr lang="en-US" dirty="0"/>
              <a:t>Luther’s spiritual guide was </a:t>
            </a:r>
            <a:r>
              <a:rPr lang="en-US" b="1" i="1" dirty="0"/>
              <a:t>Johannes von Staupitz</a:t>
            </a:r>
            <a:r>
              <a:rPr lang="en-US" dirty="0"/>
              <a:t>, vicar-general of the Augustinian friars in Saxony. What other role did he play in Luther’s life?</a:t>
            </a:r>
          </a:p>
          <a:p>
            <a:pPr lvl="1"/>
            <a:r>
              <a:rPr lang="en-US" dirty="0"/>
              <a:t>Staupitz was Luther’s “confessor” – the one to whom Luther made his confessions of sin in order to receive absolution.</a:t>
            </a:r>
          </a:p>
          <a:p>
            <a:pPr lvl="1"/>
            <a:r>
              <a:rPr lang="en-US" dirty="0"/>
              <a:t>Staupitz tried to lead the tormented young friar to a self-abandoning trust in God’s free and undeserved mercy.</a:t>
            </a:r>
          </a:p>
          <a:p>
            <a:pPr lvl="1"/>
            <a:endParaRPr lang="en-US" dirty="0"/>
          </a:p>
        </p:txBody>
      </p:sp>
    </p:spTree>
    <p:extLst>
      <p:ext uri="{BB962C8B-B14F-4D97-AF65-F5344CB8AC3E}">
        <p14:creationId xmlns:p14="http://schemas.microsoft.com/office/powerpoint/2010/main" val="32365723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Political events gave Luther a respite for the next few months. The Holy Roman Emperor, Maximilian I, was dying, and both King Francis I of France, and King Charles I of Spain (Maximilian’s grandson), were offering themselves to the German princes as candidates to be elected as the new Emperor.</a:t>
            </a:r>
          </a:p>
          <a:p>
            <a:r>
              <a:rPr lang="en-US" dirty="0"/>
              <a:t>Pope Leo did not want </a:t>
            </a:r>
            <a:r>
              <a:rPr lang="en-US" b="1" i="1" dirty="0"/>
              <a:t>either</a:t>
            </a:r>
            <a:r>
              <a:rPr lang="en-US" dirty="0"/>
              <a:t> of them elected, because a German Emperor who also controlled France or Spain would be a serious threat to the independence of the papacy in Italy. </a:t>
            </a:r>
          </a:p>
          <a:p>
            <a:r>
              <a:rPr lang="en-US" b="1" i="1" dirty="0"/>
              <a:t>Leo’s candidate </a:t>
            </a:r>
            <a:r>
              <a:rPr lang="en-US" dirty="0"/>
              <a:t>was Frederick the Wise of Saxony – Luther’s prince. Therefore Leo could not afford to antagonize Frederick by persecuting Luther. </a:t>
            </a:r>
          </a:p>
          <a:p>
            <a:r>
              <a:rPr lang="en-US" dirty="0"/>
              <a:t>During this period of peace, Luther continued exhorting people to submit to the “holy Roman Church” as (under Christ) the supreme power in heaven and earth.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99922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But </a:t>
            </a:r>
            <a:r>
              <a:rPr lang="en-US" b="1" i="1" dirty="0"/>
              <a:t>privately</a:t>
            </a:r>
            <a:r>
              <a:rPr lang="en-US" dirty="0"/>
              <a:t> the thought more and more disturbed him that the pope </a:t>
            </a:r>
            <a:r>
              <a:rPr lang="en-US" b="1" i="1" dirty="0"/>
              <a:t>might</a:t>
            </a:r>
            <a:r>
              <a:rPr lang="en-US" dirty="0"/>
              <a:t> be the Antichrist! </a:t>
            </a:r>
          </a:p>
          <a:p>
            <a:r>
              <a:rPr lang="en-US" dirty="0"/>
              <a:t>Luther was convinced that what he was teaching was the truth of Scripture. If the pope was hostile to Scripture, then perhaps Antichrist had already come – perhaps he was the pope! </a:t>
            </a:r>
          </a:p>
          <a:p>
            <a:r>
              <a:rPr lang="en-US" dirty="0"/>
              <a:t>Luther here was echoing a medieval theme, when popes had declared hostile Emperors or rival popes to be Antichrist, and dissenting movements (such as the Waldensians, Cathars, Lollards, and Hussites) had applied Antichrist language to the papacy itself.</a:t>
            </a:r>
          </a:p>
          <a:p>
            <a:r>
              <a:rPr lang="en-US" dirty="0"/>
              <a:t>In June and July 1519, Luther and his colleagues Melanchthon and Carlstadt took part in a disputation at Leipzig (eastern-central Germany) with Johann Eck.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84296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304800" y="816454"/>
            <a:ext cx="8534400" cy="5681245"/>
          </a:xfrm>
        </p:spPr>
        <p:txBody>
          <a:bodyPr>
            <a:normAutofit fontScale="92500" lnSpcReduction="20000"/>
          </a:bodyPr>
          <a:lstStyle/>
          <a:p>
            <a:r>
              <a:rPr lang="en-US" dirty="0"/>
              <a:t>Eck was professor of theology at Ingolstadt University, a learned scholastic, one of the greatest debaters of the day, and an arrogant bully who looked more like a butcher than a theologian. </a:t>
            </a:r>
          </a:p>
          <a:p>
            <a:r>
              <a:rPr lang="en-US" dirty="0"/>
              <a:t>Eck challenged Carlstadt, who held a more senior position than Luther at Wittenberg University, to defend the doctrines its lecturers taught; Luther and Melanchthon accompanied Carlstadt to Leipzig to give him support. </a:t>
            </a:r>
          </a:p>
          <a:p>
            <a:r>
              <a:rPr lang="en-US" dirty="0"/>
              <a:t>The proceedings opened with a dispute between Carlstadt and Eck about Augustine’s doctrines of sin and grace. </a:t>
            </a:r>
          </a:p>
          <a:p>
            <a:r>
              <a:rPr lang="en-US" dirty="0"/>
              <a:t>Carlstadt was a boring bumbler in debate, and Eck easily got the better of him. </a:t>
            </a:r>
          </a:p>
          <a:p>
            <a:r>
              <a:rPr lang="en-US" dirty="0"/>
              <a:t>Then Luther stepped in. He took up the subject of the papacy, setting out to prove that neither Scripture nor the early Church fathers supported the absolute supremacy of the pope.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97383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76200" y="685800"/>
            <a:ext cx="8839200" cy="5833645"/>
          </a:xfrm>
        </p:spPr>
        <p:txBody>
          <a:bodyPr>
            <a:normAutofit fontScale="85000" lnSpcReduction="10000"/>
          </a:bodyPr>
          <a:lstStyle/>
          <a:p>
            <a:r>
              <a:rPr lang="en-US" dirty="0"/>
              <a:t>A distinguished humanist Latin scholar, who chaired the Leipzig disputation, has left us a vivid portrait of Luther, which captures the essence of the man with remarkable accuracy: </a:t>
            </a:r>
          </a:p>
          <a:p>
            <a:pPr lvl="1"/>
            <a:r>
              <a:rPr lang="en-US" i="1" dirty="0">
                <a:latin typeface="Cambria" panose="02040503050406030204" pitchFamily="18" charset="0"/>
                <a:ea typeface="Cambria" panose="02040503050406030204" pitchFamily="18" charset="0"/>
              </a:rPr>
              <a:t>Luther is of medium size, his body thin, and so worn out by burdens of responsibility and study, that you can almost count all his bones. He is in the full maturity of his powers. His voice is clear and beautiful. His learning, and his knowledge of Scripture, are so extraordinary, that he can quote anything perfectly from memory. He understands Greek and Hebrew well enough to give his own judgment on what words and phrases mean. When he speaks, he has a rich store of subjects at his command, and a huge forest of thoughts and words at his disposal. There is nothing lofty or proud about him; he knows how to adapt himself to different people and circumstances. He is always fresh, cheerful and relaxed, with a pleasant expression on his face, no matter how hard his enemies press him – you just cannot help believing that heaven is with him in his mighty labor. However, most people criticize him for not being moderate enough when he argues against his foes; he lacks prudence, and is more cutting in speech than a theologian and reformer ought to be. During the debate he carried a bunch of flowers in his hand, and whenever the argument became heated, he looked at his flowers and smelled them.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67364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As the argument swung back and forth, Eck cleverly cornered Luther into admitting that his views were similar to those of John Huss, whom the Council of Constance had burnt for heresy in 1415.</a:t>
            </a:r>
          </a:p>
          <a:p>
            <a:r>
              <a:rPr lang="en-US" dirty="0"/>
              <a:t>This forced Luther to acknowledge that </a:t>
            </a:r>
            <a:r>
              <a:rPr lang="en-US" b="1" i="1" dirty="0"/>
              <a:t>even ecumenical councils were fallible</a:t>
            </a:r>
            <a:r>
              <a:rPr lang="en-US" dirty="0"/>
              <a:t>: the Council of Constance had erred in condemning Huss. </a:t>
            </a:r>
          </a:p>
          <a:p>
            <a:r>
              <a:rPr lang="en-US" dirty="0"/>
              <a:t>Luther now appealed to the Scriptures as the </a:t>
            </a:r>
            <a:r>
              <a:rPr lang="en-US" b="1" i="1" dirty="0"/>
              <a:t>sole infallible authority</a:t>
            </a:r>
            <a:r>
              <a:rPr lang="en-US" dirty="0"/>
              <a:t>. </a:t>
            </a:r>
          </a:p>
          <a:p>
            <a:r>
              <a:rPr lang="en-US" dirty="0"/>
              <a:t>This position became known by the Latin tag of “</a:t>
            </a:r>
            <a:r>
              <a:rPr lang="en-US" b="1" i="1" dirty="0"/>
              <a:t>sola Scriptura</a:t>
            </a:r>
            <a:r>
              <a:rPr lang="en-US" dirty="0"/>
              <a:t>” (Latin for “Scripture alone”).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5034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5000" r="-5000"/>
          </a:stretch>
        </a:blipFill>
        <a:effectLst/>
      </p:bgPr>
    </p:bg>
    <p:spTree>
      <p:nvGrpSpPr>
        <p:cNvPr id="1" name=""/>
        <p:cNvGrpSpPr/>
        <p:nvPr/>
      </p:nvGrpSpPr>
      <p:grpSpPr>
        <a:xfrm>
          <a:off x="0" y="0"/>
          <a:ext cx="0" cy="0"/>
          <a:chOff x="0" y="0"/>
          <a:chExt cx="0" cy="0"/>
        </a:xfrm>
      </p:grpSpPr>
      <p:sp>
        <p:nvSpPr>
          <p:cNvPr id="4" name="Rectangle 3"/>
          <p:cNvSpPr/>
          <p:nvPr/>
        </p:nvSpPr>
        <p:spPr>
          <a:xfrm>
            <a:off x="-14377" y="6507351"/>
            <a:ext cx="9032956" cy="338554"/>
          </a:xfrm>
          <a:prstGeom prst="rect">
            <a:avLst/>
          </a:prstGeom>
        </p:spPr>
        <p:txBody>
          <a:bodyPr wrap="square">
            <a:spAutoFit/>
          </a:bodyPr>
          <a:lstStyle/>
          <a:p>
            <a:pPr lvl="0">
              <a:defRPr/>
            </a:pPr>
            <a:r>
              <a:rPr lang="en-US" sz="1600" dirty="0">
                <a:solidFill>
                  <a:prstClr val="black"/>
                </a:solidFill>
                <a:effectLst>
                  <a:glow rad="228600">
                    <a:prstClr val="white">
                      <a:alpha val="40000"/>
                    </a:prstClr>
                  </a:glow>
                </a:effectLst>
                <a:hlinkClick r:id="rId5"/>
              </a:rPr>
              <a:t>http://www.menwithchests.com/sola-scriptura/</a:t>
            </a:r>
            <a:r>
              <a:rPr lang="en-US" sz="1600" dirty="0">
                <a:solidFill>
                  <a:prstClr val="black"/>
                </a:solidFill>
                <a:effectLst>
                  <a:glow rad="228600">
                    <a:prstClr val="white">
                      <a:alpha val="40000"/>
                    </a:prstClr>
                  </a:glow>
                </a:effectLst>
              </a:rPr>
              <a:t> </a:t>
            </a:r>
            <a:endParaRPr kumimoji="0" lang="en-US" sz="1600" b="0" i="0" u="none" strike="noStrike" kern="1200" cap="none" spc="0" normalizeH="0" baseline="0" noProof="0" dirty="0">
              <a:ln>
                <a:noFill/>
              </a:ln>
              <a:solidFill>
                <a:prstClr val="black"/>
              </a:solidFill>
              <a:effectLst>
                <a:glow rad="228600">
                  <a:prstClr val="white">
                    <a:alpha val="40000"/>
                  </a:prstClr>
                </a:glow>
              </a:effectLst>
              <a:uLnTx/>
              <a:uFillTx/>
              <a:latin typeface="Calibri"/>
              <a:ea typeface="+mn-ea"/>
              <a:cs typeface="+mn-cs"/>
            </a:endParaRPr>
          </a:p>
        </p:txBody>
      </p:sp>
    </p:spTree>
    <p:extLst>
      <p:ext uri="{BB962C8B-B14F-4D97-AF65-F5344CB8AC3E}">
        <p14:creationId xmlns:p14="http://schemas.microsoft.com/office/powerpoint/2010/main" val="36408984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5514044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77500" lnSpcReduction="20000"/>
          </a:bodyPr>
          <a:lstStyle/>
          <a:p>
            <a:r>
              <a:rPr lang="en-US" dirty="0"/>
              <a:t>Luther posted his 97 thesis and they fell flat in terms of public response. Six month’s later he posted his 95 thesis and they “went viral”. Looking back in hindsight, what do you suppose it was that caused the vastly different response between the two postings? Can you describe to us a time when you experienced something like this?</a:t>
            </a:r>
          </a:p>
          <a:p>
            <a:r>
              <a:rPr lang="en-US" dirty="0"/>
              <a:t>Luther’s passion in debating indulgences were primarily driven, not from a mere academic concern, but the loving concern of a pastoral heart. While pastoral concern appears to be a more noble motivation, is there anything wrong with mere academic concern about a theological issue? </a:t>
            </a:r>
          </a:p>
          <a:p>
            <a:r>
              <a:rPr lang="en-US" dirty="0"/>
              <a:t>Luther’s understanding of Reformed Theology and his eventual break from Rome evolved slowly over time. Have you experienced a similar development in your theological thinking over time? Tell us what that looked like.</a:t>
            </a:r>
          </a:p>
          <a:p>
            <a:r>
              <a:rPr lang="en-US" dirty="0"/>
              <a:t>Much of Luther’s theological development was honed in debate with sharp opponents like Johann Eck – a sort of “iron sharpens iron” (Prov. 27:17) kind of experience. Can you describe to us a time in your life when your theological thinking was sharpened through a process of theological discussion and debate with those who held </a:t>
            </a:r>
            <a:r>
              <a:rPr lang="en-US"/>
              <a:t>an opposing view?</a:t>
            </a:r>
            <a:endParaRPr lang="en-US" dirty="0"/>
          </a:p>
          <a:p>
            <a:r>
              <a:rPr lang="en-US" dirty="0"/>
              <a:t>Do </a:t>
            </a:r>
            <a:r>
              <a:rPr lang="en-US" b="1" i="1" dirty="0"/>
              <a:t>you</a:t>
            </a:r>
            <a:r>
              <a:rPr lang="en-US" dirty="0"/>
              <a:t> have a topic or question that </a:t>
            </a:r>
            <a:r>
              <a:rPr lang="en-US" b="1" i="1" dirty="0"/>
              <a:t>you</a:t>
            </a:r>
            <a:r>
              <a:rPr lang="en-US" dirty="0"/>
              <a:t> would like to see us to discuss?</a:t>
            </a:r>
          </a:p>
          <a:p>
            <a:endParaRPr lang="en-US" dirty="0"/>
          </a:p>
          <a:p>
            <a:pPr lvl="0"/>
            <a:endParaRPr lang="en-US" dirty="0"/>
          </a:p>
        </p:txBody>
      </p:sp>
    </p:spTree>
    <p:extLst>
      <p:ext uri="{BB962C8B-B14F-4D97-AF65-F5344CB8AC3E}">
        <p14:creationId xmlns:p14="http://schemas.microsoft.com/office/powerpoint/2010/main" val="28818878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a:t>Review</a:t>
            </a:r>
          </a:p>
        </p:txBody>
      </p:sp>
      <p:sp>
        <p:nvSpPr>
          <p:cNvPr id="4" name="Content Placeholder 3"/>
          <p:cNvSpPr>
            <a:spLocks noGrp="1"/>
          </p:cNvSpPr>
          <p:nvPr>
            <p:ph idx="1"/>
          </p:nvPr>
        </p:nvSpPr>
        <p:spPr>
          <a:xfrm>
            <a:off x="304800" y="757687"/>
            <a:ext cx="8458200" cy="5947913"/>
          </a:xfrm>
          <a:effectLst>
            <a:glow rad="228600">
              <a:schemeClr val="accent3">
                <a:satMod val="175000"/>
                <a:alpha val="40000"/>
              </a:schemeClr>
            </a:glow>
            <a:innerShdw blurRad="63500" dist="50800" dir="13500000">
              <a:prstClr val="black">
                <a:alpha val="50000"/>
              </a:prstClr>
            </a:innerShdw>
          </a:effectLst>
        </p:spPr>
        <p:txBody>
          <a:bodyPr>
            <a:normAutofit fontScale="92500" lnSpcReduction="20000"/>
          </a:bodyPr>
          <a:lstStyle/>
          <a:p>
            <a:r>
              <a:rPr lang="en-US" dirty="0"/>
              <a:t>What NT passage was Luther pondering in 1515 that suddenly helped him realize that a sinner’s right standing before God comes from a righteousness imputed to him by God? Give at least the book and chapter – bonus for giving the verse number and/or paraphrasing the content of the passage.</a:t>
            </a:r>
          </a:p>
          <a:p>
            <a:pPr lvl="1"/>
            <a:r>
              <a:rPr lang="en-US" dirty="0"/>
              <a:t>Paul’s Letter to the Romans, Luther came upon the words, “</a:t>
            </a:r>
            <a:r>
              <a:rPr lang="en-US" i="1" dirty="0">
                <a:solidFill>
                  <a:srgbClr val="344BF6"/>
                </a:solidFill>
                <a:latin typeface="Cambria" panose="02040503050406030204" pitchFamily="18" charset="0"/>
                <a:ea typeface="Cambria" panose="02040503050406030204" pitchFamily="18" charset="0"/>
              </a:rPr>
              <a:t>For in the gospel a righteousness from God is revealed, a righteousness that is by faith from first to last, just as it is written: ‘The righteous will live by faith.’</a:t>
            </a:r>
            <a:r>
              <a:rPr lang="en-US" dirty="0"/>
              <a:t>” (Romans 1:17 NIV)</a:t>
            </a:r>
          </a:p>
          <a:p>
            <a:r>
              <a:rPr lang="en-US" dirty="0"/>
              <a:t>What role did Prince Frederick the Wise of Saxony play in Luther’s later conflict with the pope?</a:t>
            </a:r>
          </a:p>
          <a:p>
            <a:pPr lvl="1"/>
            <a:r>
              <a:rPr lang="en-US" dirty="0"/>
              <a:t>He backed Luther and provided for his protection.</a:t>
            </a:r>
          </a:p>
          <a:p>
            <a:r>
              <a:rPr lang="en-US" dirty="0"/>
              <a:t>What early companion of Luther at Wittenberg ended up becoming his sidekick and later had a major influence on the Lutheran Church’s theology?</a:t>
            </a:r>
          </a:p>
          <a:p>
            <a:pPr lvl="1"/>
            <a:r>
              <a:rPr lang="en-US" dirty="0"/>
              <a:t>Philip Melanchthon</a:t>
            </a:r>
          </a:p>
          <a:p>
            <a:pPr lvl="1"/>
            <a:endParaRPr lang="en-US" dirty="0"/>
          </a:p>
        </p:txBody>
      </p:sp>
    </p:spTree>
    <p:extLst>
      <p:ext uri="{BB962C8B-B14F-4D97-AF65-F5344CB8AC3E}">
        <p14:creationId xmlns:p14="http://schemas.microsoft.com/office/powerpoint/2010/main" val="40888941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5000" r="-5000"/>
          </a:stretch>
        </a:blipFill>
        <a:effectLst/>
      </p:bgPr>
    </p:bg>
    <p:spTree>
      <p:nvGrpSpPr>
        <p:cNvPr id="1" name=""/>
        <p:cNvGrpSpPr/>
        <p:nvPr/>
      </p:nvGrpSpPr>
      <p:grpSpPr>
        <a:xfrm>
          <a:off x="0" y="0"/>
          <a:ext cx="0" cy="0"/>
          <a:chOff x="0" y="0"/>
          <a:chExt cx="0" cy="0"/>
        </a:xfrm>
      </p:grpSpPr>
      <p:sp>
        <p:nvSpPr>
          <p:cNvPr id="4" name="Rectangle 3"/>
          <p:cNvSpPr/>
          <p:nvPr/>
        </p:nvSpPr>
        <p:spPr>
          <a:xfrm>
            <a:off x="-14377" y="6507351"/>
            <a:ext cx="9032956"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glow rad="228600">
                    <a:prstClr val="white">
                      <a:alpha val="40000"/>
                    </a:prstClr>
                  </a:glow>
                </a:effectLst>
                <a:uLnTx/>
                <a:uFillTx/>
                <a:latin typeface="Calibri"/>
                <a:ea typeface="+mn-ea"/>
                <a:cs typeface="+mn-cs"/>
                <a:hlinkClick r:id="rId5"/>
              </a:rPr>
              <a:t>https://www.intellectualtakeout.org/article/5-causes-protestant-reformation-besides-indulgences/</a:t>
            </a:r>
            <a:r>
              <a:rPr kumimoji="0" lang="en-US" sz="1600" b="0" i="0" u="none" strike="noStrike" kern="1200" cap="none" spc="0" normalizeH="0" baseline="0" noProof="0" dirty="0">
                <a:ln>
                  <a:noFill/>
                </a:ln>
                <a:solidFill>
                  <a:prstClr val="black"/>
                </a:solidFill>
                <a:effectLst>
                  <a:glow rad="228600">
                    <a:prstClr val="white">
                      <a:alpha val="40000"/>
                    </a:prstClr>
                  </a:glow>
                </a:effectLst>
                <a:uLnTx/>
                <a:uFillTx/>
                <a:latin typeface="Calibri"/>
                <a:ea typeface="+mn-ea"/>
                <a:cs typeface="+mn-cs"/>
              </a:rPr>
              <a:t> </a:t>
            </a:r>
          </a:p>
        </p:txBody>
      </p:sp>
      <p:sp>
        <p:nvSpPr>
          <p:cNvPr id="3" name="Title 2"/>
          <p:cNvSpPr>
            <a:spLocks noGrp="1"/>
          </p:cNvSpPr>
          <p:nvPr>
            <p:ph type="title"/>
          </p:nvPr>
        </p:nvSpPr>
        <p:spPr>
          <a:xfrm>
            <a:off x="76200" y="12095"/>
            <a:ext cx="9067800" cy="826105"/>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Luther’s 95 Theses</a:t>
            </a:r>
            <a:endParaRPr lang="en-US" sz="6000" dirty="0">
              <a:effectLst>
                <a:glow rad="228600">
                  <a:schemeClr val="accent2">
                    <a:satMod val="175000"/>
                    <a:alpha val="40000"/>
                  </a:schemeClr>
                </a:glow>
                <a:outerShdw blurRad="114300" dist="38100" dir="13500000" algn="br" rotWithShape="0">
                  <a:prstClr val="black"/>
                </a:outerShdw>
              </a:effectLst>
            </a:endParaRPr>
          </a:p>
        </p:txBody>
      </p:sp>
    </p:spTree>
    <p:extLst>
      <p:ext uri="{BB962C8B-B14F-4D97-AF65-F5344CB8AC3E}">
        <p14:creationId xmlns:p14="http://schemas.microsoft.com/office/powerpoint/2010/main" val="42770040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In </a:t>
            </a:r>
            <a:r>
              <a:rPr lang="en-US" b="1" i="1" dirty="0"/>
              <a:t>April</a:t>
            </a:r>
            <a:r>
              <a:rPr lang="en-US" dirty="0"/>
              <a:t> 1517, Luther decided to declare open war on scholastic theology through an academic “disputation”, with his </a:t>
            </a:r>
            <a:r>
              <a:rPr lang="en-US" b="1" i="1" dirty="0"/>
              <a:t>97 theses </a:t>
            </a:r>
            <a:r>
              <a:rPr lang="en-US" dirty="0"/>
              <a:t>(not to be confused with the more famous </a:t>
            </a:r>
            <a:r>
              <a:rPr lang="en-US" b="1" i="1" dirty="0"/>
              <a:t>95 theses </a:t>
            </a:r>
            <a:r>
              <a:rPr lang="en-US" dirty="0"/>
              <a:t>of </a:t>
            </a:r>
            <a:r>
              <a:rPr lang="en-US" b="1" i="1" dirty="0"/>
              <a:t>October</a:t>
            </a:r>
            <a:r>
              <a:rPr lang="en-US" dirty="0"/>
              <a:t> 1517).</a:t>
            </a:r>
          </a:p>
          <a:p>
            <a:r>
              <a:rPr lang="en-US" dirty="0"/>
              <a:t>The </a:t>
            </a:r>
            <a:r>
              <a:rPr lang="en-US" b="1" i="1" dirty="0"/>
              <a:t>97 theses</a:t>
            </a:r>
            <a:r>
              <a:rPr lang="en-US" dirty="0"/>
              <a:t>, entitled </a:t>
            </a:r>
            <a:r>
              <a:rPr lang="en-US" i="1" dirty="0"/>
              <a:t>Disputation against Scholastic Theology</a:t>
            </a:r>
            <a:r>
              <a:rPr lang="en-US" dirty="0"/>
              <a:t>, attacked the Neo-Pelagian theology of the later scholastic scholars and called for a return to the theology of Augustine. </a:t>
            </a:r>
          </a:p>
          <a:p>
            <a:r>
              <a:rPr lang="en-US" dirty="0"/>
              <a:t>To Luther’s keen disappointment, the 97 theses awakened no public interest and sank without trace. </a:t>
            </a:r>
          </a:p>
          <a:p>
            <a:r>
              <a:rPr lang="en-US" dirty="0"/>
              <a:t>However, when he resolved five months later in his </a:t>
            </a:r>
            <a:r>
              <a:rPr lang="en-US" b="1" i="1" dirty="0"/>
              <a:t>95 theses</a:t>
            </a:r>
            <a:r>
              <a:rPr lang="en-US" dirty="0"/>
              <a:t> to protest against the sale of indulgences, the response was amazingly different.</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95625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An indulgence was a certificate of pardon issued by the pope, by which the merits of the saints in heaven were transferred to a sinner, releasing him from the “temporal penalties” of sin.</a:t>
            </a:r>
          </a:p>
          <a:p>
            <a:r>
              <a:rPr lang="en-US" dirty="0"/>
              <a:t>The pope could even extend these pardons to souls (supposedly) in purgatory, hastening their passage to heaven. </a:t>
            </a:r>
          </a:p>
          <a:p>
            <a:r>
              <a:rPr lang="en-US" dirty="0"/>
              <a:t>In 1515, Pope Leo X (1513-21) authorized the sale of a special set of indulgences in Germany. </a:t>
            </a:r>
          </a:p>
          <a:p>
            <a:r>
              <a:rPr lang="en-US" dirty="0"/>
              <a:t>Their purpose was to bring in cash to finance the building of </a:t>
            </a:r>
            <a:r>
              <a:rPr lang="en-US" b="1" i="1" dirty="0"/>
              <a:t>Saint Peter’s basilica </a:t>
            </a:r>
            <a:r>
              <a:rPr lang="en-US" dirty="0"/>
              <a:t>in Rome, and the papal agent selling the indulgences was a Dominican friar called Johann Tetzel (1470-1519).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204946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117556" y="6488668"/>
            <a:ext cx="8915400" cy="307777"/>
          </a:xfrm>
          <a:prstGeom prst="rect">
            <a:avLst/>
          </a:prstGeom>
        </p:spPr>
        <p:txBody>
          <a:bodyPr wrap="square">
            <a:spAutoFit/>
          </a:bodyPr>
          <a:lstStyle/>
          <a:p>
            <a:pPr lvl="0"/>
            <a:r>
              <a:rPr lang="en-US" sz="1400" dirty="0">
                <a:solidFill>
                  <a:prstClr val="black"/>
                </a:solidFill>
                <a:hlinkClick r:id="rId3"/>
              </a:rPr>
              <a:t>https://misstourist.com/st-peters-basilica-tickets-vatican-rome-italy/</a:t>
            </a:r>
            <a:r>
              <a:rPr lang="en-US" sz="1400" dirty="0">
                <a:solidFill>
                  <a:prstClr val="black"/>
                </a:solidFill>
              </a:rPr>
              <a:t> </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105400" y="3581400"/>
            <a:ext cx="3914237"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09600"/>
          </a:xfrm>
        </p:spPr>
        <p:txBody>
          <a:bodyPr>
            <a:noAutofit/>
          </a:bodyPr>
          <a:lstStyle/>
          <a:p>
            <a:r>
              <a:rPr lang="en-US" sz="3600" b="1" dirty="0"/>
              <a:t>Saint Peter’s Basilica Today</a:t>
            </a:r>
          </a:p>
        </p:txBody>
      </p:sp>
      <p:pic>
        <p:nvPicPr>
          <p:cNvPr id="5" name="Picture 4">
            <a:extLst>
              <a:ext uri="{FF2B5EF4-FFF2-40B4-BE49-F238E27FC236}">
                <a16:creationId xmlns:a16="http://schemas.microsoft.com/office/drawing/2014/main" id="{FEA62422-F6B5-4165-A9DE-E72E797B9A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4799" y="838200"/>
            <a:ext cx="4724401" cy="3364346"/>
          </a:xfrm>
          <a:prstGeom prst="rect">
            <a:avLst/>
          </a:prstGeom>
        </p:spPr>
      </p:pic>
    </p:spTree>
    <p:extLst>
      <p:ext uri="{BB962C8B-B14F-4D97-AF65-F5344CB8AC3E}">
        <p14:creationId xmlns:p14="http://schemas.microsoft.com/office/powerpoint/2010/main" val="23696257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Tetzel’s indulgence preaching was an overpowering act of emotional manipulation.</a:t>
            </a:r>
          </a:p>
          <a:p>
            <a:r>
              <a:rPr lang="en-US" dirty="0"/>
              <a:t>Tetzel promised his hearers that as soon as they bought one of his indulgences on behalf of a dead relative, God would instantly set the relative’s poor suffering soul free from purgatory and admit it into the bliss of heaven. </a:t>
            </a:r>
          </a:p>
          <a:p>
            <a:r>
              <a:rPr lang="en-US" dirty="0"/>
              <a:t>Tetzel used a little rhyme – “As soon as the coin in the money-box rings, the soul from purgatory springs!” </a:t>
            </a:r>
          </a:p>
          <a:p>
            <a:r>
              <a:rPr lang="en-US" dirty="0"/>
              <a:t>If a person bought an indulgence for </a:t>
            </a:r>
            <a:r>
              <a:rPr lang="en-US" b="1" i="1" dirty="0"/>
              <a:t>himself</a:t>
            </a:r>
            <a:r>
              <a:rPr lang="en-US" dirty="0"/>
              <a:t>, Tetzel claimed, it would automatically wash away the foulest of sins, even if the sinner had raped the Virgin Mary. </a:t>
            </a:r>
          </a:p>
          <a:p>
            <a:r>
              <a:rPr lang="en-US" dirty="0"/>
              <a:t>Tetzel’s publicity campaign was crude, tasteless, vulgar, sensational, and contrary even to the official theology of indulgences, which taught that to be effective indulgences had to be accompanied by repentance. </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406084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5000" r="-5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sz="4000" b="1" dirty="0"/>
              <a:t>Luther’s 95 Theses</a:t>
            </a:r>
            <a:endParaRPr lang="en-US" sz="28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sz="3000" dirty="0"/>
              <a:t>By April 1517, Tetzel was preaching and selling indulgences in the area around Wittenberg. </a:t>
            </a:r>
          </a:p>
          <a:p>
            <a:r>
              <a:rPr lang="en-US" sz="3000" dirty="0"/>
              <a:t>Luther’s anxiety about the indulgences was not purely academic. </a:t>
            </a:r>
          </a:p>
          <a:p>
            <a:r>
              <a:rPr lang="en-US" sz="3000" dirty="0"/>
              <a:t>Luther had by now accumulated many pastoral responsibilities in the Church: </a:t>
            </a:r>
          </a:p>
          <a:p>
            <a:pPr lvl="1"/>
            <a:r>
              <a:rPr lang="en-US" sz="2800" dirty="0"/>
              <a:t>In 1512 Staupitz had put Luther in charge of the studies of all the new friars at the Augustinian convent in Wittenberg.</a:t>
            </a:r>
          </a:p>
          <a:p>
            <a:pPr lvl="1"/>
            <a:r>
              <a:rPr lang="en-US" sz="2800" dirty="0"/>
              <a:t>In 1514 Luther had been appointed pastor of Wittenberg’s parish church, where he preached every Sunday</a:t>
            </a:r>
          </a:p>
          <a:p>
            <a:pPr lvl="1"/>
            <a:r>
              <a:rPr lang="en-US" sz="2800" dirty="0"/>
              <a:t>At around the same time, eleven convents were placed under his supervision, which brought legal and financial as well as spiritual burdens.</a:t>
            </a:r>
          </a:p>
        </p:txBody>
      </p:sp>
      <p:sp>
        <p:nvSpPr>
          <p:cNvPr id="5" name="TextBox 4"/>
          <p:cNvSpPr txBox="1"/>
          <p:nvPr/>
        </p:nvSpPr>
        <p:spPr>
          <a:xfrm>
            <a:off x="457200" y="6550223"/>
            <a:ext cx="8701268" cy="307777"/>
          </a:xfrm>
          <a:prstGeom prst="rect">
            <a:avLst/>
          </a:prstGeom>
          <a:noFill/>
        </p:spPr>
        <p:txBody>
          <a:bodyPr wrap="square" rtlCol="0">
            <a:spAutoFit/>
          </a:bodyPr>
          <a:lstStyle/>
          <a:p>
            <a:pPr lvl="0">
              <a:defRPr/>
            </a:pPr>
            <a:r>
              <a:rPr lang="en-US" sz="1400" dirty="0"/>
              <a:t>Needham, Nick. 2,000 Years of Christ's Power Vol. 3: Renaissance and Reformation</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30491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324146</TotalTime>
  <Words>3587</Words>
  <Application>Microsoft Office PowerPoint</Application>
  <PresentationFormat>On-screen Show (4:3)</PresentationFormat>
  <Paragraphs>145</Paragraphs>
  <Slides>27</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27</vt:i4>
      </vt:variant>
    </vt:vector>
  </HeadingPairs>
  <TitlesOfParts>
    <vt:vector size="32" baseType="lpstr">
      <vt:lpstr>Arial</vt:lpstr>
      <vt:lpstr>Calibri</vt:lpstr>
      <vt:lpstr>Cambria</vt:lpstr>
      <vt:lpstr>Office Theme</vt:lpstr>
      <vt:lpstr>140_Office Theme</vt:lpstr>
      <vt:lpstr>PowerPoint Presentation</vt:lpstr>
      <vt:lpstr>Review</vt:lpstr>
      <vt:lpstr>Review</vt:lpstr>
      <vt:lpstr>Luther’s 95 Theses</vt:lpstr>
      <vt:lpstr>Luther’s 95 Theses</vt:lpstr>
      <vt:lpstr>Luther’s 95 Theses</vt:lpstr>
      <vt:lpstr>Saint Peter’s Basilica Today</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Luther’s 95 Theses</vt:lpstr>
      <vt:lpstr>PowerPoint Presentation</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5706</cp:revision>
  <cp:lastPrinted>2020-06-28T13:16:57Z</cp:lastPrinted>
  <dcterms:created xsi:type="dcterms:W3CDTF">2018-06-08T00:19:32Z</dcterms:created>
  <dcterms:modified xsi:type="dcterms:W3CDTF">2020-06-29T00:35:06Z</dcterms:modified>
</cp:coreProperties>
</file>