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notesSlides/notesSlide2.xml" ContentType="application/vnd.openxmlformats-officedocument.presentationml.notesSl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notesSlides/notesSlide3.xml" ContentType="application/vnd.openxmlformats-officedocument.presentationml.notesSlide+xml"/>
  <Override PartName="/ppt/theme/themeOverride25.xml" ContentType="application/vnd.openxmlformats-officedocument.themeOverride+xml"/>
  <Override PartName="/ppt/theme/themeOverride2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568" r:id="rId2"/>
  </p:sldMasterIdLst>
  <p:notesMasterIdLst>
    <p:notesMasterId r:id="rId30"/>
  </p:notesMasterIdLst>
  <p:handoutMasterIdLst>
    <p:handoutMasterId r:id="rId31"/>
  </p:handoutMasterIdLst>
  <p:sldIdLst>
    <p:sldId id="3344" r:id="rId3"/>
    <p:sldId id="3345" r:id="rId4"/>
    <p:sldId id="3347" r:id="rId5"/>
    <p:sldId id="3346" r:id="rId6"/>
    <p:sldId id="3348" r:id="rId7"/>
    <p:sldId id="3357" r:id="rId8"/>
    <p:sldId id="3350" r:id="rId9"/>
    <p:sldId id="3352" r:id="rId10"/>
    <p:sldId id="3354" r:id="rId11"/>
    <p:sldId id="3359" r:id="rId12"/>
    <p:sldId id="3364" r:id="rId13"/>
    <p:sldId id="3356" r:id="rId14"/>
    <p:sldId id="3365" r:id="rId15"/>
    <p:sldId id="3363" r:id="rId16"/>
    <p:sldId id="3366" r:id="rId17"/>
    <p:sldId id="3371" r:id="rId18"/>
    <p:sldId id="3373" r:id="rId19"/>
    <p:sldId id="3375" r:id="rId20"/>
    <p:sldId id="3376" r:id="rId21"/>
    <p:sldId id="3377" r:id="rId22"/>
    <p:sldId id="3381" r:id="rId23"/>
    <p:sldId id="3382" r:id="rId24"/>
    <p:sldId id="3378" r:id="rId25"/>
    <p:sldId id="3379" r:id="rId26"/>
    <p:sldId id="3380" r:id="rId27"/>
    <p:sldId id="3383" r:id="rId28"/>
    <p:sldId id="3384" r:id="rId29"/>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4BF6"/>
    <a:srgbClr val="5731F9"/>
    <a:srgbClr val="336600"/>
    <a:srgbClr val="009900"/>
    <a:srgbClr val="008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88" autoAdjust="0"/>
    <p:restoredTop sz="94660"/>
  </p:normalViewPr>
  <p:slideViewPr>
    <p:cSldViewPr>
      <p:cViewPr varScale="1">
        <p:scale>
          <a:sx n="165" d="100"/>
          <a:sy n="165" d="100"/>
        </p:scale>
        <p:origin x="1604" y="100"/>
      </p:cViewPr>
      <p:guideLst>
        <p:guide orient="horz" pos="2160"/>
        <p:guide pos="2880"/>
      </p:guideLst>
    </p:cSldViewPr>
  </p:slideViewPr>
  <p:notesTextViewPr>
    <p:cViewPr>
      <p:scale>
        <a:sx n="1" d="1"/>
        <a:sy n="1" d="1"/>
      </p:scale>
      <p:origin x="0" y="0"/>
    </p:cViewPr>
  </p:notesTextViewPr>
  <p:sorterViewPr>
    <p:cViewPr>
      <p:scale>
        <a:sx n="100" d="100"/>
        <a:sy n="100" d="100"/>
      </p:scale>
      <p:origin x="0" y="47280"/>
    </p:cViewPr>
  </p:sorterViewPr>
  <p:notesViewPr>
    <p:cSldViewPr>
      <p:cViewPr varScale="1">
        <p:scale>
          <a:sx n="121" d="100"/>
          <a:sy n="121" d="100"/>
        </p:scale>
        <p:origin x="4924" y="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864"/>
          </a:xfrm>
          <a:prstGeom prst="rect">
            <a:avLst/>
          </a:prstGeom>
        </p:spPr>
        <p:txBody>
          <a:bodyPr vert="horz" lIns="93241" tIns="46621" rIns="93241" bIns="46621"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8864"/>
          </a:xfrm>
          <a:prstGeom prst="rect">
            <a:avLst/>
          </a:prstGeom>
        </p:spPr>
        <p:txBody>
          <a:bodyPr vert="horz" lIns="93241" tIns="46621" rIns="93241" bIns="46621" rtlCol="0"/>
          <a:lstStyle>
            <a:lvl1pPr algn="r">
              <a:defRPr sz="1200"/>
            </a:lvl1pPr>
          </a:lstStyle>
          <a:p>
            <a:fld id="{23B20E6D-5301-4921-965A-4165F13FB2F9}" type="datetimeFigureOut">
              <a:rPr lang="en-US" smtClean="0"/>
              <a:t>8/9/2020</a:t>
            </a:fld>
            <a:endParaRPr lang="en-US"/>
          </a:p>
        </p:txBody>
      </p:sp>
      <p:sp>
        <p:nvSpPr>
          <p:cNvPr id="4" name="Footer Placeholder 3"/>
          <p:cNvSpPr>
            <a:spLocks noGrp="1"/>
          </p:cNvSpPr>
          <p:nvPr>
            <p:ph type="ftr" sz="quarter" idx="2"/>
          </p:nvPr>
        </p:nvSpPr>
        <p:spPr>
          <a:xfrm>
            <a:off x="0" y="8918012"/>
            <a:ext cx="3077739" cy="468863"/>
          </a:xfrm>
          <a:prstGeom prst="rect">
            <a:avLst/>
          </a:prstGeom>
        </p:spPr>
        <p:txBody>
          <a:bodyPr vert="horz" lIns="93241" tIns="46621" rIns="93241" bIns="46621"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8012"/>
            <a:ext cx="3077739" cy="468863"/>
          </a:xfrm>
          <a:prstGeom prst="rect">
            <a:avLst/>
          </a:prstGeom>
        </p:spPr>
        <p:txBody>
          <a:bodyPr vert="horz" lIns="93241" tIns="46621" rIns="93241" bIns="46621"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3241" tIns="46621" rIns="93241" bIns="46621"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3241" tIns="46621" rIns="93241" bIns="46621" rtlCol="0"/>
          <a:lstStyle>
            <a:lvl1pPr algn="r">
              <a:defRPr sz="1200"/>
            </a:lvl1pPr>
          </a:lstStyle>
          <a:p>
            <a:fld id="{CD1EC55D-DF11-4B6E-B8E2-8ED8B7CB6743}" type="datetimeFigureOut">
              <a:rPr lang="en-US" smtClean="0"/>
              <a:t>8/9/2020</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3241" tIns="46621" rIns="93241" bIns="46621" rtlCol="0" anchor="ctr"/>
          <a:lstStyle/>
          <a:p>
            <a:endParaRPr lang="en-US" dirty="0"/>
          </a:p>
        </p:txBody>
      </p:sp>
      <p:sp>
        <p:nvSpPr>
          <p:cNvPr id="5" name="Notes Placeholder 4"/>
          <p:cNvSpPr>
            <a:spLocks noGrp="1"/>
          </p:cNvSpPr>
          <p:nvPr>
            <p:ph type="body" sz="quarter" idx="3"/>
          </p:nvPr>
        </p:nvSpPr>
        <p:spPr>
          <a:xfrm>
            <a:off x="710248" y="4459526"/>
            <a:ext cx="5681980" cy="4224813"/>
          </a:xfrm>
          <a:prstGeom prst="rect">
            <a:avLst/>
          </a:prstGeom>
        </p:spPr>
        <p:txBody>
          <a:bodyPr vert="horz" lIns="93241" tIns="46621" rIns="93241" bIns="4662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3241" tIns="46621" rIns="93241" bIns="4662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3241" tIns="46621" rIns="93241" bIns="46621"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6447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4402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7154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t>8/9/2020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8/9/2020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8/9/2020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6081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8529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4210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8/9/2020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6799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8/9/2020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2885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8/9/2020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9701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8/9/2020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3294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8/9/2020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806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8/9/2020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8/9/2020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9319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8856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8231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8/9/2020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t>8/9/2020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t>8/9/2020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t>8/9/2020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8/9/2020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8/9/2020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8/9/2020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8/9/2020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8/9/2020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6005581"/>
      </p:ext>
    </p:extLst>
  </p:cSld>
  <p:clrMap bg1="lt1" tx1="dk1" bg2="lt2" tx2="dk2" accent1="accent1" accent2="accent2" accent3="accent3" accent4="accent4" accent5="accent5" accent6="accent6" hlink="hlink" folHlink="folHlink"/>
  <p:sldLayoutIdLst>
    <p:sldLayoutId id="2147485569" r:id="rId1"/>
    <p:sldLayoutId id="2147485570" r:id="rId2"/>
    <p:sldLayoutId id="2147485571" r:id="rId3"/>
    <p:sldLayoutId id="2147485572" r:id="rId4"/>
    <p:sldLayoutId id="2147485573" r:id="rId5"/>
    <p:sldLayoutId id="2147485574" r:id="rId6"/>
    <p:sldLayoutId id="2147485575" r:id="rId7"/>
    <p:sldLayoutId id="2147485576" r:id="rId8"/>
    <p:sldLayoutId id="2147485577" r:id="rId9"/>
    <p:sldLayoutId id="2147485578" r:id="rId10"/>
    <p:sldLayoutId id="21474855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3.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3.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3.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3.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3.xml"/><Relationship Id="rId1" Type="http://schemas.openxmlformats.org/officeDocument/2006/relationships/themeOverride" Target="../theme/themeOverr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3.xml"/><Relationship Id="rId1" Type="http://schemas.openxmlformats.org/officeDocument/2006/relationships/themeOverride" Target="../theme/themeOverr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3.xml"/><Relationship Id="rId1" Type="http://schemas.openxmlformats.org/officeDocument/2006/relationships/themeOverride" Target="../theme/themeOverr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3.xml"/><Relationship Id="rId1" Type="http://schemas.openxmlformats.org/officeDocument/2006/relationships/themeOverride" Target="../theme/themeOverr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3.xml"/><Relationship Id="rId1" Type="http://schemas.openxmlformats.org/officeDocument/2006/relationships/themeOverride" Target="../theme/themeOverr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3.xml"/><Relationship Id="rId1" Type="http://schemas.openxmlformats.org/officeDocument/2006/relationships/themeOverride" Target="../theme/themeOverr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themeOverride" Target="../theme/themeOverride1.xml"/><Relationship Id="rId5" Type="http://schemas.openxmlformats.org/officeDocument/2006/relationships/hyperlink" Target="https://www.youtube.com/watch?v=Mn1DIt2dIEI" TargetMode="Externa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3.xml"/><Relationship Id="rId1" Type="http://schemas.openxmlformats.org/officeDocument/2006/relationships/themeOverride" Target="../theme/themeOverr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3.xml"/><Relationship Id="rId1" Type="http://schemas.openxmlformats.org/officeDocument/2006/relationships/themeOverride" Target="../theme/themeOverr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3.xml"/><Relationship Id="rId1" Type="http://schemas.openxmlformats.org/officeDocument/2006/relationships/themeOverride" Target="../theme/themeOverr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3.xml"/><Relationship Id="rId1" Type="http://schemas.openxmlformats.org/officeDocument/2006/relationships/themeOverride" Target="../theme/themeOverr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3.xml"/><Relationship Id="rId1" Type="http://schemas.openxmlformats.org/officeDocument/2006/relationships/themeOverride" Target="../theme/themeOverride2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hemeOverride" Target="../theme/themeOverride24.xml"/><Relationship Id="rId5" Type="http://schemas.openxmlformats.org/officeDocument/2006/relationships/hyperlink" Target="http://dustoffthebible.com/Blog-archive/2016/11/16/what-is-the-schleitheim-confession/" TargetMode="External"/><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6.xml"/><Relationship Id="rId1" Type="http://schemas.openxmlformats.org/officeDocument/2006/relationships/themeOverride" Target="../theme/themeOverride25.xml"/><Relationship Id="rId4" Type="http://schemas.openxmlformats.org/officeDocument/2006/relationships/hyperlink" Target="https://www.weareteachers.com/moving-beyond-classroom-discussion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hemeOverride" Target="../theme/themeOverride7.xml"/><Relationship Id="rId5" Type="http://schemas.openxmlformats.org/officeDocument/2006/relationships/hyperlink" Target="https://medium.com/christian-citizen/reformation-and-resolutions-baptist-gather-in-zurich-respond-to-crisis-on-the-u-s-6040a95d3870" TargetMode="Externa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3.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85657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Zwingli and the Radical Reformers</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fontScale="92500" lnSpcReduction="20000"/>
          </a:bodyPr>
          <a:lstStyle/>
          <a:p>
            <a:r>
              <a:rPr lang="en-US" dirty="0"/>
              <a:t>These two loyalties came into conflict in October, 1523 when a disputation took place before the Council in Zurich concerning the use of images and the traditional practice of the Catholic Mass.</a:t>
            </a:r>
          </a:p>
          <a:p>
            <a:r>
              <a:rPr lang="en-US" sz="2800" dirty="0"/>
              <a:t>Prior to the debate Zwingli and his young disciples had agreed to follow the Bible </a:t>
            </a:r>
            <a:r>
              <a:rPr lang="en-US" sz="2800" b="1" i="1" dirty="0"/>
              <a:t>explicitly</a:t>
            </a:r>
            <a:r>
              <a:rPr lang="en-US" sz="2800" dirty="0"/>
              <a:t> in their program of reform. </a:t>
            </a:r>
            <a:endParaRPr lang="en-US" dirty="0"/>
          </a:p>
          <a:p>
            <a:r>
              <a:rPr lang="en-US" dirty="0"/>
              <a:t>On the </a:t>
            </a:r>
            <a:r>
              <a:rPr lang="en-US" b="1" i="1" dirty="0"/>
              <a:t>first</a:t>
            </a:r>
            <a:r>
              <a:rPr lang="en-US" dirty="0"/>
              <a:t> day of the disputation, the </a:t>
            </a:r>
            <a:r>
              <a:rPr lang="en-US" b="1" i="1" dirty="0"/>
              <a:t>use of images </a:t>
            </a:r>
            <a:r>
              <a:rPr lang="en-US" dirty="0"/>
              <a:t>in the church was discussed and roundly denounced by all participants. </a:t>
            </a:r>
          </a:p>
          <a:p>
            <a:r>
              <a:rPr lang="en-US" dirty="0"/>
              <a:t>On the </a:t>
            </a:r>
            <a:r>
              <a:rPr lang="en-US" b="1" i="1" dirty="0"/>
              <a:t>second</a:t>
            </a:r>
            <a:r>
              <a:rPr lang="en-US" dirty="0"/>
              <a:t> day the </a:t>
            </a:r>
            <a:r>
              <a:rPr lang="en-US" b="1" i="1" dirty="0"/>
              <a:t>Mass</a:t>
            </a:r>
            <a:r>
              <a:rPr lang="en-US" dirty="0"/>
              <a:t> was repeatedly described as an abomination before God. </a:t>
            </a:r>
          </a:p>
          <a:p>
            <a:r>
              <a:rPr lang="en-US" dirty="0"/>
              <a:t>At this point in the disputation Grebel, Stumpf, and possibly others had expected some explicit directions from Zwingli to the council on the abolition of the Mass. </a:t>
            </a:r>
          </a:p>
        </p:txBody>
      </p:sp>
      <p:sp>
        <p:nvSpPr>
          <p:cNvPr id="5" name="TextBox 4"/>
          <p:cNvSpPr txBox="1"/>
          <p:nvPr/>
        </p:nvSpPr>
        <p:spPr>
          <a:xfrm>
            <a:off x="457200" y="6550223"/>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William R. Estep. The Anabaptist Story: An Introduction to Sixteenth-Century Anabaptism</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16150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Zwingli and the Radical Reformers</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a:bodyPr>
          <a:lstStyle/>
          <a:p>
            <a:r>
              <a:rPr lang="en-US" sz="3100" dirty="0"/>
              <a:t>Throughout the October disputation the common appeal of the speakers had been to the Word of God.</a:t>
            </a:r>
          </a:p>
          <a:p>
            <a:r>
              <a:rPr lang="en-US" sz="3100" dirty="0"/>
              <a:t>Undoubtedly Zwingli and his zealous students had dared to hope that the disputation would prepare the way for changing the Mass into an observance of the Lord's Supper. </a:t>
            </a:r>
          </a:p>
          <a:p>
            <a:r>
              <a:rPr lang="en-US" sz="3100" dirty="0"/>
              <a:t>But at the close of the debate on the Mass the council made no moves to have it abolished. </a:t>
            </a:r>
          </a:p>
        </p:txBody>
      </p:sp>
      <p:sp>
        <p:nvSpPr>
          <p:cNvPr id="5" name="TextBox 4"/>
          <p:cNvSpPr txBox="1"/>
          <p:nvPr/>
        </p:nvSpPr>
        <p:spPr>
          <a:xfrm>
            <a:off x="457200" y="6550223"/>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William R. Estep. The Anabaptist Story: An Introduction to Sixteenth-Century Anabaptism</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77019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Zwingli and the Radical Reformers</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fontScale="85000" lnSpcReduction="10000"/>
          </a:bodyPr>
          <a:lstStyle/>
          <a:p>
            <a:r>
              <a:rPr lang="en-US" sz="3100" dirty="0"/>
              <a:t>The leader of the city council got up and announced that the disputation would move on the next day from further consideration of the </a:t>
            </a:r>
            <a:r>
              <a:rPr lang="en-US" sz="3100" b="1" i="1" dirty="0"/>
              <a:t>Mass</a:t>
            </a:r>
            <a:r>
              <a:rPr lang="en-US" sz="3100" dirty="0"/>
              <a:t> to a discussion of </a:t>
            </a:r>
            <a:r>
              <a:rPr lang="en-US" sz="3100" b="1" i="1" dirty="0"/>
              <a:t>purgatory</a:t>
            </a:r>
            <a:r>
              <a:rPr lang="en-US" sz="3100" dirty="0"/>
              <a:t>. </a:t>
            </a:r>
          </a:p>
          <a:p>
            <a:r>
              <a:rPr lang="en-US" sz="3100" dirty="0"/>
              <a:t>Upon hearing this, Grebel stood up and requested that the present subject </a:t>
            </a:r>
            <a:r>
              <a:rPr lang="en-US" sz="3100" b="1" i="1" dirty="0"/>
              <a:t>continue</a:t>
            </a:r>
            <a:r>
              <a:rPr lang="en-US" sz="3100" dirty="0"/>
              <a:t> until other abuses of the Mass had been discussed and </a:t>
            </a:r>
            <a:r>
              <a:rPr lang="en-US" sz="3100" b="1" i="1" dirty="0"/>
              <a:t>instructions</a:t>
            </a:r>
            <a:r>
              <a:rPr lang="en-US" sz="3100" dirty="0"/>
              <a:t> given as to how it would be </a:t>
            </a:r>
            <a:r>
              <a:rPr lang="en-US" sz="3100" b="1" i="1" dirty="0"/>
              <a:t>abolished</a:t>
            </a:r>
            <a:r>
              <a:rPr lang="en-US" sz="3100" dirty="0"/>
              <a:t>. </a:t>
            </a:r>
          </a:p>
          <a:p>
            <a:r>
              <a:rPr lang="en-US" sz="3100" dirty="0"/>
              <a:t>To this suggestion Zwingli replied, “</a:t>
            </a:r>
            <a:r>
              <a:rPr lang="en-US" sz="3100" i="1" dirty="0">
                <a:latin typeface="Cambria" panose="02040503050406030204" pitchFamily="18" charset="0"/>
                <a:ea typeface="Cambria" panose="02040503050406030204" pitchFamily="18" charset="0"/>
              </a:rPr>
              <a:t>My </a:t>
            </a:r>
            <a:r>
              <a:rPr lang="en-US" sz="3100" b="1" i="1" dirty="0">
                <a:latin typeface="Cambria" panose="02040503050406030204" pitchFamily="18" charset="0"/>
                <a:ea typeface="Cambria" panose="02040503050406030204" pitchFamily="18" charset="0"/>
              </a:rPr>
              <a:t>lords</a:t>
            </a:r>
            <a:r>
              <a:rPr lang="en-US" sz="3100" i="1" dirty="0">
                <a:latin typeface="Cambria" panose="02040503050406030204" pitchFamily="18" charset="0"/>
                <a:ea typeface="Cambria" panose="02040503050406030204" pitchFamily="18" charset="0"/>
              </a:rPr>
              <a:t> </a:t>
            </a:r>
            <a:r>
              <a:rPr lang="en-US" sz="3100" dirty="0"/>
              <a:t>[i.e. the council]</a:t>
            </a:r>
            <a:r>
              <a:rPr lang="en-US" sz="3100" i="1" dirty="0">
                <a:latin typeface="Cambria" panose="02040503050406030204" pitchFamily="18" charset="0"/>
                <a:ea typeface="Cambria" panose="02040503050406030204" pitchFamily="18" charset="0"/>
              </a:rPr>
              <a:t> will decide whatever regulations are to be adopted in the future in regard to the Mass</a:t>
            </a:r>
            <a:r>
              <a:rPr lang="en-US" sz="3100" dirty="0"/>
              <a:t>.” </a:t>
            </a:r>
          </a:p>
          <a:p>
            <a:r>
              <a:rPr lang="en-US" sz="3100" dirty="0"/>
              <a:t>This unexpected and rather curt statement from Zwingli provoked Simon Stumpf to exclaim, “</a:t>
            </a:r>
            <a:r>
              <a:rPr lang="en-US" sz="3100" i="1" dirty="0">
                <a:latin typeface="Cambria" panose="02040503050406030204" pitchFamily="18" charset="0"/>
                <a:ea typeface="Cambria" panose="02040503050406030204" pitchFamily="18" charset="0"/>
              </a:rPr>
              <a:t>Master Ulrich, you do not have the right to place the decision on this matter in the hands of my lords, for the decision has already been made, the Spirit of God decides</a:t>
            </a:r>
            <a:r>
              <a:rPr lang="en-US" sz="3100" dirty="0"/>
              <a:t>.” </a:t>
            </a:r>
          </a:p>
        </p:txBody>
      </p:sp>
      <p:sp>
        <p:nvSpPr>
          <p:cNvPr id="5" name="TextBox 4"/>
          <p:cNvSpPr txBox="1"/>
          <p:nvPr/>
        </p:nvSpPr>
        <p:spPr>
          <a:xfrm>
            <a:off x="457200" y="6550223"/>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William R. Estep. The Anabaptist Story: An Introduction to Sixteenth-Century Anabaptism</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49101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Zwingli and the Radical Reformers</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fontScale="85000" lnSpcReduction="20000"/>
          </a:bodyPr>
          <a:lstStyle/>
          <a:p>
            <a:r>
              <a:rPr lang="en-US" sz="3100" dirty="0"/>
              <a:t>In response, Zwingli explained the difference between truth as </a:t>
            </a:r>
            <a:r>
              <a:rPr lang="en-US" sz="3100" b="1" i="1" dirty="0"/>
              <a:t>determined</a:t>
            </a:r>
            <a:r>
              <a:rPr lang="en-US" sz="3100" dirty="0"/>
              <a:t> from study of the Scriptures and the </a:t>
            </a:r>
            <a:r>
              <a:rPr lang="en-US" sz="3100" b="1" i="1" dirty="0"/>
              <a:t>implementation</a:t>
            </a:r>
            <a:r>
              <a:rPr lang="en-US" sz="3100" dirty="0"/>
              <a:t> of truth by the council. </a:t>
            </a:r>
          </a:p>
          <a:p>
            <a:r>
              <a:rPr lang="en-US" sz="3100" dirty="0"/>
              <a:t>To which Stumpf responded: “</a:t>
            </a:r>
            <a:r>
              <a:rPr lang="en-US" sz="3100" i="1" dirty="0">
                <a:latin typeface="Cambria" panose="02040503050406030204" pitchFamily="18" charset="0"/>
                <a:ea typeface="Cambria" panose="02040503050406030204" pitchFamily="18" charset="0"/>
              </a:rPr>
              <a:t>If my lords adopt and decide on some other course that would be against the decision of God, I will ask Christ for his Spirit, and I will preach and act against it!</a:t>
            </a:r>
            <a:r>
              <a:rPr lang="en-US" sz="3100" dirty="0"/>
              <a:t>”</a:t>
            </a:r>
          </a:p>
          <a:p>
            <a:r>
              <a:rPr lang="en-US" sz="3100" dirty="0"/>
              <a:t>Zwingli immediately responded to Stumpf's statement with a ringing affirmation: “</a:t>
            </a:r>
            <a:r>
              <a:rPr lang="en-US" sz="3100" i="1" dirty="0">
                <a:latin typeface="Cambria" panose="02040503050406030204" pitchFamily="18" charset="0"/>
                <a:ea typeface="Cambria" panose="02040503050406030204" pitchFamily="18" charset="0"/>
              </a:rPr>
              <a:t>That’s right! I will </a:t>
            </a:r>
            <a:r>
              <a:rPr lang="en-US" sz="3100" b="1" i="1" dirty="0">
                <a:latin typeface="Cambria" panose="02040503050406030204" pitchFamily="18" charset="0"/>
                <a:ea typeface="Cambria" panose="02040503050406030204" pitchFamily="18" charset="0"/>
              </a:rPr>
              <a:t>also</a:t>
            </a:r>
            <a:r>
              <a:rPr lang="en-US" sz="3100" i="1" dirty="0">
                <a:latin typeface="Cambria" panose="02040503050406030204" pitchFamily="18" charset="0"/>
                <a:ea typeface="Cambria" panose="02040503050406030204" pitchFamily="18" charset="0"/>
              </a:rPr>
              <a:t> preach and act against it if they decide otherwise. I am not putting the decision in their hand. They are not over the Word of God, and this goes not only for them but for the </a:t>
            </a:r>
            <a:r>
              <a:rPr lang="en-US" sz="3100" b="1" i="1" dirty="0">
                <a:latin typeface="Cambria" panose="02040503050406030204" pitchFamily="18" charset="0"/>
                <a:ea typeface="Cambria" panose="02040503050406030204" pitchFamily="18" charset="0"/>
              </a:rPr>
              <a:t>whole world</a:t>
            </a:r>
            <a:r>
              <a:rPr lang="en-US" sz="3100" dirty="0"/>
              <a:t>.” </a:t>
            </a:r>
          </a:p>
          <a:p>
            <a:r>
              <a:rPr lang="en-US" sz="3100" dirty="0"/>
              <a:t>Then, once again, Zwingli explained there is a difference between truths </a:t>
            </a:r>
            <a:r>
              <a:rPr lang="en-US" sz="3100" b="1" i="1" dirty="0"/>
              <a:t>raised </a:t>
            </a:r>
            <a:r>
              <a:rPr lang="en-US" sz="3100" dirty="0"/>
              <a:t>in the disputation and the </a:t>
            </a:r>
            <a:r>
              <a:rPr lang="en-US" sz="3100" b="1" i="1" dirty="0"/>
              <a:t>implementation</a:t>
            </a:r>
            <a:r>
              <a:rPr lang="en-US" sz="3100" dirty="0"/>
              <a:t> of these truths by the council. </a:t>
            </a:r>
          </a:p>
        </p:txBody>
      </p:sp>
      <p:sp>
        <p:nvSpPr>
          <p:cNvPr id="5" name="TextBox 4"/>
          <p:cNvSpPr txBox="1"/>
          <p:nvPr/>
        </p:nvSpPr>
        <p:spPr>
          <a:xfrm>
            <a:off x="457200" y="6550223"/>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William R. Estep. The Anabaptist Story: An Introduction to Sixteenth-Century Anabaptism</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20028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Zwingli and the Radical Reformers</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a:bodyPr>
          <a:lstStyle/>
          <a:p>
            <a:r>
              <a:rPr lang="en-US" sz="2600" dirty="0"/>
              <a:t>In other words, Zwingli believed his task was done when he had </a:t>
            </a:r>
            <a:r>
              <a:rPr lang="en-US" sz="2600" b="1" i="1" dirty="0"/>
              <a:t>proclaimed</a:t>
            </a:r>
            <a:r>
              <a:rPr lang="en-US" sz="2600" dirty="0"/>
              <a:t> the truth. It was not up to him, or to any private individual, to remove the icons or end the Mass; this must be done </a:t>
            </a:r>
            <a:r>
              <a:rPr lang="en-US" sz="2600" b="1" i="1" dirty="0"/>
              <a:t>legally</a:t>
            </a:r>
            <a:r>
              <a:rPr lang="en-US" sz="2600" dirty="0"/>
              <a:t> by the Christian magistrates. </a:t>
            </a:r>
          </a:p>
          <a:p>
            <a:r>
              <a:rPr lang="en-US" sz="2600" dirty="0"/>
              <a:t>When the Zurich city council, therefore, failed to take any action in the immediate aftermath of the disputation, Zwingli was not too upset. </a:t>
            </a:r>
          </a:p>
          <a:p>
            <a:r>
              <a:rPr lang="en-US" sz="2600" dirty="0"/>
              <a:t>He would simply go on preaching, and external reform would inevitably follow when enough people were won over. (The city council in fact decreed the “cleansing of the churches” from icons eight months later, in June 1524.) </a:t>
            </a:r>
          </a:p>
        </p:txBody>
      </p:sp>
      <p:sp>
        <p:nvSpPr>
          <p:cNvPr id="5" name="TextBox 4"/>
          <p:cNvSpPr txBox="1"/>
          <p:nvPr/>
        </p:nvSpPr>
        <p:spPr>
          <a:xfrm>
            <a:off x="457200" y="6550223"/>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Needham, Nick. 2,000 Years of Christ's Power Vol. 3: Renaissance and Reformation</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80679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Zwingli and the Radical Reformers</a:t>
            </a:r>
            <a:endParaRPr lang="en-US" sz="2800" i="1" dirty="0">
              <a:latin typeface="+mn-lt"/>
            </a:endParaRPr>
          </a:p>
        </p:txBody>
      </p:sp>
      <p:sp>
        <p:nvSpPr>
          <p:cNvPr id="8" name="Content Placeholder 7"/>
          <p:cNvSpPr>
            <a:spLocks noGrp="1"/>
          </p:cNvSpPr>
          <p:nvPr>
            <p:ph idx="1"/>
          </p:nvPr>
        </p:nvSpPr>
        <p:spPr>
          <a:xfrm>
            <a:off x="457200" y="838201"/>
            <a:ext cx="8382000" cy="5486400"/>
          </a:xfrm>
        </p:spPr>
        <p:txBody>
          <a:bodyPr>
            <a:normAutofit lnSpcReduction="10000"/>
          </a:bodyPr>
          <a:lstStyle/>
          <a:p>
            <a:r>
              <a:rPr lang="en-US" dirty="0"/>
              <a:t>But Zwingli’s radical students were left </a:t>
            </a:r>
            <a:r>
              <a:rPr lang="en-US" b="1" i="1" dirty="0"/>
              <a:t>totally disenchanted</a:t>
            </a:r>
            <a:r>
              <a:rPr lang="en-US" dirty="0"/>
              <a:t>. For them, Zwingli seemed to be divorcing </a:t>
            </a:r>
            <a:r>
              <a:rPr lang="en-US" b="1" i="1" dirty="0"/>
              <a:t>truth</a:t>
            </a:r>
            <a:r>
              <a:rPr lang="en-US" dirty="0"/>
              <a:t> from </a:t>
            </a:r>
            <a:r>
              <a:rPr lang="en-US" b="1" i="1" dirty="0"/>
              <a:t>action</a:t>
            </a:r>
            <a:r>
              <a:rPr lang="en-US" dirty="0"/>
              <a:t> and they felt they could no longer endure it.</a:t>
            </a:r>
            <a:r>
              <a:rPr kumimoji="0" lang="en-US" sz="2800" b="0" i="0" u="none" strike="noStrike" kern="1200" cap="none" spc="0" normalizeH="0" baseline="30000" noProof="0" dirty="0">
                <a:ln>
                  <a:noFill/>
                </a:ln>
                <a:solidFill>
                  <a:prstClr val="black"/>
                </a:solidFill>
                <a:effectLst/>
                <a:uLnTx/>
                <a:uFillTx/>
                <a:latin typeface="Calibri"/>
                <a:ea typeface="+mn-ea"/>
                <a:cs typeface="+mn-cs"/>
              </a:rPr>
              <a:t>1</a:t>
            </a:r>
            <a:r>
              <a:rPr lang="en-US" dirty="0"/>
              <a:t> </a:t>
            </a:r>
          </a:p>
          <a:p>
            <a:r>
              <a:rPr lang="en-US" sz="2800" dirty="0"/>
              <a:t>In the eyes of the Brethren he had compromised revealed truth in deference to constituted political authority.</a:t>
            </a:r>
            <a:r>
              <a:rPr lang="en-US" sz="2800" baseline="30000" dirty="0">
                <a:solidFill>
                  <a:prstClr val="black"/>
                </a:solidFill>
                <a:latin typeface="Calibri"/>
              </a:rPr>
              <a:t>2</a:t>
            </a:r>
            <a:r>
              <a:rPr lang="en-US" sz="2800" dirty="0"/>
              <a:t> </a:t>
            </a:r>
          </a:p>
          <a:p>
            <a:r>
              <a:rPr lang="en-US" sz="2800" dirty="0"/>
              <a:t>The authority of the Word of God had been sacrificed on the altar of human expediency.</a:t>
            </a:r>
            <a:r>
              <a:rPr lang="en-US" sz="2800" baseline="30000" dirty="0">
                <a:solidFill>
                  <a:prstClr val="black"/>
                </a:solidFill>
                <a:latin typeface="Calibri"/>
              </a:rPr>
              <a:t>2</a:t>
            </a:r>
            <a:r>
              <a:rPr lang="en-US" sz="2800" dirty="0"/>
              <a:t> </a:t>
            </a:r>
          </a:p>
          <a:p>
            <a:r>
              <a:rPr lang="en-US" sz="2800" dirty="0"/>
              <a:t>The Brethren felt themselves to have been </a:t>
            </a:r>
            <a:r>
              <a:rPr lang="en-US" sz="2800" b="1" i="1" dirty="0"/>
              <a:t>betrayed</a:t>
            </a:r>
            <a:r>
              <a:rPr lang="en-US" sz="2800" dirty="0"/>
              <a:t>.</a:t>
            </a:r>
            <a:r>
              <a:rPr lang="en-US" sz="2800" baseline="30000" dirty="0">
                <a:solidFill>
                  <a:prstClr val="black"/>
                </a:solidFill>
                <a:latin typeface="Calibri"/>
              </a:rPr>
              <a:t>2</a:t>
            </a:r>
            <a:r>
              <a:rPr lang="en-US" sz="2800" dirty="0"/>
              <a:t> </a:t>
            </a:r>
          </a:p>
          <a:p>
            <a:r>
              <a:rPr lang="en-US" sz="2800" dirty="0"/>
              <a:t>Many attempts were made by Stumpf, Manz, and Grebel to present a more biblical program of reform to Zwingli, but without success.</a:t>
            </a:r>
            <a:r>
              <a:rPr lang="en-US" sz="2800" baseline="30000" dirty="0">
                <a:solidFill>
                  <a:prstClr val="black"/>
                </a:solidFill>
                <a:latin typeface="Calibri"/>
              </a:rPr>
              <a:t> 2</a:t>
            </a:r>
            <a:r>
              <a:rPr lang="en-US" sz="2800" dirty="0"/>
              <a:t> </a:t>
            </a:r>
          </a:p>
          <a:p>
            <a:pPr marL="0" indent="0">
              <a:buNone/>
            </a:pPr>
            <a:endParaRPr lang="en-US" sz="2800" dirty="0"/>
          </a:p>
        </p:txBody>
      </p:sp>
      <p:sp>
        <p:nvSpPr>
          <p:cNvPr id="5" name="TextBox 4"/>
          <p:cNvSpPr txBox="1"/>
          <p:nvPr/>
        </p:nvSpPr>
        <p:spPr>
          <a:xfrm>
            <a:off x="442732" y="6336709"/>
            <a:ext cx="870126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30000" noProof="0" dirty="0">
                <a:ln>
                  <a:noFill/>
                </a:ln>
                <a:solidFill>
                  <a:prstClr val="black"/>
                </a:solidFill>
                <a:effectLst/>
                <a:uLnTx/>
                <a:uFillTx/>
                <a:latin typeface="Calibri"/>
                <a:ea typeface="+mn-ea"/>
                <a:cs typeface="+mn-cs"/>
              </a:rPr>
              <a:t>1</a:t>
            </a:r>
            <a:r>
              <a:rPr kumimoji="0" lang="en-US" sz="1400" b="0" i="0" u="none" strike="noStrike" kern="1200" cap="none" spc="0" normalizeH="0" baseline="0" noProof="0" dirty="0">
                <a:ln>
                  <a:noFill/>
                </a:ln>
                <a:solidFill>
                  <a:prstClr val="black"/>
                </a:solidFill>
                <a:effectLst/>
                <a:uLnTx/>
                <a:uFillTx/>
                <a:latin typeface="Calibri"/>
                <a:ea typeface="+mn-ea"/>
                <a:cs typeface="+mn-cs"/>
              </a:rPr>
              <a:t> Needham, Nick. 2,000 Years of Christ's Power Vol. 3: Renaissance and Reformation</a:t>
            </a:r>
          </a:p>
          <a:p>
            <a:pPr>
              <a:defRPr/>
            </a:pPr>
            <a:r>
              <a:rPr lang="en-US" sz="1400" baseline="30000" dirty="0">
                <a:solidFill>
                  <a:prstClr val="black"/>
                </a:solidFill>
                <a:latin typeface="Calibri"/>
              </a:rPr>
              <a:t>2</a:t>
            </a:r>
            <a:r>
              <a:rPr lang="en-US" sz="1400" dirty="0"/>
              <a:t> William R. Estep. The Anabaptist Story: An Introduction to Sixteenth-Century Anabaptism</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0318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Zwingli and the Radical Reformers</a:t>
            </a:r>
            <a:endParaRPr lang="en-US" sz="2800" i="1" dirty="0">
              <a:latin typeface="+mn-lt"/>
            </a:endParaRPr>
          </a:p>
        </p:txBody>
      </p:sp>
      <p:sp>
        <p:nvSpPr>
          <p:cNvPr id="8" name="Content Placeholder 7"/>
          <p:cNvSpPr>
            <a:spLocks noGrp="1"/>
          </p:cNvSpPr>
          <p:nvPr>
            <p:ph idx="1"/>
          </p:nvPr>
        </p:nvSpPr>
        <p:spPr>
          <a:xfrm>
            <a:off x="457200" y="838201"/>
            <a:ext cx="8229600" cy="5486400"/>
          </a:xfrm>
        </p:spPr>
        <p:txBody>
          <a:bodyPr>
            <a:normAutofit fontScale="92500" lnSpcReduction="20000"/>
          </a:bodyPr>
          <a:lstStyle/>
          <a:p>
            <a:r>
              <a:rPr lang="en-US" sz="2800" dirty="0"/>
              <a:t>Sometime later a serious </a:t>
            </a:r>
            <a:r>
              <a:rPr lang="en-US" dirty="0"/>
              <a:t>question developed among the Radicals regarding </a:t>
            </a:r>
            <a:r>
              <a:rPr lang="en-US" sz="2800" dirty="0"/>
              <a:t>the validity of infant baptism.</a:t>
            </a:r>
            <a:r>
              <a:rPr lang="en-US" sz="2800" baseline="30000" dirty="0">
                <a:solidFill>
                  <a:prstClr val="black"/>
                </a:solidFill>
                <a:latin typeface="Calibri"/>
              </a:rPr>
              <a:t> 2</a:t>
            </a:r>
            <a:r>
              <a:rPr lang="en-US" sz="2800" dirty="0"/>
              <a:t> </a:t>
            </a:r>
          </a:p>
          <a:p>
            <a:r>
              <a:rPr lang="en-US" sz="2800" dirty="0"/>
              <a:t>Wilhelm Reublin, pastor at a neighboring village to Zurich, seems to have been the first among the Swiss Brethren to preach against infant baptism.</a:t>
            </a:r>
            <a:r>
              <a:rPr lang="en-US" baseline="30000" dirty="0">
                <a:solidFill>
                  <a:prstClr val="black"/>
                </a:solidFill>
              </a:rPr>
              <a:t> 2</a:t>
            </a:r>
            <a:r>
              <a:rPr lang="en-US" sz="2800" dirty="0"/>
              <a:t> </a:t>
            </a:r>
          </a:p>
          <a:p>
            <a:r>
              <a:rPr lang="en-US" sz="2800" dirty="0"/>
              <a:t>Soon parents in his congregation were refusing to bring their children for baptism.</a:t>
            </a:r>
            <a:r>
              <a:rPr lang="en-US" sz="2800" baseline="30000" dirty="0">
                <a:solidFill>
                  <a:prstClr val="black"/>
                </a:solidFill>
                <a:latin typeface="Calibri"/>
              </a:rPr>
              <a:t> </a:t>
            </a:r>
            <a:r>
              <a:rPr kumimoji="0" lang="en-US" sz="2800" b="0" i="0" u="none" strike="noStrike" kern="1200" cap="none" spc="0" normalizeH="0" baseline="30000" noProof="0" dirty="0">
                <a:ln>
                  <a:noFill/>
                </a:ln>
                <a:solidFill>
                  <a:prstClr val="black"/>
                </a:solidFill>
                <a:effectLst/>
                <a:uLnTx/>
                <a:uFillTx/>
                <a:latin typeface="Calibri"/>
                <a:ea typeface="+mn-ea"/>
                <a:cs typeface="+mn-cs"/>
              </a:rPr>
              <a:t>1</a:t>
            </a:r>
            <a:endParaRPr lang="en-US" sz="2800" dirty="0"/>
          </a:p>
          <a:p>
            <a:r>
              <a:rPr lang="en-US" sz="2800" dirty="0"/>
              <a:t>When the Zurich city council found out, it responded by </a:t>
            </a:r>
            <a:r>
              <a:rPr lang="en-US" sz="2800" b="1" i="1" dirty="0"/>
              <a:t>ordering</a:t>
            </a:r>
            <a:r>
              <a:rPr lang="en-US" sz="2800" dirty="0"/>
              <a:t> the parents to present their children for baptism.</a:t>
            </a:r>
            <a:r>
              <a:rPr kumimoji="0" lang="en-US" sz="2800" b="0" i="0" u="none" strike="noStrike" kern="1200" cap="none" spc="0" normalizeH="0" baseline="30000" noProof="0" dirty="0">
                <a:ln>
                  <a:noFill/>
                </a:ln>
                <a:solidFill>
                  <a:prstClr val="black"/>
                </a:solidFill>
                <a:effectLst/>
                <a:uLnTx/>
                <a:uFillTx/>
                <a:latin typeface="Calibri"/>
                <a:ea typeface="+mn-ea"/>
                <a:cs typeface="+mn-cs"/>
              </a:rPr>
              <a:t> 1</a:t>
            </a:r>
            <a:r>
              <a:rPr lang="en-US" sz="2800" dirty="0"/>
              <a:t> </a:t>
            </a:r>
          </a:p>
          <a:p>
            <a:r>
              <a:rPr lang="en-US" sz="2800" dirty="0"/>
              <a:t>Grebel had heard as early as a year and a half before that some were claiming that infants should not be baptized.</a:t>
            </a:r>
            <a:r>
              <a:rPr lang="en-US" sz="2800" baseline="30000" dirty="0">
                <a:solidFill>
                  <a:prstClr val="black"/>
                </a:solidFill>
                <a:latin typeface="Calibri"/>
              </a:rPr>
              <a:t> 2</a:t>
            </a:r>
            <a:r>
              <a:rPr lang="en-US" sz="2800" dirty="0"/>
              <a:t> </a:t>
            </a:r>
          </a:p>
          <a:p>
            <a:r>
              <a:rPr lang="en-US" sz="2800" dirty="0"/>
              <a:t>But he was not aroused by the issue until after Reublin and others had taken their stand.</a:t>
            </a:r>
            <a:r>
              <a:rPr lang="en-US" sz="2800" baseline="30000" dirty="0">
                <a:solidFill>
                  <a:prstClr val="black"/>
                </a:solidFill>
                <a:latin typeface="Calibri"/>
              </a:rPr>
              <a:t> 2</a:t>
            </a:r>
            <a:r>
              <a:rPr lang="en-US" sz="2800" dirty="0"/>
              <a:t> </a:t>
            </a:r>
          </a:p>
          <a:p>
            <a:r>
              <a:rPr lang="en-US" sz="2800" dirty="0"/>
              <a:t>Once aroused, he became </a:t>
            </a:r>
            <a:r>
              <a:rPr lang="en-US" sz="2800" b="1" i="1" dirty="0"/>
              <a:t>completely committed</a:t>
            </a:r>
            <a:r>
              <a:rPr lang="en-US" sz="2800" dirty="0"/>
              <a:t>.</a:t>
            </a:r>
            <a:r>
              <a:rPr lang="en-US" sz="2800" baseline="30000" dirty="0">
                <a:solidFill>
                  <a:prstClr val="black"/>
                </a:solidFill>
                <a:latin typeface="Calibri"/>
              </a:rPr>
              <a:t> 2</a:t>
            </a:r>
            <a:r>
              <a:rPr lang="en-US" sz="2800" dirty="0"/>
              <a:t> </a:t>
            </a:r>
          </a:p>
          <a:p>
            <a:pPr marL="0" indent="0">
              <a:buNone/>
            </a:pPr>
            <a:endParaRPr lang="en-US" sz="2800" dirty="0"/>
          </a:p>
        </p:txBody>
      </p:sp>
      <p:sp>
        <p:nvSpPr>
          <p:cNvPr id="5" name="TextBox 4"/>
          <p:cNvSpPr txBox="1"/>
          <p:nvPr/>
        </p:nvSpPr>
        <p:spPr>
          <a:xfrm>
            <a:off x="442732" y="6336709"/>
            <a:ext cx="870126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30000" noProof="0" dirty="0">
                <a:ln>
                  <a:noFill/>
                </a:ln>
                <a:solidFill>
                  <a:prstClr val="black"/>
                </a:solidFill>
                <a:effectLst/>
                <a:uLnTx/>
                <a:uFillTx/>
                <a:latin typeface="Calibri"/>
                <a:ea typeface="+mn-ea"/>
                <a:cs typeface="+mn-cs"/>
              </a:rPr>
              <a:t>1</a:t>
            </a:r>
            <a:r>
              <a:rPr kumimoji="0" lang="en-US" sz="1400" b="0" i="0" u="none" strike="noStrike" kern="1200" cap="none" spc="0" normalizeH="0" baseline="0" noProof="0" dirty="0">
                <a:ln>
                  <a:noFill/>
                </a:ln>
                <a:solidFill>
                  <a:prstClr val="black"/>
                </a:solidFill>
                <a:effectLst/>
                <a:uLnTx/>
                <a:uFillTx/>
                <a:latin typeface="Calibri"/>
                <a:ea typeface="+mn-ea"/>
                <a:cs typeface="+mn-cs"/>
              </a:rPr>
              <a:t> Needham, Nick. 2,000 Years of Christ's Power Vol. 3: Renaissance and Reformation</a:t>
            </a:r>
          </a:p>
          <a:p>
            <a:pPr>
              <a:defRPr/>
            </a:pPr>
            <a:r>
              <a:rPr lang="en-US" sz="1400" baseline="30000" dirty="0">
                <a:solidFill>
                  <a:prstClr val="black"/>
                </a:solidFill>
                <a:latin typeface="Calibri"/>
              </a:rPr>
              <a:t>2</a:t>
            </a:r>
            <a:r>
              <a:rPr lang="en-US" sz="1400" dirty="0"/>
              <a:t> William R. Estep. The Anabaptist Story: An Introduction to Sixteenth-Century Anabaptism</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56875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 calcmode="lin" valueType="num">
                                      <p:cBhvr>
                                        <p:cTn id="42"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Zwingli and the Radical Reformers</a:t>
            </a:r>
            <a:endParaRPr lang="en-US" sz="2800" i="1" dirty="0">
              <a:latin typeface="+mn-lt"/>
            </a:endParaRPr>
          </a:p>
        </p:txBody>
      </p:sp>
      <p:sp>
        <p:nvSpPr>
          <p:cNvPr id="8" name="Content Placeholder 7"/>
          <p:cNvSpPr>
            <a:spLocks noGrp="1"/>
          </p:cNvSpPr>
          <p:nvPr>
            <p:ph idx="1"/>
          </p:nvPr>
        </p:nvSpPr>
        <p:spPr>
          <a:xfrm>
            <a:off x="457200" y="838200"/>
            <a:ext cx="8229600" cy="5638799"/>
          </a:xfrm>
        </p:spPr>
        <p:txBody>
          <a:bodyPr>
            <a:normAutofit/>
          </a:bodyPr>
          <a:lstStyle/>
          <a:p>
            <a:r>
              <a:rPr lang="en-US" sz="2800" dirty="0"/>
              <a:t>The Zurich city council decreed a public disputation on baptism, to be held in January, 1525 in the Zurich town hall. Zwingli and Heinrich Bullinger acted as the spokesmen for </a:t>
            </a:r>
            <a:r>
              <a:rPr lang="en-US" sz="2800" b="1" i="1" dirty="0"/>
              <a:t>infant </a:t>
            </a:r>
            <a:r>
              <a:rPr lang="en-US" sz="2800" dirty="0"/>
              <a:t>baptism; Grebel, Manz, Roubli, and Blaurock argued the case for </a:t>
            </a:r>
            <a:r>
              <a:rPr lang="en-US" sz="2800" b="1" i="1" dirty="0"/>
              <a:t>believers’</a:t>
            </a:r>
            <a:r>
              <a:rPr lang="en-US" sz="2800" dirty="0"/>
              <a:t> baptism. </a:t>
            </a:r>
          </a:p>
          <a:p>
            <a:r>
              <a:rPr lang="en-US" sz="2800" dirty="0"/>
              <a:t>The debate lasted for two days. The council awarded victory to Zwingli and Bullinger, and decreed that those who had refused to bring their children for baptism must do so within eight days on pain of banishment. </a:t>
            </a:r>
          </a:p>
          <a:p>
            <a:r>
              <a:rPr lang="en-US" sz="2800" dirty="0"/>
              <a:t>They further decreed that lay preaching and private religious gatherings were also forbidden. </a:t>
            </a:r>
          </a:p>
          <a:p>
            <a:pPr marL="0" indent="0">
              <a:buNone/>
            </a:pPr>
            <a:endParaRPr lang="en-US" sz="2800" dirty="0"/>
          </a:p>
        </p:txBody>
      </p:sp>
      <p:sp>
        <p:nvSpPr>
          <p:cNvPr id="5" name="TextBox 4"/>
          <p:cNvSpPr txBox="1"/>
          <p:nvPr/>
        </p:nvSpPr>
        <p:spPr>
          <a:xfrm>
            <a:off x="442732" y="6550223"/>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p>
        </p:txBody>
      </p:sp>
    </p:spTree>
    <p:extLst>
      <p:ext uri="{BB962C8B-B14F-4D97-AF65-F5344CB8AC3E}">
        <p14:creationId xmlns:p14="http://schemas.microsoft.com/office/powerpoint/2010/main" val="35892480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Zwingli and the Radical Reformers</a:t>
            </a:r>
            <a:endParaRPr lang="en-US" sz="28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lnSpcReduction="20000"/>
          </a:bodyPr>
          <a:lstStyle/>
          <a:p>
            <a:r>
              <a:rPr lang="en-US" sz="2800" dirty="0"/>
              <a:t>Then followed one of the great symbolic scenes of the Radical Reformation. </a:t>
            </a:r>
          </a:p>
          <a:p>
            <a:r>
              <a:rPr lang="en-US" sz="2800" dirty="0"/>
              <a:t>In January, 1525, some sixteen or so men of Zurich made their way through the snow to the house of Felix Manz, quite close to the cathedral. </a:t>
            </a:r>
          </a:p>
          <a:p>
            <a:r>
              <a:rPr lang="en-US" sz="2800" dirty="0"/>
              <a:t>After praying together, George Blaurock asked Conrad Grebel to baptize him with true Christian baptism on profession of his faith. </a:t>
            </a:r>
          </a:p>
          <a:p>
            <a:r>
              <a:rPr lang="en-US" sz="2800" dirty="0"/>
              <a:t>Grebel poured water over him while Blaurock knelt. Blaurock himself then baptized the fifteen others. Soon many more adult baptisms followed.</a:t>
            </a:r>
          </a:p>
          <a:p>
            <a:r>
              <a:rPr lang="en-US" sz="2800" dirty="0"/>
              <a:t>The newly baptized then began celebrating the Lord’s Supper among themselves, outside the structure of Zurich’s established church order. </a:t>
            </a:r>
          </a:p>
          <a:p>
            <a:r>
              <a:rPr lang="en-US" sz="2800" dirty="0"/>
              <a:t>In effect a new Church, these one-time followers of Zwingli are often called the “Swiss Brethren”.</a:t>
            </a:r>
          </a:p>
          <a:p>
            <a:pPr marL="0" indent="0">
              <a:buNone/>
            </a:pPr>
            <a:endParaRPr lang="en-US" sz="2800" dirty="0"/>
          </a:p>
        </p:txBody>
      </p:sp>
      <p:sp>
        <p:nvSpPr>
          <p:cNvPr id="5" name="TextBox 4"/>
          <p:cNvSpPr txBox="1"/>
          <p:nvPr/>
        </p:nvSpPr>
        <p:spPr>
          <a:xfrm>
            <a:off x="465881" y="6555046"/>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p>
        </p:txBody>
      </p:sp>
    </p:spTree>
    <p:extLst>
      <p:ext uri="{BB962C8B-B14F-4D97-AF65-F5344CB8AC3E}">
        <p14:creationId xmlns:p14="http://schemas.microsoft.com/office/powerpoint/2010/main" val="28525539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Zwingli and the Radical Reformers</a:t>
            </a:r>
            <a:endParaRPr lang="en-US" sz="28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lnSpcReduction="20000"/>
          </a:bodyPr>
          <a:lstStyle/>
          <a:p>
            <a:r>
              <a:rPr lang="en-US" sz="2800" dirty="0"/>
              <a:t>To Zwingli and the city council, the baptisms and eucharists of the Swiss Brethren were acts of </a:t>
            </a:r>
            <a:r>
              <a:rPr lang="en-US" sz="2800" b="1" i="1" dirty="0"/>
              <a:t>anarchy</a:t>
            </a:r>
            <a:r>
              <a:rPr lang="en-US" sz="2800" dirty="0"/>
              <a:t> which struck at the roots of the Zwinglian vision of Zurich as a united Christian community. </a:t>
            </a:r>
          </a:p>
          <a:p>
            <a:r>
              <a:rPr lang="en-US" sz="2800" dirty="0"/>
              <a:t>Religion, for the medieval mind, was the glue that held society together. And the Magisterial Reformation was far more of a medieval than a modern phenomenon. </a:t>
            </a:r>
          </a:p>
          <a:p>
            <a:r>
              <a:rPr lang="en-US" sz="2800" dirty="0"/>
              <a:t>Consequently, Zwingli saw nothing </a:t>
            </a:r>
            <a:r>
              <a:rPr lang="en-US" sz="2800" dirty="0" err="1"/>
              <a:t>unChristian</a:t>
            </a:r>
            <a:r>
              <a:rPr lang="en-US" sz="2800" dirty="0"/>
              <a:t> in the city council’s response to the situation when it arrested a large number of the Radicals in February, including Grebel, Manz, Blaurock, and Roubli. </a:t>
            </a:r>
          </a:p>
          <a:p>
            <a:r>
              <a:rPr lang="en-US" sz="2800" dirty="0"/>
              <a:t>Once more Zwingli engaged in private discussion with his ex-disciples, but to no avail; they simply asserted their freedom to believe and practice as their consciences directed, whatever Zwingli or the city council might think or do.</a:t>
            </a:r>
          </a:p>
          <a:p>
            <a:endParaRPr lang="en-US" sz="2800" dirty="0"/>
          </a:p>
          <a:p>
            <a:pPr marL="0" indent="0">
              <a:buNone/>
            </a:pPr>
            <a:endParaRPr lang="en-US" sz="2800" dirty="0"/>
          </a:p>
        </p:txBody>
      </p:sp>
      <p:sp>
        <p:nvSpPr>
          <p:cNvPr id="5" name="TextBox 4"/>
          <p:cNvSpPr txBox="1"/>
          <p:nvPr/>
        </p:nvSpPr>
        <p:spPr>
          <a:xfrm>
            <a:off x="465881" y="6555046"/>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p>
        </p:txBody>
      </p:sp>
    </p:spTree>
    <p:extLst>
      <p:ext uri="{BB962C8B-B14F-4D97-AF65-F5344CB8AC3E}">
        <p14:creationId xmlns:p14="http://schemas.microsoft.com/office/powerpoint/2010/main" val="4963883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21220" y="6581001"/>
            <a:ext cx="9032956"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hlinkClick r:id="rId5"/>
              </a:rPr>
              <a:t>https://www.youtube.com/watch?v=Mn1DIt2dIEI</a:t>
            </a:r>
            <a:r>
              <a:rPr kumimoji="0" lang="en-US" sz="12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rPr>
              <a:t> </a:t>
            </a:r>
          </a:p>
        </p:txBody>
      </p:sp>
      <p:sp>
        <p:nvSpPr>
          <p:cNvPr id="3" name="Title 2"/>
          <p:cNvSpPr>
            <a:spLocks noGrp="1"/>
          </p:cNvSpPr>
          <p:nvPr>
            <p:ph type="title"/>
          </p:nvPr>
        </p:nvSpPr>
        <p:spPr>
          <a:xfrm>
            <a:off x="-34844" y="12095"/>
            <a:ext cx="9178844" cy="673705"/>
          </a:xfrm>
          <a:noFill/>
        </p:spPr>
        <p:txBody>
          <a:bodyPr>
            <a:noAutofit/>
          </a:bodyPr>
          <a:lstStyle/>
          <a:p>
            <a:r>
              <a:rPr lang="en-US" sz="5400" b="1" dirty="0">
                <a:solidFill>
                  <a:schemeClr val="bg1"/>
                </a:solidFill>
                <a:effectLst>
                  <a:glow rad="228600">
                    <a:schemeClr val="accent2">
                      <a:satMod val="175000"/>
                      <a:alpha val="40000"/>
                    </a:schemeClr>
                  </a:glow>
                  <a:outerShdw blurRad="114300" dist="38100" dir="13500000" algn="br" rotWithShape="0">
                    <a:prstClr val="black"/>
                  </a:outerShdw>
                </a:effectLst>
              </a:rPr>
              <a:t>The Radical Reformation</a:t>
            </a:r>
            <a:endParaRPr lang="en-US" sz="54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13362898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Zwingli and the Radical Reformers</a:t>
            </a:r>
            <a:endParaRPr lang="en-US" sz="28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lnSpcReduction="20000"/>
          </a:bodyPr>
          <a:lstStyle/>
          <a:p>
            <a:r>
              <a:rPr lang="en-US" sz="2800" dirty="0"/>
              <a:t>Eventually Manz was fined, Blaurock was banished, and Grebel and Roubli departed from the city voluntarily after being given a stern warning never again to disturb the good Christian order of Zurich by their revolutionary fanaticism.</a:t>
            </a:r>
          </a:p>
          <a:p>
            <a:r>
              <a:rPr lang="en-US" sz="2800" dirty="0"/>
              <a:t>In May, Zwingli wrote his first theological treatise against the Radicals, entitled </a:t>
            </a:r>
            <a:r>
              <a:rPr lang="en-US" sz="2800" i="1" dirty="0"/>
              <a:t>Baptism, Rebaptism, and Infant Baptism</a:t>
            </a:r>
            <a:r>
              <a:rPr lang="en-US" sz="2800" dirty="0"/>
              <a:t>. </a:t>
            </a:r>
          </a:p>
          <a:p>
            <a:r>
              <a:rPr lang="en-US" sz="2800" dirty="0"/>
              <a:t>The word he used for rebaptism was “Anabaptism”, from the Greek </a:t>
            </a:r>
            <a:r>
              <a:rPr lang="en-US" sz="2800" i="1" dirty="0"/>
              <a:t>ana</a:t>
            </a:r>
            <a:r>
              <a:rPr lang="en-US" sz="2800" dirty="0"/>
              <a:t>, “again”. </a:t>
            </a:r>
          </a:p>
          <a:p>
            <a:r>
              <a:rPr lang="en-US" sz="2800" dirty="0"/>
              <a:t>So was born the 16th century name for those Radicals (the majority) who practiced believers’ baptism – the Anabaptists, i.e., the “Rebaptizers”. </a:t>
            </a:r>
          </a:p>
          <a:p>
            <a:r>
              <a:rPr lang="en-US" sz="2800" dirty="0"/>
              <a:t>Anabaptists themselves </a:t>
            </a:r>
            <a:r>
              <a:rPr lang="en-US" sz="2800" b="1" i="1" dirty="0"/>
              <a:t>rejected</a:t>
            </a:r>
            <a:r>
              <a:rPr lang="en-US" sz="2800" dirty="0"/>
              <a:t> the label, since they held infant baptism to be </a:t>
            </a:r>
            <a:r>
              <a:rPr lang="en-US" sz="2800" b="1" i="1" dirty="0"/>
              <a:t>invalid</a:t>
            </a:r>
            <a:r>
              <a:rPr lang="en-US" sz="2800" dirty="0"/>
              <a:t>; in their view they were not being </a:t>
            </a:r>
            <a:r>
              <a:rPr lang="en-US" sz="2800" b="1" i="1" dirty="0"/>
              <a:t>re</a:t>
            </a:r>
            <a:r>
              <a:rPr lang="en-US" sz="2800" dirty="0"/>
              <a:t>baptized, but baptized for the </a:t>
            </a:r>
            <a:r>
              <a:rPr lang="en-US" sz="2800" b="1" i="1" dirty="0"/>
              <a:t>first time</a:t>
            </a:r>
            <a:r>
              <a:rPr lang="en-US" sz="2800" dirty="0"/>
              <a:t>. </a:t>
            </a:r>
          </a:p>
          <a:p>
            <a:endParaRPr lang="en-US" sz="2800" dirty="0"/>
          </a:p>
          <a:p>
            <a:pPr marL="0" indent="0">
              <a:buNone/>
            </a:pPr>
            <a:endParaRPr lang="en-US" sz="2800" dirty="0"/>
          </a:p>
        </p:txBody>
      </p:sp>
      <p:sp>
        <p:nvSpPr>
          <p:cNvPr id="5" name="TextBox 4"/>
          <p:cNvSpPr txBox="1"/>
          <p:nvPr/>
        </p:nvSpPr>
        <p:spPr>
          <a:xfrm>
            <a:off x="465881" y="6555046"/>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p>
        </p:txBody>
      </p:sp>
    </p:spTree>
    <p:extLst>
      <p:ext uri="{BB962C8B-B14F-4D97-AF65-F5344CB8AC3E}">
        <p14:creationId xmlns:p14="http://schemas.microsoft.com/office/powerpoint/2010/main" val="41928163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Zwingli and the Radical Reformers</a:t>
            </a:r>
            <a:endParaRPr lang="en-US" sz="28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a:bodyPr>
          <a:lstStyle/>
          <a:p>
            <a:r>
              <a:rPr lang="en-US" dirty="0"/>
              <a:t>Zwingli’s response to these challenges was enormously consequential for the future of Reformed theology. </a:t>
            </a:r>
          </a:p>
          <a:p>
            <a:r>
              <a:rPr lang="en-US" dirty="0"/>
              <a:t>The Zurich Reformer constructed a biblical defense of infant baptism by appealing to the analogy of circumcision. </a:t>
            </a:r>
          </a:p>
          <a:p>
            <a:r>
              <a:rPr lang="en-US" dirty="0"/>
              <a:t>In the Old Testament Church, Zwingli argued, the offspring of covenant members were themselves born into the covenant community, and received circumcision as the initiating sign of this membership. </a:t>
            </a:r>
          </a:p>
          <a:p>
            <a:r>
              <a:rPr lang="en-US" dirty="0"/>
              <a:t>Since the coming of Christ in the flesh, baptism has replaced circumcision; therefore the children of covenant parents are now to receive baptism as the initiating sign of their New Covenant membership. </a:t>
            </a:r>
          </a:p>
          <a:p>
            <a:pPr marL="0" indent="0">
              <a:buNone/>
            </a:pPr>
            <a:endParaRPr lang="en-US" sz="2800" dirty="0"/>
          </a:p>
        </p:txBody>
      </p:sp>
      <p:sp>
        <p:nvSpPr>
          <p:cNvPr id="5" name="TextBox 4"/>
          <p:cNvSpPr txBox="1"/>
          <p:nvPr/>
        </p:nvSpPr>
        <p:spPr>
          <a:xfrm>
            <a:off x="465881" y="6555046"/>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p>
        </p:txBody>
      </p:sp>
    </p:spTree>
    <p:extLst>
      <p:ext uri="{BB962C8B-B14F-4D97-AF65-F5344CB8AC3E}">
        <p14:creationId xmlns:p14="http://schemas.microsoft.com/office/powerpoint/2010/main" val="34566366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Zwingli and the Radical Reformers</a:t>
            </a:r>
            <a:endParaRPr lang="en-US" sz="2800" i="1" dirty="0">
              <a:latin typeface="+mn-lt"/>
            </a:endParaRPr>
          </a:p>
        </p:txBody>
      </p:sp>
      <p:sp>
        <p:nvSpPr>
          <p:cNvPr id="8" name="Content Placeholder 7"/>
          <p:cNvSpPr>
            <a:spLocks noGrp="1"/>
          </p:cNvSpPr>
          <p:nvPr>
            <p:ph idx="1"/>
          </p:nvPr>
        </p:nvSpPr>
        <p:spPr>
          <a:xfrm>
            <a:off x="457200" y="762000"/>
            <a:ext cx="8229600" cy="5791200"/>
          </a:xfrm>
        </p:spPr>
        <p:txBody>
          <a:bodyPr>
            <a:normAutofit lnSpcReduction="10000"/>
          </a:bodyPr>
          <a:lstStyle/>
          <a:p>
            <a:r>
              <a:rPr lang="en-US" dirty="0"/>
              <a:t>Romans chapter 4 was Zwingli’s proof-text for all this, with its theology of Abraham’s circumcision as a “sign and seal” of covenant righteousness. </a:t>
            </a:r>
          </a:p>
          <a:p>
            <a:r>
              <a:rPr lang="en-US" dirty="0"/>
              <a:t>To the fires, then, of the Zwingli–Anabaptist controversy, we can trace (at least in part) the origins of Reformed “covenant theology”, which is still today the mainstream Reformed paedobaptist understanding of Church and sacraments. </a:t>
            </a:r>
          </a:p>
          <a:p>
            <a:r>
              <a:rPr lang="en-US" dirty="0"/>
              <a:t>As for the Radical challenge that a baby lacks faith and repentance, Zwingli countered this by arguing that the parents accept the baptismal obligation on the child’s behalf, promising to bring him up as a faithful, penitent Christian.</a:t>
            </a:r>
          </a:p>
          <a:p>
            <a:pPr marL="0" indent="0">
              <a:buNone/>
            </a:pPr>
            <a:endParaRPr lang="en-US" sz="2800" dirty="0"/>
          </a:p>
        </p:txBody>
      </p:sp>
      <p:sp>
        <p:nvSpPr>
          <p:cNvPr id="5" name="TextBox 4"/>
          <p:cNvSpPr txBox="1"/>
          <p:nvPr/>
        </p:nvSpPr>
        <p:spPr>
          <a:xfrm>
            <a:off x="465881" y="6555046"/>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p>
        </p:txBody>
      </p:sp>
    </p:spTree>
    <p:extLst>
      <p:ext uri="{BB962C8B-B14F-4D97-AF65-F5344CB8AC3E}">
        <p14:creationId xmlns:p14="http://schemas.microsoft.com/office/powerpoint/2010/main" val="36119399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Zwingli and the Radical Reformers</a:t>
            </a:r>
            <a:endParaRPr lang="en-US" sz="28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85000" lnSpcReduction="20000"/>
          </a:bodyPr>
          <a:lstStyle/>
          <a:p>
            <a:r>
              <a:rPr lang="en-US" sz="2800" dirty="0"/>
              <a:t>Despite the banishment of the leading Swiss Brethren, Radicalism itself had not died out in Zurich. </a:t>
            </a:r>
          </a:p>
          <a:p>
            <a:r>
              <a:rPr lang="en-US" sz="2800" dirty="0"/>
              <a:t>On one notable occasion, a procession of Radicals marched through the streets of the city, waving willow branches, chanting “Woe unto thee, Zurich!” and denouncing Zwingli as none other than the Great Red Dragon of the book of Revelation.</a:t>
            </a:r>
          </a:p>
          <a:p>
            <a:r>
              <a:rPr lang="en-US" sz="2800" dirty="0"/>
              <a:t>In October, the council once more arrested Grebel, Manz, and Blaurock for their unabated Radical activities within the canton of Zurich. </a:t>
            </a:r>
          </a:p>
          <a:p>
            <a:r>
              <a:rPr lang="en-US" sz="2800" dirty="0"/>
              <a:t>Another public disputation on baptism was arranged for 6-8 November. </a:t>
            </a:r>
          </a:p>
          <a:p>
            <a:r>
              <a:rPr lang="en-US" sz="2800" dirty="0"/>
              <a:t>So many people attended, it had to be held in the cathedral to accommodate them all. </a:t>
            </a:r>
          </a:p>
          <a:p>
            <a:r>
              <a:rPr lang="en-US" sz="2800" dirty="0"/>
              <a:t>Zwingli, Jud, and Megander faced Grebel, Manz, and Blaurock, but the “debate” swiftly degenerated into a shouting match, each side heaping abuse on the other. </a:t>
            </a:r>
          </a:p>
          <a:p>
            <a:pPr marL="0" indent="0">
              <a:buNone/>
            </a:pPr>
            <a:endParaRPr lang="en-US" sz="2800" dirty="0"/>
          </a:p>
        </p:txBody>
      </p:sp>
      <p:sp>
        <p:nvSpPr>
          <p:cNvPr id="5" name="TextBox 4"/>
          <p:cNvSpPr txBox="1"/>
          <p:nvPr/>
        </p:nvSpPr>
        <p:spPr>
          <a:xfrm>
            <a:off x="465881" y="6555046"/>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p>
        </p:txBody>
      </p:sp>
    </p:spTree>
    <p:extLst>
      <p:ext uri="{BB962C8B-B14F-4D97-AF65-F5344CB8AC3E}">
        <p14:creationId xmlns:p14="http://schemas.microsoft.com/office/powerpoint/2010/main" val="23757023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Zwingli and the Radical Reformers</a:t>
            </a:r>
            <a:endParaRPr lang="en-US" sz="28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lnSpcReduction="20000"/>
          </a:bodyPr>
          <a:lstStyle/>
          <a:p>
            <a:r>
              <a:rPr lang="en-US" sz="2800" dirty="0"/>
              <a:t>In March 1526, the council reached the end of its patience with the Zurich Radicals, and passed an ominous decree that henceforth anyone who rebaptized another was to be put to death by drowning. </a:t>
            </a:r>
          </a:p>
          <a:p>
            <a:r>
              <a:rPr lang="en-US" sz="2800" dirty="0"/>
              <a:t>This had Zwingli’s approval; like Calvin, he accepted the medieval concept that </a:t>
            </a:r>
            <a:r>
              <a:rPr lang="en-US" sz="2800" b="1" i="1" dirty="0"/>
              <a:t>heresy</a:t>
            </a:r>
            <a:r>
              <a:rPr lang="en-US" sz="2800" dirty="0"/>
              <a:t> was a </a:t>
            </a:r>
            <a:r>
              <a:rPr lang="en-US" sz="2800" b="1" i="1" dirty="0"/>
              <a:t>capital crime</a:t>
            </a:r>
            <a:r>
              <a:rPr lang="en-US" sz="2800" dirty="0"/>
              <a:t>. </a:t>
            </a:r>
          </a:p>
          <a:p>
            <a:r>
              <a:rPr lang="en-US" sz="2800" dirty="0"/>
              <a:t>The first to suffer the penalty was Felix Manz, who thus enjoys the singular honor of being the first Radical to be executed for his religion by a Protestant state.</a:t>
            </a:r>
          </a:p>
          <a:p>
            <a:r>
              <a:rPr lang="en-US" sz="2800" dirty="0"/>
              <a:t>Manz was led out to execution in January, 1527; by a cruel irony, given Manz’s Anabaptist beliefs, he was put to death by drowning in the river Limmat.</a:t>
            </a:r>
          </a:p>
          <a:p>
            <a:r>
              <a:rPr lang="en-US" sz="2800" dirty="0"/>
              <a:t>Conrad Grebel, in many ways the leading personality among the Zurich Radicals, eluded all forms of martyrdom by dying of the plague in the summer of 1526.</a:t>
            </a:r>
          </a:p>
          <a:p>
            <a:pPr marL="0" indent="0">
              <a:buNone/>
            </a:pPr>
            <a:endParaRPr lang="en-US" sz="2800" dirty="0"/>
          </a:p>
        </p:txBody>
      </p:sp>
      <p:sp>
        <p:nvSpPr>
          <p:cNvPr id="5" name="TextBox 4"/>
          <p:cNvSpPr txBox="1"/>
          <p:nvPr/>
        </p:nvSpPr>
        <p:spPr>
          <a:xfrm>
            <a:off x="465881" y="6555046"/>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p>
        </p:txBody>
      </p:sp>
    </p:spTree>
    <p:extLst>
      <p:ext uri="{BB962C8B-B14F-4D97-AF65-F5344CB8AC3E}">
        <p14:creationId xmlns:p14="http://schemas.microsoft.com/office/powerpoint/2010/main" val="9857822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34844" y="6519446"/>
            <a:ext cx="9032956"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hlinkClick r:id="rId5"/>
              </a:rPr>
              <a:t>http://dustoffthebible.com/Blog-archive/2016/11/16/what-is-the-schleitheim-confession/</a:t>
            </a:r>
            <a:r>
              <a:rPr kumimoji="0" lang="en-US" sz="12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rPr>
              <a:t> </a:t>
            </a:r>
          </a:p>
        </p:txBody>
      </p:sp>
      <p:sp>
        <p:nvSpPr>
          <p:cNvPr id="3" name="Title 2"/>
          <p:cNvSpPr>
            <a:spLocks noGrp="1"/>
          </p:cNvSpPr>
          <p:nvPr>
            <p:ph type="title"/>
          </p:nvPr>
        </p:nvSpPr>
        <p:spPr>
          <a:xfrm>
            <a:off x="-34844" y="12095"/>
            <a:ext cx="9178844" cy="1511905"/>
          </a:xfrm>
          <a:noFill/>
        </p:spPr>
        <p:txBody>
          <a:bodyPr>
            <a:noAutofit/>
          </a:bodyPr>
          <a:lstStyle/>
          <a:p>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The Schleitheim Confession</a:t>
            </a:r>
            <a:endParaRPr lang="en-US" sz="60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20152446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https://www.weareteachers.com/moving-beyond-classroom-discussions/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25879"/>
            <a:ext cx="9144000" cy="1269521"/>
          </a:xfrm>
          <a:effectLst/>
        </p:spPr>
        <p:txBody>
          <a:bodyPr>
            <a:noAutofit/>
          </a:bodyPr>
          <a:lstStyle/>
          <a:p>
            <a:r>
              <a:rPr lang="en-US" sz="6600" b="1" dirty="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17135264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*Class Discussion Time</a:t>
            </a:r>
          </a:p>
        </p:txBody>
      </p:sp>
      <p:sp>
        <p:nvSpPr>
          <p:cNvPr id="4" name="Content Placeholder 3"/>
          <p:cNvSpPr>
            <a:spLocks noGrp="1"/>
          </p:cNvSpPr>
          <p:nvPr>
            <p:ph idx="1"/>
          </p:nvPr>
        </p:nvSpPr>
        <p:spPr>
          <a:xfrm>
            <a:off x="31630" y="685800"/>
            <a:ext cx="8991600" cy="6172200"/>
          </a:xfrm>
        </p:spPr>
        <p:txBody>
          <a:bodyPr>
            <a:normAutofit fontScale="92500" lnSpcReduction="10000"/>
          </a:bodyPr>
          <a:lstStyle/>
          <a:p>
            <a:r>
              <a:rPr lang="en-US" dirty="0"/>
              <a:t>Zwingli believed his task was done when he had </a:t>
            </a:r>
            <a:r>
              <a:rPr lang="en-US" b="1" i="1" dirty="0"/>
              <a:t>proclaimed</a:t>
            </a:r>
            <a:r>
              <a:rPr lang="en-US" dirty="0"/>
              <a:t> the truth. It was not up to him, or to any private individual, to remove the icons or end the Mass; this must be done </a:t>
            </a:r>
            <a:r>
              <a:rPr lang="en-US" b="1" i="1" dirty="0"/>
              <a:t>legally</a:t>
            </a:r>
            <a:r>
              <a:rPr lang="en-US" dirty="0"/>
              <a:t> by the Christian magistrates. But in the eyes of the Zwingli’s students, he had compromised revealed truth in deference to constituted political authority.</a:t>
            </a:r>
            <a:r>
              <a:rPr lang="en-US" baseline="30000" dirty="0">
                <a:solidFill>
                  <a:prstClr val="black"/>
                </a:solidFill>
              </a:rPr>
              <a:t> </a:t>
            </a:r>
            <a:r>
              <a:rPr lang="en-US" dirty="0"/>
              <a:t>The authority of the Word of God had been sacrificed on the altar of human expediency. Had</a:t>
            </a:r>
            <a:r>
              <a:rPr lang="en-US" baseline="30000" dirty="0">
                <a:solidFill>
                  <a:prstClr val="black"/>
                </a:solidFill>
              </a:rPr>
              <a:t> </a:t>
            </a:r>
            <a:r>
              <a:rPr lang="en-US" dirty="0">
                <a:solidFill>
                  <a:prstClr val="black"/>
                </a:solidFill>
              </a:rPr>
              <a:t>you been present in that day, who would you have sided with and why?</a:t>
            </a:r>
          </a:p>
          <a:p>
            <a:r>
              <a:rPr lang="en-US" dirty="0">
                <a:solidFill>
                  <a:prstClr val="black"/>
                </a:solidFill>
              </a:rPr>
              <a:t>How would you counter Zwingli’s argument that </a:t>
            </a:r>
            <a:r>
              <a:rPr lang="en-US" dirty="0"/>
              <a:t>since the coming of Christ in the flesh, baptism has replaced circumcision; therefore the children of covenant parents are now to receive baptism as the initiating sign of their New Covenant membership.</a:t>
            </a:r>
          </a:p>
          <a:p>
            <a:r>
              <a:rPr lang="en-US" dirty="0"/>
              <a:t>Do </a:t>
            </a:r>
            <a:r>
              <a:rPr lang="en-US" b="1" i="1" dirty="0"/>
              <a:t>you</a:t>
            </a:r>
            <a:r>
              <a:rPr lang="en-US" dirty="0"/>
              <a:t> have a topic or question that </a:t>
            </a:r>
            <a:r>
              <a:rPr lang="en-US" b="1" i="1" dirty="0"/>
              <a:t>you</a:t>
            </a:r>
            <a:r>
              <a:rPr lang="en-US" dirty="0"/>
              <a:t> would like to see us to discuss?</a:t>
            </a:r>
          </a:p>
          <a:p>
            <a:endParaRPr lang="en-US" dirty="0"/>
          </a:p>
          <a:p>
            <a:endParaRPr lang="en-US" dirty="0"/>
          </a:p>
        </p:txBody>
      </p:sp>
    </p:spTree>
    <p:extLst>
      <p:ext uri="{BB962C8B-B14F-4D97-AF65-F5344CB8AC3E}">
        <p14:creationId xmlns:p14="http://schemas.microsoft.com/office/powerpoint/2010/main" val="18302600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b="1" dirty="0"/>
              <a:t>The Radical Reformation</a:t>
            </a:r>
            <a:endParaRPr lang="en-US" sz="3200" i="1" dirty="0">
              <a:latin typeface="+mn-lt"/>
            </a:endParaRPr>
          </a:p>
        </p:txBody>
      </p:sp>
      <p:sp>
        <p:nvSpPr>
          <p:cNvPr id="8" name="Content Placeholder 7"/>
          <p:cNvSpPr>
            <a:spLocks noGrp="1"/>
          </p:cNvSpPr>
          <p:nvPr>
            <p:ph idx="1"/>
          </p:nvPr>
        </p:nvSpPr>
        <p:spPr>
          <a:xfrm>
            <a:off x="457200" y="838200"/>
            <a:ext cx="8229600" cy="5681245"/>
          </a:xfrm>
        </p:spPr>
        <p:txBody>
          <a:bodyPr>
            <a:normAutofit/>
          </a:bodyPr>
          <a:lstStyle/>
          <a:p>
            <a:r>
              <a:rPr lang="en-US" sz="2600" dirty="0"/>
              <a:t>The Reformation was a complex phenomenon. The </a:t>
            </a:r>
            <a:r>
              <a:rPr lang="en-US" sz="2600" b="1" i="1" dirty="0"/>
              <a:t>Magisterial Reformers </a:t>
            </a:r>
            <a:r>
              <a:rPr lang="en-US" sz="2600" dirty="0"/>
              <a:t>that we have looked at so far (Lutheran and Reformed) differed among themselves in their theology.</a:t>
            </a:r>
          </a:p>
          <a:p>
            <a:r>
              <a:rPr lang="en-US" sz="2600" dirty="0"/>
              <a:t>However, in addition to the </a:t>
            </a:r>
            <a:r>
              <a:rPr lang="en-US" sz="2600" b="1" i="1" dirty="0"/>
              <a:t>Magisterial Reformers</a:t>
            </a:r>
            <a:r>
              <a:rPr lang="en-US" sz="2600" dirty="0"/>
              <a:t>, the </a:t>
            </a:r>
            <a:r>
              <a:rPr lang="en-US" sz="2600" b="1" i="1" dirty="0"/>
              <a:t>Radical Reformers </a:t>
            </a:r>
            <a:r>
              <a:rPr lang="en-US" sz="2600" dirty="0"/>
              <a:t>stand out as yet another reforming force that was quite distinct in guiding beliefs and ideology from all branches of the Magisterial Reformation.</a:t>
            </a:r>
          </a:p>
          <a:p>
            <a:r>
              <a:rPr lang="en-US" sz="2600" dirty="0"/>
              <a:t>The term “</a:t>
            </a:r>
            <a:r>
              <a:rPr lang="en-US" sz="2600" b="1" i="1" dirty="0"/>
              <a:t>Radical Reformation</a:t>
            </a:r>
            <a:r>
              <a:rPr lang="en-US" sz="2600" dirty="0"/>
              <a:t>” can be misleading, if we take it to mean that there was a single great entity called “the Reformation” and that the Radicals were simply one aspect of it. </a:t>
            </a:r>
          </a:p>
        </p:txBody>
      </p:sp>
      <p:sp>
        <p:nvSpPr>
          <p:cNvPr id="5" name="TextBox 4"/>
          <p:cNvSpPr txBox="1"/>
          <p:nvPr/>
        </p:nvSpPr>
        <p:spPr>
          <a:xfrm>
            <a:off x="457200" y="6550223"/>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p>
        </p:txBody>
      </p:sp>
    </p:spTree>
    <p:extLst>
      <p:ext uri="{BB962C8B-B14F-4D97-AF65-F5344CB8AC3E}">
        <p14:creationId xmlns:p14="http://schemas.microsoft.com/office/powerpoint/2010/main" val="38047743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b="1" dirty="0"/>
              <a:t>The Radical Reformation</a:t>
            </a:r>
            <a:endParaRPr lang="en-US" sz="3200" i="1" dirty="0">
              <a:latin typeface="+mn-lt"/>
            </a:endParaRPr>
          </a:p>
        </p:txBody>
      </p:sp>
      <p:sp>
        <p:nvSpPr>
          <p:cNvPr id="8" name="Content Placeholder 7"/>
          <p:cNvSpPr>
            <a:spLocks noGrp="1"/>
          </p:cNvSpPr>
          <p:nvPr>
            <p:ph idx="1"/>
          </p:nvPr>
        </p:nvSpPr>
        <p:spPr>
          <a:xfrm>
            <a:off x="457200" y="838200"/>
            <a:ext cx="8229600" cy="5681245"/>
          </a:xfrm>
        </p:spPr>
        <p:txBody>
          <a:bodyPr>
            <a:normAutofit fontScale="92500" lnSpcReduction="10000"/>
          </a:bodyPr>
          <a:lstStyle/>
          <a:p>
            <a:r>
              <a:rPr lang="en-US" sz="3100" dirty="0"/>
              <a:t>Indeed the Magisterial and Radical Reformers held in common a shared critique of certain aspects of late medieval Catholicism, and their rejection of the papacy. </a:t>
            </a:r>
          </a:p>
          <a:p>
            <a:r>
              <a:rPr lang="en-US" sz="3100" dirty="0"/>
              <a:t>In the early days of Luther and Zwingli, therefore, when people were still thinking out the implications of their protest against Rome and the shape of their own positive alternative to a discredited Catholicism, it was only natural that all anti-Romanists should have seemed to be on the same side. </a:t>
            </a:r>
          </a:p>
          <a:p>
            <a:r>
              <a:rPr lang="en-US" sz="3100" dirty="0"/>
              <a:t>It soon became increasingly clear, however, that this was far from the case. </a:t>
            </a:r>
          </a:p>
        </p:txBody>
      </p:sp>
      <p:sp>
        <p:nvSpPr>
          <p:cNvPr id="5" name="TextBox 4"/>
          <p:cNvSpPr txBox="1"/>
          <p:nvPr/>
        </p:nvSpPr>
        <p:spPr>
          <a:xfrm>
            <a:off x="457200" y="6550223"/>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p>
        </p:txBody>
      </p:sp>
    </p:spTree>
    <p:extLst>
      <p:ext uri="{BB962C8B-B14F-4D97-AF65-F5344CB8AC3E}">
        <p14:creationId xmlns:p14="http://schemas.microsoft.com/office/powerpoint/2010/main" val="17561630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b="1" dirty="0"/>
              <a:t>The Radical Reformation</a:t>
            </a:r>
            <a:endParaRPr lang="en-US" sz="3200" i="1" dirty="0">
              <a:latin typeface="+mn-lt"/>
            </a:endParaRPr>
          </a:p>
        </p:txBody>
      </p:sp>
      <p:sp>
        <p:nvSpPr>
          <p:cNvPr id="8" name="Content Placeholder 7"/>
          <p:cNvSpPr>
            <a:spLocks noGrp="1"/>
          </p:cNvSpPr>
          <p:nvPr>
            <p:ph idx="1"/>
          </p:nvPr>
        </p:nvSpPr>
        <p:spPr>
          <a:xfrm>
            <a:off x="457200" y="762000"/>
            <a:ext cx="8229600" cy="5757445"/>
          </a:xfrm>
        </p:spPr>
        <p:txBody>
          <a:bodyPr>
            <a:normAutofit/>
          </a:bodyPr>
          <a:lstStyle/>
          <a:p>
            <a:r>
              <a:rPr lang="en-US" sz="3100" dirty="0"/>
              <a:t>Luther was the first to perceive this; his swift and complete repudiation of the Zwickau prophets in 1522 raised up a standard that served to separate the Lutheran Reformation from the Radical Reformation, which Luther profoundly believed had tried to hijack his own movement for a different and false agenda. </a:t>
            </a:r>
          </a:p>
          <a:p>
            <a:r>
              <a:rPr lang="en-US" sz="3100" dirty="0"/>
              <a:t>Zwingli came to the same conclusion regarding the Zurich Radicals in 1523. </a:t>
            </a:r>
          </a:p>
        </p:txBody>
      </p:sp>
      <p:sp>
        <p:nvSpPr>
          <p:cNvPr id="5" name="TextBox 4"/>
          <p:cNvSpPr txBox="1"/>
          <p:nvPr/>
        </p:nvSpPr>
        <p:spPr>
          <a:xfrm>
            <a:off x="457200" y="6550223"/>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p>
        </p:txBody>
      </p:sp>
    </p:spTree>
    <p:extLst>
      <p:ext uri="{BB962C8B-B14F-4D97-AF65-F5344CB8AC3E}">
        <p14:creationId xmlns:p14="http://schemas.microsoft.com/office/powerpoint/2010/main" val="33978841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b="1" dirty="0"/>
              <a:t>The Radical Reformation</a:t>
            </a:r>
            <a:endParaRPr lang="en-US" sz="3200" i="1" dirty="0">
              <a:latin typeface="+mn-lt"/>
            </a:endParaRPr>
          </a:p>
        </p:txBody>
      </p:sp>
      <p:sp>
        <p:nvSpPr>
          <p:cNvPr id="8" name="Content Placeholder 7"/>
          <p:cNvSpPr>
            <a:spLocks noGrp="1"/>
          </p:cNvSpPr>
          <p:nvPr>
            <p:ph idx="1"/>
          </p:nvPr>
        </p:nvSpPr>
        <p:spPr>
          <a:xfrm>
            <a:off x="457200" y="762000"/>
            <a:ext cx="8229600" cy="5757445"/>
          </a:xfrm>
        </p:spPr>
        <p:txBody>
          <a:bodyPr>
            <a:normAutofit lnSpcReduction="10000"/>
          </a:bodyPr>
          <a:lstStyle/>
          <a:p>
            <a:r>
              <a:rPr lang="en-US" sz="3100" dirty="0"/>
              <a:t>What, then, was the Radical agenda? </a:t>
            </a:r>
          </a:p>
          <a:p>
            <a:r>
              <a:rPr lang="en-US" sz="3100" dirty="0"/>
              <a:t>The foremost modern historian of the Radical Reformation, </a:t>
            </a:r>
            <a:r>
              <a:rPr lang="en-US" sz="3100" b="1" i="1" dirty="0"/>
              <a:t>George </a:t>
            </a:r>
            <a:r>
              <a:rPr lang="en-US" sz="3100" b="1" i="1" dirty="0" err="1"/>
              <a:t>Huntston</a:t>
            </a:r>
            <a:r>
              <a:rPr lang="en-US" sz="3100" b="1" i="1" dirty="0"/>
              <a:t> Williams</a:t>
            </a:r>
            <a:r>
              <a:rPr lang="en-US" sz="3100" dirty="0"/>
              <a:t>, has argued that we can best understand the Radicals by viewing them as having one of </a:t>
            </a:r>
            <a:r>
              <a:rPr lang="en-US" sz="3100" b="1" i="1" dirty="0"/>
              <a:t>three</a:t>
            </a:r>
            <a:r>
              <a:rPr lang="en-US" sz="3100" dirty="0"/>
              <a:t> tendencies:</a:t>
            </a:r>
            <a:r>
              <a:rPr kumimoji="0" lang="en-US" sz="3200" b="0" i="0" u="none" strike="noStrike" kern="1200" cap="none" spc="0" normalizeH="0" baseline="30000" noProof="0" dirty="0">
                <a:ln>
                  <a:noFill/>
                </a:ln>
                <a:solidFill>
                  <a:prstClr val="black"/>
                </a:solidFill>
                <a:effectLst/>
                <a:uLnTx/>
                <a:uFillTx/>
                <a:latin typeface="Calibri"/>
                <a:ea typeface="+mn-ea"/>
                <a:cs typeface="+mn-cs"/>
              </a:rPr>
              <a:t> 1</a:t>
            </a:r>
            <a:endParaRPr lang="en-US" sz="3100" dirty="0"/>
          </a:p>
          <a:p>
            <a:pPr lvl="1"/>
            <a:r>
              <a:rPr lang="en-US" sz="2700" b="1" dirty="0"/>
              <a:t>Anabaptist</a:t>
            </a:r>
            <a:r>
              <a:rPr lang="en-US" sz="2700" dirty="0"/>
              <a:t> – strong Biblicist who held to believer’s baptism</a:t>
            </a:r>
            <a:r>
              <a:rPr lang="en-US" sz="2800" baseline="30000" dirty="0">
                <a:solidFill>
                  <a:prstClr val="black"/>
                </a:solidFill>
                <a:latin typeface="Calibri"/>
              </a:rPr>
              <a:t> 2</a:t>
            </a:r>
            <a:endParaRPr lang="en-US" sz="2700" dirty="0"/>
          </a:p>
          <a:p>
            <a:pPr lvl="1"/>
            <a:r>
              <a:rPr lang="en-US" sz="2700" b="1" dirty="0"/>
              <a:t>Spiritualist</a:t>
            </a:r>
            <a:r>
              <a:rPr lang="en-US" sz="2700" dirty="0"/>
              <a:t> – or inspirationist who believed that the Spirit took precedence over the Bible</a:t>
            </a:r>
            <a:r>
              <a:rPr lang="en-US" sz="2800" baseline="30000" dirty="0">
                <a:solidFill>
                  <a:prstClr val="black"/>
                </a:solidFill>
                <a:latin typeface="Calibri"/>
              </a:rPr>
              <a:t> 2</a:t>
            </a:r>
            <a:endParaRPr lang="en-US" sz="2700" dirty="0"/>
          </a:p>
          <a:p>
            <a:pPr lvl="1"/>
            <a:r>
              <a:rPr lang="en-US" sz="2700" b="1" dirty="0"/>
              <a:t>Rationalist</a:t>
            </a:r>
            <a:r>
              <a:rPr lang="en-US" sz="2700" dirty="0"/>
              <a:t> – put primary emphasis on the place of reason in interpreting the scriptures and were, for the most part, anti-Trinitarian</a:t>
            </a:r>
            <a:r>
              <a:rPr lang="en-US" sz="2800" baseline="30000" dirty="0">
                <a:solidFill>
                  <a:prstClr val="black"/>
                </a:solidFill>
                <a:latin typeface="Calibri"/>
              </a:rPr>
              <a:t> 2</a:t>
            </a:r>
            <a:r>
              <a:rPr lang="en-US" sz="2700" dirty="0"/>
              <a:t> </a:t>
            </a:r>
          </a:p>
        </p:txBody>
      </p:sp>
      <p:sp>
        <p:nvSpPr>
          <p:cNvPr id="5" name="TextBox 4"/>
          <p:cNvSpPr txBox="1"/>
          <p:nvPr/>
        </p:nvSpPr>
        <p:spPr>
          <a:xfrm>
            <a:off x="457200" y="6338638"/>
            <a:ext cx="870126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30000" noProof="0" dirty="0">
                <a:ln>
                  <a:noFill/>
                </a:ln>
                <a:solidFill>
                  <a:prstClr val="black"/>
                </a:solidFill>
                <a:effectLst/>
                <a:uLnTx/>
                <a:uFillTx/>
                <a:latin typeface="Calibri"/>
                <a:ea typeface="+mn-ea"/>
                <a:cs typeface="+mn-cs"/>
              </a:rPr>
              <a:t>1</a:t>
            </a:r>
            <a:r>
              <a:rPr kumimoji="0" lang="en-US" sz="1400" b="0" i="0" u="none" strike="noStrike" kern="1200" cap="none" spc="0" normalizeH="0" baseline="0" noProof="0" dirty="0">
                <a:ln>
                  <a:noFill/>
                </a:ln>
                <a:solidFill>
                  <a:prstClr val="black"/>
                </a:solidFill>
                <a:effectLst/>
                <a:uLnTx/>
                <a:uFillTx/>
                <a:latin typeface="Calibri"/>
                <a:ea typeface="+mn-ea"/>
                <a:cs typeface="+mn-cs"/>
              </a:rPr>
              <a:t> Needham, Nick. 2,000 Years of Christ's Power Vol. 3: Renaissance and Reformation</a:t>
            </a:r>
          </a:p>
          <a:p>
            <a:pPr>
              <a:defRPr/>
            </a:pPr>
            <a:r>
              <a:rPr lang="en-US" sz="1400" baseline="30000" dirty="0">
                <a:solidFill>
                  <a:prstClr val="black"/>
                </a:solidFill>
                <a:latin typeface="Calibri"/>
              </a:rPr>
              <a:t>2</a:t>
            </a:r>
            <a:r>
              <a:rPr lang="en-US" sz="1400" dirty="0"/>
              <a:t> William R. Estep. The Anabaptist Story: An Introduction to Sixteenth-Century Anabaptism</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79128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b="1" dirty="0"/>
              <a:t>The Radical Reformation</a:t>
            </a:r>
            <a:endParaRPr lang="en-US" sz="3200" i="1" dirty="0">
              <a:latin typeface="+mn-lt"/>
            </a:endParaRPr>
          </a:p>
        </p:txBody>
      </p:sp>
      <p:sp>
        <p:nvSpPr>
          <p:cNvPr id="8" name="Content Placeholder 7"/>
          <p:cNvSpPr>
            <a:spLocks noGrp="1"/>
          </p:cNvSpPr>
          <p:nvPr>
            <p:ph idx="1"/>
          </p:nvPr>
        </p:nvSpPr>
        <p:spPr>
          <a:xfrm>
            <a:off x="457200" y="838200"/>
            <a:ext cx="8229600" cy="5681245"/>
          </a:xfrm>
        </p:spPr>
        <p:txBody>
          <a:bodyPr>
            <a:normAutofit fontScale="85000" lnSpcReduction="10000"/>
          </a:bodyPr>
          <a:lstStyle/>
          <a:p>
            <a:r>
              <a:rPr lang="en-US" sz="3100" dirty="0"/>
              <a:t>This may be confusing to those who have learned to see all the Radicals as “Anabaptists”; indeed, in the 16th century, all Radicals were </a:t>
            </a:r>
            <a:r>
              <a:rPr lang="en-US" sz="3100" b="1" i="1" dirty="0"/>
              <a:t>called</a:t>
            </a:r>
            <a:r>
              <a:rPr lang="en-US" sz="3100" dirty="0"/>
              <a:t> Anabaptists by their critics. </a:t>
            </a:r>
          </a:p>
          <a:p>
            <a:r>
              <a:rPr lang="en-US" sz="3100" dirty="0"/>
              <a:t>This threefold scheme of Anabaptist, Spiritualist, and Rationalist, is now widely adopted by historians and serves as a useful way to distinguish between the various streams of thought within the Radical Reformation.</a:t>
            </a:r>
          </a:p>
          <a:p>
            <a:r>
              <a:rPr lang="en-US" sz="3100" dirty="0"/>
              <a:t>Among the three Radical tendencies, the Anabaptist was perhaps the most influential, and the Anabaptist Radicals stood closest to the Magisterial Reformers in their </a:t>
            </a:r>
            <a:r>
              <a:rPr lang="en-US" sz="3100" b="1" i="1" dirty="0"/>
              <a:t>theological</a:t>
            </a:r>
            <a:r>
              <a:rPr lang="en-US" sz="3100" dirty="0"/>
              <a:t> outlook. </a:t>
            </a:r>
          </a:p>
          <a:p>
            <a:r>
              <a:rPr lang="en-US" sz="3100" dirty="0"/>
              <a:t>The birthplace of Anabaptist Radicalism is normally seen as Zwingli’s Zurich, so we will begin our story there.</a:t>
            </a:r>
          </a:p>
        </p:txBody>
      </p:sp>
      <p:sp>
        <p:nvSpPr>
          <p:cNvPr id="5" name="TextBox 4"/>
          <p:cNvSpPr txBox="1"/>
          <p:nvPr/>
        </p:nvSpPr>
        <p:spPr>
          <a:xfrm>
            <a:off x="457200" y="6550223"/>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p>
        </p:txBody>
      </p:sp>
    </p:spTree>
    <p:extLst>
      <p:ext uri="{BB962C8B-B14F-4D97-AF65-F5344CB8AC3E}">
        <p14:creationId xmlns:p14="http://schemas.microsoft.com/office/powerpoint/2010/main" val="36594965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34844" y="6519446"/>
            <a:ext cx="9032956"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hlinkClick r:id="rId5"/>
              </a:rPr>
              <a:t>https://medium.com/christian-citizen/reformation-and-resolutions-baptist-gather-in-zurich-respond-to-crisis-on-the-u-s-6040a95d3870</a:t>
            </a:r>
            <a:r>
              <a:rPr kumimoji="0" lang="en-US" sz="12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rPr>
              <a:t> </a:t>
            </a:r>
          </a:p>
        </p:txBody>
      </p:sp>
      <p:sp>
        <p:nvSpPr>
          <p:cNvPr id="3" name="Title 2"/>
          <p:cNvSpPr>
            <a:spLocks noGrp="1"/>
          </p:cNvSpPr>
          <p:nvPr>
            <p:ph type="title"/>
          </p:nvPr>
        </p:nvSpPr>
        <p:spPr>
          <a:xfrm>
            <a:off x="-34844" y="12095"/>
            <a:ext cx="9178844" cy="1740505"/>
          </a:xfrm>
          <a:noFill/>
        </p:spPr>
        <p:txBody>
          <a:bodyPr>
            <a:noAutofit/>
          </a:bodyPr>
          <a:lstStyle/>
          <a:p>
            <a:r>
              <a:rPr lang="en-US" sz="5400" b="1" dirty="0">
                <a:solidFill>
                  <a:schemeClr val="bg1"/>
                </a:solidFill>
                <a:effectLst>
                  <a:glow rad="228600">
                    <a:schemeClr val="accent2">
                      <a:satMod val="175000"/>
                      <a:alpha val="40000"/>
                    </a:schemeClr>
                  </a:glow>
                  <a:outerShdw blurRad="114300" dist="38100" dir="13500000" algn="br" rotWithShape="0">
                    <a:prstClr val="black"/>
                  </a:outerShdw>
                </a:effectLst>
              </a:rPr>
              <a:t>Zwingli and the </a:t>
            </a:r>
            <a:br>
              <a:rPr lang="en-US" sz="5400" b="1" dirty="0">
                <a:solidFill>
                  <a:schemeClr val="bg1"/>
                </a:solidFill>
                <a:effectLst>
                  <a:glow rad="228600">
                    <a:schemeClr val="accent2">
                      <a:satMod val="175000"/>
                      <a:alpha val="40000"/>
                    </a:schemeClr>
                  </a:glow>
                  <a:outerShdw blurRad="114300" dist="38100" dir="13500000" algn="br" rotWithShape="0">
                    <a:prstClr val="black"/>
                  </a:outerShdw>
                </a:effectLst>
              </a:rPr>
            </a:br>
            <a:r>
              <a:rPr lang="en-US" sz="5400" b="1" dirty="0">
                <a:solidFill>
                  <a:schemeClr val="bg1"/>
                </a:solidFill>
                <a:effectLst>
                  <a:glow rad="228600">
                    <a:schemeClr val="accent2">
                      <a:satMod val="175000"/>
                      <a:alpha val="40000"/>
                    </a:schemeClr>
                  </a:glow>
                  <a:outerShdw blurRad="114300" dist="38100" dir="13500000" algn="br" rotWithShape="0">
                    <a:prstClr val="black"/>
                  </a:outerShdw>
                </a:effectLst>
              </a:rPr>
              <a:t>Radical Reformers</a:t>
            </a:r>
            <a:endParaRPr lang="en-US" sz="54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25616577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Zwingli and the Radical Reformers</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fontScale="92500" lnSpcReduction="20000"/>
          </a:bodyPr>
          <a:lstStyle/>
          <a:p>
            <a:r>
              <a:rPr lang="en-US" sz="3100" dirty="0"/>
              <a:t>Zwingli was a scholar, a humanist, and an evangelical reformer all blended into an attractive and forceful personality. </a:t>
            </a:r>
          </a:p>
          <a:p>
            <a:r>
              <a:rPr lang="en-US" sz="3100" dirty="0"/>
              <a:t>Because of this, a number of gifted young intellectuals primarily interested in study of the Greek classics were drawn to him.</a:t>
            </a:r>
          </a:p>
          <a:p>
            <a:r>
              <a:rPr lang="en-US" sz="3200" dirty="0"/>
              <a:t>Taking advantage of this, Zwingli soon introduced his young students to the Greek New Testament. </a:t>
            </a:r>
          </a:p>
          <a:p>
            <a:r>
              <a:rPr lang="en-US" sz="3200" dirty="0"/>
              <a:t>By 1522 the group included Simon Stumpf, Felix Manz and Conrad Grebel, among others. </a:t>
            </a:r>
          </a:p>
          <a:p>
            <a:r>
              <a:rPr lang="en-US" sz="3200" dirty="0"/>
              <a:t>Soon, they, like Zwingli, had become zealous for reform.</a:t>
            </a:r>
          </a:p>
          <a:p>
            <a:r>
              <a:rPr lang="en-US" sz="3200" dirty="0"/>
              <a:t>But their devotion to the Word of God soon took precedence over their loyalty to Ulrich Zwingli. </a:t>
            </a:r>
          </a:p>
        </p:txBody>
      </p:sp>
      <p:sp>
        <p:nvSpPr>
          <p:cNvPr id="5" name="TextBox 4"/>
          <p:cNvSpPr txBox="1"/>
          <p:nvPr/>
        </p:nvSpPr>
        <p:spPr>
          <a:xfrm>
            <a:off x="457200" y="6550223"/>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William R. Estep. The Anabaptist Story: An Introduction to Sixteenth-Century Anabaptism</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57889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331713</TotalTime>
  <Words>3174</Words>
  <Application>Microsoft Office PowerPoint</Application>
  <PresentationFormat>On-screen Show (4:3)</PresentationFormat>
  <Paragraphs>150</Paragraphs>
  <Slides>27</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27</vt:i4>
      </vt:variant>
    </vt:vector>
  </HeadingPairs>
  <TitlesOfParts>
    <vt:vector size="32" baseType="lpstr">
      <vt:lpstr>Arial</vt:lpstr>
      <vt:lpstr>Calibri</vt:lpstr>
      <vt:lpstr>Cambria</vt:lpstr>
      <vt:lpstr>Office Theme</vt:lpstr>
      <vt:lpstr>140_Office Theme</vt:lpstr>
      <vt:lpstr>PowerPoint Presentation</vt:lpstr>
      <vt:lpstr>The Radical Reformation</vt:lpstr>
      <vt:lpstr>The Radical Reformation</vt:lpstr>
      <vt:lpstr>The Radical Reformation</vt:lpstr>
      <vt:lpstr>The Radical Reformation</vt:lpstr>
      <vt:lpstr>The Radical Reformation</vt:lpstr>
      <vt:lpstr>The Radical Reformation</vt:lpstr>
      <vt:lpstr>Zwingli and the  Radical Reformers</vt:lpstr>
      <vt:lpstr>Zwingli and the Radical Reformers</vt:lpstr>
      <vt:lpstr>Zwingli and the Radical Reformers</vt:lpstr>
      <vt:lpstr>Zwingli and the Radical Reformers</vt:lpstr>
      <vt:lpstr>Zwingli and the Radical Reformers</vt:lpstr>
      <vt:lpstr>Zwingli and the Radical Reformers</vt:lpstr>
      <vt:lpstr>Zwingli and the Radical Reformers</vt:lpstr>
      <vt:lpstr>Zwingli and the Radical Reformers</vt:lpstr>
      <vt:lpstr>Zwingli and the Radical Reformers</vt:lpstr>
      <vt:lpstr>Zwingli and the Radical Reformers</vt:lpstr>
      <vt:lpstr>Zwingli and the Radical Reformers</vt:lpstr>
      <vt:lpstr>Zwingli and the Radical Reformers</vt:lpstr>
      <vt:lpstr>Zwingli and the Radical Reformers</vt:lpstr>
      <vt:lpstr>Zwingli and the Radical Reformers</vt:lpstr>
      <vt:lpstr>Zwingli and the Radical Reformers</vt:lpstr>
      <vt:lpstr>Zwingli and the Radical Reformers</vt:lpstr>
      <vt:lpstr>Zwingli and the Radical Reformers</vt:lpstr>
      <vt:lpstr>The Schleitheim Confession</vt:lpstr>
      <vt:lpstr>Class Discussion Time</vt:lpstr>
      <vt:lpstr>*Class Discussion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6058</cp:revision>
  <cp:lastPrinted>2020-08-09T13:39:14Z</cp:lastPrinted>
  <dcterms:created xsi:type="dcterms:W3CDTF">2018-06-08T00:19:32Z</dcterms:created>
  <dcterms:modified xsi:type="dcterms:W3CDTF">2020-08-10T00:12:29Z</dcterms:modified>
</cp:coreProperties>
</file>