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2.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3.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4.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6"/>
  </p:notesMasterIdLst>
  <p:handoutMasterIdLst>
    <p:handoutMasterId r:id="rId27"/>
  </p:handoutMasterIdLst>
  <p:sldIdLst>
    <p:sldId id="3385" r:id="rId3"/>
    <p:sldId id="3417" r:id="rId4"/>
    <p:sldId id="3418" r:id="rId5"/>
    <p:sldId id="3386" r:id="rId6"/>
    <p:sldId id="3387" r:id="rId7"/>
    <p:sldId id="3389" r:id="rId8"/>
    <p:sldId id="3419" r:id="rId9"/>
    <p:sldId id="3388" r:id="rId10"/>
    <p:sldId id="3416" r:id="rId11"/>
    <p:sldId id="3390" r:id="rId12"/>
    <p:sldId id="3391" r:id="rId13"/>
    <p:sldId id="3392" r:id="rId14"/>
    <p:sldId id="3407" r:id="rId15"/>
    <p:sldId id="3393" r:id="rId16"/>
    <p:sldId id="3394" r:id="rId17"/>
    <p:sldId id="3395" r:id="rId18"/>
    <p:sldId id="3397" r:id="rId19"/>
    <p:sldId id="3408" r:id="rId20"/>
    <p:sldId id="3396" r:id="rId21"/>
    <p:sldId id="3399" r:id="rId22"/>
    <p:sldId id="3409" r:id="rId23"/>
    <p:sldId id="3411" r:id="rId24"/>
    <p:sldId id="3412" r:id="rId2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8/16/2020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8/16/2020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044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59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99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43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www.theschooloflife.com/thebookoflife/the-great-philosophers-augustine/"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5.xml"/><Relationship Id="rId5" Type="http://schemas.openxmlformats.org/officeDocument/2006/relationships/hyperlink" Target="https://www.jw.org/en/library/magazines/w20150315/loyal-to-christs-brothers/" TargetMode="Externa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8.xml"/><Relationship Id="rId5" Type="http://schemas.openxmlformats.org/officeDocument/2006/relationships/hyperlink" Target="http://www.angelfire.com/il/schalten/separate.html" TargetMode="Externa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www.weareteachers.com/moving-beyond-classroom-discuss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dustoffthebible.com/Blog-archive/2016/11/16/what-is-the-schleitheim-confession/"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hyperlink" Target="http://www.tutkutours.com/00_REFORMATION.asp" TargetMode="Externa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866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dirty="0"/>
              <a:t>The Schleitheim Confession does not say much regarding any </a:t>
            </a:r>
            <a:r>
              <a:rPr lang="en-US" b="1" i="1" dirty="0"/>
              <a:t>theological</a:t>
            </a:r>
            <a:r>
              <a:rPr lang="en-US" dirty="0"/>
              <a:t> issues; for example, we find </a:t>
            </a:r>
            <a:r>
              <a:rPr lang="en-US" b="1" i="1" dirty="0"/>
              <a:t>nothing</a:t>
            </a:r>
            <a:r>
              <a:rPr lang="en-US" dirty="0"/>
              <a:t> in its pages about the nature of God, Christ, or salvation. </a:t>
            </a:r>
          </a:p>
          <a:p>
            <a:r>
              <a:rPr lang="en-US" dirty="0"/>
              <a:t>It has been argued that this glaring absence of theology was due to the specific circumstances which produced the Confession – the need felt by those at Schleitheim to state their views on </a:t>
            </a:r>
            <a:r>
              <a:rPr lang="en-US" b="1" i="1" dirty="0"/>
              <a:t>controversial </a:t>
            </a:r>
            <a:r>
              <a:rPr lang="en-US" dirty="0"/>
              <a:t>points, rather than on points where there was general agreement. </a:t>
            </a:r>
          </a:p>
          <a:p>
            <a:r>
              <a:rPr lang="en-US" dirty="0"/>
              <a:t>On this basis, one might maintain that the Confession does not deal with theology because there was a broad agreement among the Anabaptist Radicals on theological issues. </a:t>
            </a:r>
          </a:p>
          <a:p>
            <a:r>
              <a:rPr lang="en-US" dirty="0"/>
              <a:t>But there is good reason to believe this was not the case.</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6372520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There certainly were theological questions, very </a:t>
            </a:r>
            <a:r>
              <a:rPr lang="en-US" b="1" i="1" dirty="0"/>
              <a:t>serious</a:t>
            </a:r>
            <a:r>
              <a:rPr lang="en-US" dirty="0"/>
              <a:t> ones, that separated the Anabaptists from the Magisterial Reformers, </a:t>
            </a:r>
            <a:r>
              <a:rPr lang="en-US" b="1" i="1" dirty="0"/>
              <a:t>and</a:t>
            </a:r>
            <a:r>
              <a:rPr lang="en-US" dirty="0"/>
              <a:t> from other Radicals. </a:t>
            </a:r>
          </a:p>
          <a:p>
            <a:r>
              <a:rPr lang="en-US" dirty="0"/>
              <a:t>Why were </a:t>
            </a:r>
            <a:r>
              <a:rPr lang="en-US" b="1" i="1" dirty="0"/>
              <a:t>these </a:t>
            </a:r>
            <a:r>
              <a:rPr lang="en-US" dirty="0"/>
              <a:t>not addressed in the Confession? </a:t>
            </a:r>
          </a:p>
          <a:p>
            <a:r>
              <a:rPr lang="en-US" dirty="0"/>
              <a:t>It seems </a:t>
            </a:r>
            <a:r>
              <a:rPr lang="en-US" b="1" i="1" dirty="0"/>
              <a:t>more likely </a:t>
            </a:r>
            <a:r>
              <a:rPr lang="en-US" dirty="0"/>
              <a:t>that the Confession’s silence on theology was itself a symptom of the prevailing mindset among the Anabaptist Radicals.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68121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The Anabaptist Radicals were not primarily interested in </a:t>
            </a:r>
            <a:r>
              <a:rPr lang="en-US" b="1" i="1" dirty="0"/>
              <a:t>theology</a:t>
            </a:r>
            <a:r>
              <a:rPr lang="en-US" dirty="0"/>
              <a:t>, but in </a:t>
            </a:r>
            <a:r>
              <a:rPr lang="en-US" b="1" i="1" dirty="0"/>
              <a:t>ethics</a:t>
            </a:r>
            <a:r>
              <a:rPr lang="en-US" dirty="0"/>
              <a:t> in the Christian life, which they understood in terms of the importance of love and the imitation of Christ.</a:t>
            </a:r>
          </a:p>
          <a:p>
            <a:r>
              <a:rPr lang="en-US" dirty="0"/>
              <a:t>This very attitude set them apart sharply from Luther, Zwingli, and Calvin, who perceived Christianity primarily in terms of </a:t>
            </a:r>
            <a:r>
              <a:rPr lang="en-US" b="1" i="1" dirty="0"/>
              <a:t>dogma</a:t>
            </a:r>
            <a:r>
              <a:rPr lang="en-US" dirty="0"/>
              <a:t>. </a:t>
            </a:r>
          </a:p>
          <a:p>
            <a:r>
              <a:rPr lang="en-US" dirty="0"/>
              <a:t>For the </a:t>
            </a:r>
            <a:r>
              <a:rPr lang="en-US" b="1" i="1" dirty="0"/>
              <a:t>Magisterial Reformers</a:t>
            </a:r>
            <a:r>
              <a:rPr lang="en-US" dirty="0"/>
              <a:t>, </a:t>
            </a:r>
            <a:r>
              <a:rPr lang="en-US" b="1" i="1" dirty="0"/>
              <a:t>theology</a:t>
            </a:r>
            <a:r>
              <a:rPr lang="en-US" dirty="0"/>
              <a:t> came </a:t>
            </a:r>
            <a:r>
              <a:rPr lang="en-US" b="1" i="1" dirty="0"/>
              <a:t>first</a:t>
            </a:r>
            <a:r>
              <a:rPr lang="en-US" dirty="0"/>
              <a:t> and determined everything else. </a:t>
            </a:r>
          </a:p>
          <a:p>
            <a:r>
              <a:rPr lang="en-US" dirty="0"/>
              <a:t>For the Anabaptist Radicals, it was really </a:t>
            </a:r>
            <a:r>
              <a:rPr lang="en-US" b="1" i="1" dirty="0"/>
              <a:t>lifestyle</a:t>
            </a:r>
            <a:r>
              <a:rPr lang="en-US" dirty="0"/>
              <a:t> that came first, and much of their theologizing arose out of their ethical and communal concerns.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4162803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r>
              <a:rPr lang="en-US" sz="1200" dirty="0">
                <a:hlinkClick r:id="rId5"/>
              </a:rPr>
              <a:t>https://www.theschooloflife.com/thebookoflife/the-great-philosophers-augustine/</a:t>
            </a:r>
            <a:r>
              <a:rPr lang="en-US" sz="1200" dirty="0"/>
              <a:t> </a:t>
            </a:r>
            <a:endParaRPr lang="en-US" sz="1200" dirty="0">
              <a:solidFill>
                <a:prstClr val="black"/>
              </a:solidFill>
            </a:endParaRPr>
          </a:p>
        </p:txBody>
      </p:sp>
      <p:sp>
        <p:nvSpPr>
          <p:cNvPr id="3" name="Title 2"/>
          <p:cNvSpPr>
            <a:spLocks noGrp="1"/>
          </p:cNvSpPr>
          <p:nvPr>
            <p:ph type="title"/>
          </p:nvPr>
        </p:nvSpPr>
        <p:spPr>
          <a:xfrm>
            <a:off x="-34844" y="12095"/>
            <a:ext cx="9178844" cy="15119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Anabaptist Rejection </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of Augustinian Theology</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731462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Anabaptist Rejection of Augustinian Theology</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What, then, </a:t>
            </a:r>
            <a:r>
              <a:rPr lang="en-US" b="1" i="1" dirty="0"/>
              <a:t>was</a:t>
            </a:r>
            <a:r>
              <a:rPr lang="en-US" dirty="0"/>
              <a:t> the distinctive theology of the Swiss Brethren (even if it is not found in the Schleitheim Confession)? </a:t>
            </a:r>
          </a:p>
          <a:p>
            <a:r>
              <a:rPr lang="en-US" dirty="0"/>
              <a:t>Naturally we are tempted to rush first to their doctrine of </a:t>
            </a:r>
            <a:r>
              <a:rPr lang="en-US" b="1" i="1" dirty="0"/>
              <a:t>believers’ baptism</a:t>
            </a:r>
            <a:r>
              <a:rPr lang="en-US" dirty="0"/>
              <a:t>, which </a:t>
            </a:r>
            <a:r>
              <a:rPr lang="en-US" b="1" i="1" dirty="0"/>
              <a:t>is</a:t>
            </a:r>
            <a:r>
              <a:rPr lang="en-US" dirty="0"/>
              <a:t> in the Confession, but there were more </a:t>
            </a:r>
            <a:r>
              <a:rPr lang="en-US" b="1" i="1" dirty="0"/>
              <a:t>significant </a:t>
            </a:r>
            <a:r>
              <a:rPr lang="en-US" dirty="0"/>
              <a:t>differences between the Anabaptists and Zwingli. </a:t>
            </a:r>
          </a:p>
          <a:p>
            <a:r>
              <a:rPr lang="en-US" dirty="0"/>
              <a:t>The most </a:t>
            </a:r>
            <a:r>
              <a:rPr lang="en-US" b="1" i="1" dirty="0"/>
              <a:t>fundamental</a:t>
            </a:r>
            <a:r>
              <a:rPr lang="en-US" dirty="0"/>
              <a:t> was that the Anabaptists did not share Zwingli’s commitment to Augustinian views of salvation. </a:t>
            </a:r>
          </a:p>
          <a:p>
            <a:r>
              <a:rPr lang="en-US" dirty="0"/>
              <a:t>One of the characteristics of the whole Radical Reformation was that it had a more optimistic stance on human nature than the Magisterial Reformers held.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3750420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Anabaptist Rejection of Augustinian Theology</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Radicals </a:t>
            </a:r>
            <a:r>
              <a:rPr lang="en-US" b="1" i="1" dirty="0"/>
              <a:t>rejected</a:t>
            </a:r>
            <a:r>
              <a:rPr lang="en-US" dirty="0"/>
              <a:t> the bondage of the will, modified or even rejected the doctrine of original sin, and affirmed the freedom of all human beings to respond savingly to God’s grace. </a:t>
            </a:r>
          </a:p>
          <a:p>
            <a:r>
              <a:rPr lang="en-US" dirty="0"/>
              <a:t>A constant element in their arguments against the Magisterial Reformation was that its Augustinian theology of human depravity and sovereign grace was nothing more than a license to sin. </a:t>
            </a:r>
          </a:p>
          <a:p>
            <a:r>
              <a:rPr lang="en-US" dirty="0"/>
              <a:t>Here we see again the practical lifestyle thrust of the Radicals: theology must be supportive of the life of obedience. </a:t>
            </a:r>
          </a:p>
          <a:p>
            <a:r>
              <a:rPr lang="en-US" dirty="0"/>
              <a:t>Their animus against Augustinianism stemmed from their conviction that its pessimism about human nature sapped the foundations of serious moral and spiritual efforts.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118686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Anabaptist Rejection of Augustinian Theology</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In this respect, it has been argued that the Radicals were actually far </a:t>
            </a:r>
            <a:r>
              <a:rPr lang="en-US" b="1" i="1" dirty="0"/>
              <a:t>less radical </a:t>
            </a:r>
            <a:r>
              <a:rPr lang="en-US" dirty="0"/>
              <a:t>than the Magisterial Reformers: it was Luther and Zwingli who broke “radically” with the Semi-Pelagian theology of medieval Roman Catholicism, whereas the Radicals </a:t>
            </a:r>
            <a:r>
              <a:rPr lang="en-US" b="1" i="1" dirty="0"/>
              <a:t>preserved and maintained it</a:t>
            </a:r>
            <a:r>
              <a:rPr lang="en-US" dirty="0"/>
              <a:t>. </a:t>
            </a:r>
          </a:p>
          <a:p>
            <a:r>
              <a:rPr lang="en-US" dirty="0"/>
              <a:t>In a similar vein, the Anabaptists rejected the Magisterial doctrine of </a:t>
            </a:r>
            <a:r>
              <a:rPr lang="en-US" b="1" i="1" dirty="0"/>
              <a:t>legal justification </a:t>
            </a:r>
            <a:r>
              <a:rPr lang="en-US" dirty="0"/>
              <a:t>by faith alone. </a:t>
            </a:r>
          </a:p>
          <a:p>
            <a:r>
              <a:rPr lang="en-US" dirty="0"/>
              <a:t>Although we find clear statements from Anabaptist leaders that Christ and His salvation are </a:t>
            </a:r>
            <a:r>
              <a:rPr lang="en-US" b="1" i="1" dirty="0"/>
              <a:t>initially</a:t>
            </a:r>
            <a:r>
              <a:rPr lang="en-US" dirty="0"/>
              <a:t> received by </a:t>
            </a:r>
            <a:r>
              <a:rPr lang="en-US" b="1" i="1" dirty="0"/>
              <a:t>faith</a:t>
            </a:r>
            <a:r>
              <a:rPr lang="en-US" dirty="0"/>
              <a:t>, Anabaptists viewed legal justification as a threat to the life of obedience, a license to sin. </a:t>
            </a:r>
          </a:p>
          <a:p>
            <a:endParaRPr lang="en-US"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580394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Anabaptist Rejection of Augustinian Theology</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In place of legal justification through the objective work of Christ, they located the controlling theme of Christian faith in the new birth, conversion, and holiness. </a:t>
            </a:r>
          </a:p>
          <a:p>
            <a:r>
              <a:rPr lang="en-US" dirty="0"/>
              <a:t>For the </a:t>
            </a:r>
            <a:r>
              <a:rPr lang="en-US" b="1" i="1" dirty="0"/>
              <a:t>Magisterial Reformers </a:t>
            </a:r>
            <a:r>
              <a:rPr lang="en-US" dirty="0"/>
              <a:t>the essential question was, “What must I do to be saved?”; but for the </a:t>
            </a:r>
            <a:r>
              <a:rPr lang="en-US" b="1" i="1" dirty="0"/>
              <a:t>Anabaptists</a:t>
            </a:r>
            <a:r>
              <a:rPr lang="en-US" dirty="0"/>
              <a:t>, it was, “How should a Christian </a:t>
            </a:r>
            <a:r>
              <a:rPr lang="en-US" b="1" i="1" dirty="0"/>
              <a:t>live</a:t>
            </a:r>
            <a:r>
              <a:rPr lang="en-US" dirty="0"/>
              <a:t>?” </a:t>
            </a:r>
          </a:p>
          <a:p>
            <a:r>
              <a:rPr lang="en-US" dirty="0"/>
              <a:t>Not surprisingly, this Anabaptist distaste for legal justification, and focusing on subjective holiness, prompted the Magisterial Reformers to see them as no better than Roman Catholics – Anabaptists were “the new monks”, as Luther put it. </a:t>
            </a:r>
          </a:p>
          <a:p>
            <a:endParaRPr lang="en-US"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681697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https://www.jw.org/en/library/magazines/w20150315/loyal-to-christs-brothers/</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5881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Anabaptist Distinction Between Church and Society </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985065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Distinction Between Church and Society </a:t>
            </a:r>
            <a:endParaRPr lang="en-US" sz="24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Another pervasive theme which made agreement difficult between Zwingli and the Swiss Brethren was their conflicting theology of the Church and its relationship to </a:t>
            </a:r>
            <a:r>
              <a:rPr lang="en-US" b="1" i="1" dirty="0"/>
              <a:t>civil society</a:t>
            </a:r>
            <a:r>
              <a:rPr lang="en-US" dirty="0"/>
              <a:t>. </a:t>
            </a:r>
          </a:p>
          <a:p>
            <a:r>
              <a:rPr lang="en-US" dirty="0"/>
              <a:t>Zwingli was willing to accept as a Church member </a:t>
            </a:r>
            <a:r>
              <a:rPr lang="en-US" b="1" i="1" dirty="0"/>
              <a:t>anyone</a:t>
            </a:r>
            <a:r>
              <a:rPr lang="en-US" dirty="0"/>
              <a:t> who </a:t>
            </a:r>
            <a:r>
              <a:rPr lang="en-US" b="1" i="1" dirty="0"/>
              <a:t>professed</a:t>
            </a:r>
            <a:r>
              <a:rPr lang="en-US" dirty="0"/>
              <a:t> Christianity, which in the religious culture of his day meant </a:t>
            </a:r>
            <a:r>
              <a:rPr lang="en-US" b="1" i="1" dirty="0"/>
              <a:t>all</a:t>
            </a:r>
            <a:r>
              <a:rPr lang="en-US" dirty="0"/>
              <a:t> the citizens of Zurich. </a:t>
            </a:r>
          </a:p>
          <a:p>
            <a:r>
              <a:rPr lang="en-US" dirty="0"/>
              <a:t>In practice, therefore, Church and civil society were simply two sides of the same coin. </a:t>
            </a:r>
          </a:p>
          <a:p>
            <a:r>
              <a:rPr lang="en-US" dirty="0"/>
              <a:t>The Anabaptists, by contrast, saw the Church as a </a:t>
            </a:r>
            <a:r>
              <a:rPr lang="en-US" b="1" i="1" dirty="0"/>
              <a:t>stark alternative </a:t>
            </a:r>
            <a:r>
              <a:rPr lang="en-US" dirty="0"/>
              <a:t>to civil society, and </a:t>
            </a:r>
            <a:r>
              <a:rPr lang="en-US" b="1" i="1" dirty="0"/>
              <a:t>restricted</a:t>
            </a:r>
            <a:r>
              <a:rPr lang="en-US" dirty="0"/>
              <a:t> Church </a:t>
            </a:r>
            <a:r>
              <a:rPr lang="en-US" b="1" i="1" dirty="0"/>
              <a:t>membership</a:t>
            </a:r>
            <a:r>
              <a:rPr lang="en-US" dirty="0"/>
              <a:t> to those who </a:t>
            </a:r>
            <a:r>
              <a:rPr lang="en-US" b="1" i="1" dirty="0"/>
              <a:t>gave evidence </a:t>
            </a:r>
            <a:r>
              <a:rPr lang="en-US" dirty="0"/>
              <a:t>of their </a:t>
            </a:r>
            <a:r>
              <a:rPr lang="en-US" b="1" i="1" dirty="0"/>
              <a:t>inward sincerity and commitment</a:t>
            </a:r>
            <a:r>
              <a:rPr lang="en-US" dirty="0"/>
              <a:t>.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080289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a:bodyPr>
          <a:lstStyle/>
          <a:p>
            <a:r>
              <a:rPr lang="en-US" sz="3100" dirty="0"/>
              <a:t>What three tendencies of the Radical Reformation did historian, </a:t>
            </a:r>
            <a:r>
              <a:rPr lang="en-US" sz="3100" b="1" i="1" dirty="0"/>
              <a:t>George </a:t>
            </a:r>
            <a:r>
              <a:rPr lang="en-US" sz="3100" b="1" i="1" dirty="0" err="1"/>
              <a:t>Huntston</a:t>
            </a:r>
            <a:r>
              <a:rPr lang="en-US" sz="3100" b="1" i="1" dirty="0"/>
              <a:t> Williams</a:t>
            </a:r>
            <a:r>
              <a:rPr lang="en-US" sz="3100" dirty="0"/>
              <a:t> identify that help us understand the main streams of thought among the Radicals?</a:t>
            </a:r>
          </a:p>
          <a:p>
            <a:pPr lvl="1"/>
            <a:r>
              <a:rPr lang="en-US" sz="2700" b="1" dirty="0"/>
              <a:t>Anabaptist</a:t>
            </a:r>
            <a:r>
              <a:rPr lang="en-US" sz="2700" dirty="0"/>
              <a:t> – strong Biblicist who held to believer’s baptism</a:t>
            </a:r>
            <a:r>
              <a:rPr lang="en-US" sz="2800" baseline="30000" dirty="0">
                <a:solidFill>
                  <a:prstClr val="black"/>
                </a:solidFill>
              </a:rPr>
              <a:t> </a:t>
            </a:r>
            <a:endParaRPr lang="en-US" sz="2700" dirty="0"/>
          </a:p>
          <a:p>
            <a:pPr lvl="1"/>
            <a:r>
              <a:rPr lang="en-US" sz="2700" b="1" dirty="0"/>
              <a:t>Spiritualist</a:t>
            </a:r>
            <a:r>
              <a:rPr lang="en-US" sz="2700" dirty="0"/>
              <a:t> – or inspirationist who believed that the Spirit took precedence over the Bible</a:t>
            </a:r>
            <a:r>
              <a:rPr lang="en-US" sz="2800" baseline="30000" dirty="0">
                <a:solidFill>
                  <a:prstClr val="black"/>
                </a:solidFill>
              </a:rPr>
              <a:t> </a:t>
            </a:r>
            <a:endParaRPr lang="en-US" sz="2700" dirty="0"/>
          </a:p>
          <a:p>
            <a:pPr lvl="1"/>
            <a:r>
              <a:rPr lang="en-US" sz="2700" b="1" dirty="0"/>
              <a:t>Rationalist</a:t>
            </a:r>
            <a:r>
              <a:rPr lang="en-US" sz="2700" dirty="0"/>
              <a:t> – put primary emphasis on the place of reason in interpreting the scriptures and were, for the most part, anti-Trinitarian</a:t>
            </a:r>
          </a:p>
          <a:p>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2299432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5000" r="-2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3600" b="1" dirty="0"/>
              <a:t>Distinction Between Church and Society </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Anabaptists completely </a:t>
            </a:r>
            <a:r>
              <a:rPr lang="en-US" b="1" i="1" dirty="0"/>
              <a:t>repudiated</a:t>
            </a:r>
            <a:r>
              <a:rPr lang="en-US" dirty="0"/>
              <a:t> the medieval concept of Christendom, in which </a:t>
            </a:r>
            <a:r>
              <a:rPr lang="en-US" b="1" i="1" dirty="0"/>
              <a:t>everyone</a:t>
            </a:r>
            <a:r>
              <a:rPr lang="en-US" dirty="0"/>
              <a:t> born into a “Christian society” soaked up Christianity from his culture and was </a:t>
            </a:r>
            <a:r>
              <a:rPr lang="en-US" b="1" i="1" dirty="0"/>
              <a:t>automatically</a:t>
            </a:r>
            <a:r>
              <a:rPr lang="en-US" dirty="0"/>
              <a:t> regarded as a Christian unless he opted out through heresy or unbelief. </a:t>
            </a:r>
          </a:p>
          <a:p>
            <a:r>
              <a:rPr lang="en-US" dirty="0"/>
              <a:t>For the Anabaptists, the Church of Jesus Christ was a </a:t>
            </a:r>
            <a:r>
              <a:rPr lang="en-US" b="1" i="1" dirty="0"/>
              <a:t>radically separate </a:t>
            </a:r>
            <a:r>
              <a:rPr lang="en-US" dirty="0"/>
              <a:t>community which an individual had to </a:t>
            </a:r>
            <a:r>
              <a:rPr lang="en-US" b="1" i="1" dirty="0"/>
              <a:t>opt into </a:t>
            </a:r>
            <a:r>
              <a:rPr lang="en-US" dirty="0"/>
              <a:t>by a </a:t>
            </a:r>
            <a:r>
              <a:rPr lang="en-US" b="1" i="1" dirty="0"/>
              <a:t>personal act of faith</a:t>
            </a:r>
            <a:r>
              <a:rPr lang="en-US" dirty="0"/>
              <a:t>. </a:t>
            </a:r>
          </a:p>
          <a:p>
            <a:r>
              <a:rPr lang="en-US" dirty="0"/>
              <a:t>The moral purity of this community was then to be preserved by a strict and unsentimental use of the ban. </a:t>
            </a:r>
          </a:p>
          <a:p>
            <a:r>
              <a:rPr lang="en-US" dirty="0"/>
              <a:t>The Anabaptists may have advocated religious </a:t>
            </a:r>
            <a:r>
              <a:rPr lang="en-US" b="1" i="1" dirty="0"/>
              <a:t>toleration</a:t>
            </a:r>
            <a:r>
              <a:rPr lang="en-US" dirty="0"/>
              <a:t> in society at large, but they tended to be extremely </a:t>
            </a:r>
            <a:r>
              <a:rPr lang="en-US" b="1" i="1" dirty="0"/>
              <a:t>intolerant</a:t>
            </a:r>
            <a:r>
              <a:rPr lang="en-US" dirty="0"/>
              <a:t> of what they considered moral lapses among their own. </a:t>
            </a:r>
          </a:p>
          <a:p>
            <a:r>
              <a:rPr lang="en-US" dirty="0"/>
              <a:t>Many of the most wounding internal divisions of the Anabaptists were over the extent and severity of the ban.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7897554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5"/>
              </a:rPr>
              <a:t>http://www.angelfire.com/il/schalten/separate.html</a:t>
            </a:r>
            <a:r>
              <a:rPr kumimoji="0" lang="en-US" sz="1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588105"/>
          </a:xfrm>
          <a:noFill/>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Anabaptist Separation of Church and State</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164963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0435566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dirty="0"/>
              <a:t>For the Magisterial Reformers, </a:t>
            </a:r>
            <a:r>
              <a:rPr lang="en-US" b="1" i="1" dirty="0"/>
              <a:t>theology</a:t>
            </a:r>
            <a:r>
              <a:rPr lang="en-US" dirty="0"/>
              <a:t> came </a:t>
            </a:r>
            <a:r>
              <a:rPr lang="en-US" b="1" i="1" dirty="0"/>
              <a:t>first</a:t>
            </a:r>
            <a:r>
              <a:rPr lang="en-US" dirty="0"/>
              <a:t> and determined everything else. For the Anabaptist Radicals, it was really </a:t>
            </a:r>
            <a:r>
              <a:rPr lang="en-US" b="1" i="1" dirty="0"/>
              <a:t>lifestyle</a:t>
            </a:r>
            <a:r>
              <a:rPr lang="en-US" dirty="0"/>
              <a:t> that came first, and much of their theologizing arose out of their ethical and communal concerns. Which one got it right and why?</a:t>
            </a:r>
          </a:p>
          <a:p>
            <a:r>
              <a:rPr lang="en-US" dirty="0"/>
              <a:t>The Anabaptists viewed the Augustinian theology of human depravity, sovereign grace and legal justification as a threat to the life of obedience and a license to sin. Are they right about this? Why or why not?</a:t>
            </a:r>
          </a:p>
          <a:p>
            <a:r>
              <a:rPr lang="en-US" dirty="0"/>
              <a:t>Zwingli was willing to accept as a Church member </a:t>
            </a:r>
            <a:r>
              <a:rPr lang="en-US" b="1" i="1" dirty="0"/>
              <a:t>anyone</a:t>
            </a:r>
            <a:r>
              <a:rPr lang="en-US" dirty="0"/>
              <a:t> who </a:t>
            </a:r>
            <a:r>
              <a:rPr lang="en-US" b="1" i="1" dirty="0"/>
              <a:t>professed</a:t>
            </a:r>
            <a:r>
              <a:rPr lang="en-US" dirty="0"/>
              <a:t> Christianity, whereas the Anabaptists </a:t>
            </a:r>
            <a:r>
              <a:rPr lang="en-US" b="1" i="1" dirty="0"/>
              <a:t>restricted</a:t>
            </a:r>
            <a:r>
              <a:rPr lang="en-US" dirty="0"/>
              <a:t> Church </a:t>
            </a:r>
            <a:r>
              <a:rPr lang="en-US" b="1" i="1" dirty="0"/>
              <a:t>membership</a:t>
            </a:r>
            <a:r>
              <a:rPr lang="en-US" dirty="0"/>
              <a:t> to those who </a:t>
            </a:r>
            <a:r>
              <a:rPr lang="en-US" b="1" i="1" dirty="0"/>
              <a:t>gave evidence </a:t>
            </a:r>
            <a:r>
              <a:rPr lang="en-US" dirty="0"/>
              <a:t>of their </a:t>
            </a:r>
            <a:r>
              <a:rPr lang="en-US" b="1" i="1" dirty="0"/>
              <a:t>inward sincerity and commitment</a:t>
            </a:r>
            <a:r>
              <a:rPr lang="en-US" dirty="0"/>
              <a:t>. Which one got it right and why?</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2438820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85000" lnSpcReduction="20000"/>
          </a:bodyPr>
          <a:lstStyle/>
          <a:p>
            <a:r>
              <a:rPr lang="en-US" sz="3100" dirty="0"/>
              <a:t>When the Zurich council did not </a:t>
            </a:r>
            <a:r>
              <a:rPr lang="en-US" sz="3100" b="1" i="1" dirty="0"/>
              <a:t>immediately</a:t>
            </a:r>
            <a:r>
              <a:rPr lang="en-US" sz="3100" dirty="0"/>
              <a:t> move to end the practice of the Roman Catholic Mass after hearing from Zwingli and his students that the practice was unscriptural, Zwingli was not upset. Why?</a:t>
            </a:r>
          </a:p>
          <a:p>
            <a:pPr lvl="1"/>
            <a:r>
              <a:rPr lang="en-US" sz="2800" dirty="0"/>
              <a:t>Zwingli believed his task was done when he had </a:t>
            </a:r>
            <a:r>
              <a:rPr lang="en-US" sz="2800" b="1" i="1" dirty="0"/>
              <a:t>proclaimed</a:t>
            </a:r>
            <a:r>
              <a:rPr lang="en-US" sz="2800" dirty="0"/>
              <a:t> the truth. It was not up to him, or to any private individual, to remove the icons or end the Mass; this must be done </a:t>
            </a:r>
            <a:r>
              <a:rPr lang="en-US" sz="2800" b="1" i="1" dirty="0"/>
              <a:t>legally</a:t>
            </a:r>
            <a:r>
              <a:rPr lang="en-US" sz="2800" dirty="0"/>
              <a:t> by the Christian magistrates. </a:t>
            </a:r>
          </a:p>
          <a:p>
            <a:pPr lvl="1"/>
            <a:r>
              <a:rPr lang="en-US" sz="2800" dirty="0"/>
              <a:t>He simply planned to go on preaching, and external reform would inevitably follow when enough people were won over.</a:t>
            </a:r>
            <a:endParaRPr lang="en-US" sz="2700" dirty="0"/>
          </a:p>
          <a:p>
            <a:r>
              <a:rPr lang="en-US" sz="3100" dirty="0"/>
              <a:t>The students, on the other hand, were very upset. Why?</a:t>
            </a:r>
          </a:p>
          <a:p>
            <a:pPr lvl="1"/>
            <a:r>
              <a:rPr lang="en-US" sz="2800" dirty="0"/>
              <a:t>For them, Zwingli seemed to be divorcing </a:t>
            </a:r>
            <a:r>
              <a:rPr lang="en-US" sz="2800" b="1" i="1" dirty="0"/>
              <a:t>truth</a:t>
            </a:r>
            <a:r>
              <a:rPr lang="en-US" sz="2800" dirty="0"/>
              <a:t> from </a:t>
            </a:r>
            <a:r>
              <a:rPr lang="en-US" sz="2800" b="1" i="1" dirty="0"/>
              <a:t>action</a:t>
            </a:r>
            <a:r>
              <a:rPr lang="en-US" sz="2800" dirty="0"/>
              <a:t> and they felt they could no longer endure it. In their eyes of he had compromised revealed truth in deference to constituted political authority. The authority of the Word of God had been sacrificed on the altar of human expediency and they felt </a:t>
            </a:r>
            <a:r>
              <a:rPr lang="en-US" sz="2800" b="1" i="1" dirty="0"/>
              <a:t>betrayed</a:t>
            </a:r>
            <a:r>
              <a:rPr lang="en-US" sz="2800" dirty="0"/>
              <a:t>.</a:t>
            </a:r>
          </a:p>
          <a:p>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8792964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http://dustoffthebible.com/Blog-archive/2016/11/16/what-is-the-schleitheim-confession/</a:t>
            </a:r>
            <a:r>
              <a:rPr kumimoji="0" lang="en-US" sz="12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34844" y="12095"/>
            <a:ext cx="9178844" cy="15119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Schleitheim Confession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695603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It was in the immediate aftermath of Manz’s martyrdom in February 1527 that one of the most historically significant Radical gatherings took place in </a:t>
            </a:r>
            <a:r>
              <a:rPr lang="en-US" b="1" i="1" dirty="0"/>
              <a:t>Schleitheim</a:t>
            </a:r>
            <a:r>
              <a:rPr lang="en-US" dirty="0"/>
              <a:t> – a northern Swiss city on the German border. </a:t>
            </a:r>
          </a:p>
          <a:p>
            <a:r>
              <a:rPr lang="en-US" dirty="0"/>
              <a:t>It was during this gathering that the assembled Radical Reformers produced a document know as the </a:t>
            </a:r>
            <a:r>
              <a:rPr lang="en-US" b="1" i="1" dirty="0"/>
              <a:t>Schleitheim Confession</a:t>
            </a:r>
            <a:r>
              <a:rPr lang="en-US" dirty="0"/>
              <a:t>. </a:t>
            </a:r>
          </a:p>
          <a:p>
            <a:r>
              <a:rPr lang="en-US" dirty="0"/>
              <a:t>The most </a:t>
            </a:r>
            <a:r>
              <a:rPr lang="en-US" b="1" i="1" dirty="0"/>
              <a:t>well known</a:t>
            </a:r>
            <a:r>
              <a:rPr lang="en-US" dirty="0"/>
              <a:t> figure in that gathering was Wilhelm Roubli, one of Zwingli’s former students.</a:t>
            </a:r>
          </a:p>
          <a:p>
            <a:r>
              <a:rPr lang="en-US" dirty="0"/>
              <a:t>However, the person who exerted the </a:t>
            </a:r>
            <a:r>
              <a:rPr lang="en-US" b="1" i="1" dirty="0"/>
              <a:t>most influence</a:t>
            </a:r>
            <a:r>
              <a:rPr lang="en-US" dirty="0"/>
              <a:t> in the gathering was </a:t>
            </a:r>
            <a:r>
              <a:rPr lang="en-US" b="1" i="1" dirty="0"/>
              <a:t>Michael Sattler</a:t>
            </a:r>
            <a:r>
              <a:rPr lang="en-US" dirty="0"/>
              <a:t>. </a:t>
            </a:r>
          </a:p>
          <a:p>
            <a:r>
              <a:rPr lang="en-US" dirty="0"/>
              <a:t>Originally a Benedictine monk, Sattler abandoned his religious order in 1523 under the influence of Reformation teachings. Soon after that, he got married.</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563412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Sattler ended up in Zurich where he threw in his lot with the Radicals, for which he was banished in November 1525. </a:t>
            </a:r>
          </a:p>
          <a:p>
            <a:r>
              <a:rPr lang="en-US" dirty="0"/>
              <a:t>Sattler continued to promote the Anabaptist faith in other cities around southern Germany, including Strasbourg. </a:t>
            </a:r>
          </a:p>
          <a:p>
            <a:r>
              <a:rPr lang="en-US" dirty="0"/>
              <a:t>In Strasbourg he interacted with the Magisterial Reformers Martin Bucer and Wolfgang Capito, who found Sattler much more orthodox than most of the other Radicals they had encountered, and treated him sympathetically. </a:t>
            </a:r>
          </a:p>
          <a:p>
            <a:pPr marL="0" indent="0">
              <a:buNone/>
            </a:pPr>
            <a:endParaRPr lang="en-US" dirty="0"/>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9682790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http://www.tutkutours.com/00_REFORMATION.asp</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609600"/>
          </a:xfrm>
        </p:spPr>
        <p:txBody>
          <a:bodyPr>
            <a:noAutofit/>
          </a:bodyPr>
          <a:lstStyle/>
          <a:p>
            <a:r>
              <a:rPr lang="en-US" sz="4800" b="1" dirty="0"/>
              <a:t>Reformation Map</a:t>
            </a:r>
          </a:p>
        </p:txBody>
      </p:sp>
      <p:grpSp>
        <p:nvGrpSpPr>
          <p:cNvPr id="7" name="Group 6">
            <a:extLst>
              <a:ext uri="{FF2B5EF4-FFF2-40B4-BE49-F238E27FC236}">
                <a16:creationId xmlns:a16="http://schemas.microsoft.com/office/drawing/2014/main" id="{A0C64A1A-1CE0-46F4-905A-094866E0BEB9}"/>
              </a:ext>
            </a:extLst>
          </p:cNvPr>
          <p:cNvGrpSpPr/>
          <p:nvPr/>
        </p:nvGrpSpPr>
        <p:grpSpPr>
          <a:xfrm>
            <a:off x="762000" y="838200"/>
            <a:ext cx="7620000" cy="5410200"/>
            <a:chOff x="1349415" y="1482664"/>
            <a:chExt cx="5715000" cy="4132939"/>
          </a:xfrm>
        </p:grpSpPr>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9415" y="1482664"/>
              <a:ext cx="5715000" cy="4132939"/>
            </a:xfrm>
            <a:prstGeom prst="rect">
              <a:avLst/>
            </a:prstGeom>
          </p:spPr>
        </p:pic>
        <p:sp>
          <p:nvSpPr>
            <p:cNvPr id="3" name="TextBox 2">
              <a:extLst>
                <a:ext uri="{FF2B5EF4-FFF2-40B4-BE49-F238E27FC236}">
                  <a16:creationId xmlns:a16="http://schemas.microsoft.com/office/drawing/2014/main" id="{4AD1CD1A-621F-4A01-8937-8A0C0FA4FD3E}"/>
                </a:ext>
              </a:extLst>
            </p:cNvPr>
            <p:cNvSpPr txBox="1"/>
            <p:nvPr/>
          </p:nvSpPr>
          <p:spPr>
            <a:xfrm>
              <a:off x="3284868" y="4343400"/>
              <a:ext cx="784109" cy="211604"/>
            </a:xfrm>
            <a:prstGeom prst="rect">
              <a:avLst/>
            </a:prstGeom>
            <a:noFill/>
          </p:spPr>
          <p:txBody>
            <a:bodyPr wrap="none" rtlCol="0">
              <a:spAutoFit/>
            </a:bodyPr>
            <a:lstStyle/>
            <a:p>
              <a:r>
                <a:rPr lang="en-US" sz="1200" dirty="0"/>
                <a:t>SCHLEITHEIM</a:t>
              </a:r>
            </a:p>
          </p:txBody>
        </p:sp>
        <p:sp>
          <p:nvSpPr>
            <p:cNvPr id="6" name="Oval 5">
              <a:extLst>
                <a:ext uri="{FF2B5EF4-FFF2-40B4-BE49-F238E27FC236}">
                  <a16:creationId xmlns:a16="http://schemas.microsoft.com/office/drawing/2014/main" id="{EE1C6456-A4EC-4336-9739-EA7D068E8AA5}"/>
                </a:ext>
              </a:extLst>
            </p:cNvPr>
            <p:cNvSpPr/>
            <p:nvPr/>
          </p:nvSpPr>
          <p:spPr>
            <a:xfrm>
              <a:off x="3657600" y="4533308"/>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10513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228600" y="685800"/>
            <a:ext cx="8610600" cy="5867400"/>
          </a:xfrm>
        </p:spPr>
        <p:txBody>
          <a:bodyPr>
            <a:normAutofit/>
          </a:bodyPr>
          <a:lstStyle/>
          <a:p>
            <a:r>
              <a:rPr lang="en-US" dirty="0"/>
              <a:t>Then in February 1527 Sattler journeyed back to Switzerland, where he effectively presided over the Radical synod which had assembled in Schleitheim. </a:t>
            </a:r>
          </a:p>
          <a:p>
            <a:r>
              <a:rPr lang="en-US" dirty="0"/>
              <a:t>The Schleitheim Confession dealt almost </a:t>
            </a:r>
            <a:r>
              <a:rPr lang="en-US" b="1" i="1" dirty="0"/>
              <a:t>exclusively</a:t>
            </a:r>
            <a:r>
              <a:rPr lang="en-US" dirty="0"/>
              <a:t> with matters of </a:t>
            </a:r>
            <a:r>
              <a:rPr lang="en-US" b="1" i="1" dirty="0"/>
              <a:t>morality</a:t>
            </a:r>
            <a:r>
              <a:rPr lang="en-US" dirty="0"/>
              <a:t> and </a:t>
            </a:r>
            <a:r>
              <a:rPr lang="en-US" b="1" i="1" dirty="0"/>
              <a:t>Church order</a:t>
            </a:r>
            <a:r>
              <a:rPr lang="en-US" dirty="0"/>
              <a:t>. </a:t>
            </a:r>
          </a:p>
          <a:p>
            <a:r>
              <a:rPr lang="en-US" dirty="0"/>
              <a:t>In this respect, it served to highlight the crucial </a:t>
            </a:r>
            <a:r>
              <a:rPr lang="en-US" b="1" i="1" dirty="0"/>
              <a:t>moral and ecclesiastical differences</a:t>
            </a:r>
            <a:r>
              <a:rPr lang="en-US" dirty="0"/>
              <a:t> between the </a:t>
            </a:r>
            <a:r>
              <a:rPr lang="en-US" b="1" i="1" dirty="0"/>
              <a:t>majority</a:t>
            </a:r>
            <a:r>
              <a:rPr lang="en-US" dirty="0"/>
              <a:t> of </a:t>
            </a:r>
            <a:r>
              <a:rPr lang="en-US" b="1" i="1" dirty="0"/>
              <a:t>Anabaptist Radicals </a:t>
            </a:r>
            <a:r>
              <a:rPr lang="en-US" dirty="0"/>
              <a:t>and the </a:t>
            </a:r>
            <a:r>
              <a:rPr lang="en-US" b="1" i="1" dirty="0"/>
              <a:t>Magisterial Reformation</a:t>
            </a:r>
            <a:r>
              <a:rPr lang="en-US" dirty="0"/>
              <a:t>.</a:t>
            </a:r>
          </a:p>
          <a:p>
            <a:r>
              <a:rPr lang="en-US" dirty="0"/>
              <a:t>The Confession was soon adopted as a statement of fundamental beliefs by many Anabaptist Radicals, functioning much as the </a:t>
            </a:r>
            <a:r>
              <a:rPr lang="en-US" i="1" dirty="0"/>
              <a:t>Augsburg Confession </a:t>
            </a:r>
            <a:r>
              <a:rPr lang="en-US" dirty="0"/>
              <a:t>did among Lutherans.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772252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Schleitheim Confession</a:t>
            </a:r>
            <a:endParaRPr lang="en-US" sz="2800" i="1" dirty="0">
              <a:latin typeface="+mn-lt"/>
            </a:endParaRPr>
          </a:p>
        </p:txBody>
      </p:sp>
      <p:sp>
        <p:nvSpPr>
          <p:cNvPr id="8" name="Content Placeholder 7"/>
          <p:cNvSpPr>
            <a:spLocks noGrp="1"/>
          </p:cNvSpPr>
          <p:nvPr>
            <p:ph idx="1"/>
          </p:nvPr>
        </p:nvSpPr>
        <p:spPr>
          <a:xfrm>
            <a:off x="228600" y="685800"/>
            <a:ext cx="8610600" cy="5867400"/>
          </a:xfrm>
        </p:spPr>
        <p:txBody>
          <a:bodyPr>
            <a:normAutofit/>
          </a:bodyPr>
          <a:lstStyle/>
          <a:p>
            <a:r>
              <a:rPr lang="en-US" dirty="0"/>
              <a:t>We can </a:t>
            </a:r>
            <a:r>
              <a:rPr lang="en-US" b="1" i="1" dirty="0"/>
              <a:t>summarize</a:t>
            </a:r>
            <a:r>
              <a:rPr lang="en-US" dirty="0"/>
              <a:t> the teachings of the Schleitheim Confession under the following headings: </a:t>
            </a:r>
          </a:p>
          <a:p>
            <a:pPr lvl="1"/>
            <a:r>
              <a:rPr lang="en-US" dirty="0"/>
              <a:t>Believers’ baptism </a:t>
            </a:r>
          </a:p>
          <a:p>
            <a:pPr lvl="1"/>
            <a:r>
              <a:rPr lang="en-US" dirty="0"/>
              <a:t>A rigorous approach to the excommunication of the sinful members – or the “ban”, as Anabaptists called it </a:t>
            </a:r>
          </a:p>
          <a:p>
            <a:pPr lvl="1"/>
            <a:r>
              <a:rPr lang="en-US" dirty="0"/>
              <a:t>The Lord’s Supper as an ordinance that belongs </a:t>
            </a:r>
            <a:r>
              <a:rPr lang="en-US" b="1" i="1" dirty="0"/>
              <a:t>only</a:t>
            </a:r>
            <a:r>
              <a:rPr lang="en-US" dirty="0"/>
              <a:t> to those baptized as believers </a:t>
            </a:r>
          </a:p>
          <a:p>
            <a:pPr lvl="1"/>
            <a:r>
              <a:rPr lang="en-US" dirty="0"/>
              <a:t>The complete </a:t>
            </a:r>
            <a:r>
              <a:rPr lang="en-US" b="1" i="1" dirty="0"/>
              <a:t>separation</a:t>
            </a:r>
            <a:r>
              <a:rPr lang="en-US" dirty="0"/>
              <a:t> of true believers from unbelievers in </a:t>
            </a:r>
            <a:r>
              <a:rPr lang="en-US" b="1" i="1" dirty="0"/>
              <a:t>all</a:t>
            </a:r>
            <a:r>
              <a:rPr lang="en-US" dirty="0"/>
              <a:t> religious and political matters </a:t>
            </a:r>
          </a:p>
          <a:p>
            <a:pPr lvl="1"/>
            <a:r>
              <a:rPr lang="en-US" dirty="0"/>
              <a:t>The high importance of the pastoral office </a:t>
            </a:r>
          </a:p>
          <a:p>
            <a:pPr lvl="1"/>
            <a:r>
              <a:rPr lang="en-US" b="1" i="1" dirty="0"/>
              <a:t>Total pacifism and non-violence</a:t>
            </a:r>
            <a:r>
              <a:rPr lang="en-US" dirty="0"/>
              <a:t>, and hence the rejection of Christians serving as magistrates, since magistrates have to use </a:t>
            </a:r>
            <a:r>
              <a:rPr lang="en-US" b="1" i="1" dirty="0"/>
              <a:t>force</a:t>
            </a:r>
            <a:r>
              <a:rPr lang="en-US" dirty="0"/>
              <a:t> to uphold the law </a:t>
            </a:r>
          </a:p>
          <a:p>
            <a:pPr lvl="1"/>
            <a:r>
              <a:rPr lang="en-US" dirty="0"/>
              <a:t>The total rejection of oaths. </a:t>
            </a:r>
          </a:p>
        </p:txBody>
      </p:sp>
      <p:sp>
        <p:nvSpPr>
          <p:cNvPr id="5" name="TextBox 4"/>
          <p:cNvSpPr txBox="1"/>
          <p:nvPr/>
        </p:nvSpPr>
        <p:spPr>
          <a:xfrm>
            <a:off x="465881" y="6555046"/>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754875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333482</TotalTime>
  <Words>2091</Words>
  <Application>Microsoft Office PowerPoint</Application>
  <PresentationFormat>On-screen Show (4:3)</PresentationFormat>
  <Paragraphs>123</Paragraphs>
  <Slides>23</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vt:lpstr>
      <vt:lpstr>Calibri</vt:lpstr>
      <vt:lpstr>Office Theme</vt:lpstr>
      <vt:lpstr>140_Office Theme</vt:lpstr>
      <vt:lpstr>PowerPoint Presentation</vt:lpstr>
      <vt:lpstr>Review</vt:lpstr>
      <vt:lpstr>Review</vt:lpstr>
      <vt:lpstr>The Schleitheim Confession</vt:lpstr>
      <vt:lpstr>The Schleitheim Confession</vt:lpstr>
      <vt:lpstr>The Schleitheim Confession</vt:lpstr>
      <vt:lpstr>Reformation Map</vt:lpstr>
      <vt:lpstr>The Schleitheim Confession</vt:lpstr>
      <vt:lpstr>The Schleitheim Confession</vt:lpstr>
      <vt:lpstr>The Schleitheim Confession</vt:lpstr>
      <vt:lpstr>The Schleitheim Confession</vt:lpstr>
      <vt:lpstr>The Schleitheim Confession</vt:lpstr>
      <vt:lpstr>Anabaptist Rejection  of Augustinian Theology</vt:lpstr>
      <vt:lpstr>Anabaptist Rejection of Augustinian Theology</vt:lpstr>
      <vt:lpstr>Anabaptist Rejection of Augustinian Theology</vt:lpstr>
      <vt:lpstr>Anabaptist Rejection of Augustinian Theology</vt:lpstr>
      <vt:lpstr>Anabaptist Rejection of Augustinian Theology</vt:lpstr>
      <vt:lpstr>Anabaptist Distinction Between Church and Society </vt:lpstr>
      <vt:lpstr>Distinction Between Church and Society </vt:lpstr>
      <vt:lpstr>Distinction Between Church and Society </vt:lpstr>
      <vt:lpstr>Anabaptist Separation of Church and State</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6130</cp:revision>
  <cp:lastPrinted>2020-08-09T13:39:14Z</cp:lastPrinted>
  <dcterms:created xsi:type="dcterms:W3CDTF">2018-06-08T00:19:32Z</dcterms:created>
  <dcterms:modified xsi:type="dcterms:W3CDTF">2020-08-16T23:06:30Z</dcterms:modified>
</cp:coreProperties>
</file>